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78"/>
  </p:normalViewPr>
  <p:slideViewPr>
    <p:cSldViewPr snapToGrid="0" snapToObjects="1">
      <p:cViewPr varScale="1">
        <p:scale>
          <a:sx n="105" d="100"/>
          <a:sy n="105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8503C-F5E5-E847-ACC4-08D17F7F9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133F08-FC61-204B-B80C-88EA82D9C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4DE72-C577-2A45-AB1D-D7FD433D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19EE4-C80B-7141-8730-022B75A1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99787-37D8-D94F-B4F7-6C43FC30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8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72334-D3E4-B944-9BB4-FCB58555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DEA077-EFC9-4642-8487-9E438EB99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8C27A-1732-5E47-888A-8CD90B93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57622-E1CD-B745-AB6A-62112F6A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55831-9164-A34A-926E-D78762F7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74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ACBFC-932A-9843-A595-04B97E677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E8036A-10D2-2A4B-A6A9-D603C1F7D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2344-8BBD-294A-AD0B-F7CFD3B8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47FA7-6C09-354E-9C9A-2F3F5074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0B9FC-6B5E-ED4C-9FE5-DA1E75D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14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5DEAD-099B-5746-AE27-5B940897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624A-8455-9642-BE8E-8A386D14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662A7-AD84-8D45-829F-B6C946E7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F692F-DD2B-E340-8898-3491FC88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3A2C3-B98C-FF46-A381-A18DE882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531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CB578-FB7B-3749-9FC6-F435210E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F5FD0-FD5E-8749-A79D-DF8BC13A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F87EB-C8A9-034F-B300-4AC0235A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07E58-0156-6A49-8CE5-2DACA80F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E10F8-548F-D54E-8BD5-884CD53F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405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C272E-3BE5-784F-9723-878BAD22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48C92-BCB5-8543-A3B2-C82851110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CBA1D-09A9-334B-ADE3-230F61284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E59C0-9CE8-E247-B83A-6B122EE5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ADF87-CE19-574F-92B8-70D2EEA4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7CDDB-2295-1042-8C08-0191E06C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31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4E6CF-5AEF-CF48-97A5-BE1A2635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D5DCB-D11D-F441-878A-111BF269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187F4-4D06-214E-82A1-9FFA2ABE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EE52B-571A-0043-B2E6-61D6A5121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C81A6-0F87-5D4B-AE4A-7953EEF0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F306C1-2058-8544-AA3D-DCAE758E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DE85A-1BA1-8F49-B901-93D241D6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C86987-39DB-6842-AC63-3B6945B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6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6328F-0355-214E-B3EE-707464C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8A31FB-9531-DC47-A359-0B6D3806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BFD997-6C2A-9445-8E77-A21448ED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26452E-23D0-E146-8FAF-B49C6258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309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68C7C3-12D5-5349-8DAE-0607FDD1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14B98-082B-1A48-9411-76689E84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E6751-CC24-0F47-8F4C-40F4AC10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4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EC6E-5A5D-FE4A-9AED-AC13DC2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34F0C-5CDE-3D43-BEFF-8928456B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1D5FC2-632D-6743-808F-47650D2A3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E7EA0-4122-1540-89D3-18353F42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BE680-7564-7F4B-9B97-66B0CCDA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5534EA-507E-1B41-8B4A-A4F9F9C7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39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7B3F2-E58E-7841-9A98-EDB5F3CB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A85C40-289F-314E-A2F0-8A9B6F16C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1E489-1F4F-144A-ACAB-2E5849C4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B6F17-5528-A34D-8DEA-EFB464A9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187C5-855D-684B-9141-8B8D7AC9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1353A-3AC6-F544-96CD-177C788F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151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09A671-5E5E-4042-AAFF-FF88D9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13C93-461A-294F-BB77-E2EF2024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A1026-F0D8-2540-8ED8-DF61EDA2B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DF0A-D227-5C4B-A9C0-4E46B32C3713}" type="datetimeFigureOut">
              <a:rPr kumimoji="1" lang="ko-Kore-KR" altLang="en-US" smtClean="0"/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2C182-E1B9-1046-A718-A7E70B517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A7E25-BC39-8B49-A0A5-D263BF12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9090-B4A9-C44E-BD7A-9EC9F73FBA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05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FC0436-9BAA-9543-902C-E18FB98DEF33}"/>
              </a:ext>
            </a:extLst>
          </p:cNvPr>
          <p:cNvSpPr/>
          <p:nvPr/>
        </p:nvSpPr>
        <p:spPr>
          <a:xfrm>
            <a:off x="4351283" y="189185"/>
            <a:ext cx="7567449" cy="647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37BE35-39A2-1047-B7FF-86692A97E966}"/>
              </a:ext>
            </a:extLst>
          </p:cNvPr>
          <p:cNvGrpSpPr/>
          <p:nvPr/>
        </p:nvGrpSpPr>
        <p:grpSpPr>
          <a:xfrm>
            <a:off x="273268" y="189186"/>
            <a:ext cx="3873063" cy="6479628"/>
            <a:chOff x="273268" y="189186"/>
            <a:chExt cx="3873063" cy="647962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A3B558-D411-004F-A337-8B525BEE7626}"/>
                </a:ext>
              </a:extLst>
            </p:cNvPr>
            <p:cNvSpPr/>
            <p:nvPr/>
          </p:nvSpPr>
          <p:spPr>
            <a:xfrm>
              <a:off x="273268" y="189186"/>
              <a:ext cx="3873063" cy="6479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381B70-1498-8841-AF4E-028D3EDD486C}"/>
                </a:ext>
              </a:extLst>
            </p:cNvPr>
            <p:cNvSpPr txBox="1"/>
            <p:nvPr/>
          </p:nvSpPr>
          <p:spPr>
            <a:xfrm>
              <a:off x="1371598" y="395267"/>
              <a:ext cx="1676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400" b="1" dirty="0"/>
                <a:t>WHO I AM</a:t>
              </a:r>
              <a:endParaRPr kumimoji="1" lang="ko-Kore-KR" altLang="en-US" sz="240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C58D0E6-5BB8-CD48-8C71-17085DFDEDC1}"/>
              </a:ext>
            </a:extLst>
          </p:cNvPr>
          <p:cNvSpPr txBox="1"/>
          <p:nvPr/>
        </p:nvSpPr>
        <p:spPr>
          <a:xfrm>
            <a:off x="254935" y="4991676"/>
            <a:ext cx="3873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C00000"/>
                </a:solidFill>
              </a:rPr>
              <a:t>라디오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키즈</a:t>
            </a:r>
            <a:r>
              <a:rPr kumimoji="1" lang="ko-KR" altLang="en-US" sz="1600" dirty="0" err="1">
                <a:solidFill>
                  <a:schemeClr val="bg1">
                    <a:lumMod val="65000"/>
                  </a:schemeClr>
                </a:solidFill>
              </a:rPr>
              <a:t>에서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rgbClr val="C00000"/>
                </a:solidFill>
              </a:rPr>
              <a:t>개발자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데이터분석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까지</a:t>
            </a:r>
            <a:endParaRPr kumimoji="1" lang="en-US" altLang="ko-KR" sz="1600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그 </a:t>
            </a:r>
            <a:r>
              <a:rPr kumimoji="1" lang="ko-KR" altLang="en-US" sz="1600" b="1" dirty="0">
                <a:solidFill>
                  <a:srgbClr val="002060"/>
                </a:solidFill>
              </a:rPr>
              <a:t>다음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이 궁금하신가요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algn="ctr"/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안녕하세요 </a:t>
            </a:r>
            <a:r>
              <a:rPr kumimoji="1" lang="ko-KR" altLang="en-US" sz="1600" b="1" dirty="0" err="1">
                <a:solidFill>
                  <a:srgbClr val="002060"/>
                </a:solidFill>
              </a:rPr>
              <a:t>한묘경</a:t>
            </a:r>
            <a:r>
              <a:rPr kumimoji="1" lang="ko-KR" altLang="en-US" sz="1600" dirty="0" err="1">
                <a:solidFill>
                  <a:schemeClr val="bg1">
                    <a:lumMod val="65000"/>
                  </a:schemeClr>
                </a:solidFill>
              </a:rPr>
              <a:t>입니다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ko-Kore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BC7767-08F1-4441-931A-97F45B149B71}"/>
              </a:ext>
            </a:extLst>
          </p:cNvPr>
          <p:cNvSpPr/>
          <p:nvPr/>
        </p:nvSpPr>
        <p:spPr>
          <a:xfrm>
            <a:off x="4491836" y="280417"/>
            <a:ext cx="7286342" cy="3397836"/>
          </a:xfrm>
          <a:prstGeom prst="rect">
            <a:avLst/>
          </a:prstGeom>
          <a:solidFill>
            <a:schemeClr val="bg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8DBC65-85B9-094C-822D-152490577FC3}"/>
              </a:ext>
            </a:extLst>
          </p:cNvPr>
          <p:cNvSpPr txBox="1"/>
          <p:nvPr/>
        </p:nvSpPr>
        <p:spPr>
          <a:xfrm>
            <a:off x="5225057" y="712207"/>
            <a:ext cx="58320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>
                <a:latin typeface="+mj-ea"/>
                <a:ea typeface="+mj-ea"/>
              </a:rPr>
              <a:t>라디오 피디를 꿈꿨던 </a:t>
            </a:r>
            <a:r>
              <a:rPr kumimoji="1" lang="ko-KR" altLang="en-US" sz="1500" dirty="0" err="1">
                <a:latin typeface="+mj-ea"/>
                <a:ea typeface="+mj-ea"/>
              </a:rPr>
              <a:t>문과생이였으나</a:t>
            </a:r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ko-KR" altLang="en-US" sz="1500" dirty="0">
                <a:latin typeface="+mj-ea"/>
                <a:ea typeface="+mj-ea"/>
              </a:rPr>
              <a:t>수능점수 덕분에 컴퓨터공학을 전공하게 되었습니다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endParaRPr kumimoji="1" lang="en-US" altLang="ko-KR" sz="1500" dirty="0">
              <a:latin typeface="+mj-ea"/>
              <a:ea typeface="+mj-ea"/>
            </a:endParaRPr>
          </a:p>
          <a:p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ko-KR" altLang="en-US" sz="1500" dirty="0">
                <a:latin typeface="+mj-ea"/>
                <a:ea typeface="+mj-ea"/>
              </a:rPr>
              <a:t>그런데 </a:t>
            </a:r>
            <a:r>
              <a:rPr kumimoji="1" lang="ko-KR" altLang="en-US" sz="1500" dirty="0" err="1">
                <a:latin typeface="+mj-ea"/>
                <a:ea typeface="+mj-ea"/>
              </a:rPr>
              <a:t>전화위복인걸까요</a:t>
            </a:r>
            <a:r>
              <a:rPr kumimoji="1" lang="en-US" altLang="ko-KR" sz="1500" dirty="0">
                <a:latin typeface="+mj-ea"/>
                <a:ea typeface="+mj-ea"/>
              </a:rPr>
              <a:t>?</a:t>
            </a:r>
          </a:p>
          <a:p>
            <a:r>
              <a:rPr kumimoji="1" lang="ko-KR" altLang="en-US" sz="1500" dirty="0">
                <a:latin typeface="+mj-ea"/>
                <a:ea typeface="+mj-ea"/>
              </a:rPr>
              <a:t>막상 해보니 전공 공부가 너무 재미있고 </a:t>
            </a:r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ko-KR" altLang="en-US" sz="1500" dirty="0">
                <a:latin typeface="+mj-ea"/>
                <a:ea typeface="+mj-ea"/>
              </a:rPr>
              <a:t>누군가를 생각하며 서비스를 만드는 과정에 매력을 느껴</a:t>
            </a:r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ko-KR" altLang="en-US" sz="1500" dirty="0">
                <a:latin typeface="+mj-ea"/>
                <a:ea typeface="+mj-ea"/>
              </a:rPr>
              <a:t>전공을 살려 </a:t>
            </a:r>
            <a:r>
              <a:rPr kumimoji="1" lang="en-US" altLang="ko-KR" sz="1500" dirty="0">
                <a:latin typeface="+mj-ea"/>
                <a:ea typeface="+mj-ea"/>
              </a:rPr>
              <a:t>ERP </a:t>
            </a:r>
            <a:r>
              <a:rPr kumimoji="1" lang="ko-KR" altLang="en-US" sz="1500" dirty="0">
                <a:latin typeface="+mj-ea"/>
                <a:ea typeface="+mj-ea"/>
              </a:rPr>
              <a:t>시스템을 운영하는 회사에 입사하게 되었습니다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en-US" altLang="ko-KR" sz="1500" dirty="0">
                <a:latin typeface="+mj-ea"/>
                <a:ea typeface="+mj-ea"/>
              </a:rPr>
              <a:t>4</a:t>
            </a:r>
            <a:r>
              <a:rPr kumimoji="1" lang="ko-KR" altLang="en-US" sz="1500" dirty="0" err="1">
                <a:latin typeface="+mj-ea"/>
                <a:ea typeface="+mj-ea"/>
              </a:rPr>
              <a:t>년차</a:t>
            </a:r>
            <a:r>
              <a:rPr kumimoji="1" lang="ko-KR" altLang="en-US" sz="1500" dirty="0">
                <a:latin typeface="+mj-ea"/>
                <a:ea typeface="+mj-ea"/>
              </a:rPr>
              <a:t> 쯤 되었을 때 문득 </a:t>
            </a:r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ko-KR" altLang="en-US" sz="1500" dirty="0">
                <a:latin typeface="+mj-ea"/>
                <a:ea typeface="+mj-ea"/>
              </a:rPr>
              <a:t>꿈 없이 월급만 받아가는 옆자리 </a:t>
            </a:r>
            <a:r>
              <a:rPr kumimoji="1" lang="ko-KR" altLang="en-US" sz="1500" dirty="0" err="1">
                <a:latin typeface="+mj-ea"/>
                <a:ea typeface="+mj-ea"/>
              </a:rPr>
              <a:t>과장님처럼</a:t>
            </a:r>
            <a:r>
              <a:rPr kumimoji="1" lang="ko-KR" altLang="en-US" sz="1500" dirty="0">
                <a:latin typeface="+mj-ea"/>
                <a:ea typeface="+mj-ea"/>
              </a:rPr>
              <a:t> 살수 없다는 생각에</a:t>
            </a:r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ko-KR" altLang="en-US" sz="1500" dirty="0">
                <a:latin typeface="+mj-ea"/>
                <a:ea typeface="+mj-ea"/>
              </a:rPr>
              <a:t>학부생때부터 관심 가졌던 데이터 분석을 공부하기 시작했고</a:t>
            </a:r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ko-KR" altLang="en-US" sz="1500" dirty="0">
                <a:latin typeface="+mj-ea"/>
                <a:ea typeface="+mj-ea"/>
              </a:rPr>
              <a:t>제대로 공부하고 싶어서 카이스트에 오게 되었습니다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endParaRPr kumimoji="1" lang="en-US" altLang="ko-Kore-KR" sz="1500" dirty="0">
              <a:latin typeface="+mj-ea"/>
              <a:ea typeface="+mj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CF66EB8-A06D-484A-BABD-A15971F65156}"/>
              </a:ext>
            </a:extLst>
          </p:cNvPr>
          <p:cNvGrpSpPr/>
          <p:nvPr/>
        </p:nvGrpSpPr>
        <p:grpSpPr>
          <a:xfrm>
            <a:off x="842163" y="1049592"/>
            <a:ext cx="2735309" cy="3951245"/>
            <a:chOff x="842163" y="854520"/>
            <a:chExt cx="2735309" cy="3951245"/>
          </a:xfrm>
        </p:grpSpPr>
        <p:cxnSp>
          <p:nvCxnSpPr>
            <p:cNvPr id="17" name="구부러진 연결선[U] 16">
              <a:extLst>
                <a:ext uri="{FF2B5EF4-FFF2-40B4-BE49-F238E27FC236}">
                  <a16:creationId xmlns:a16="http://schemas.microsoft.com/office/drawing/2014/main" id="{237F1F8B-0D34-2A40-A79B-8C1F1BD0B3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782317" y="2604271"/>
              <a:ext cx="946086" cy="1756965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구부러진 연결선[U] 21">
              <a:extLst>
                <a:ext uri="{FF2B5EF4-FFF2-40B4-BE49-F238E27FC236}">
                  <a16:creationId xmlns:a16="http://schemas.microsoft.com/office/drawing/2014/main" id="{73FF3241-D2D0-9241-9700-533588E4A8BE}"/>
                </a:ext>
              </a:extLst>
            </p:cNvPr>
            <p:cNvCxnSpPr>
              <a:cxnSpLocks/>
              <a:stCxn id="15" idx="2"/>
              <a:endCxn id="11" idx="0"/>
            </p:cNvCxnSpPr>
            <p:nvPr/>
          </p:nvCxnSpPr>
          <p:spPr>
            <a:xfrm rot="5400000">
              <a:off x="1792475" y="1069814"/>
              <a:ext cx="797982" cy="1756965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8F5E743-274A-1E42-A788-55B72EB4D07D}"/>
                </a:ext>
              </a:extLst>
            </p:cNvPr>
            <p:cNvGrpSpPr/>
            <p:nvPr/>
          </p:nvGrpSpPr>
          <p:grpSpPr>
            <a:xfrm>
              <a:off x="2595513" y="854520"/>
              <a:ext cx="941640" cy="900714"/>
              <a:chOff x="1968422" y="4009609"/>
              <a:chExt cx="670579" cy="641435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FDE8AF1-3D2A-A54F-9A1E-A66B3EF5C0E6}"/>
                  </a:ext>
                </a:extLst>
              </p:cNvPr>
              <p:cNvSpPr/>
              <p:nvPr/>
            </p:nvSpPr>
            <p:spPr>
              <a:xfrm>
                <a:off x="2009559" y="4412506"/>
                <a:ext cx="606056" cy="1136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현 47">
                <a:extLst>
                  <a:ext uri="{FF2B5EF4-FFF2-40B4-BE49-F238E27FC236}">
                    <a16:creationId xmlns:a16="http://schemas.microsoft.com/office/drawing/2014/main" id="{ABFE5374-7167-9E4C-B82A-E6EF6BA43927}"/>
                  </a:ext>
                </a:extLst>
              </p:cNvPr>
              <p:cNvSpPr/>
              <p:nvPr/>
            </p:nvSpPr>
            <p:spPr>
              <a:xfrm rot="6747567">
                <a:off x="1982994" y="3995037"/>
                <a:ext cx="641435" cy="670579"/>
              </a:xfrm>
              <a:prstGeom prst="chor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altLang="en-US"/>
              </a:p>
            </p:txBody>
          </p: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9551E65-68C2-504D-A9E3-79E4C230C6B7}"/>
                </a:ext>
              </a:extLst>
            </p:cNvPr>
            <p:cNvCxnSpPr>
              <a:cxnSpLocks/>
            </p:cNvCxnSpPr>
            <p:nvPr/>
          </p:nvCxnSpPr>
          <p:spPr>
            <a:xfrm>
              <a:off x="3134794" y="3237103"/>
              <a:ext cx="0" cy="522240"/>
            </a:xfrm>
            <a:prstGeom prst="straightConnector1">
              <a:avLst/>
            </a:prstGeom>
            <a:ln w="1047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4737C4-1861-5A44-8000-73C6719F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8548" y="926505"/>
              <a:ext cx="622800" cy="622800"/>
            </a:xfrm>
            <a:prstGeom prst="rect">
              <a:avLst/>
            </a:prstGeom>
          </p:spPr>
        </p:pic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A289085-BC5E-6E47-8AD9-30908F4CBA6E}"/>
                </a:ext>
              </a:extLst>
            </p:cNvPr>
            <p:cNvGrpSpPr/>
            <p:nvPr/>
          </p:nvGrpSpPr>
          <p:grpSpPr>
            <a:xfrm>
              <a:off x="842163" y="2253342"/>
              <a:ext cx="941640" cy="900714"/>
              <a:chOff x="1968422" y="4009609"/>
              <a:chExt cx="670579" cy="641435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0528F416-EF4E-084B-BB25-548CD5299819}"/>
                  </a:ext>
                </a:extLst>
              </p:cNvPr>
              <p:cNvSpPr/>
              <p:nvPr/>
            </p:nvSpPr>
            <p:spPr>
              <a:xfrm>
                <a:off x="2009559" y="4412506"/>
                <a:ext cx="606056" cy="1136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현 57">
                <a:extLst>
                  <a:ext uri="{FF2B5EF4-FFF2-40B4-BE49-F238E27FC236}">
                    <a16:creationId xmlns:a16="http://schemas.microsoft.com/office/drawing/2014/main" id="{38E898AC-5983-FE4D-90B2-20C0D318C539}"/>
                  </a:ext>
                </a:extLst>
              </p:cNvPr>
              <p:cNvSpPr/>
              <p:nvPr/>
            </p:nvSpPr>
            <p:spPr>
              <a:xfrm rot="6747567">
                <a:off x="1982994" y="3995037"/>
                <a:ext cx="641435" cy="670579"/>
              </a:xfrm>
              <a:prstGeom prst="chor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altLang="en-US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C25D2C-1197-A44D-84DD-024D85E54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83" y="2347287"/>
              <a:ext cx="622800" cy="622800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1B64BEE-AB93-7743-B193-1B0F45253F27}"/>
                </a:ext>
              </a:extLst>
            </p:cNvPr>
            <p:cNvGrpSpPr/>
            <p:nvPr/>
          </p:nvGrpSpPr>
          <p:grpSpPr>
            <a:xfrm>
              <a:off x="2635832" y="3905051"/>
              <a:ext cx="941640" cy="900714"/>
              <a:chOff x="1968422" y="4009609"/>
              <a:chExt cx="670579" cy="64143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7299401-D82E-374F-B4BA-80DF02D2A7BE}"/>
                  </a:ext>
                </a:extLst>
              </p:cNvPr>
              <p:cNvSpPr/>
              <p:nvPr/>
            </p:nvSpPr>
            <p:spPr>
              <a:xfrm>
                <a:off x="2009559" y="4412506"/>
                <a:ext cx="606056" cy="1136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현 60">
                <a:extLst>
                  <a:ext uri="{FF2B5EF4-FFF2-40B4-BE49-F238E27FC236}">
                    <a16:creationId xmlns:a16="http://schemas.microsoft.com/office/drawing/2014/main" id="{4C5F3B21-8655-6142-B6E9-30C25FCEC1F0}"/>
                  </a:ext>
                </a:extLst>
              </p:cNvPr>
              <p:cNvSpPr/>
              <p:nvPr/>
            </p:nvSpPr>
            <p:spPr>
              <a:xfrm rot="6747567">
                <a:off x="1982994" y="3995037"/>
                <a:ext cx="641435" cy="670579"/>
              </a:xfrm>
              <a:prstGeom prst="chor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altLang="en-US"/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610A0B1-ACED-AA4E-8388-A9A1A4B3F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8548" y="3916173"/>
              <a:ext cx="622800" cy="622800"/>
            </a:xfrm>
            <a:prstGeom prst="rect">
              <a:avLst/>
            </a:prstGeom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569A4B-AAF5-0D49-A8BC-EEA2CAE1A4B2}"/>
              </a:ext>
            </a:extLst>
          </p:cNvPr>
          <p:cNvSpPr/>
          <p:nvPr/>
        </p:nvSpPr>
        <p:spPr>
          <a:xfrm>
            <a:off x="4491836" y="3853676"/>
            <a:ext cx="7286342" cy="2689491"/>
          </a:xfrm>
          <a:prstGeom prst="rect">
            <a:avLst/>
          </a:prstGeom>
          <a:solidFill>
            <a:schemeClr val="bg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E41B7-5136-4F4C-8C85-AA2FD3F3ABF6}"/>
              </a:ext>
            </a:extLst>
          </p:cNvPr>
          <p:cNvSpPr txBox="1"/>
          <p:nvPr/>
        </p:nvSpPr>
        <p:spPr>
          <a:xfrm>
            <a:off x="5037299" y="4345345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2">
                    <a:lumMod val="25000"/>
                  </a:schemeClr>
                </a:solidFill>
              </a:rPr>
              <a:t>자기소개를 하기가 어렵습니다</a:t>
            </a:r>
            <a:endParaRPr kumimoji="1" lang="en-US" altLang="ko-Kore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B660E-F956-3D44-AD98-43FB93273541}"/>
              </a:ext>
            </a:extLst>
          </p:cNvPr>
          <p:cNvSpPr txBox="1"/>
          <p:nvPr/>
        </p:nvSpPr>
        <p:spPr>
          <a:xfrm>
            <a:off x="4527706" y="3874458"/>
            <a:ext cx="201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고민은</a:t>
            </a:r>
            <a:r>
              <a:rPr kumimoji="1" lang="en-US" altLang="ko-KR" sz="2400" b="1" dirty="0"/>
              <a:t>…</a:t>
            </a:r>
            <a:endParaRPr kumimoji="1" lang="ko-Kore-KR" altLang="en-US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A8291A-E8FD-5340-ABAA-59E7BB483A7B}"/>
              </a:ext>
            </a:extLst>
          </p:cNvPr>
          <p:cNvSpPr txBox="1"/>
          <p:nvPr/>
        </p:nvSpPr>
        <p:spPr>
          <a:xfrm>
            <a:off x="4491836" y="314832"/>
            <a:ext cx="201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저는</a:t>
            </a:r>
            <a:r>
              <a:rPr kumimoji="1" lang="en-US" altLang="ko-Kore-KR" sz="2400" b="1" dirty="0"/>
              <a:t>…</a:t>
            </a:r>
            <a:endParaRPr kumimoji="1" lang="ko-Kore-KR" altLang="en-US" sz="24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C3CFF-9794-DC42-B5F1-F4F978C1B0DF}"/>
              </a:ext>
            </a:extLst>
          </p:cNvPr>
          <p:cNvSpPr txBox="1"/>
          <p:nvPr/>
        </p:nvSpPr>
        <p:spPr>
          <a:xfrm>
            <a:off x="5037299" y="5382194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2">
                    <a:lumMod val="25000"/>
                  </a:schemeClr>
                </a:solidFill>
              </a:rPr>
              <a:t>데이터</a:t>
            </a:r>
            <a:r>
              <a:rPr kumimoji="1" lang="ko-KR" altLang="en-US" b="1" dirty="0">
                <a:solidFill>
                  <a:schemeClr val="bg2">
                    <a:lumMod val="25000"/>
                  </a:schemeClr>
                </a:solidFill>
              </a:rPr>
              <a:t> 분석가가 되기 위한 경력이 부족하다고 생각합니다</a:t>
            </a:r>
            <a:endParaRPr kumimoji="1"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9E9F68-8B0D-8A42-BA14-B7A864D02D35}"/>
              </a:ext>
            </a:extLst>
          </p:cNvPr>
          <p:cNvSpPr txBox="1"/>
          <p:nvPr/>
        </p:nvSpPr>
        <p:spPr>
          <a:xfrm>
            <a:off x="5225057" y="4721351"/>
            <a:ext cx="6301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>
                <a:latin typeface="+mj-ea"/>
                <a:ea typeface="+mj-ea"/>
              </a:rPr>
              <a:t>지금까지 진로에 대한 제 선택을 후회하지 않는데</a:t>
            </a:r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ko-KR" altLang="en-US" sz="1500" dirty="0">
                <a:latin typeface="+mj-ea"/>
                <a:ea typeface="+mj-ea"/>
              </a:rPr>
              <a:t>누군가 보기엔 어느 하나 제대로 해내지 못했다고 생각할까 걱정입니다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E24002-82D1-E446-BBE6-0298A5E1CF1B}"/>
              </a:ext>
            </a:extLst>
          </p:cNvPr>
          <p:cNvSpPr txBox="1"/>
          <p:nvPr/>
        </p:nvSpPr>
        <p:spPr>
          <a:xfrm>
            <a:off x="5225057" y="5728251"/>
            <a:ext cx="656141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>
                <a:latin typeface="+mj-ea"/>
                <a:ea typeface="+mj-ea"/>
              </a:rPr>
              <a:t>데이터 분석가 포지션 공고를 보면</a:t>
            </a:r>
            <a:r>
              <a:rPr kumimoji="1" lang="en-US" altLang="ko-KR" sz="1500" dirty="0">
                <a:latin typeface="+mj-ea"/>
                <a:ea typeface="+mj-ea"/>
              </a:rPr>
              <a:t>,</a:t>
            </a:r>
            <a:r>
              <a:rPr kumimoji="1" lang="ko-KR" altLang="en-US" sz="1500" dirty="0">
                <a:latin typeface="+mj-ea"/>
                <a:ea typeface="+mj-ea"/>
              </a:rPr>
              <a:t> 데이터 분석과 관련하여 </a:t>
            </a:r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ko-KR" altLang="en-US" sz="1500" dirty="0">
                <a:latin typeface="+mj-ea"/>
                <a:ea typeface="+mj-ea"/>
              </a:rPr>
              <a:t>석</a:t>
            </a:r>
            <a:r>
              <a:rPr kumimoji="1" lang="en-US" altLang="ko-KR" sz="1500" dirty="0">
                <a:latin typeface="+mj-ea"/>
                <a:ea typeface="+mj-ea"/>
              </a:rPr>
              <a:t>/</a:t>
            </a:r>
            <a:r>
              <a:rPr kumimoji="1" lang="ko-KR" altLang="en-US" sz="1500" dirty="0">
                <a:latin typeface="+mj-ea"/>
                <a:ea typeface="+mj-ea"/>
              </a:rPr>
              <a:t>박사까지 공부했거나 경력이 있는 사람들을 채용하는데</a:t>
            </a:r>
            <a:endParaRPr kumimoji="1" lang="en-US" altLang="ko-KR" sz="1500" dirty="0">
              <a:latin typeface="+mj-ea"/>
              <a:ea typeface="+mj-ea"/>
            </a:endParaRPr>
          </a:p>
          <a:p>
            <a:r>
              <a:rPr kumimoji="1" lang="ko-KR" altLang="en-US" sz="1500" dirty="0">
                <a:latin typeface="+mj-ea"/>
                <a:ea typeface="+mj-ea"/>
              </a:rPr>
              <a:t>둘다 가지고 있지 않아서 앞으로 어떻게 커리어를 쌓아야 할지 고민입니다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711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139</Words>
  <Application>Microsoft Macintosh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한 묘경</cp:lastModifiedBy>
  <cp:revision>6</cp:revision>
  <dcterms:created xsi:type="dcterms:W3CDTF">2022-03-17T03:31:15Z</dcterms:created>
  <dcterms:modified xsi:type="dcterms:W3CDTF">2022-03-18T04:19:56Z</dcterms:modified>
</cp:coreProperties>
</file>