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2C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78"/>
  </p:normalViewPr>
  <p:slideViewPr>
    <p:cSldViewPr snapToGrid="0" snapToObjects="1">
      <p:cViewPr>
        <p:scale>
          <a:sx n="90" d="100"/>
          <a:sy n="90" d="100"/>
        </p:scale>
        <p:origin x="23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267C6D-55F6-E24C-96CE-3DDE61321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553EAA-9B58-F844-87EC-4031C4770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BD31ED-CCF2-1745-B76C-1232CF917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770A-5B10-8A4D-AE02-4B897AC3FE65}" type="datetimeFigureOut">
              <a:rPr kumimoji="1" lang="ko-Kore-KR" altLang="en-US" smtClean="0"/>
              <a:t>2022. 3. 10.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642F51-87FB-6541-9E63-E148C6232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7F995D-ED12-904D-8740-9DCD600A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FC05-93F4-294F-BCC6-67B79BD06D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31633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7CC355-E465-E846-8B62-9521668C0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D91DCF-E7E3-C940-A67B-7ED4A688A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1CD675-604D-2E4F-A956-C3863443F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770A-5B10-8A4D-AE02-4B897AC3FE65}" type="datetimeFigureOut">
              <a:rPr kumimoji="1" lang="ko-Kore-KR" altLang="en-US" smtClean="0"/>
              <a:t>2022. 3. 10.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EC4B11-C4DA-924D-82FF-AE78B4F21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22E19A-2BF4-9F44-8CF0-D82B1B95C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FC05-93F4-294F-BCC6-67B79BD06D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16551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E8396D-CF8B-7141-BB55-54879C2A43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4321C0-51E3-B040-AD9F-8406C252C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EF43B9-3DB1-0A4B-88EC-03919BBA5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770A-5B10-8A4D-AE02-4B897AC3FE65}" type="datetimeFigureOut">
              <a:rPr kumimoji="1" lang="ko-Kore-KR" altLang="en-US" smtClean="0"/>
              <a:t>2022. 3. 10.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80FCD7-BBD8-3945-BD0A-48C073BA5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9179A8-94C0-2A4B-AE7B-ECF00EA0A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FC05-93F4-294F-BCC6-67B79BD06D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45436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DB78F5-52D8-AF43-8B6C-3479F4531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1F7A2-FFE3-7F42-9EB9-748F191F1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82BCFF-B484-FD4F-9A5A-7814BB65D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770A-5B10-8A4D-AE02-4B897AC3FE65}" type="datetimeFigureOut">
              <a:rPr kumimoji="1" lang="ko-Kore-KR" altLang="en-US" smtClean="0"/>
              <a:t>2022. 3. 10.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940B8A-9743-B04A-9B82-2BB5E3FB3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93B18E-7FE0-E74D-8E9B-CF5F5AA4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FC05-93F4-294F-BCC6-67B79BD06D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8427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70F01-AC8B-5741-A41A-5A5FF0E7D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AE9ECB-C16E-7C49-9E02-2121155BA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8A15A1-7824-784D-9C0F-7D599137D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770A-5B10-8A4D-AE02-4B897AC3FE65}" type="datetimeFigureOut">
              <a:rPr kumimoji="1" lang="ko-Kore-KR" altLang="en-US" smtClean="0"/>
              <a:t>2022. 3. 10.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51EF9C-7FD5-F248-9FE7-A44A0A33D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FFE43E-DE14-FF46-9B30-547302DA3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FC05-93F4-294F-BCC6-67B79BD06D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88561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5FABF-8F50-B143-A779-D009EFEC4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925ADC-F872-8342-80AF-95D42DD92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1DDD33-0F28-DB43-BB93-5A38B7365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F027E9-B1A3-A54B-962F-256CC90BB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770A-5B10-8A4D-AE02-4B897AC3FE65}" type="datetimeFigureOut">
              <a:rPr kumimoji="1" lang="ko-Kore-KR" altLang="en-US" smtClean="0"/>
              <a:t>2022. 3. 10.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37441C-0BB8-1340-B017-BC1A391F8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B86494-4EE2-2448-84D9-943FBCB59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FC05-93F4-294F-BCC6-67B79BD06D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64907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C95087-9F53-4C46-A718-3C925099C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048A88-B6C6-064C-83C5-5514D77BB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6AA753-E852-1948-8473-4609DA6C6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7E4D48-E4A9-B64C-A085-0C4A6D71B6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25C741-6A38-5B41-834F-41496D4116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B8485D-1157-9E41-BB31-570958AA4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770A-5B10-8A4D-AE02-4B897AC3FE65}" type="datetimeFigureOut">
              <a:rPr kumimoji="1" lang="ko-Kore-KR" altLang="en-US" smtClean="0"/>
              <a:t>2022. 3. 10.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8F0EC31-CD84-C54E-927E-7F4FC09B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AD9208-EF09-C644-8183-ED73979C2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FC05-93F4-294F-BCC6-67B79BD06D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7410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D25590-A189-0244-A0F3-4AA2697B2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B3B667-CDEE-4E44-B5D0-C349C03DB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770A-5B10-8A4D-AE02-4B897AC3FE65}" type="datetimeFigureOut">
              <a:rPr kumimoji="1" lang="ko-Kore-KR" altLang="en-US" smtClean="0"/>
              <a:t>2022. 3. 10.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2372B5-4AF8-D546-9FE3-31BF0679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FE9A5D-2405-EF4A-8376-71BC1BFE4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FC05-93F4-294F-BCC6-67B79BD06D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5920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5F581AE-0DD7-6443-8B1C-6A305471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770A-5B10-8A4D-AE02-4B897AC3FE65}" type="datetimeFigureOut">
              <a:rPr kumimoji="1" lang="ko-Kore-KR" altLang="en-US" smtClean="0"/>
              <a:t>2022. 3. 10.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DB7016A-EEB2-BA45-9798-D249EDEDC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FD28E5-C6B2-AD47-9037-3444E5032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FC05-93F4-294F-BCC6-67B79BD06D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285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9F863-D0B8-4E4A-8F0D-BFFC5B9E4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FB147D-78B2-C441-95F7-62B7E0164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AF9A17-0F78-6542-96DB-07C1C1660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37E1AF-71CA-7B42-AE06-740FB7DD1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770A-5B10-8A4D-AE02-4B897AC3FE65}" type="datetimeFigureOut">
              <a:rPr kumimoji="1" lang="ko-Kore-KR" altLang="en-US" smtClean="0"/>
              <a:t>2022. 3. 10.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5838E3-C553-564B-8854-8BE44DA6C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DE50D8-F5A9-AD46-B2E9-B74D8D818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FC05-93F4-294F-BCC6-67B79BD06D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19973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03434-5F69-2C4C-BE1E-72191EE5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365F10-75E8-DA4B-A4B1-D2A5B4CBE2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870015-E653-8045-BBB1-2767CE2FB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F24C78-8515-A743-A8D7-BD1AA304C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770A-5B10-8A4D-AE02-4B897AC3FE65}" type="datetimeFigureOut">
              <a:rPr kumimoji="1" lang="ko-Kore-KR" altLang="en-US" smtClean="0"/>
              <a:t>2022. 3. 10.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2B1822-5982-684F-AD5E-A3957FBD5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22AFF1-FD74-2A4F-AF94-792426AF6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FC05-93F4-294F-BCC6-67B79BD06D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8286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979B63-BA39-744E-B7FB-E8DEEF7F5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78A370-6554-D045-A0C4-202CB22F4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82B7DC-B3A0-574E-ACDF-AFE5A172C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9770A-5B10-8A4D-AE02-4B897AC3FE65}" type="datetimeFigureOut">
              <a:rPr kumimoji="1" lang="ko-Kore-KR" altLang="en-US" smtClean="0"/>
              <a:t>2022. 3. 10.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AFD701-60CC-EB4D-8A81-025316A9F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3FABDE-5D98-DB40-802F-A97D07B51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6FC05-93F4-294F-BCC6-67B79BD06D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6022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FCB32103-FBB3-6245-966E-E575DB8CF21D}"/>
              </a:ext>
            </a:extLst>
          </p:cNvPr>
          <p:cNvSpPr/>
          <p:nvPr/>
        </p:nvSpPr>
        <p:spPr>
          <a:xfrm>
            <a:off x="5603084" y="1331556"/>
            <a:ext cx="6117458" cy="5254938"/>
          </a:xfrm>
          <a:prstGeom prst="rect">
            <a:avLst/>
          </a:prstGeom>
          <a:solidFill>
            <a:schemeClr val="bg2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11EB717-26F3-1347-A7CB-19A5C286866E}"/>
              </a:ext>
            </a:extLst>
          </p:cNvPr>
          <p:cNvSpPr/>
          <p:nvPr/>
        </p:nvSpPr>
        <p:spPr>
          <a:xfrm>
            <a:off x="597876" y="202867"/>
            <a:ext cx="109610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ore-KR" altLang="en-US" sz="3200" b="1" dirty="0"/>
              <a:t>과제 #2-1. 정보는 어떻게 돈이 되는가?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24B2A3-E3E3-984D-8B71-FDB4F5B47FF5}"/>
              </a:ext>
            </a:extLst>
          </p:cNvPr>
          <p:cNvSpPr txBox="1"/>
          <p:nvPr/>
        </p:nvSpPr>
        <p:spPr>
          <a:xfrm>
            <a:off x="838200" y="844968"/>
            <a:ext cx="10650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1400" dirty="0"/>
              <a:t>정보가 어떻게 돈이 되는지, 그리고 정보가 돈이 되려면 어떠한 예외적 조건이 충족되어야 하는지를 설명하는 이론을 하나 구성해 보라.</a:t>
            </a:r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4F0D4D1F-98C9-B647-93E8-151B6F048C55}"/>
              </a:ext>
            </a:extLst>
          </p:cNvPr>
          <p:cNvCxnSpPr>
            <a:cxnSpLocks/>
          </p:cNvCxnSpPr>
          <p:nvPr/>
        </p:nvCxnSpPr>
        <p:spPr>
          <a:xfrm>
            <a:off x="483361" y="1195609"/>
            <a:ext cx="11225278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5EDB93F-AE17-CE49-8DE2-78C031FF80CA}"/>
              </a:ext>
            </a:extLst>
          </p:cNvPr>
          <p:cNvGrpSpPr/>
          <p:nvPr/>
        </p:nvGrpSpPr>
        <p:grpSpPr>
          <a:xfrm>
            <a:off x="471458" y="1371602"/>
            <a:ext cx="4998342" cy="5254938"/>
            <a:chOff x="5786438" y="1400178"/>
            <a:chExt cx="4998342" cy="525493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28D6AFD-BD9D-1845-84A4-49ECB5300155}"/>
                </a:ext>
              </a:extLst>
            </p:cNvPr>
            <p:cNvSpPr/>
            <p:nvPr/>
          </p:nvSpPr>
          <p:spPr>
            <a:xfrm>
              <a:off x="5786438" y="1400178"/>
              <a:ext cx="4998342" cy="5254938"/>
            </a:xfrm>
            <a:prstGeom prst="rect">
              <a:avLst/>
            </a:prstGeom>
            <a:solidFill>
              <a:schemeClr val="bg2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pic>
          <p:nvPicPr>
            <p:cNvPr id="13" name="그림 12" descr="텍스트, 사람, 실외, 칠판이(가) 표시된 사진&#10;&#10;자동 생성된 설명">
              <a:extLst>
                <a:ext uri="{FF2B5EF4-FFF2-40B4-BE49-F238E27FC236}">
                  <a16:creationId xmlns:a16="http://schemas.microsoft.com/office/drawing/2014/main" id="{8E37D5D3-2965-FB45-9390-C7D6D0004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59110" y="2665104"/>
              <a:ext cx="4429629" cy="3764274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BE715B1-E8F9-D642-A6A1-79602D7CCE69}"/>
                </a:ext>
              </a:extLst>
            </p:cNvPr>
            <p:cNvSpPr txBox="1"/>
            <p:nvPr/>
          </p:nvSpPr>
          <p:spPr>
            <a:xfrm>
              <a:off x="6010790" y="1887996"/>
              <a:ext cx="4634602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400" b="1" dirty="0">
                  <a:latin typeface="+mn-ea"/>
                </a:rPr>
                <a:t>인생은 무수히 많은 선택의 결과물</a:t>
              </a:r>
              <a:r>
                <a:rPr kumimoji="1" lang="ko-KR" altLang="en-US" sz="1400" dirty="0">
                  <a:latin typeface="+mn-ea"/>
                </a:rPr>
                <a:t>이기 때문에 </a:t>
              </a:r>
              <a:endParaRPr kumimoji="1" lang="en-US" altLang="ko-KR" sz="1400" dirty="0">
                <a:latin typeface="+mn-ea"/>
              </a:endParaRPr>
            </a:p>
            <a:p>
              <a:r>
                <a:rPr kumimoji="1" lang="ko-KR" altLang="en-US" sz="1400" dirty="0">
                  <a:latin typeface="+mn-ea"/>
                </a:rPr>
                <a:t>불확실성으로 가득한 기로 속 </a:t>
              </a:r>
              <a:r>
                <a:rPr kumimoji="1" lang="ko-KR" altLang="en-US" sz="1400" b="1" dirty="0">
                  <a:latin typeface="+mn-ea"/>
                </a:rPr>
                <a:t>성공확률을 높일 수 있는 </a:t>
              </a:r>
              <a:endParaRPr kumimoji="1" lang="en-US" altLang="ko-KR" sz="1400" b="1" dirty="0">
                <a:latin typeface="+mn-ea"/>
              </a:endParaRPr>
            </a:p>
            <a:p>
              <a:r>
                <a:rPr kumimoji="1" lang="ko-KR" altLang="en-US" sz="1400" b="1" dirty="0">
                  <a:latin typeface="+mn-ea"/>
                </a:rPr>
                <a:t>정확한 정보라면</a:t>
              </a:r>
              <a:r>
                <a:rPr kumimoji="1" lang="ko-KR" altLang="en-US" sz="1400" dirty="0">
                  <a:latin typeface="+mn-ea"/>
                </a:rPr>
                <a:t> 사람들은 돈을 지불할 것이다</a:t>
              </a:r>
              <a:r>
                <a:rPr kumimoji="1" lang="en-US" altLang="ko-KR" sz="1400" dirty="0">
                  <a:latin typeface="+mn-ea"/>
                </a:rPr>
                <a:t>.</a:t>
              </a:r>
              <a:endParaRPr kumimoji="1" lang="ko-Kore-KR" altLang="en-US" sz="1400" dirty="0">
                <a:latin typeface="+mn-ea"/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941E3D9-DCF7-2F4E-9714-A4016E65804C}"/>
              </a:ext>
            </a:extLst>
          </p:cNvPr>
          <p:cNvSpPr/>
          <p:nvPr/>
        </p:nvSpPr>
        <p:spPr>
          <a:xfrm>
            <a:off x="1537267" y="1416380"/>
            <a:ext cx="28667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b="1" dirty="0">
                <a:solidFill>
                  <a:srgbClr val="C00000"/>
                </a:solidFill>
              </a:rPr>
              <a:t>재화가 되기 위한 전제조건 </a:t>
            </a:r>
            <a:endParaRPr kumimoji="1" lang="ko-Kore-KR" altLang="en-US" b="1" dirty="0">
              <a:solidFill>
                <a:srgbClr val="C00000"/>
              </a:solidFill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6009E08F-A8B8-554D-B520-E9BC8CC7D428}"/>
              </a:ext>
            </a:extLst>
          </p:cNvPr>
          <p:cNvSpPr/>
          <p:nvPr/>
        </p:nvSpPr>
        <p:spPr>
          <a:xfrm>
            <a:off x="7389634" y="1806165"/>
            <a:ext cx="2546984" cy="263187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KAIST IMMBA</a:t>
            </a:r>
            <a:r>
              <a:rPr kumimoji="1" lang="ko-KR" altLang="en-US" sz="1200" dirty="0"/>
              <a:t> 지원을 준비한다</a:t>
            </a:r>
            <a:endParaRPr kumimoji="1" lang="ko-Kore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254C845-02E8-C340-B5A6-507EB679E99B}"/>
              </a:ext>
            </a:extLst>
          </p:cNvPr>
          <p:cNvSpPr/>
          <p:nvPr/>
        </p:nvSpPr>
        <p:spPr>
          <a:xfrm>
            <a:off x="7909331" y="1370672"/>
            <a:ext cx="15000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ore-KR" altLang="en-US" b="1" dirty="0">
                <a:solidFill>
                  <a:srgbClr val="C00000"/>
                </a:solidFill>
              </a:rPr>
              <a:t>실증적</a:t>
            </a:r>
            <a:r>
              <a:rPr kumimoji="1" lang="ko-KR" altLang="en-US" b="1" dirty="0">
                <a:solidFill>
                  <a:srgbClr val="C00000"/>
                </a:solidFill>
              </a:rPr>
              <a:t> 예시</a:t>
            </a:r>
            <a:endParaRPr kumimoji="1" lang="ko-Kore-KR" altLang="en-US" b="1" dirty="0">
              <a:solidFill>
                <a:srgbClr val="C0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A383697-A608-0A42-9730-22D1DFCFE028}"/>
              </a:ext>
            </a:extLst>
          </p:cNvPr>
          <p:cNvSpPr/>
          <p:nvPr/>
        </p:nvSpPr>
        <p:spPr>
          <a:xfrm>
            <a:off x="6241300" y="2428282"/>
            <a:ext cx="1528763" cy="45359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인터넷에서</a:t>
            </a:r>
            <a:r>
              <a:rPr kumimoji="1" lang="ko-KR" altLang="en-US" sz="1200" dirty="0"/>
              <a:t> 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정보를 검색한다</a:t>
            </a:r>
            <a:endParaRPr kumimoji="1" lang="ko-Kore-KR" altLang="en-US" sz="1200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503EE30-8C38-9D45-B6C7-481B37AFDFBC}"/>
              </a:ext>
            </a:extLst>
          </p:cNvPr>
          <p:cNvGrpSpPr/>
          <p:nvPr/>
        </p:nvGrpSpPr>
        <p:grpSpPr>
          <a:xfrm>
            <a:off x="6128932" y="2257013"/>
            <a:ext cx="310464" cy="341510"/>
            <a:chOff x="3657600" y="990600"/>
            <a:chExt cx="4876800" cy="4876800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0A76C71-943A-FD49-893F-32A3C7110A72}"/>
                </a:ext>
              </a:extLst>
            </p:cNvPr>
            <p:cNvSpPr/>
            <p:nvPr/>
          </p:nvSpPr>
          <p:spPr>
            <a:xfrm>
              <a:off x="3786184" y="1142997"/>
              <a:ext cx="4633912" cy="4633912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9DA96F3E-13D3-9343-A44B-80C404F1C5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7600" y="990600"/>
              <a:ext cx="4876800" cy="4876800"/>
            </a:xfrm>
            <a:prstGeom prst="rect">
              <a:avLst/>
            </a:prstGeom>
          </p:spPr>
        </p:pic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C989D08-17DC-5A43-9225-446A0126CEA4}"/>
              </a:ext>
            </a:extLst>
          </p:cNvPr>
          <p:cNvSpPr/>
          <p:nvPr/>
        </p:nvSpPr>
        <p:spPr>
          <a:xfrm>
            <a:off x="9649268" y="2447038"/>
            <a:ext cx="1528763" cy="42420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경험해본 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 지인에게 질문한다</a:t>
            </a:r>
            <a:endParaRPr kumimoji="1" lang="ko-Kore-KR" altLang="en-US" sz="1200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62CA6AD-F6B8-F44F-8888-7425E98882CB}"/>
              </a:ext>
            </a:extLst>
          </p:cNvPr>
          <p:cNvGrpSpPr/>
          <p:nvPr/>
        </p:nvGrpSpPr>
        <p:grpSpPr>
          <a:xfrm>
            <a:off x="9479755" y="2306238"/>
            <a:ext cx="496207" cy="341511"/>
            <a:chOff x="9098311" y="2408417"/>
            <a:chExt cx="496207" cy="341511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D6D0062E-80F7-4A41-A464-33438FF5A80D}"/>
                </a:ext>
              </a:extLst>
            </p:cNvPr>
            <p:cNvGrpSpPr/>
            <p:nvPr/>
          </p:nvGrpSpPr>
          <p:grpSpPr>
            <a:xfrm>
              <a:off x="9098311" y="2408417"/>
              <a:ext cx="310464" cy="341510"/>
              <a:chOff x="3657600" y="990600"/>
              <a:chExt cx="4876800" cy="4876800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C34F9A6E-C631-0347-AE1A-3F97846BD07D}"/>
                  </a:ext>
                </a:extLst>
              </p:cNvPr>
              <p:cNvSpPr/>
              <p:nvPr/>
            </p:nvSpPr>
            <p:spPr>
              <a:xfrm>
                <a:off x="3786184" y="1142997"/>
                <a:ext cx="4633912" cy="4633912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pic>
            <p:nvPicPr>
              <p:cNvPr id="30" name="그림 29">
                <a:extLst>
                  <a:ext uri="{FF2B5EF4-FFF2-40B4-BE49-F238E27FC236}">
                    <a16:creationId xmlns:a16="http://schemas.microsoft.com/office/drawing/2014/main" id="{17307D91-CE75-B84D-883C-F3F7D788D5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57600" y="990600"/>
                <a:ext cx="4876800" cy="4876800"/>
              </a:xfrm>
              <a:prstGeom prst="rect">
                <a:avLst/>
              </a:prstGeom>
            </p:spPr>
          </p:pic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617BE337-8D4F-924B-B8AF-909FCE978715}"/>
                </a:ext>
              </a:extLst>
            </p:cNvPr>
            <p:cNvGrpSpPr/>
            <p:nvPr/>
          </p:nvGrpSpPr>
          <p:grpSpPr>
            <a:xfrm>
              <a:off x="9184039" y="2408417"/>
              <a:ext cx="310464" cy="341510"/>
              <a:chOff x="3657600" y="990600"/>
              <a:chExt cx="4876800" cy="4876800"/>
            </a:xfrm>
          </p:grpSpPr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B87EB423-E608-C94B-A040-74986599C2EA}"/>
                  </a:ext>
                </a:extLst>
              </p:cNvPr>
              <p:cNvSpPr/>
              <p:nvPr/>
            </p:nvSpPr>
            <p:spPr>
              <a:xfrm>
                <a:off x="3786184" y="1142997"/>
                <a:ext cx="4633912" cy="4633912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58464134-E038-8D4B-87AB-BC8F25E407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57600" y="990600"/>
                <a:ext cx="4876800" cy="4876800"/>
              </a:xfrm>
              <a:prstGeom prst="rect">
                <a:avLst/>
              </a:prstGeom>
            </p:spPr>
          </p:pic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CB31143B-384F-A14B-8016-98352613046A}"/>
                </a:ext>
              </a:extLst>
            </p:cNvPr>
            <p:cNvGrpSpPr/>
            <p:nvPr/>
          </p:nvGrpSpPr>
          <p:grpSpPr>
            <a:xfrm>
              <a:off x="9284054" y="2408418"/>
              <a:ext cx="310464" cy="341510"/>
              <a:chOff x="3657600" y="990600"/>
              <a:chExt cx="4876800" cy="4876800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90988D19-F482-E941-AA8E-1A7A1A65AC41}"/>
                  </a:ext>
                </a:extLst>
              </p:cNvPr>
              <p:cNvSpPr/>
              <p:nvPr/>
            </p:nvSpPr>
            <p:spPr>
              <a:xfrm>
                <a:off x="3786184" y="1142997"/>
                <a:ext cx="4633912" cy="4633912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pic>
            <p:nvPicPr>
              <p:cNvPr id="36" name="그림 35">
                <a:extLst>
                  <a:ext uri="{FF2B5EF4-FFF2-40B4-BE49-F238E27FC236}">
                    <a16:creationId xmlns:a16="http://schemas.microsoft.com/office/drawing/2014/main" id="{6D2F1DC3-92D1-4443-8BF4-BA8BA732E2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57600" y="990600"/>
                <a:ext cx="4876800" cy="4876800"/>
              </a:xfrm>
              <a:prstGeom prst="rect">
                <a:avLst/>
              </a:prstGeom>
            </p:spPr>
          </p:pic>
        </p:grpSp>
      </p:grpSp>
      <p:sp>
        <p:nvSpPr>
          <p:cNvPr id="40" name="판단 39">
            <a:extLst>
              <a:ext uri="{FF2B5EF4-FFF2-40B4-BE49-F238E27FC236}">
                <a16:creationId xmlns:a16="http://schemas.microsoft.com/office/drawing/2014/main" id="{06762F43-383A-8E40-A97D-E97A54A8575D}"/>
              </a:ext>
            </a:extLst>
          </p:cNvPr>
          <p:cNvSpPr/>
          <p:nvPr/>
        </p:nvSpPr>
        <p:spPr>
          <a:xfrm>
            <a:off x="7748143" y="3248591"/>
            <a:ext cx="1821658" cy="710434"/>
          </a:xfrm>
          <a:prstGeom prst="flowChartDecision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정확한</a:t>
            </a:r>
            <a:r>
              <a:rPr kumimoji="1" lang="ko-KR" altLang="en-US" sz="1200" dirty="0"/>
              <a:t> 정보가 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존재한다</a:t>
            </a:r>
            <a:endParaRPr kumimoji="1" lang="ko-Kore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A501B62-4839-1840-AE41-ACFAF66762DC}"/>
              </a:ext>
            </a:extLst>
          </p:cNvPr>
          <p:cNvSpPr/>
          <p:nvPr/>
        </p:nvSpPr>
        <p:spPr>
          <a:xfrm>
            <a:off x="7899597" y="2457670"/>
            <a:ext cx="1528763" cy="42420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입시컨설팅</a:t>
            </a:r>
            <a:r>
              <a:rPr kumimoji="1" lang="ko-KR" altLang="en-US" sz="1200" dirty="0"/>
              <a:t> 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학원에 문의한다</a:t>
            </a:r>
            <a:endParaRPr kumimoji="1" lang="ko-Kore-KR" altLang="en-US" sz="1200" dirty="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BBC3F3EB-5A4E-F14C-AC06-34381368B09F}"/>
              </a:ext>
            </a:extLst>
          </p:cNvPr>
          <p:cNvGrpSpPr/>
          <p:nvPr/>
        </p:nvGrpSpPr>
        <p:grpSpPr>
          <a:xfrm>
            <a:off x="7772486" y="2288609"/>
            <a:ext cx="310464" cy="341510"/>
            <a:chOff x="3657600" y="990600"/>
            <a:chExt cx="4876800" cy="4876800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D60ED840-24AE-F646-B2E3-F50024481D05}"/>
                </a:ext>
              </a:extLst>
            </p:cNvPr>
            <p:cNvSpPr/>
            <p:nvPr/>
          </p:nvSpPr>
          <p:spPr>
            <a:xfrm>
              <a:off x="3786184" y="1142997"/>
              <a:ext cx="4633912" cy="4633912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3401412F-6537-E44E-9C18-08536D45F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7600" y="990600"/>
              <a:ext cx="4876800" cy="4876800"/>
            </a:xfrm>
            <a:prstGeom prst="rect">
              <a:avLst/>
            </a:prstGeom>
          </p:spPr>
        </p:pic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C6279C1A-FE7B-1D4A-8F66-7D8C3E48D63D}"/>
              </a:ext>
            </a:extLst>
          </p:cNvPr>
          <p:cNvGrpSpPr/>
          <p:nvPr/>
        </p:nvGrpSpPr>
        <p:grpSpPr>
          <a:xfrm>
            <a:off x="7882485" y="2287281"/>
            <a:ext cx="310464" cy="341510"/>
            <a:chOff x="3657600" y="990600"/>
            <a:chExt cx="4876800" cy="4876800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DD2ADD08-6098-A14F-A6EA-91102E7DA7DD}"/>
                </a:ext>
              </a:extLst>
            </p:cNvPr>
            <p:cNvSpPr/>
            <p:nvPr/>
          </p:nvSpPr>
          <p:spPr>
            <a:xfrm>
              <a:off x="3786184" y="1142997"/>
              <a:ext cx="4633912" cy="4633912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44F55C70-836D-F142-9136-9B8DD4B78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7600" y="990600"/>
              <a:ext cx="4876800" cy="4876800"/>
            </a:xfrm>
            <a:prstGeom prst="rect">
              <a:avLst/>
            </a:prstGeom>
          </p:spPr>
        </p:pic>
      </p:grp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CF4F60EB-800D-F142-B2A2-4211DB2E1273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 rot="5400000">
            <a:off x="7654939" y="1420095"/>
            <a:ext cx="358930" cy="1657444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6A9EB0D7-A700-F448-BBA5-0E24ACF93480}"/>
              </a:ext>
            </a:extLst>
          </p:cNvPr>
          <p:cNvCxnSpPr>
            <a:cxnSpLocks/>
            <a:stCxn id="17" idx="2"/>
            <a:endCxn id="22" idx="0"/>
          </p:cNvCxnSpPr>
          <p:nvPr/>
        </p:nvCxnSpPr>
        <p:spPr>
          <a:xfrm rot="16200000" flipH="1">
            <a:off x="9349545" y="1382933"/>
            <a:ext cx="377686" cy="1750524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4BB06846-62E5-D342-89C2-A390B7059A90}"/>
              </a:ext>
            </a:extLst>
          </p:cNvPr>
          <p:cNvSpPr/>
          <p:nvPr/>
        </p:nvSpPr>
        <p:spPr>
          <a:xfrm>
            <a:off x="6589847" y="3999071"/>
            <a:ext cx="838438" cy="32450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정보획득</a:t>
            </a:r>
          </a:p>
        </p:txBody>
      </p:sp>
      <p:cxnSp>
        <p:nvCxnSpPr>
          <p:cNvPr id="131" name="꺾인 연결선[E] 130">
            <a:extLst>
              <a:ext uri="{FF2B5EF4-FFF2-40B4-BE49-F238E27FC236}">
                <a16:creationId xmlns:a16="http://schemas.microsoft.com/office/drawing/2014/main" id="{2109B232-B2D0-1D4B-A51D-86DC0C0FBCBF}"/>
              </a:ext>
            </a:extLst>
          </p:cNvPr>
          <p:cNvCxnSpPr>
            <a:cxnSpLocks/>
            <a:stCxn id="17" idx="2"/>
            <a:endCxn id="43" idx="0"/>
          </p:cNvCxnSpPr>
          <p:nvPr/>
        </p:nvCxnSpPr>
        <p:spPr>
          <a:xfrm rot="16200000" flipH="1">
            <a:off x="8469393" y="2263084"/>
            <a:ext cx="388318" cy="853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꺾인 연결선[E] 133">
            <a:extLst>
              <a:ext uri="{FF2B5EF4-FFF2-40B4-BE49-F238E27FC236}">
                <a16:creationId xmlns:a16="http://schemas.microsoft.com/office/drawing/2014/main" id="{EAF6195A-EBCB-F641-84A8-71020FBF1F58}"/>
              </a:ext>
            </a:extLst>
          </p:cNvPr>
          <p:cNvCxnSpPr>
            <a:cxnSpLocks/>
            <a:stCxn id="21" idx="2"/>
            <a:endCxn id="40" idx="0"/>
          </p:cNvCxnSpPr>
          <p:nvPr/>
        </p:nvCxnSpPr>
        <p:spPr>
          <a:xfrm rot="16200000" flipH="1">
            <a:off x="7648968" y="2238586"/>
            <a:ext cx="366719" cy="1653290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꺾인 연결선[E] 137">
            <a:extLst>
              <a:ext uri="{FF2B5EF4-FFF2-40B4-BE49-F238E27FC236}">
                <a16:creationId xmlns:a16="http://schemas.microsoft.com/office/drawing/2014/main" id="{A0AE3C6B-563B-F944-840A-A7D6A672E0A5}"/>
              </a:ext>
            </a:extLst>
          </p:cNvPr>
          <p:cNvCxnSpPr>
            <a:cxnSpLocks/>
            <a:stCxn id="22" idx="2"/>
            <a:endCxn id="40" idx="0"/>
          </p:cNvCxnSpPr>
          <p:nvPr/>
        </p:nvCxnSpPr>
        <p:spPr>
          <a:xfrm rot="5400000">
            <a:off x="9347635" y="2182576"/>
            <a:ext cx="377352" cy="1754678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꺾인 연결선[E] 141">
            <a:extLst>
              <a:ext uri="{FF2B5EF4-FFF2-40B4-BE49-F238E27FC236}">
                <a16:creationId xmlns:a16="http://schemas.microsoft.com/office/drawing/2014/main" id="{6E36B8DF-06DD-184E-B15A-B63250ABA918}"/>
              </a:ext>
            </a:extLst>
          </p:cNvPr>
          <p:cNvCxnSpPr>
            <a:cxnSpLocks/>
            <a:stCxn id="43" idx="2"/>
            <a:endCxn id="40" idx="0"/>
          </p:cNvCxnSpPr>
          <p:nvPr/>
        </p:nvCxnSpPr>
        <p:spPr>
          <a:xfrm rot="5400000">
            <a:off x="8478117" y="3062728"/>
            <a:ext cx="366719" cy="5007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꺾인 연결선[E] 145">
            <a:extLst>
              <a:ext uri="{FF2B5EF4-FFF2-40B4-BE49-F238E27FC236}">
                <a16:creationId xmlns:a16="http://schemas.microsoft.com/office/drawing/2014/main" id="{76E45B08-259A-DC4D-8EBE-60762D973D20}"/>
              </a:ext>
            </a:extLst>
          </p:cNvPr>
          <p:cNvCxnSpPr>
            <a:cxnSpLocks/>
            <a:stCxn id="40" idx="1"/>
            <a:endCxn id="118" idx="0"/>
          </p:cNvCxnSpPr>
          <p:nvPr/>
        </p:nvCxnSpPr>
        <p:spPr>
          <a:xfrm rot="10800000" flipV="1">
            <a:off x="7009067" y="3603807"/>
            <a:ext cx="739077" cy="395263"/>
          </a:xfrm>
          <a:prstGeom prst="bentConnector2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꺾인 연결선[E] 148">
            <a:extLst>
              <a:ext uri="{FF2B5EF4-FFF2-40B4-BE49-F238E27FC236}">
                <a16:creationId xmlns:a16="http://schemas.microsoft.com/office/drawing/2014/main" id="{59C35830-0073-EF46-A875-300E904A188A}"/>
              </a:ext>
            </a:extLst>
          </p:cNvPr>
          <p:cNvCxnSpPr>
            <a:cxnSpLocks/>
            <a:stCxn id="40" idx="3"/>
            <a:endCxn id="17" idx="3"/>
          </p:cNvCxnSpPr>
          <p:nvPr/>
        </p:nvCxnSpPr>
        <p:spPr>
          <a:xfrm flipV="1">
            <a:off x="9569801" y="1937759"/>
            <a:ext cx="366817" cy="1666049"/>
          </a:xfrm>
          <a:prstGeom prst="bentConnector3">
            <a:avLst>
              <a:gd name="adj1" fmla="val 501456"/>
            </a:avLst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7928970F-3CE0-F54D-854F-CDA1CE7E1AE0}"/>
              </a:ext>
            </a:extLst>
          </p:cNvPr>
          <p:cNvSpPr txBox="1"/>
          <p:nvPr/>
        </p:nvSpPr>
        <p:spPr>
          <a:xfrm>
            <a:off x="7378605" y="3307533"/>
            <a:ext cx="449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b="1" dirty="0"/>
              <a:t>YES</a:t>
            </a:r>
            <a:endParaRPr kumimoji="1" lang="ko-Kore-KR" altLang="en-US" sz="1400" b="1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8BD0EE5-BE53-8449-86CC-989D4C4DEFCA}"/>
              </a:ext>
            </a:extLst>
          </p:cNvPr>
          <p:cNvSpPr txBox="1"/>
          <p:nvPr/>
        </p:nvSpPr>
        <p:spPr>
          <a:xfrm>
            <a:off x="9507843" y="3289778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b="1" dirty="0"/>
              <a:t>NO</a:t>
            </a:r>
            <a:endParaRPr kumimoji="1" lang="ko-Kore-KR" altLang="en-US" sz="1400" b="1" dirty="0"/>
          </a:p>
        </p:txBody>
      </p: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192711B1-8A85-DB4F-9A81-D9993574A14B}"/>
              </a:ext>
            </a:extLst>
          </p:cNvPr>
          <p:cNvCxnSpPr>
            <a:cxnSpLocks/>
          </p:cNvCxnSpPr>
          <p:nvPr/>
        </p:nvCxnSpPr>
        <p:spPr>
          <a:xfrm>
            <a:off x="7005681" y="4323572"/>
            <a:ext cx="0" cy="30971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[R] 163">
            <a:extLst>
              <a:ext uri="{FF2B5EF4-FFF2-40B4-BE49-F238E27FC236}">
                <a16:creationId xmlns:a16="http://schemas.microsoft.com/office/drawing/2014/main" id="{380B2A6C-0BAF-5643-A886-54768C8F3EFC}"/>
              </a:ext>
            </a:extLst>
          </p:cNvPr>
          <p:cNvCxnSpPr>
            <a:cxnSpLocks/>
          </p:cNvCxnSpPr>
          <p:nvPr/>
        </p:nvCxnSpPr>
        <p:spPr>
          <a:xfrm>
            <a:off x="5603084" y="4736293"/>
            <a:ext cx="6137852" cy="0"/>
          </a:xfrm>
          <a:prstGeom prst="line">
            <a:avLst/>
          </a:prstGeom>
          <a:ln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D394AC74-DB77-A744-8CCE-3B19923B9809}"/>
              </a:ext>
            </a:extLst>
          </p:cNvPr>
          <p:cNvGrpSpPr/>
          <p:nvPr/>
        </p:nvGrpSpPr>
        <p:grpSpPr>
          <a:xfrm>
            <a:off x="5702931" y="4914972"/>
            <a:ext cx="310464" cy="341510"/>
            <a:chOff x="3657600" y="990600"/>
            <a:chExt cx="4876800" cy="4876800"/>
          </a:xfrm>
        </p:grpSpPr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152CEBD9-F217-844F-B734-924605A90265}"/>
                </a:ext>
              </a:extLst>
            </p:cNvPr>
            <p:cNvSpPr/>
            <p:nvPr/>
          </p:nvSpPr>
          <p:spPr>
            <a:xfrm>
              <a:off x="3786184" y="1142997"/>
              <a:ext cx="4633912" cy="4633912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pic>
          <p:nvPicPr>
            <p:cNvPr id="170" name="그림 169">
              <a:extLst>
                <a:ext uri="{FF2B5EF4-FFF2-40B4-BE49-F238E27FC236}">
                  <a16:creationId xmlns:a16="http://schemas.microsoft.com/office/drawing/2014/main" id="{90F5F206-4E46-CE4D-AA41-A40BD0C21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7600" y="990600"/>
              <a:ext cx="4876800" cy="4876800"/>
            </a:xfrm>
            <a:prstGeom prst="rect">
              <a:avLst/>
            </a:prstGeom>
          </p:spPr>
        </p:pic>
      </p:grpSp>
      <p:sp>
        <p:nvSpPr>
          <p:cNvPr id="171" name="TextBox 170">
            <a:extLst>
              <a:ext uri="{FF2B5EF4-FFF2-40B4-BE49-F238E27FC236}">
                <a16:creationId xmlns:a16="http://schemas.microsoft.com/office/drawing/2014/main" id="{F5ECC35F-496A-444D-8C6C-71C837B13F25}"/>
              </a:ext>
            </a:extLst>
          </p:cNvPr>
          <p:cNvSpPr txBox="1"/>
          <p:nvPr/>
        </p:nvSpPr>
        <p:spPr>
          <a:xfrm>
            <a:off x="7015753" y="4340998"/>
            <a:ext cx="1794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다음</a:t>
            </a:r>
            <a:r>
              <a: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선택으로 넘어간다</a:t>
            </a:r>
            <a:endParaRPr kumimoji="1" lang="ko-Kore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CD195FAE-C3FC-0548-8A7E-46490B3C2ADE}"/>
              </a:ext>
            </a:extLst>
          </p:cNvPr>
          <p:cNvSpPr txBox="1"/>
          <p:nvPr/>
        </p:nvSpPr>
        <p:spPr>
          <a:xfrm>
            <a:off x="6208652" y="4854895"/>
            <a:ext cx="4919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인터넷검색은 가장 적은 재화가 필요한 방법이자  쉬운 방법으로 </a:t>
            </a:r>
            <a:endParaRPr kumimoji="1"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ko-KR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   사람들이 </a:t>
            </a:r>
            <a:r>
              <a: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제일 많이 사용하는 정보 창구이나 가장 정확성이 떨어진다</a:t>
            </a:r>
            <a:r>
              <a:rPr kumimoji="1"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r>
              <a: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kumimoji="1"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F88EB074-5ED4-5E45-BDC3-0E1610176867}"/>
              </a:ext>
            </a:extLst>
          </p:cNvPr>
          <p:cNvGrpSpPr/>
          <p:nvPr/>
        </p:nvGrpSpPr>
        <p:grpSpPr>
          <a:xfrm>
            <a:off x="5712458" y="5416893"/>
            <a:ext cx="397630" cy="341510"/>
            <a:chOff x="5655306" y="5416893"/>
            <a:chExt cx="397630" cy="341510"/>
          </a:xfrm>
        </p:grpSpPr>
        <p:grpSp>
          <p:nvGrpSpPr>
            <p:cNvPr id="176" name="그룹 175">
              <a:extLst>
                <a:ext uri="{FF2B5EF4-FFF2-40B4-BE49-F238E27FC236}">
                  <a16:creationId xmlns:a16="http://schemas.microsoft.com/office/drawing/2014/main" id="{3F6853E6-B2F8-BF41-937B-A974DC16A5AE}"/>
                </a:ext>
              </a:extLst>
            </p:cNvPr>
            <p:cNvGrpSpPr/>
            <p:nvPr/>
          </p:nvGrpSpPr>
          <p:grpSpPr>
            <a:xfrm>
              <a:off x="5655306" y="5416893"/>
              <a:ext cx="310464" cy="341510"/>
              <a:chOff x="3657600" y="990600"/>
              <a:chExt cx="4876800" cy="4876800"/>
            </a:xfrm>
          </p:grpSpPr>
          <p:sp>
            <p:nvSpPr>
              <p:cNvPr id="177" name="타원 176">
                <a:extLst>
                  <a:ext uri="{FF2B5EF4-FFF2-40B4-BE49-F238E27FC236}">
                    <a16:creationId xmlns:a16="http://schemas.microsoft.com/office/drawing/2014/main" id="{83AAB3DA-DDE7-C848-A8CD-E7C5CADD6E45}"/>
                  </a:ext>
                </a:extLst>
              </p:cNvPr>
              <p:cNvSpPr/>
              <p:nvPr/>
            </p:nvSpPr>
            <p:spPr>
              <a:xfrm>
                <a:off x="3786184" y="1142997"/>
                <a:ext cx="4633912" cy="4633912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pic>
            <p:nvPicPr>
              <p:cNvPr id="178" name="그림 177">
                <a:extLst>
                  <a:ext uri="{FF2B5EF4-FFF2-40B4-BE49-F238E27FC236}">
                    <a16:creationId xmlns:a16="http://schemas.microsoft.com/office/drawing/2014/main" id="{7C993309-0E33-C649-9E1A-F4427BC2D5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57600" y="990600"/>
                <a:ext cx="4876800" cy="4876800"/>
              </a:xfrm>
              <a:prstGeom prst="rect">
                <a:avLst/>
              </a:prstGeom>
            </p:spPr>
          </p:pic>
        </p:grpSp>
        <p:grpSp>
          <p:nvGrpSpPr>
            <p:cNvPr id="179" name="그룹 178">
              <a:extLst>
                <a:ext uri="{FF2B5EF4-FFF2-40B4-BE49-F238E27FC236}">
                  <a16:creationId xmlns:a16="http://schemas.microsoft.com/office/drawing/2014/main" id="{913B7506-F153-1646-99D2-64350A6A523A}"/>
                </a:ext>
              </a:extLst>
            </p:cNvPr>
            <p:cNvGrpSpPr/>
            <p:nvPr/>
          </p:nvGrpSpPr>
          <p:grpSpPr>
            <a:xfrm>
              <a:off x="5742472" y="5416893"/>
              <a:ext cx="310464" cy="341510"/>
              <a:chOff x="3657600" y="990600"/>
              <a:chExt cx="4876800" cy="4876800"/>
            </a:xfrm>
          </p:grpSpPr>
          <p:sp>
            <p:nvSpPr>
              <p:cNvPr id="180" name="타원 179">
                <a:extLst>
                  <a:ext uri="{FF2B5EF4-FFF2-40B4-BE49-F238E27FC236}">
                    <a16:creationId xmlns:a16="http://schemas.microsoft.com/office/drawing/2014/main" id="{95B91B67-80BB-D540-B94D-DAB9575C43C6}"/>
                  </a:ext>
                </a:extLst>
              </p:cNvPr>
              <p:cNvSpPr/>
              <p:nvPr/>
            </p:nvSpPr>
            <p:spPr>
              <a:xfrm>
                <a:off x="3786184" y="1142997"/>
                <a:ext cx="4633912" cy="4633912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pic>
            <p:nvPicPr>
              <p:cNvPr id="181" name="그림 180">
                <a:extLst>
                  <a:ext uri="{FF2B5EF4-FFF2-40B4-BE49-F238E27FC236}">
                    <a16:creationId xmlns:a16="http://schemas.microsoft.com/office/drawing/2014/main" id="{B6EC7C21-B9AD-6640-B91F-EF6202F344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57600" y="990600"/>
                <a:ext cx="4876800" cy="4876800"/>
              </a:xfrm>
              <a:prstGeom prst="rect">
                <a:avLst/>
              </a:prstGeom>
            </p:spPr>
          </p:pic>
        </p:grpSp>
      </p:grpSp>
      <p:sp>
        <p:nvSpPr>
          <p:cNvPr id="183" name="TextBox 182">
            <a:extLst>
              <a:ext uri="{FF2B5EF4-FFF2-40B4-BE49-F238E27FC236}">
                <a16:creationId xmlns:a16="http://schemas.microsoft.com/office/drawing/2014/main" id="{337B1A96-CFB6-2C44-AA26-1456D8D71046}"/>
              </a:ext>
            </a:extLst>
          </p:cNvPr>
          <p:cNvSpPr txBox="1"/>
          <p:nvPr/>
        </p:nvSpPr>
        <p:spPr>
          <a:xfrm>
            <a:off x="6208652" y="5395265"/>
            <a:ext cx="5532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인터넷 다음으로 재화가 필요하다고 생각한 방법은 </a:t>
            </a:r>
            <a:r>
              <a:rPr kumimoji="1"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‘</a:t>
            </a:r>
            <a:r>
              <a: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전문가 의뢰</a:t>
            </a:r>
            <a:r>
              <a:rPr kumimoji="1"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’</a:t>
            </a:r>
            <a:r>
              <a: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이다</a:t>
            </a:r>
            <a:r>
              <a:rPr kumimoji="1"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r>
              <a: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kumimoji="1"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축적된 데이터를 기반으로 전문가의 </a:t>
            </a:r>
            <a:r>
              <a:rPr kumimoji="1"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인사이트를</a:t>
            </a:r>
            <a:r>
              <a: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얻을 수 있다는 것이 특징이다</a:t>
            </a:r>
            <a:r>
              <a:rPr kumimoji="1"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r>
              <a: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kumimoji="1"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29EB794E-0810-BC4A-92F6-F6416BE1FF7A}"/>
              </a:ext>
            </a:extLst>
          </p:cNvPr>
          <p:cNvGrpSpPr/>
          <p:nvPr/>
        </p:nvGrpSpPr>
        <p:grpSpPr>
          <a:xfrm>
            <a:off x="5702931" y="5994957"/>
            <a:ext cx="496207" cy="341511"/>
            <a:chOff x="9098311" y="2408417"/>
            <a:chExt cx="496207" cy="341511"/>
          </a:xfrm>
        </p:grpSpPr>
        <p:grpSp>
          <p:nvGrpSpPr>
            <p:cNvPr id="185" name="그룹 184">
              <a:extLst>
                <a:ext uri="{FF2B5EF4-FFF2-40B4-BE49-F238E27FC236}">
                  <a16:creationId xmlns:a16="http://schemas.microsoft.com/office/drawing/2014/main" id="{27A0ADA5-C6EB-4145-8BF1-F4838C28F80F}"/>
                </a:ext>
              </a:extLst>
            </p:cNvPr>
            <p:cNvGrpSpPr/>
            <p:nvPr/>
          </p:nvGrpSpPr>
          <p:grpSpPr>
            <a:xfrm>
              <a:off x="9098311" y="2408417"/>
              <a:ext cx="310464" cy="341510"/>
              <a:chOff x="3657600" y="990600"/>
              <a:chExt cx="4876800" cy="4876800"/>
            </a:xfrm>
          </p:grpSpPr>
          <p:sp>
            <p:nvSpPr>
              <p:cNvPr id="192" name="타원 191">
                <a:extLst>
                  <a:ext uri="{FF2B5EF4-FFF2-40B4-BE49-F238E27FC236}">
                    <a16:creationId xmlns:a16="http://schemas.microsoft.com/office/drawing/2014/main" id="{75269E22-72D6-9742-86D9-81D27578BA48}"/>
                  </a:ext>
                </a:extLst>
              </p:cNvPr>
              <p:cNvSpPr/>
              <p:nvPr/>
            </p:nvSpPr>
            <p:spPr>
              <a:xfrm>
                <a:off x="3786184" y="1142997"/>
                <a:ext cx="4633912" cy="4633912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pic>
            <p:nvPicPr>
              <p:cNvPr id="193" name="그림 192">
                <a:extLst>
                  <a:ext uri="{FF2B5EF4-FFF2-40B4-BE49-F238E27FC236}">
                    <a16:creationId xmlns:a16="http://schemas.microsoft.com/office/drawing/2014/main" id="{B40E63A9-9AEC-924E-AAD4-F5F319F927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57600" y="990600"/>
                <a:ext cx="4876800" cy="4876800"/>
              </a:xfrm>
              <a:prstGeom prst="rect">
                <a:avLst/>
              </a:prstGeom>
            </p:spPr>
          </p:pic>
        </p:grpSp>
        <p:grpSp>
          <p:nvGrpSpPr>
            <p:cNvPr id="186" name="그룹 185">
              <a:extLst>
                <a:ext uri="{FF2B5EF4-FFF2-40B4-BE49-F238E27FC236}">
                  <a16:creationId xmlns:a16="http://schemas.microsoft.com/office/drawing/2014/main" id="{B594FD27-887A-0047-83D9-3E362018CC3A}"/>
                </a:ext>
              </a:extLst>
            </p:cNvPr>
            <p:cNvGrpSpPr/>
            <p:nvPr/>
          </p:nvGrpSpPr>
          <p:grpSpPr>
            <a:xfrm>
              <a:off x="9184039" y="2408417"/>
              <a:ext cx="310464" cy="341510"/>
              <a:chOff x="3657600" y="990600"/>
              <a:chExt cx="4876800" cy="4876800"/>
            </a:xfrm>
          </p:grpSpPr>
          <p:sp>
            <p:nvSpPr>
              <p:cNvPr id="190" name="타원 189">
                <a:extLst>
                  <a:ext uri="{FF2B5EF4-FFF2-40B4-BE49-F238E27FC236}">
                    <a16:creationId xmlns:a16="http://schemas.microsoft.com/office/drawing/2014/main" id="{37337125-DE11-E54F-AE3D-2BB5D1FD2987}"/>
                  </a:ext>
                </a:extLst>
              </p:cNvPr>
              <p:cNvSpPr/>
              <p:nvPr/>
            </p:nvSpPr>
            <p:spPr>
              <a:xfrm>
                <a:off x="3786184" y="1142997"/>
                <a:ext cx="4633912" cy="4633912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pic>
            <p:nvPicPr>
              <p:cNvPr id="191" name="그림 190">
                <a:extLst>
                  <a:ext uri="{FF2B5EF4-FFF2-40B4-BE49-F238E27FC236}">
                    <a16:creationId xmlns:a16="http://schemas.microsoft.com/office/drawing/2014/main" id="{B2918F70-F86C-8146-A2A8-EF7BAC3477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57600" y="990600"/>
                <a:ext cx="4876800" cy="4876800"/>
              </a:xfrm>
              <a:prstGeom prst="rect">
                <a:avLst/>
              </a:prstGeom>
            </p:spPr>
          </p:pic>
        </p:grpSp>
        <p:grpSp>
          <p:nvGrpSpPr>
            <p:cNvPr id="187" name="그룹 186">
              <a:extLst>
                <a:ext uri="{FF2B5EF4-FFF2-40B4-BE49-F238E27FC236}">
                  <a16:creationId xmlns:a16="http://schemas.microsoft.com/office/drawing/2014/main" id="{BE6358CF-C567-634A-A80E-5B0B1E275709}"/>
                </a:ext>
              </a:extLst>
            </p:cNvPr>
            <p:cNvGrpSpPr/>
            <p:nvPr/>
          </p:nvGrpSpPr>
          <p:grpSpPr>
            <a:xfrm>
              <a:off x="9284054" y="2408418"/>
              <a:ext cx="310464" cy="341510"/>
              <a:chOff x="3657600" y="990600"/>
              <a:chExt cx="4876800" cy="4876800"/>
            </a:xfrm>
          </p:grpSpPr>
          <p:sp>
            <p:nvSpPr>
              <p:cNvPr id="188" name="타원 187">
                <a:extLst>
                  <a:ext uri="{FF2B5EF4-FFF2-40B4-BE49-F238E27FC236}">
                    <a16:creationId xmlns:a16="http://schemas.microsoft.com/office/drawing/2014/main" id="{2B534FD7-297E-4344-83C3-4D30D4B3E355}"/>
                  </a:ext>
                </a:extLst>
              </p:cNvPr>
              <p:cNvSpPr/>
              <p:nvPr/>
            </p:nvSpPr>
            <p:spPr>
              <a:xfrm>
                <a:off x="3786184" y="1142997"/>
                <a:ext cx="4633912" cy="4633912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pic>
            <p:nvPicPr>
              <p:cNvPr id="189" name="그림 188">
                <a:extLst>
                  <a:ext uri="{FF2B5EF4-FFF2-40B4-BE49-F238E27FC236}">
                    <a16:creationId xmlns:a16="http://schemas.microsoft.com/office/drawing/2014/main" id="{254D07C2-3CD5-0842-B96A-4ADCCC97DE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57600" y="990600"/>
                <a:ext cx="4876800" cy="4876800"/>
              </a:xfrm>
              <a:prstGeom prst="rect">
                <a:avLst/>
              </a:prstGeom>
            </p:spPr>
          </p:pic>
        </p:grpSp>
      </p:grpSp>
      <p:sp>
        <p:nvSpPr>
          <p:cNvPr id="194" name="TextBox 193">
            <a:extLst>
              <a:ext uri="{FF2B5EF4-FFF2-40B4-BE49-F238E27FC236}">
                <a16:creationId xmlns:a16="http://schemas.microsoft.com/office/drawing/2014/main" id="{A54F50B6-0F32-8241-8C86-57AE4A03B18B}"/>
              </a:ext>
            </a:extLst>
          </p:cNvPr>
          <p:cNvSpPr txBox="1"/>
          <p:nvPr/>
        </p:nvSpPr>
        <p:spPr>
          <a:xfrm>
            <a:off x="6208651" y="6003260"/>
            <a:ext cx="5626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실제 경험해본 지인에게 질문하는 것이 가장 많은 재화가 필요하다고 생각했다</a:t>
            </a:r>
            <a:r>
              <a:rPr kumimoji="1"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r>
              <a: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겪어본 지인을 알기 힘들다는 희소성은 물론 생생한 경험을 듣기 위해서 </a:t>
            </a:r>
            <a:endParaRPr kumimoji="1"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지인에게 돈과 시간 모두 투자해야 하기 때문이다</a:t>
            </a:r>
            <a:r>
              <a:rPr kumimoji="1"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r>
              <a: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kumimoji="1"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806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156</Words>
  <Application>Microsoft Macintosh PowerPoint</Application>
  <PresentationFormat>와이드스크린</PresentationFormat>
  <Paragraphs>27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묘경</dc:creator>
  <cp:lastModifiedBy>한 묘경</cp:lastModifiedBy>
  <cp:revision>12</cp:revision>
  <dcterms:created xsi:type="dcterms:W3CDTF">2022-03-10T11:48:27Z</dcterms:created>
  <dcterms:modified xsi:type="dcterms:W3CDTF">2022-03-10T13:24:45Z</dcterms:modified>
</cp:coreProperties>
</file>