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8"/>
  </p:normalViewPr>
  <p:slideViewPr>
    <p:cSldViewPr snapToGrid="0" snapToObjects="1">
      <p:cViewPr>
        <p:scale>
          <a:sx n="110" d="100"/>
          <a:sy n="110" d="100"/>
        </p:scale>
        <p:origin x="39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67C6D-55F6-E24C-96CE-3DDE61321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553EAA-9B58-F844-87EC-4031C4770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D31ED-CCF2-1745-B76C-1232CF91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42F51-87FB-6541-9E63-E148C623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F995D-ED12-904D-8740-9DCD600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163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CC355-E465-E846-8B62-9521668C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D91DCF-E7E3-C940-A67B-7ED4A688A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CD675-604D-2E4F-A956-C3863443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C4B11-C4DA-924D-82FF-AE78B4F2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2E19A-2BF4-9F44-8CF0-D82B1B95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655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E8396D-CF8B-7141-BB55-54879C2A4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4321C0-51E3-B040-AD9F-8406C252C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F43B9-3DB1-0A4B-88EC-03919BBA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0FCD7-BBD8-3945-BD0A-48C073BA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179A8-94C0-2A4B-AE7B-ECF00EA0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B78F5-52D8-AF43-8B6C-3479F453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1F7A2-FFE3-7F42-9EB9-748F191F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2BCFF-B484-FD4F-9A5A-7814BB65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40B8A-9743-B04A-9B82-2BB5E3FB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3B18E-7FE0-E74D-8E9B-CF5F5AA4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84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70F01-AC8B-5741-A41A-5A5FF0E7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E9ECB-C16E-7C49-9E02-2121155BA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A15A1-7824-784D-9C0F-7D599137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1EF9C-7FD5-F248-9FE7-A44A0A33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FE43E-DE14-FF46-9B30-547302D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856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5FABF-8F50-B143-A779-D009EFEC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25ADC-F872-8342-80AF-95D42DD92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DDD33-0F28-DB43-BB93-5A38B7365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027E9-B1A3-A54B-962F-256CC90B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7441C-0BB8-1340-B017-BC1A391F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B86494-4EE2-2448-84D9-943FBCB5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490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95087-9F53-4C46-A718-3C925099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48A88-B6C6-064C-83C5-5514D77BB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6AA753-E852-1948-8473-4609DA6C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7E4D48-E4A9-B64C-A085-0C4A6D71B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25C741-6A38-5B41-834F-41496D411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B8485D-1157-9E41-BB31-570958AA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F0EC31-CD84-C54E-927E-7F4FC09B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D9208-EF09-C644-8183-ED73979C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41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25590-A189-0244-A0F3-4AA2697B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B3B667-CDEE-4E44-B5D0-C349C03D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2372B5-4AF8-D546-9FE3-31BF0679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FE9A5D-2405-EF4A-8376-71BC1BFE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9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F581AE-0DD7-6443-8B1C-6A305471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B7016A-EEB2-BA45-9798-D249EDED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D28E5-C6B2-AD47-9037-3444E503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28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9F863-D0B8-4E4A-8F0D-BFFC5B9E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B147D-78B2-C441-95F7-62B7E016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AF9A17-0F78-6542-96DB-07C1C166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7E1AF-71CA-7B42-AE06-740FB7DD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5838E3-C553-564B-8854-8BE44DA6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E50D8-F5A9-AD46-B2E9-B74D8D81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997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03434-5F69-2C4C-BE1E-72191EE5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365F10-75E8-DA4B-A4B1-D2A5B4CBE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70015-E653-8045-BBB1-2767CE2FB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24C78-8515-A743-A8D7-BD1AA304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2022. 3. 17.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B1822-5982-684F-AD5E-A3957FBD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2AFF1-FD74-2A4F-AF94-792426AF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286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979B63-BA39-744E-B7FB-E8DEEF7F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8A370-6554-D045-A0C4-202CB22F4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2B7DC-B3A0-574E-ACDF-AFE5A172C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770A-5B10-8A4D-AE02-4B897AC3FE65}" type="datetimeFigureOut">
              <a:rPr kumimoji="1" lang="ko-Kore-KR" altLang="en-US" smtClean="0"/>
              <a:t>2022. 3. 17.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D701-60CC-EB4D-8A81-025316A9F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FABDE-5D98-DB40-802F-A97D07B51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2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1EB717-26F3-1347-A7CB-19A5C286866E}"/>
              </a:ext>
            </a:extLst>
          </p:cNvPr>
          <p:cNvSpPr/>
          <p:nvPr/>
        </p:nvSpPr>
        <p:spPr>
          <a:xfrm>
            <a:off x="597876" y="202867"/>
            <a:ext cx="10961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3200" b="1" dirty="0"/>
              <a:t>과제 #</a:t>
            </a:r>
            <a:r>
              <a:rPr lang="en-US" altLang="ko-Kore-KR" sz="3200" b="1" dirty="0"/>
              <a:t>2</a:t>
            </a:r>
            <a:r>
              <a:rPr lang="ko-Kore-KR" altLang="en-US" sz="3200" b="1" dirty="0"/>
              <a:t>. </a:t>
            </a:r>
            <a:r>
              <a:rPr lang="ko-KR" altLang="en-US" sz="3200" b="1" dirty="0"/>
              <a:t>다음 </a:t>
            </a:r>
            <a:r>
              <a:rPr lang="en-US" altLang="ko-KR" sz="3200" b="1" dirty="0"/>
              <a:t>7</a:t>
            </a:r>
            <a:r>
              <a:rPr lang="ko-KR" altLang="en-US" sz="3200" b="1" dirty="0"/>
              <a:t>가지 데이터 사이트를 비교 </a:t>
            </a:r>
            <a:r>
              <a:rPr lang="en-US" altLang="ko-KR" sz="3200" b="1" dirty="0"/>
              <a:t>·</a:t>
            </a:r>
            <a:r>
              <a:rPr lang="ko-KR" altLang="en-US" sz="3200" b="1" dirty="0"/>
              <a:t>평가하라</a:t>
            </a:r>
            <a:r>
              <a:rPr lang="en-US" altLang="ko-KR" sz="3200" b="1" dirty="0"/>
              <a:t>.</a:t>
            </a:r>
            <a:endParaRPr lang="ko-Kore-KR" altLang="en-US" sz="3200" b="1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F0D4D1F-98C9-B647-93E8-151B6F048C55}"/>
              </a:ext>
            </a:extLst>
          </p:cNvPr>
          <p:cNvCxnSpPr>
            <a:cxnSpLocks/>
          </p:cNvCxnSpPr>
          <p:nvPr/>
        </p:nvCxnSpPr>
        <p:spPr>
          <a:xfrm>
            <a:off x="483361" y="984595"/>
            <a:ext cx="1122527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8D6AFD-BD9D-1845-84A4-49ECB5300155}"/>
              </a:ext>
            </a:extLst>
          </p:cNvPr>
          <p:cNvSpPr/>
          <p:nvPr/>
        </p:nvSpPr>
        <p:spPr>
          <a:xfrm>
            <a:off x="471458" y="1201327"/>
            <a:ext cx="4998342" cy="1965620"/>
          </a:xfrm>
          <a:prstGeom prst="rect">
            <a:avLst/>
          </a:prstGeom>
          <a:solidFill>
            <a:schemeClr val="bg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715B1-E8F9-D642-A6A1-79602D7CCE69}"/>
              </a:ext>
            </a:extLst>
          </p:cNvPr>
          <p:cNvSpPr txBox="1"/>
          <p:nvPr/>
        </p:nvSpPr>
        <p:spPr>
          <a:xfrm>
            <a:off x="508987" y="1681805"/>
            <a:ext cx="50190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latin typeface="+mn-ea"/>
              </a:rPr>
              <a:t>. 170</a:t>
            </a:r>
            <a:r>
              <a:rPr kumimoji="1" lang="ko-KR" altLang="en-US" sz="1400" dirty="0">
                <a:latin typeface="+mn-ea"/>
              </a:rPr>
              <a:t>개 산업</a:t>
            </a:r>
            <a:r>
              <a:rPr kumimoji="1" lang="en-US" altLang="ko-KR" sz="1400" dirty="0">
                <a:latin typeface="+mn-ea"/>
              </a:rPr>
              <a:t>,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150</a:t>
            </a:r>
            <a:r>
              <a:rPr kumimoji="1" lang="ko-KR" altLang="en-US" sz="1400" dirty="0">
                <a:latin typeface="+mn-ea"/>
              </a:rPr>
              <a:t>개 국가에 걸친 방대한 데이터베이스 구축</a:t>
            </a:r>
            <a:endParaRPr kumimoji="1" lang="en-US" altLang="ko-KR" sz="1400" dirty="0">
              <a:latin typeface="+mn-ea"/>
            </a:endParaRPr>
          </a:p>
          <a:p>
            <a:r>
              <a:rPr kumimoji="1" lang="en-US" altLang="ko-KR" sz="1400" dirty="0">
                <a:latin typeface="+mn-ea"/>
              </a:rPr>
              <a:t>.</a:t>
            </a:r>
            <a:r>
              <a:rPr kumimoji="1" lang="ko-KR" altLang="en-US" sz="1400" dirty="0">
                <a:latin typeface="+mn-ea"/>
              </a:rPr>
              <a:t> 외주 업체를 통해 데이터 수집 </a:t>
            </a:r>
            <a:endParaRPr kumimoji="1" lang="en-US" altLang="ko-KR" sz="1400" dirty="0">
              <a:latin typeface="+mn-ea"/>
            </a:endParaRPr>
          </a:p>
          <a:p>
            <a:r>
              <a:rPr kumimoji="1" lang="en-US" altLang="ko-KR" sz="1400" dirty="0">
                <a:latin typeface="+mn-ea"/>
              </a:rPr>
              <a:t>.</a:t>
            </a:r>
            <a:r>
              <a:rPr kumimoji="1" lang="ko-KR" altLang="en-US" sz="1400" dirty="0">
                <a:latin typeface="+mn-ea"/>
              </a:rPr>
              <a:t> 예측</a:t>
            </a:r>
            <a:r>
              <a:rPr lang="en" altLang="ko-Kore-KR" sz="1400" dirty="0"/>
              <a:t>, infographics,</a:t>
            </a:r>
            <a:r>
              <a:rPr lang="ko-KR" altLang="en-US" sz="1400" dirty="0"/>
              <a:t>설문조사</a:t>
            </a:r>
            <a:r>
              <a:rPr lang="en" altLang="ko-Kore-KR" sz="1400" dirty="0"/>
              <a:t>, dossiers,</a:t>
            </a:r>
            <a:r>
              <a:rPr lang="ko-KR" altLang="en-US" sz="1400" dirty="0"/>
              <a:t> 시장동향과 </a:t>
            </a:r>
            <a:r>
              <a:rPr lang="ko-KR" altLang="en-US" sz="1400" dirty="0" err="1"/>
              <a:t>레포트</a:t>
            </a:r>
            <a:r>
              <a:rPr lang="ko-KR" altLang="en-US" sz="1400" dirty="0"/>
              <a:t> </a:t>
            </a:r>
            <a:r>
              <a:rPr kumimoji="1" lang="ko-KR" altLang="en-US" sz="1400" dirty="0">
                <a:latin typeface="+mn-ea"/>
              </a:rPr>
              <a:t>제공</a:t>
            </a:r>
            <a:endParaRPr kumimoji="1" lang="en-US" altLang="ko-KR" sz="1400" dirty="0">
              <a:latin typeface="+mn-ea"/>
            </a:endParaRPr>
          </a:p>
          <a:p>
            <a:r>
              <a:rPr kumimoji="1" lang="en-US" altLang="ko-KR" sz="1400" dirty="0">
                <a:latin typeface="+mn-ea"/>
              </a:rPr>
              <a:t>.</a:t>
            </a:r>
            <a:r>
              <a:rPr kumimoji="1" lang="ko-KR" altLang="en-US" sz="1400" dirty="0">
                <a:latin typeface="+mn-ea"/>
              </a:rPr>
              <a:t> 원하는 대로 데이터 정렬 가능</a:t>
            </a:r>
            <a:endParaRPr kumimoji="1" lang="en-US" altLang="ko-KR" sz="1400" dirty="0">
              <a:latin typeface="+mn-ea"/>
            </a:endParaRPr>
          </a:p>
          <a:p>
            <a:r>
              <a:rPr kumimoji="1" lang="en-US" altLang="ko-KR" sz="1400" dirty="0">
                <a:latin typeface="+mn-ea"/>
              </a:rPr>
              <a:t>.</a:t>
            </a:r>
            <a:r>
              <a:rPr kumimoji="1" lang="ko-KR" altLang="en-US" sz="1400" dirty="0">
                <a:latin typeface="+mn-ea"/>
              </a:rPr>
              <a:t> 다양한 포맷으로 데이터 다운로드 가능</a:t>
            </a:r>
            <a:endParaRPr kumimoji="1" lang="en-US" altLang="ko-KR" sz="1400" dirty="0">
              <a:latin typeface="+mn-ea"/>
            </a:endParaRPr>
          </a:p>
          <a:p>
            <a:r>
              <a:rPr kumimoji="1" lang="en-US" altLang="ko-KR" sz="1400" dirty="0">
                <a:latin typeface="+mn-ea"/>
              </a:rPr>
              <a:t>.</a:t>
            </a:r>
            <a:r>
              <a:rPr kumimoji="1" lang="ko-KR" altLang="en-US" sz="1400" dirty="0">
                <a:latin typeface="+mn-ea"/>
              </a:rPr>
              <a:t> 무료지만 제한된 데이터에 접근 가능</a:t>
            </a:r>
            <a:r>
              <a:rPr kumimoji="1" lang="en-US" altLang="ko-KR" sz="1400" dirty="0">
                <a:latin typeface="+mn-ea"/>
              </a:rPr>
              <a:t>…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41E3D9-DCF7-2F4E-9714-A4016E65804C}"/>
              </a:ext>
            </a:extLst>
          </p:cNvPr>
          <p:cNvSpPr/>
          <p:nvPr/>
        </p:nvSpPr>
        <p:spPr>
          <a:xfrm>
            <a:off x="1537267" y="1181549"/>
            <a:ext cx="2866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000" b="1" dirty="0" err="1">
                <a:solidFill>
                  <a:srgbClr val="C00000"/>
                </a:solidFill>
                <a:latin typeface="+mn-ea"/>
              </a:rPr>
              <a:t>statista</a:t>
            </a:r>
            <a:endParaRPr kumimoji="1" lang="ko-Kore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42248E8-854B-2544-9702-7B24CA105973}"/>
              </a:ext>
            </a:extLst>
          </p:cNvPr>
          <p:cNvSpPr/>
          <p:nvPr/>
        </p:nvSpPr>
        <p:spPr>
          <a:xfrm>
            <a:off x="426022" y="3278658"/>
            <a:ext cx="4998342" cy="1965620"/>
          </a:xfrm>
          <a:prstGeom prst="rect">
            <a:avLst/>
          </a:prstGeom>
          <a:solidFill>
            <a:schemeClr val="bg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5DBED22-E4A5-954E-9986-2B94F15CC956}"/>
              </a:ext>
            </a:extLst>
          </p:cNvPr>
          <p:cNvSpPr txBox="1"/>
          <p:nvPr/>
        </p:nvSpPr>
        <p:spPr>
          <a:xfrm>
            <a:off x="450797" y="3691053"/>
            <a:ext cx="43156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latin typeface="+mn-ea"/>
              </a:rPr>
              <a:t>. </a:t>
            </a:r>
            <a:r>
              <a:rPr kumimoji="1" lang="en-US" altLang="ko-KR" sz="1400" dirty="0">
                <a:latin typeface="+mn-ea"/>
              </a:rPr>
              <a:t>160</a:t>
            </a:r>
            <a:r>
              <a:rPr kumimoji="1" lang="ko-KR" altLang="en-US" sz="1400" dirty="0">
                <a:latin typeface="+mn-ea"/>
              </a:rPr>
              <a:t>개 넘는 국가들의 </a:t>
            </a:r>
            <a:r>
              <a:rPr kumimoji="1" lang="en-US" altLang="ko-KR" sz="1400" dirty="0">
                <a:latin typeface="+mn-ea"/>
              </a:rPr>
              <a:t>public opinion</a:t>
            </a:r>
            <a:r>
              <a:rPr kumimoji="1" lang="ko-KR" altLang="en-US" sz="1400" dirty="0">
                <a:latin typeface="+mn-ea"/>
              </a:rPr>
              <a:t>을 수집</a:t>
            </a:r>
            <a:r>
              <a:rPr kumimoji="1" lang="en-US" altLang="ko-KR" sz="1400" dirty="0">
                <a:latin typeface="+mn-ea"/>
              </a:rPr>
              <a:t>,</a:t>
            </a:r>
          </a:p>
          <a:p>
            <a:r>
              <a:rPr kumimoji="1" lang="en-US" altLang="ko-KR" sz="1400" dirty="0">
                <a:latin typeface="+mn-ea"/>
              </a:rPr>
              <a:t>. </a:t>
            </a:r>
            <a:r>
              <a:rPr kumimoji="1" lang="ko-KR" altLang="en-US" sz="1400" dirty="0">
                <a:latin typeface="+mn-ea"/>
              </a:rPr>
              <a:t>자체적으로 데이터 수집 </a:t>
            </a:r>
            <a:endParaRPr kumimoji="1" lang="en-US" altLang="ko-KR" sz="1400" dirty="0">
              <a:latin typeface="+mn-ea"/>
            </a:endParaRPr>
          </a:p>
          <a:p>
            <a:r>
              <a:rPr kumimoji="1" lang="en-US" altLang="ko-KR" sz="1400" dirty="0">
                <a:latin typeface="+mn-ea"/>
              </a:rPr>
              <a:t>.</a:t>
            </a:r>
            <a:r>
              <a:rPr kumimoji="1" lang="ko-KR" altLang="en-US" sz="1400" dirty="0">
                <a:latin typeface="+mn-ea"/>
              </a:rPr>
              <a:t> 기사와 </a:t>
            </a:r>
            <a:r>
              <a:rPr kumimoji="1" lang="ko-KR" altLang="en-US" sz="1400" dirty="0" err="1">
                <a:latin typeface="+mn-ea"/>
              </a:rPr>
              <a:t>팟케스트</a:t>
            </a:r>
            <a:r>
              <a:rPr kumimoji="1" lang="ko-KR" altLang="en-US" sz="1400" dirty="0">
                <a:latin typeface="+mn-ea"/>
              </a:rPr>
              <a:t> 형태로 </a:t>
            </a:r>
            <a:r>
              <a:rPr kumimoji="1" lang="ko-KR" altLang="en-US" sz="1400" dirty="0" err="1">
                <a:latin typeface="+mn-ea"/>
              </a:rPr>
              <a:t>인사이트</a:t>
            </a:r>
            <a:r>
              <a:rPr kumimoji="1" lang="ko-KR" altLang="en-US" sz="1400" dirty="0">
                <a:latin typeface="+mn-ea"/>
              </a:rPr>
              <a:t> 제공</a:t>
            </a:r>
            <a:endParaRPr kumimoji="1" lang="en-US" altLang="ko-KR" sz="1400" dirty="0">
              <a:latin typeface="+mn-ea"/>
            </a:endParaRPr>
          </a:p>
          <a:p>
            <a:r>
              <a:rPr kumimoji="1" lang="en-US" altLang="ko-KR" sz="1400" dirty="0">
                <a:latin typeface="+mn-ea"/>
              </a:rPr>
              <a:t>.</a:t>
            </a:r>
            <a:r>
              <a:rPr kumimoji="1" lang="ko-KR" altLang="en-US" sz="1400" dirty="0">
                <a:latin typeface="+mn-ea"/>
              </a:rPr>
              <a:t> 갤럽 블로그에서 가공되지 않은 데이터</a:t>
            </a:r>
            <a:r>
              <a:rPr kumimoji="1" lang="en-US" altLang="ko-KR" sz="1400" dirty="0">
                <a:latin typeface="+mn-ea"/>
              </a:rPr>
              <a:t>…</a:t>
            </a:r>
            <a:r>
              <a:rPr kumimoji="1" lang="ko-KR" altLang="en-US" sz="1400" dirty="0">
                <a:latin typeface="+mn-ea"/>
              </a:rPr>
              <a:t> </a:t>
            </a:r>
            <a:endParaRPr kumimoji="1" lang="en-US" altLang="ko-KR" sz="1400" dirty="0">
              <a:latin typeface="+mn-ea"/>
            </a:endParaRPr>
          </a:p>
          <a:p>
            <a:r>
              <a:rPr kumimoji="1" lang="en-US" altLang="ko-KR" sz="1400" dirty="0">
                <a:latin typeface="+mn-ea"/>
              </a:rPr>
              <a:t>.</a:t>
            </a:r>
            <a:r>
              <a:rPr kumimoji="1" lang="ko-KR" altLang="en-US" sz="1400" dirty="0">
                <a:latin typeface="+mn-ea"/>
              </a:rPr>
              <a:t> 역사적 이벤트와 관련된 대중의 의견을 알 수 있다</a:t>
            </a:r>
            <a:endParaRPr kumimoji="1" lang="en-US" altLang="ko-KR" sz="1400" dirty="0">
              <a:latin typeface="+mn-ea"/>
            </a:endParaRPr>
          </a:p>
          <a:p>
            <a:r>
              <a:rPr kumimoji="1" lang="en-US" altLang="ko-KR" sz="1400" dirty="0">
                <a:latin typeface="+mn-ea"/>
              </a:rPr>
              <a:t>.</a:t>
            </a:r>
            <a:r>
              <a:rPr kumimoji="1" lang="ko-KR" altLang="en-US" sz="1400" dirty="0">
                <a:latin typeface="+mn-ea"/>
              </a:rPr>
              <a:t> 방대한 양의 데이터는 무료이지만 </a:t>
            </a:r>
            <a:r>
              <a:rPr kumimoji="1" lang="en-US" altLang="ko-KR" sz="1400" dirty="0" err="1">
                <a:latin typeface="+mn-ea"/>
              </a:rPr>
              <a:t>gallup</a:t>
            </a:r>
            <a:r>
              <a:rPr kumimoji="1" lang="en-US" altLang="ko-KR" sz="1400" dirty="0">
                <a:latin typeface="+mn-ea"/>
              </a:rPr>
              <a:t> analytics</a:t>
            </a:r>
          </a:p>
          <a:p>
            <a:r>
              <a:rPr kumimoji="1" lang="ko-KR" altLang="en-US" sz="1400" dirty="0" err="1">
                <a:latin typeface="+mn-ea"/>
              </a:rPr>
              <a:t>추가분석을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ko-KR" altLang="en-US" sz="1400" dirty="0" err="1">
                <a:latin typeface="+mn-ea"/>
              </a:rPr>
              <a:t>뒤한</a:t>
            </a:r>
            <a:r>
              <a:rPr kumimoji="1" lang="ko-KR" altLang="en-US" sz="1400" dirty="0">
                <a:latin typeface="+mn-ea"/>
              </a:rPr>
              <a:t> 데이터 다운로드는 유로다</a:t>
            </a:r>
            <a:endParaRPr kumimoji="1" lang="en-US" altLang="ko-KR" sz="1400" dirty="0">
              <a:latin typeface="+mn-ea"/>
            </a:endParaRPr>
          </a:p>
          <a:p>
            <a:endParaRPr kumimoji="1" lang="en-US" altLang="ko-KR" sz="1400" dirty="0"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B58AAAD-690B-7641-B74E-E03352DF5FB5}"/>
              </a:ext>
            </a:extLst>
          </p:cNvPr>
          <p:cNvSpPr/>
          <p:nvPr/>
        </p:nvSpPr>
        <p:spPr>
          <a:xfrm>
            <a:off x="1491831" y="3258880"/>
            <a:ext cx="2866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  <a:latin typeface="+mn-ea"/>
              </a:rPr>
              <a:t>Gallup</a:t>
            </a:r>
            <a:endParaRPr kumimoji="1" lang="ko-Kore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29A7D49-51AC-6A4D-AE63-BA9A1C0E562C}"/>
              </a:ext>
            </a:extLst>
          </p:cNvPr>
          <p:cNvSpPr/>
          <p:nvPr/>
        </p:nvSpPr>
        <p:spPr>
          <a:xfrm>
            <a:off x="5656391" y="1181549"/>
            <a:ext cx="5902562" cy="1965620"/>
          </a:xfrm>
          <a:prstGeom prst="rect">
            <a:avLst/>
          </a:prstGeom>
          <a:solidFill>
            <a:schemeClr val="bg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B45545-4B45-A943-8CB9-15B87395BEF8}"/>
              </a:ext>
            </a:extLst>
          </p:cNvPr>
          <p:cNvSpPr txBox="1"/>
          <p:nvPr/>
        </p:nvSpPr>
        <p:spPr>
          <a:xfrm>
            <a:off x="5681166" y="1593944"/>
            <a:ext cx="56348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+mn-ea"/>
              </a:rPr>
              <a:t>. </a:t>
            </a:r>
            <a:r>
              <a:rPr lang="ko-KR" altLang="en-US" sz="1400" dirty="0"/>
              <a:t>비영리적인 팩트 탱크 </a:t>
            </a:r>
            <a:r>
              <a:rPr kumimoji="1" lang="ko-KR" altLang="en-US" sz="1400" dirty="0" err="1">
                <a:latin typeface="+mn-ea"/>
              </a:rPr>
              <a:t>라고</a:t>
            </a:r>
            <a:r>
              <a:rPr kumimoji="1" lang="ko-KR" altLang="en-US" sz="1400" dirty="0">
                <a:latin typeface="+mn-ea"/>
              </a:rPr>
              <a:t> 스스로 칭하는 데이터 플랫폼</a:t>
            </a:r>
            <a:endParaRPr kumimoji="1" lang="en-US" altLang="ko-KR" sz="1400" dirty="0">
              <a:latin typeface="+mn-ea"/>
            </a:endParaRPr>
          </a:p>
          <a:p>
            <a:r>
              <a:rPr kumimoji="1" lang="en-US" altLang="ko-KR" sz="1400" dirty="0">
                <a:latin typeface="+mn-ea"/>
              </a:rPr>
              <a:t>.</a:t>
            </a:r>
            <a:r>
              <a:rPr kumimoji="1" lang="ko-KR" altLang="en-US" sz="1400" dirty="0">
                <a:latin typeface="+mn-ea"/>
              </a:rPr>
              <a:t> 갤럽과 비슷하게 설문조사와 직접 데이터를 수집</a:t>
            </a:r>
            <a:r>
              <a:rPr kumimoji="1" lang="en-US" altLang="ko-KR" sz="1400" dirty="0">
                <a:latin typeface="+mn-ea"/>
              </a:rPr>
              <a:t>?</a:t>
            </a:r>
          </a:p>
          <a:p>
            <a:r>
              <a:rPr kumimoji="1" lang="en-US" altLang="ko-KR" sz="1400" dirty="0">
                <a:latin typeface="+mn-ea"/>
              </a:rPr>
              <a:t>.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lang="en" altLang="ko-Kore-KR" sz="1400" dirty="0">
                <a:latin typeface="+mj-ea"/>
                <a:ea typeface="+mj-ea"/>
              </a:rPr>
              <a:t>politics, demographics, trends, and social</a:t>
            </a:r>
            <a:r>
              <a:rPr lang="ko-KR" altLang="en-US" sz="1400" dirty="0">
                <a:latin typeface="+mj-ea"/>
                <a:ea typeface="+mj-ea"/>
              </a:rPr>
              <a:t> 에 대한 정보가 많음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추가 분석을 위해 데이터 다운로드가 가능 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kumimoji="1" lang="en-US" altLang="ko-KR" sz="1400" dirty="0">
                <a:latin typeface="+mj-ea"/>
                <a:ea typeface="+mj-ea"/>
              </a:rPr>
              <a:t>1989</a:t>
            </a:r>
            <a:r>
              <a:rPr kumimoji="1" lang="ko-KR" altLang="en-US" sz="1400" dirty="0" err="1">
                <a:latin typeface="+mj-ea"/>
                <a:ea typeface="+mj-ea"/>
              </a:rPr>
              <a:t>년부터의</a:t>
            </a:r>
            <a:r>
              <a:rPr kumimoji="1" lang="ko-KR" altLang="en-US" sz="1400" dirty="0">
                <a:latin typeface="+mj-ea"/>
                <a:ea typeface="+mj-ea"/>
              </a:rPr>
              <a:t> 설문조사 데이터를 확인가능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다양한 주제에 대한 사실 기반의 기사를 </a:t>
            </a:r>
            <a:r>
              <a:rPr kumimoji="1" lang="ko-KR" altLang="en-US" sz="1400" dirty="0" err="1">
                <a:latin typeface="+mj-ea"/>
                <a:ea typeface="+mj-ea"/>
              </a:rPr>
              <a:t>볼수</a:t>
            </a:r>
            <a:r>
              <a:rPr kumimoji="1" lang="ko-KR" altLang="en-US" sz="1400" dirty="0">
                <a:latin typeface="+mj-ea"/>
                <a:ea typeface="+mj-ea"/>
              </a:rPr>
              <a:t> 있음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언론인에게는 바로 원하는 정보를 취득할 수 있는 좋은 사이트이다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endParaRPr kumimoji="1" lang="en-US" altLang="ko-KR" sz="1400" dirty="0">
              <a:latin typeface="+mj-ea"/>
              <a:ea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822ACD9-946E-2341-BD96-788EDECC02FB}"/>
              </a:ext>
            </a:extLst>
          </p:cNvPr>
          <p:cNvSpPr/>
          <p:nvPr/>
        </p:nvSpPr>
        <p:spPr>
          <a:xfrm>
            <a:off x="6722200" y="1161771"/>
            <a:ext cx="2866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  <a:latin typeface="+mn-ea"/>
              </a:rPr>
              <a:t>Pew Research</a:t>
            </a:r>
            <a:endParaRPr kumimoji="1" lang="ko-Kore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8164AAF-8B53-8D4E-B14D-EBCDAF7418AF}"/>
              </a:ext>
            </a:extLst>
          </p:cNvPr>
          <p:cNvSpPr/>
          <p:nvPr/>
        </p:nvSpPr>
        <p:spPr>
          <a:xfrm>
            <a:off x="5681166" y="3541315"/>
            <a:ext cx="5902562" cy="1965620"/>
          </a:xfrm>
          <a:prstGeom prst="rect">
            <a:avLst/>
          </a:prstGeom>
          <a:solidFill>
            <a:schemeClr val="bg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AEA760-F3B6-F34B-9629-E21E856E92D2}"/>
              </a:ext>
            </a:extLst>
          </p:cNvPr>
          <p:cNvSpPr txBox="1"/>
          <p:nvPr/>
        </p:nvSpPr>
        <p:spPr>
          <a:xfrm>
            <a:off x="5705941" y="3953710"/>
            <a:ext cx="68611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정보의 투명성을 보장하기 위해 만들어진 사이트 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kumimoji="1" lang="en-US" altLang="ko-KR" sz="1400" dirty="0">
                <a:latin typeface="+mj-ea"/>
                <a:ea typeface="+mj-ea"/>
              </a:rPr>
              <a:t>US </a:t>
            </a:r>
            <a:r>
              <a:rPr kumimoji="1" lang="ko-KR" altLang="en-US" sz="1400" dirty="0">
                <a:latin typeface="+mj-ea"/>
                <a:ea typeface="+mj-ea"/>
              </a:rPr>
              <a:t>정부에서 공공데이터를 오픈한 사이트이다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누구나 연방기관의 데이터에 </a:t>
            </a:r>
            <a:r>
              <a:rPr kumimoji="1" lang="ko-KR" altLang="en-US" sz="1400" dirty="0" err="1">
                <a:latin typeface="+mj-ea"/>
                <a:ea typeface="+mj-ea"/>
              </a:rPr>
              <a:t>접근가능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정부에서 제공하는 사이트이기 때문에</a:t>
            </a:r>
            <a:r>
              <a:rPr kumimoji="1" lang="en-US" altLang="ko-KR" sz="1400" dirty="0">
                <a:latin typeface="+mj-ea"/>
                <a:ea typeface="+mj-ea"/>
              </a:rPr>
              <a:t>,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lang="en" altLang="ko-Kore-KR" sz="1400" dirty="0">
                <a:latin typeface="+mj-ea"/>
                <a:ea typeface="+mj-ea"/>
              </a:rPr>
              <a:t>demographics, economy, </a:t>
            </a:r>
          </a:p>
          <a:p>
            <a:r>
              <a:rPr lang="en" altLang="ko-Kore-KR" sz="1400" dirty="0">
                <a:latin typeface="+mj-ea"/>
                <a:ea typeface="+mj-ea"/>
              </a:rPr>
              <a:t>social issues, and developmental indicators</a:t>
            </a:r>
            <a:r>
              <a:rPr lang="ko-KR" altLang="en-US" sz="1400" dirty="0">
                <a:latin typeface="+mj-ea"/>
                <a:ea typeface="+mj-ea"/>
              </a:rPr>
              <a:t> 모두 다루고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툴도 제공하는데</a:t>
            </a:r>
            <a:r>
              <a:rPr kumimoji="1" lang="en-US" altLang="ko-KR" sz="1400" dirty="0">
                <a:latin typeface="+mj-ea"/>
                <a:ea typeface="+mj-ea"/>
              </a:rPr>
              <a:t>,</a:t>
            </a:r>
            <a:r>
              <a:rPr kumimoji="1" lang="ko-KR" altLang="en-US" sz="1400" dirty="0">
                <a:latin typeface="+mj-ea"/>
                <a:ea typeface="+mj-ea"/>
              </a:rPr>
              <a:t> 평가하고 결과를 분석할 수 있게 해준다</a:t>
            </a:r>
            <a:r>
              <a:rPr kumimoji="1" lang="en-US" altLang="ko-KR" sz="1400" dirty="0">
                <a:latin typeface="+mj-ea"/>
                <a:ea typeface="+mj-ea"/>
              </a:rPr>
              <a:t>?</a:t>
            </a: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기술</a:t>
            </a:r>
            <a:r>
              <a:rPr kumimoji="1" lang="en-US" altLang="ko-KR" sz="1400" dirty="0">
                <a:latin typeface="+mj-ea"/>
                <a:ea typeface="+mj-ea"/>
              </a:rPr>
              <a:t>…..</a:t>
            </a:r>
            <a:r>
              <a:rPr kumimoji="1" lang="ko-KR" altLang="en-US" sz="1400" dirty="0">
                <a:latin typeface="+mj-ea"/>
                <a:ea typeface="+mj-ea"/>
              </a:rPr>
              <a:t>경진대회</a:t>
            </a:r>
            <a:r>
              <a:rPr kumimoji="1" lang="en-US" altLang="ko-KR" sz="1400" dirty="0">
                <a:latin typeface="+mj-ea"/>
                <a:ea typeface="+mj-ea"/>
              </a:rPr>
              <a:t>,</a:t>
            </a:r>
            <a:r>
              <a:rPr kumimoji="1" lang="ko-KR" altLang="en-US" sz="1400" dirty="0">
                <a:latin typeface="+mj-ea"/>
                <a:ea typeface="+mj-ea"/>
              </a:rPr>
              <a:t> 케이스 스터디 기술 계발</a:t>
            </a:r>
            <a:r>
              <a:rPr kumimoji="1" lang="en-US" altLang="ko-KR" sz="1400" dirty="0">
                <a:latin typeface="+mj-ea"/>
                <a:ea typeface="+mj-ea"/>
              </a:rPr>
              <a:t>….</a:t>
            </a:r>
            <a:r>
              <a:rPr kumimoji="1" lang="ko-KR" altLang="en-US" sz="1400" dirty="0">
                <a:latin typeface="+mj-ea"/>
                <a:ea typeface="+mj-ea"/>
              </a:rPr>
              <a:t>가능 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kumimoji="1" lang="ko-KR" altLang="en-US" sz="1400" dirty="0" err="1">
                <a:latin typeface="+mj-ea"/>
                <a:ea typeface="+mj-ea"/>
              </a:rPr>
              <a:t>서치바에서</a:t>
            </a:r>
            <a:r>
              <a:rPr kumimoji="1" lang="ko-KR" altLang="en-US" sz="1400" dirty="0">
                <a:latin typeface="+mj-ea"/>
                <a:ea typeface="+mj-ea"/>
              </a:rPr>
              <a:t> 키워드 입력하면되고</a:t>
            </a:r>
            <a:r>
              <a:rPr kumimoji="1" lang="en-US" altLang="ko-KR" sz="1400" dirty="0">
                <a:latin typeface="+mj-ea"/>
                <a:ea typeface="+mj-ea"/>
              </a:rPr>
              <a:t>,</a:t>
            </a:r>
            <a:r>
              <a:rPr kumimoji="1" lang="ko-KR" altLang="en-US" sz="1400" dirty="0">
                <a:latin typeface="+mj-ea"/>
                <a:ea typeface="+mj-ea"/>
              </a:rPr>
              <a:t> 결과를 </a:t>
            </a:r>
            <a:r>
              <a:rPr kumimoji="1" lang="ko-KR" altLang="en-US" sz="1400" dirty="0" err="1">
                <a:latin typeface="+mj-ea"/>
                <a:ea typeface="+mj-ea"/>
              </a:rPr>
              <a:t>필터할수</a:t>
            </a:r>
            <a:r>
              <a:rPr kumimoji="1" lang="ko-KR" altLang="en-US" sz="1400" dirty="0">
                <a:latin typeface="+mj-ea"/>
                <a:ea typeface="+mj-ea"/>
              </a:rPr>
              <a:t> 있다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" altLang="ko-Kore-KR" sz="1400" dirty="0">
                <a:latin typeface="+mj-ea"/>
                <a:ea typeface="+mj-ea"/>
              </a:rPr>
              <a:t>location (within the US), tags, format, dataset types, publishers, bureaus, and more.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endParaRPr kumimoji="1" lang="en-US" altLang="ko-KR" sz="1400" dirty="0">
              <a:latin typeface="+mj-ea"/>
              <a:ea typeface="+mj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6ABBD73-7EBF-3A47-ABFB-C0DFEF613FAE}"/>
              </a:ext>
            </a:extLst>
          </p:cNvPr>
          <p:cNvSpPr/>
          <p:nvPr/>
        </p:nvSpPr>
        <p:spPr>
          <a:xfrm>
            <a:off x="6746975" y="3521537"/>
            <a:ext cx="2866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 err="1">
                <a:solidFill>
                  <a:srgbClr val="C00000"/>
                </a:solidFill>
                <a:latin typeface="+mn-ea"/>
              </a:rPr>
              <a:t>Data.gov</a:t>
            </a:r>
            <a:endParaRPr kumimoji="1" lang="ko-Kore-KR" altLang="en-US" sz="20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80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1EB717-26F3-1347-A7CB-19A5C286866E}"/>
              </a:ext>
            </a:extLst>
          </p:cNvPr>
          <p:cNvSpPr/>
          <p:nvPr/>
        </p:nvSpPr>
        <p:spPr>
          <a:xfrm>
            <a:off x="597876" y="202867"/>
            <a:ext cx="10961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3200" b="1" dirty="0"/>
              <a:t>과제 #</a:t>
            </a:r>
            <a:r>
              <a:rPr lang="en-US" altLang="ko-Kore-KR" sz="3200" b="1" dirty="0"/>
              <a:t>2</a:t>
            </a:r>
            <a:r>
              <a:rPr lang="ko-Kore-KR" altLang="en-US" sz="3200" b="1" dirty="0"/>
              <a:t>. </a:t>
            </a:r>
            <a:r>
              <a:rPr lang="ko-KR" altLang="en-US" sz="3200" b="1" dirty="0"/>
              <a:t>다음 </a:t>
            </a:r>
            <a:r>
              <a:rPr lang="en-US" altLang="ko-KR" sz="3200" b="1" dirty="0"/>
              <a:t>7</a:t>
            </a:r>
            <a:r>
              <a:rPr lang="ko-KR" altLang="en-US" sz="3200" b="1" dirty="0"/>
              <a:t>가지 데이터 사이트를 비교 </a:t>
            </a:r>
            <a:r>
              <a:rPr lang="en-US" altLang="ko-KR" sz="3200" b="1" dirty="0"/>
              <a:t>·</a:t>
            </a:r>
            <a:r>
              <a:rPr lang="ko-KR" altLang="en-US" sz="3200" b="1" dirty="0"/>
              <a:t>평가하라</a:t>
            </a:r>
            <a:r>
              <a:rPr lang="en-US" altLang="ko-KR" sz="3200" b="1" dirty="0"/>
              <a:t>.</a:t>
            </a:r>
            <a:endParaRPr lang="ko-Kore-KR" altLang="en-US" sz="3200" b="1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F0D4D1F-98C9-B647-93E8-151B6F048C55}"/>
              </a:ext>
            </a:extLst>
          </p:cNvPr>
          <p:cNvCxnSpPr>
            <a:cxnSpLocks/>
          </p:cNvCxnSpPr>
          <p:nvPr/>
        </p:nvCxnSpPr>
        <p:spPr>
          <a:xfrm>
            <a:off x="483361" y="984595"/>
            <a:ext cx="1122527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8D6AFD-BD9D-1845-84A4-49ECB5300155}"/>
              </a:ext>
            </a:extLst>
          </p:cNvPr>
          <p:cNvSpPr/>
          <p:nvPr/>
        </p:nvSpPr>
        <p:spPr>
          <a:xfrm>
            <a:off x="471458" y="1201326"/>
            <a:ext cx="5624542" cy="3534795"/>
          </a:xfrm>
          <a:prstGeom prst="rect">
            <a:avLst/>
          </a:prstGeom>
          <a:solidFill>
            <a:schemeClr val="bg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715B1-E8F9-D642-A6A1-79602D7CCE69}"/>
              </a:ext>
            </a:extLst>
          </p:cNvPr>
          <p:cNvSpPr txBox="1"/>
          <p:nvPr/>
        </p:nvSpPr>
        <p:spPr>
          <a:xfrm>
            <a:off x="496233" y="1613722"/>
            <a:ext cx="575189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latin typeface="+mj-ea"/>
                <a:ea typeface="+mj-ea"/>
              </a:rPr>
              <a:t>. UN</a:t>
            </a:r>
            <a:r>
              <a:rPr kumimoji="1" lang="ko-Kore-KR" altLang="en-US" sz="1400" dirty="0">
                <a:latin typeface="+mj-ea"/>
                <a:ea typeface="+mj-ea"/>
              </a:rPr>
              <a:t>에서는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lang="en" altLang="ko-Kore-KR" sz="1400" dirty="0">
                <a:latin typeface="+mj-ea"/>
                <a:ea typeface="+mj-ea"/>
              </a:rPr>
              <a:t>statistical</a:t>
            </a:r>
            <a:r>
              <a:rPr lang="ko-KR" altLang="en-US" sz="1400" dirty="0">
                <a:latin typeface="+mj-ea"/>
                <a:ea typeface="+mj-ea"/>
              </a:rPr>
              <a:t> 분야가 따로 있어서 다양한 출처로 </a:t>
            </a:r>
            <a:r>
              <a:rPr lang="ko-KR" altLang="en-US" sz="1400" dirty="0" err="1">
                <a:latin typeface="+mj-ea"/>
                <a:ea typeface="+mj-ea"/>
              </a:rPr>
              <a:t>부터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정보를 취득하고 모두가 접근할 수 있도록 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UN</a:t>
            </a:r>
            <a:r>
              <a:rPr lang="ko-KR" altLang="en-US" sz="1400" dirty="0">
                <a:latin typeface="+mj-ea"/>
                <a:ea typeface="+mj-ea"/>
              </a:rPr>
              <a:t> 가입 국가에 대한 인구통계학적 데이터 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제공한다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이외에 경제</a:t>
            </a:r>
            <a:r>
              <a:rPr kumimoji="1" lang="en-US" altLang="ko-KR" sz="1400" dirty="0">
                <a:latin typeface="+mj-ea"/>
                <a:ea typeface="+mj-ea"/>
              </a:rPr>
              <a:t>,</a:t>
            </a:r>
            <a:r>
              <a:rPr kumimoji="1" lang="ko-KR" altLang="en-US" sz="1400" dirty="0">
                <a:latin typeface="+mj-ea"/>
                <a:ea typeface="+mj-ea"/>
              </a:rPr>
              <a:t> 환경</a:t>
            </a:r>
            <a:r>
              <a:rPr kumimoji="1" lang="en-US" altLang="ko-KR" sz="1400" dirty="0">
                <a:latin typeface="+mj-ea"/>
                <a:ea typeface="+mj-ea"/>
              </a:rPr>
              <a:t>,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kumimoji="1" lang="ko-KR" altLang="en-US" sz="1400" dirty="0" err="1">
                <a:latin typeface="+mj-ea"/>
                <a:ea typeface="+mj-ea"/>
              </a:rPr>
              <a:t>지속가능한</a:t>
            </a:r>
            <a:r>
              <a:rPr kumimoji="1" lang="ko-KR" altLang="en-US" sz="1400" dirty="0">
                <a:latin typeface="+mj-ea"/>
                <a:ea typeface="+mj-ea"/>
              </a:rPr>
              <a:t> 계발</a:t>
            </a:r>
            <a:r>
              <a:rPr kumimoji="1" lang="en-US" altLang="ko-KR" sz="1400" dirty="0">
                <a:latin typeface="+mj-ea"/>
                <a:ea typeface="+mj-ea"/>
              </a:rPr>
              <a:t>,</a:t>
            </a:r>
            <a:r>
              <a:rPr kumimoji="1" lang="ko-KR" altLang="en-US" sz="1400" dirty="0">
                <a:latin typeface="+mj-ea"/>
                <a:ea typeface="+mj-ea"/>
              </a:rPr>
              <a:t> 사회이슈에 대한 </a:t>
            </a:r>
            <a:r>
              <a:rPr kumimoji="1" lang="ko-KR" altLang="en-US" sz="1400" dirty="0" err="1">
                <a:latin typeface="+mj-ea"/>
                <a:ea typeface="+mj-ea"/>
              </a:rPr>
              <a:t>통계정보도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ko-KR" altLang="en-US" sz="1400" dirty="0">
                <a:latin typeface="+mj-ea"/>
                <a:ea typeface="+mj-ea"/>
              </a:rPr>
              <a:t>제공한다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데이터 제공 이외에 </a:t>
            </a:r>
            <a:r>
              <a:rPr kumimoji="1" lang="en-US" altLang="ko-KR" sz="1400" dirty="0">
                <a:latin typeface="+mj-ea"/>
                <a:ea typeface="+mj-ea"/>
              </a:rPr>
              <a:t>,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kumimoji="1" lang="en-US" altLang="ko-KR" sz="1400" dirty="0">
                <a:latin typeface="+mj-ea"/>
                <a:ea typeface="+mj-ea"/>
              </a:rPr>
              <a:t>UN</a:t>
            </a:r>
            <a:r>
              <a:rPr kumimoji="1" lang="ko-KR" altLang="en-US" sz="1400" dirty="0">
                <a:latin typeface="+mj-ea"/>
                <a:ea typeface="+mj-ea"/>
              </a:rPr>
              <a:t>의 </a:t>
            </a:r>
            <a:r>
              <a:rPr kumimoji="1" lang="ko-KR" altLang="en-US" sz="1400" dirty="0" err="1">
                <a:latin typeface="+mj-ea"/>
                <a:ea typeface="+mj-ea"/>
              </a:rPr>
              <a:t>통계과에서</a:t>
            </a:r>
            <a:r>
              <a:rPr kumimoji="1" lang="ko-KR" altLang="en-US" sz="1400" dirty="0">
                <a:latin typeface="+mj-ea"/>
                <a:ea typeface="+mj-ea"/>
              </a:rPr>
              <a:t> 통계 활동에 대한 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ko-KR" altLang="en-US" sz="1400" dirty="0">
                <a:latin typeface="+mj-ea"/>
                <a:ea typeface="+mj-ea"/>
              </a:rPr>
              <a:t>기준을 세우고</a:t>
            </a:r>
            <a:r>
              <a:rPr kumimoji="1" lang="en-US" altLang="ko-KR" sz="1400" dirty="0">
                <a:latin typeface="+mj-ea"/>
                <a:ea typeface="+mj-ea"/>
              </a:rPr>
              <a:t>,</a:t>
            </a:r>
            <a:r>
              <a:rPr kumimoji="1" lang="ko-KR" altLang="en-US" sz="1400" dirty="0">
                <a:latin typeface="+mj-ea"/>
                <a:ea typeface="+mj-ea"/>
              </a:rPr>
              <a:t>  그들의 역량을 </a:t>
            </a:r>
            <a:r>
              <a:rPr kumimoji="1" lang="ko-KR" altLang="en-US" sz="1400" dirty="0" err="1">
                <a:latin typeface="+mj-ea"/>
                <a:ea typeface="+mj-ea"/>
              </a:rPr>
              <a:t>키울수</a:t>
            </a:r>
            <a:r>
              <a:rPr kumimoji="1" lang="ko-KR" altLang="en-US" sz="1400" dirty="0">
                <a:latin typeface="+mj-ea"/>
                <a:ea typeface="+mj-ea"/>
              </a:rPr>
              <a:t> 있도록 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kumimoji="1" lang="en-US" altLang="ko-KR" sz="1400" dirty="0">
                <a:latin typeface="+mj-ea"/>
                <a:ea typeface="+mj-ea"/>
              </a:rPr>
              <a:t>UN Data Website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kumimoji="1" lang="ko-Kore-KR" altLang="en-US" sz="1400" dirty="0">
                <a:latin typeface="+mj-ea"/>
                <a:ea typeface="+mj-ea"/>
              </a:rPr>
              <a:t>에서는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kumimoji="1" lang="en-US" altLang="ko-KR" sz="1400" dirty="0">
                <a:latin typeface="+mj-ea"/>
                <a:ea typeface="+mj-ea"/>
              </a:rPr>
              <a:t>32</a:t>
            </a:r>
            <a:r>
              <a:rPr kumimoji="1" lang="ko-KR" altLang="en-US" sz="1400" dirty="0">
                <a:latin typeface="+mj-ea"/>
                <a:ea typeface="+mj-ea"/>
              </a:rPr>
              <a:t>개의 데이터 베이스</a:t>
            </a:r>
            <a:r>
              <a:rPr kumimoji="1" lang="en-US" altLang="ko-KR" sz="1400" dirty="0">
                <a:latin typeface="+mj-ea"/>
                <a:ea typeface="+mj-ea"/>
              </a:rPr>
              <a:t>,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kumimoji="1" lang="en-US" altLang="ko-KR" sz="1400" dirty="0">
                <a:latin typeface="+mj-ea"/>
                <a:ea typeface="+mj-ea"/>
              </a:rPr>
              <a:t>60</a:t>
            </a:r>
            <a:r>
              <a:rPr kumimoji="1" lang="ko-KR" altLang="en-US" sz="1400" dirty="0">
                <a:latin typeface="+mj-ea"/>
                <a:ea typeface="+mj-ea"/>
              </a:rPr>
              <a:t>만행의 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ko-KR" altLang="en-US" sz="1400" dirty="0">
                <a:latin typeface="+mj-ea"/>
                <a:ea typeface="+mj-ea"/>
              </a:rPr>
              <a:t>데이터가 </a:t>
            </a:r>
            <a:r>
              <a:rPr kumimoji="1" lang="ko-KR" altLang="en-US" sz="1400" dirty="0" err="1">
                <a:latin typeface="+mj-ea"/>
                <a:ea typeface="+mj-ea"/>
              </a:rPr>
              <a:t>축적되어있따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ko-KR" altLang="en-US" sz="1400" dirty="0">
                <a:latin typeface="+mj-ea"/>
                <a:ea typeface="+mj-ea"/>
              </a:rPr>
              <a:t>검색엔진이 특정 국가 </a:t>
            </a:r>
            <a:r>
              <a:rPr kumimoji="1" lang="ko-KR" altLang="en-US" sz="1400" dirty="0" err="1">
                <a:latin typeface="+mj-ea"/>
                <a:ea typeface="+mj-ea"/>
              </a:rPr>
              <a:t>지역날짜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kumimoji="1" lang="ko-KR" altLang="en-US" sz="1400" dirty="0" err="1">
                <a:latin typeface="+mj-ea"/>
                <a:ea typeface="+mj-ea"/>
              </a:rPr>
              <a:t>토픽별로</a:t>
            </a:r>
            <a:r>
              <a:rPr kumimoji="1" lang="ko-KR" altLang="en-US" sz="1400" dirty="0">
                <a:latin typeface="+mj-ea"/>
                <a:ea typeface="+mj-ea"/>
              </a:rPr>
              <a:t> 통계정보를 </a:t>
            </a:r>
            <a:r>
              <a:rPr kumimoji="1" lang="ko-KR" altLang="en-US" sz="1400" dirty="0" err="1">
                <a:latin typeface="+mj-ea"/>
                <a:ea typeface="+mj-ea"/>
              </a:rPr>
              <a:t>검색할수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kumimoji="1" lang="ko-KR" altLang="en-US" sz="1400" dirty="0" err="1">
                <a:latin typeface="+mj-ea"/>
                <a:ea typeface="+mj-ea"/>
              </a:rPr>
              <a:t>잇따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endParaRPr kumimoji="1" lang="en-US" altLang="ko-KR" sz="1400" dirty="0">
              <a:latin typeface="+mj-ea"/>
              <a:ea typeface="+mj-ea"/>
            </a:endParaRPr>
          </a:p>
          <a:p>
            <a:endParaRPr kumimoji="1" lang="en-US" altLang="ko-KR" sz="1400" dirty="0">
              <a:latin typeface="+mj-ea"/>
              <a:ea typeface="+mj-ea"/>
            </a:endParaRPr>
          </a:p>
          <a:p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ko-KR" altLang="en-US" sz="1400" dirty="0">
                <a:latin typeface="+mj-ea"/>
                <a:ea typeface="+mj-ea"/>
              </a:rPr>
              <a:t>가장 믿을 만한 정보통이다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41E3D9-DCF7-2F4E-9714-A4016E65804C}"/>
              </a:ext>
            </a:extLst>
          </p:cNvPr>
          <p:cNvSpPr/>
          <p:nvPr/>
        </p:nvSpPr>
        <p:spPr>
          <a:xfrm>
            <a:off x="1255141" y="1181549"/>
            <a:ext cx="3430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  <a:latin typeface="+mn-ea"/>
              </a:rPr>
              <a:t>UN Statistical Division</a:t>
            </a:r>
            <a:endParaRPr kumimoji="1" lang="ko-Kore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29A7D49-51AC-6A4D-AE63-BA9A1C0E562C}"/>
              </a:ext>
            </a:extLst>
          </p:cNvPr>
          <p:cNvSpPr/>
          <p:nvPr/>
        </p:nvSpPr>
        <p:spPr>
          <a:xfrm>
            <a:off x="3296848" y="4579627"/>
            <a:ext cx="5902562" cy="1965620"/>
          </a:xfrm>
          <a:prstGeom prst="rect">
            <a:avLst/>
          </a:prstGeom>
          <a:solidFill>
            <a:schemeClr val="bg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B45545-4B45-A943-8CB9-15B87395BEF8}"/>
              </a:ext>
            </a:extLst>
          </p:cNvPr>
          <p:cNvSpPr txBox="1"/>
          <p:nvPr/>
        </p:nvSpPr>
        <p:spPr>
          <a:xfrm>
            <a:off x="3321623" y="4992022"/>
            <a:ext cx="92605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데이터 탐색이 가능한 플랫폼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다양한 곳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lang="en" altLang="ko-Kore-KR" sz="1400" dirty="0">
                <a:latin typeface="+mj-ea"/>
                <a:ea typeface="+mj-ea"/>
              </a:rPr>
              <a:t>including the World Bank, University of Denver, US Census Bureau, and more.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kumimoji="1" lang="ko-KR" altLang="en-US" sz="1400" dirty="0">
                <a:latin typeface="+mj-ea"/>
                <a:ea typeface="+mj-ea"/>
              </a:rPr>
              <a:t> 에서 통계정보를 적재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kumimoji="1" lang="ko-KR" altLang="en-US" sz="1400" dirty="0" err="1">
                <a:latin typeface="+mj-ea"/>
                <a:ea typeface="+mj-ea"/>
              </a:rPr>
              <a:t>매트릭과</a:t>
            </a:r>
            <a:r>
              <a:rPr kumimoji="1" lang="ko-KR" altLang="en-US" sz="1400" dirty="0">
                <a:latin typeface="+mj-ea"/>
                <a:ea typeface="+mj-ea"/>
              </a:rPr>
              <a:t> 데이터셋중에서 골라서 확인 가능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데이터 시각화가 가능하다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데이터 셋을 업로드해서 시각화가 가능하다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822ACD9-946E-2341-BD96-788EDECC02FB}"/>
              </a:ext>
            </a:extLst>
          </p:cNvPr>
          <p:cNvSpPr/>
          <p:nvPr/>
        </p:nvSpPr>
        <p:spPr>
          <a:xfrm>
            <a:off x="4362656" y="4559849"/>
            <a:ext cx="3734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  <a:latin typeface="+mn-ea"/>
              </a:rPr>
              <a:t>Google Public Data Explorer</a:t>
            </a:r>
            <a:endParaRPr kumimoji="1" lang="ko-Kore-KR" altLang="en-US" sz="20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192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1EB717-26F3-1347-A7CB-19A5C286866E}"/>
              </a:ext>
            </a:extLst>
          </p:cNvPr>
          <p:cNvSpPr/>
          <p:nvPr/>
        </p:nvSpPr>
        <p:spPr>
          <a:xfrm>
            <a:off x="597876" y="202867"/>
            <a:ext cx="10961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3200" b="1" dirty="0"/>
              <a:t>과제 #</a:t>
            </a:r>
            <a:r>
              <a:rPr lang="en-US" altLang="ko-Kore-KR" sz="3200" b="1" dirty="0"/>
              <a:t>2</a:t>
            </a:r>
            <a:r>
              <a:rPr lang="ko-Kore-KR" altLang="en-US" sz="3200" b="1" dirty="0"/>
              <a:t>. </a:t>
            </a:r>
            <a:r>
              <a:rPr lang="ko-KR" altLang="en-US" sz="3200" b="1" dirty="0"/>
              <a:t>다음 </a:t>
            </a:r>
            <a:r>
              <a:rPr lang="en-US" altLang="ko-KR" sz="3200" b="1" dirty="0"/>
              <a:t>7</a:t>
            </a:r>
            <a:r>
              <a:rPr lang="ko-KR" altLang="en-US" sz="3200" b="1" dirty="0"/>
              <a:t>가지 데이터 사이트를 비교 </a:t>
            </a:r>
            <a:r>
              <a:rPr lang="en-US" altLang="ko-KR" sz="3200" b="1" dirty="0"/>
              <a:t>·</a:t>
            </a:r>
            <a:r>
              <a:rPr lang="ko-KR" altLang="en-US" sz="3200" b="1" dirty="0"/>
              <a:t>평가하라</a:t>
            </a:r>
            <a:r>
              <a:rPr lang="en-US" altLang="ko-KR" sz="3200" b="1" dirty="0"/>
              <a:t>.</a:t>
            </a:r>
            <a:endParaRPr lang="ko-Kore-KR" altLang="en-US" sz="3200" b="1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F0D4D1F-98C9-B647-93E8-151B6F048C55}"/>
              </a:ext>
            </a:extLst>
          </p:cNvPr>
          <p:cNvCxnSpPr>
            <a:cxnSpLocks/>
          </p:cNvCxnSpPr>
          <p:nvPr/>
        </p:nvCxnSpPr>
        <p:spPr>
          <a:xfrm>
            <a:off x="483361" y="984595"/>
            <a:ext cx="1122527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8D6AFD-BD9D-1845-84A4-49ECB5300155}"/>
              </a:ext>
            </a:extLst>
          </p:cNvPr>
          <p:cNvSpPr/>
          <p:nvPr/>
        </p:nvSpPr>
        <p:spPr>
          <a:xfrm>
            <a:off x="471458" y="1201326"/>
            <a:ext cx="5624542" cy="3534795"/>
          </a:xfrm>
          <a:prstGeom prst="rect">
            <a:avLst/>
          </a:prstGeom>
          <a:solidFill>
            <a:schemeClr val="bg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715B1-E8F9-D642-A6A1-79602D7CCE69}"/>
              </a:ext>
            </a:extLst>
          </p:cNvPr>
          <p:cNvSpPr txBox="1"/>
          <p:nvPr/>
        </p:nvSpPr>
        <p:spPr>
          <a:xfrm>
            <a:off x="496233" y="1613722"/>
            <a:ext cx="98112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데이터 탐색</a:t>
            </a:r>
            <a:r>
              <a:rPr kumimoji="1" lang="en-US" altLang="ko-KR" sz="1400" dirty="0">
                <a:latin typeface="+mj-ea"/>
                <a:ea typeface="+mj-ea"/>
              </a:rPr>
              <a:t>,</a:t>
            </a:r>
            <a:r>
              <a:rPr kumimoji="1" lang="ko-KR" altLang="en-US" sz="1400" dirty="0">
                <a:latin typeface="+mj-ea"/>
                <a:ea typeface="+mj-ea"/>
              </a:rPr>
              <a:t> 관리 시각화 하는 데이터 플랫폼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kumimoji="1" lang="en-US" altLang="ko-KR" sz="1400" dirty="0">
                <a:latin typeface="+mj-ea"/>
                <a:ea typeface="+mj-ea"/>
              </a:rPr>
              <a:t>100</a:t>
            </a:r>
            <a:r>
              <a:rPr kumimoji="1" lang="ko-KR" altLang="en-US" sz="1400" dirty="0">
                <a:latin typeface="+mj-ea"/>
                <a:ea typeface="+mj-ea"/>
              </a:rPr>
              <a:t>개 넘는 곳에서 데이터를 축적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lang="en" altLang="ko-Kore-KR" sz="1400" dirty="0">
                <a:latin typeface="+mj-ea"/>
                <a:ea typeface="+mj-ea"/>
              </a:rPr>
              <a:t>mainly government agencies, UN departments, and NGOs.</a:t>
            </a:r>
            <a:r>
              <a:rPr kumimoji="1" lang="en-US" altLang="ko-KR" sz="1400" dirty="0">
                <a:latin typeface="+mj-ea"/>
                <a:ea typeface="+mj-ea"/>
              </a:rPr>
              <a:t>)</a:t>
            </a: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lang="en" altLang="ko-Kore-KR" sz="1400" dirty="0">
                <a:latin typeface="+mj-ea"/>
                <a:ea typeface="+mj-ea"/>
              </a:rPr>
              <a:t> politics, economy, transportation, education, crime, energy, environment, demographics</a:t>
            </a:r>
            <a:r>
              <a:rPr lang="ko-KR" altLang="en-US" sz="1400" dirty="0">
                <a:latin typeface="+mj-ea"/>
                <a:ea typeface="+mj-ea"/>
              </a:rPr>
              <a:t> 등등 의 데이터를 가지고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국가별 </a:t>
            </a:r>
            <a:r>
              <a:rPr kumimoji="1" lang="ko-KR" altLang="en-US" sz="1400" dirty="0" err="1">
                <a:latin typeface="+mj-ea"/>
                <a:ea typeface="+mj-ea"/>
              </a:rPr>
              <a:t>순위정보도</a:t>
            </a:r>
            <a:r>
              <a:rPr kumimoji="1" lang="ko-KR" altLang="en-US" sz="1400" dirty="0">
                <a:latin typeface="+mj-ea"/>
                <a:ea typeface="+mj-ea"/>
              </a:rPr>
              <a:t> 가지고 있다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데이터 시각화와 기사를 </a:t>
            </a:r>
            <a:r>
              <a:rPr kumimoji="1" lang="ko-KR" altLang="en-US" sz="1400" dirty="0" err="1">
                <a:latin typeface="+mj-ea"/>
                <a:ea typeface="+mj-ea"/>
              </a:rPr>
              <a:t>인사이트</a:t>
            </a:r>
            <a:r>
              <a:rPr kumimoji="1" lang="ko-KR" altLang="en-US" sz="1400" dirty="0">
                <a:latin typeface="+mj-ea"/>
                <a:ea typeface="+mj-ea"/>
              </a:rPr>
              <a:t> 블로그에 발행하고 있다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추가 분석을 위해서 데이터 셋도 제공하고 있다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무료</a:t>
            </a:r>
            <a:r>
              <a:rPr kumimoji="1" lang="en-US" altLang="ko-KR" sz="1400" dirty="0">
                <a:latin typeface="+mj-ea"/>
                <a:ea typeface="+mj-ea"/>
              </a:rPr>
              <a:t>,</a:t>
            </a:r>
            <a:r>
              <a:rPr kumimoji="1" lang="ko-KR" altLang="en-US" sz="1400" dirty="0">
                <a:latin typeface="+mj-ea"/>
                <a:ea typeface="+mj-ea"/>
              </a:rPr>
              <a:t> 전문가</a:t>
            </a:r>
            <a:r>
              <a:rPr kumimoji="1" lang="en-US" altLang="ko-KR" sz="1400" dirty="0">
                <a:latin typeface="+mj-ea"/>
                <a:ea typeface="+mj-ea"/>
              </a:rPr>
              <a:t>,</a:t>
            </a:r>
            <a:r>
              <a:rPr kumimoji="1" lang="ko-KR" altLang="en-US" sz="1400" dirty="0">
                <a:latin typeface="+mj-ea"/>
                <a:ea typeface="+mj-ea"/>
              </a:rPr>
              <a:t> 회사</a:t>
            </a:r>
            <a:r>
              <a:rPr kumimoji="1" lang="en-US" altLang="ko-KR" sz="1400" dirty="0">
                <a:latin typeface="+mj-ea"/>
                <a:ea typeface="+mj-ea"/>
              </a:rPr>
              <a:t>…..</a:t>
            </a: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endParaRPr kumimoji="1" lang="en-US" altLang="ko-KR" sz="1400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41E3D9-DCF7-2F4E-9714-A4016E65804C}"/>
              </a:ext>
            </a:extLst>
          </p:cNvPr>
          <p:cNvSpPr/>
          <p:nvPr/>
        </p:nvSpPr>
        <p:spPr>
          <a:xfrm>
            <a:off x="1255141" y="1181549"/>
            <a:ext cx="3430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 err="1">
                <a:solidFill>
                  <a:srgbClr val="C00000"/>
                </a:solidFill>
                <a:latin typeface="+mn-ea"/>
              </a:rPr>
              <a:t>Knoema</a:t>
            </a:r>
            <a:endParaRPr kumimoji="1" lang="ko-Kore-KR" altLang="en-US" sz="20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5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1EB717-26F3-1347-A7CB-19A5C286866E}"/>
              </a:ext>
            </a:extLst>
          </p:cNvPr>
          <p:cNvSpPr/>
          <p:nvPr/>
        </p:nvSpPr>
        <p:spPr>
          <a:xfrm>
            <a:off x="232714" y="237100"/>
            <a:ext cx="10961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3200" b="1" dirty="0">
                <a:latin typeface="+mj-ea"/>
                <a:ea typeface="+mj-ea"/>
              </a:rPr>
              <a:t>과제 #</a:t>
            </a:r>
            <a:r>
              <a:rPr lang="en-US" altLang="ko-Kore-KR" sz="3200" b="1" dirty="0">
                <a:latin typeface="+mj-ea"/>
                <a:ea typeface="+mj-ea"/>
              </a:rPr>
              <a:t>2</a:t>
            </a:r>
            <a:r>
              <a:rPr lang="ko-Kore-KR" altLang="en-US" sz="3200" b="1" dirty="0">
                <a:latin typeface="+mj-ea"/>
                <a:ea typeface="+mj-ea"/>
              </a:rPr>
              <a:t>. </a:t>
            </a:r>
            <a:r>
              <a:rPr lang="ko-KR" altLang="en-US" sz="3200" b="1" dirty="0">
                <a:latin typeface="+mj-ea"/>
                <a:ea typeface="+mj-ea"/>
              </a:rPr>
              <a:t>다음 </a:t>
            </a:r>
            <a:r>
              <a:rPr lang="en-US" altLang="ko-KR" sz="3200" b="1" dirty="0">
                <a:latin typeface="+mj-ea"/>
                <a:ea typeface="+mj-ea"/>
              </a:rPr>
              <a:t>7</a:t>
            </a:r>
            <a:r>
              <a:rPr lang="ko-KR" altLang="en-US" sz="3200" b="1" dirty="0">
                <a:latin typeface="+mj-ea"/>
                <a:ea typeface="+mj-ea"/>
              </a:rPr>
              <a:t>가지 데이터 사이트를 비교 </a:t>
            </a:r>
            <a:r>
              <a:rPr lang="en-US" altLang="ko-KR" sz="3200" b="1" dirty="0">
                <a:latin typeface="+mj-ea"/>
                <a:ea typeface="+mj-ea"/>
              </a:rPr>
              <a:t>·</a:t>
            </a:r>
            <a:r>
              <a:rPr lang="ko-KR" altLang="en-US" sz="3200" b="1" dirty="0">
                <a:latin typeface="+mj-ea"/>
                <a:ea typeface="+mj-ea"/>
              </a:rPr>
              <a:t>평가하라</a:t>
            </a:r>
            <a:r>
              <a:rPr lang="en-US" altLang="ko-KR" sz="3200" b="1" dirty="0">
                <a:latin typeface="+mj-ea"/>
                <a:ea typeface="+mj-ea"/>
              </a:rPr>
              <a:t>.</a:t>
            </a:r>
            <a:endParaRPr lang="ko-Kore-KR" altLang="en-US" sz="3200" b="1" dirty="0">
              <a:latin typeface="+mj-ea"/>
              <a:ea typeface="+mj-ea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F0D4D1F-98C9-B647-93E8-151B6F048C55}"/>
              </a:ext>
            </a:extLst>
          </p:cNvPr>
          <p:cNvCxnSpPr>
            <a:cxnSpLocks/>
          </p:cNvCxnSpPr>
          <p:nvPr/>
        </p:nvCxnSpPr>
        <p:spPr>
          <a:xfrm>
            <a:off x="231608" y="984595"/>
            <a:ext cx="1172878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8B6910-76B0-3348-B01C-401DF7B216E6}"/>
              </a:ext>
            </a:extLst>
          </p:cNvPr>
          <p:cNvSpPr/>
          <p:nvPr/>
        </p:nvSpPr>
        <p:spPr>
          <a:xfrm>
            <a:off x="231607" y="1112109"/>
            <a:ext cx="11824275" cy="5519861"/>
          </a:xfrm>
          <a:prstGeom prst="rect">
            <a:avLst/>
          </a:prstGeom>
          <a:solidFill>
            <a:schemeClr val="bg2">
              <a:alpha val="1874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+mj-ea"/>
              <a:ea typeface="+mj-ea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665C11A7-6BCF-5A4D-B870-87E6F18287BB}"/>
              </a:ext>
            </a:extLst>
          </p:cNvPr>
          <p:cNvCxnSpPr>
            <a:cxnSpLocks/>
          </p:cNvCxnSpPr>
          <p:nvPr/>
        </p:nvCxnSpPr>
        <p:spPr>
          <a:xfrm>
            <a:off x="231608" y="1536633"/>
            <a:ext cx="11824274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2C65136-6123-C840-B4CC-1E2D27C3CF3A}"/>
              </a:ext>
            </a:extLst>
          </p:cNvPr>
          <p:cNvCxnSpPr>
            <a:cxnSpLocks/>
          </p:cNvCxnSpPr>
          <p:nvPr/>
        </p:nvCxnSpPr>
        <p:spPr>
          <a:xfrm flipV="1">
            <a:off x="1353794" y="1123674"/>
            <a:ext cx="0" cy="547357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DD3425-3F00-EA4C-9539-0BE2774A4F2F}"/>
              </a:ext>
            </a:extLst>
          </p:cNvPr>
          <p:cNvSpPr/>
          <p:nvPr/>
        </p:nvSpPr>
        <p:spPr>
          <a:xfrm>
            <a:off x="1353792" y="1170147"/>
            <a:ext cx="1217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 err="1">
                <a:solidFill>
                  <a:srgbClr val="C00000"/>
                </a:solidFill>
                <a:latin typeface="+mj-ea"/>
                <a:ea typeface="+mj-ea"/>
              </a:rPr>
              <a:t>statista</a:t>
            </a:r>
            <a:endParaRPr kumimoji="1" lang="ko-Kore-KR" altLang="en-US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549657-844A-4E4A-BE52-9C53E4D1D475}"/>
              </a:ext>
            </a:extLst>
          </p:cNvPr>
          <p:cNvSpPr/>
          <p:nvPr/>
        </p:nvSpPr>
        <p:spPr>
          <a:xfrm>
            <a:off x="136117" y="1627468"/>
            <a:ext cx="1310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4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데이터</a:t>
            </a:r>
            <a:r>
              <a:rPr kumimoji="1" lang="ko-KR" altLang="en-US" sz="14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 수집</a:t>
            </a:r>
            <a:endParaRPr kumimoji="1" lang="ko-Kore-KR" altLang="en-US" sz="14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B9A08C-42B0-9045-8D23-05B351D78D4F}"/>
              </a:ext>
            </a:extLst>
          </p:cNvPr>
          <p:cNvSpPr/>
          <p:nvPr/>
        </p:nvSpPr>
        <p:spPr>
          <a:xfrm>
            <a:off x="136117" y="2546490"/>
            <a:ext cx="1310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4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보유</a:t>
            </a:r>
            <a:r>
              <a:rPr kumimoji="1" lang="ko-KR" altLang="en-US" sz="14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 데이터</a:t>
            </a:r>
            <a:endParaRPr kumimoji="1" lang="ko-Kore-KR" altLang="en-US" sz="14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40F4C0-4C94-F944-B3B3-806357857CCE}"/>
              </a:ext>
            </a:extLst>
          </p:cNvPr>
          <p:cNvSpPr/>
          <p:nvPr/>
        </p:nvSpPr>
        <p:spPr>
          <a:xfrm>
            <a:off x="136117" y="3577975"/>
            <a:ext cx="1310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4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제공</a:t>
            </a:r>
            <a:r>
              <a:rPr kumimoji="1" lang="ko-KR" altLang="en-US" sz="14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 기능</a:t>
            </a:r>
            <a:endParaRPr kumimoji="1" lang="ko-Kore-KR" altLang="en-US" sz="14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F39C77-D16C-FD45-9077-2E7ACAACB1CD}"/>
              </a:ext>
            </a:extLst>
          </p:cNvPr>
          <p:cNvSpPr/>
          <p:nvPr/>
        </p:nvSpPr>
        <p:spPr>
          <a:xfrm>
            <a:off x="136117" y="4786577"/>
            <a:ext cx="1310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4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장점</a:t>
            </a:r>
            <a:r>
              <a:rPr kumimoji="1" lang="en-US" altLang="ko-Kore-KR" sz="14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kumimoji="1" lang="ko-Kore-KR" altLang="en-US" sz="14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B1992EDD-D81E-6C44-80A6-12C4B4A5EAEF}"/>
              </a:ext>
            </a:extLst>
          </p:cNvPr>
          <p:cNvCxnSpPr>
            <a:cxnSpLocks/>
          </p:cNvCxnSpPr>
          <p:nvPr/>
        </p:nvCxnSpPr>
        <p:spPr>
          <a:xfrm>
            <a:off x="231608" y="2444506"/>
            <a:ext cx="11824274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7BBA9F37-9D27-A140-A64D-E012FBCCBE17}"/>
              </a:ext>
            </a:extLst>
          </p:cNvPr>
          <p:cNvCxnSpPr>
            <a:cxnSpLocks/>
          </p:cNvCxnSpPr>
          <p:nvPr/>
        </p:nvCxnSpPr>
        <p:spPr>
          <a:xfrm>
            <a:off x="231608" y="3444752"/>
            <a:ext cx="11824274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FC926377-4CC2-8B40-8E6F-E2FB0774859F}"/>
              </a:ext>
            </a:extLst>
          </p:cNvPr>
          <p:cNvCxnSpPr>
            <a:cxnSpLocks/>
          </p:cNvCxnSpPr>
          <p:nvPr/>
        </p:nvCxnSpPr>
        <p:spPr>
          <a:xfrm>
            <a:off x="231608" y="4634051"/>
            <a:ext cx="11824274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7E3D5F-8561-1341-B36A-ADBF7C7F71C1}"/>
              </a:ext>
            </a:extLst>
          </p:cNvPr>
          <p:cNvSpPr txBox="1"/>
          <p:nvPr/>
        </p:nvSpPr>
        <p:spPr>
          <a:xfrm>
            <a:off x="1358150" y="178353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외부 데이터 사용</a:t>
            </a:r>
            <a:endParaRPr kumimoji="1" lang="en-US" altLang="ko-KR" sz="1000" b="1" dirty="0">
              <a:latin typeface="+mj-ea"/>
              <a:ea typeface="+mj-ea"/>
            </a:endParaRP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D036D40-7DA7-2A40-8EF7-34504956846A}"/>
              </a:ext>
            </a:extLst>
          </p:cNvPr>
          <p:cNvCxnSpPr>
            <a:cxnSpLocks/>
          </p:cNvCxnSpPr>
          <p:nvPr/>
        </p:nvCxnSpPr>
        <p:spPr>
          <a:xfrm flipV="1">
            <a:off x="2617360" y="1125663"/>
            <a:ext cx="0" cy="5473571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6E0391-F9EF-A943-A356-44B3241EC7B2}"/>
              </a:ext>
            </a:extLst>
          </p:cNvPr>
          <p:cNvSpPr/>
          <p:nvPr/>
        </p:nvSpPr>
        <p:spPr>
          <a:xfrm>
            <a:off x="2836796" y="1170147"/>
            <a:ext cx="1217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C00000"/>
                </a:solidFill>
                <a:latin typeface="+mj-ea"/>
                <a:ea typeface="+mj-ea"/>
              </a:rPr>
              <a:t>Gallup</a:t>
            </a:r>
            <a:endParaRPr kumimoji="1" lang="ko-Kore-KR" altLang="en-US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1DBDF4-0CD1-194C-859D-B46173E3DF1F}"/>
              </a:ext>
            </a:extLst>
          </p:cNvPr>
          <p:cNvSpPr/>
          <p:nvPr/>
        </p:nvSpPr>
        <p:spPr>
          <a:xfrm>
            <a:off x="4319800" y="1062425"/>
            <a:ext cx="1217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C00000"/>
                </a:solidFill>
                <a:latin typeface="+mj-ea"/>
                <a:ea typeface="+mj-ea"/>
              </a:rPr>
              <a:t>Pew Research</a:t>
            </a:r>
            <a:endParaRPr kumimoji="1" lang="ko-Kore-KR" altLang="en-US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5C14AE-878A-0242-9CA7-5A3A3A96C939}"/>
              </a:ext>
            </a:extLst>
          </p:cNvPr>
          <p:cNvSpPr/>
          <p:nvPr/>
        </p:nvSpPr>
        <p:spPr>
          <a:xfrm>
            <a:off x="5802804" y="1170147"/>
            <a:ext cx="1217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C00000"/>
                </a:solidFill>
                <a:latin typeface="+mj-ea"/>
                <a:ea typeface="+mj-ea"/>
              </a:rPr>
              <a:t>Data.gov</a:t>
            </a:r>
            <a:endParaRPr kumimoji="1" lang="ko-Kore-KR" altLang="en-US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FE2381-E685-3549-BEAA-E1ACED4BDCEE}"/>
              </a:ext>
            </a:extLst>
          </p:cNvPr>
          <p:cNvSpPr/>
          <p:nvPr/>
        </p:nvSpPr>
        <p:spPr>
          <a:xfrm>
            <a:off x="7170059" y="1062425"/>
            <a:ext cx="15085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C00000"/>
                </a:solidFill>
                <a:latin typeface="+mj-ea"/>
                <a:ea typeface="+mj-ea"/>
              </a:rPr>
              <a:t>UN Statistical Division</a:t>
            </a:r>
            <a:endParaRPr kumimoji="1" lang="ko-Kore-KR" altLang="en-US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16FBCA-3BE0-9B4E-9E98-54DCA35B7A4B}"/>
              </a:ext>
            </a:extLst>
          </p:cNvPr>
          <p:cNvSpPr/>
          <p:nvPr/>
        </p:nvSpPr>
        <p:spPr>
          <a:xfrm>
            <a:off x="9013437" y="1062425"/>
            <a:ext cx="15085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C00000"/>
                </a:solidFill>
                <a:latin typeface="+mj-ea"/>
                <a:ea typeface="+mj-ea"/>
              </a:rPr>
              <a:t>Google Public Data Explorer</a:t>
            </a:r>
            <a:endParaRPr kumimoji="1" lang="ko-Kore-KR" altLang="en-US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4686D9-CF26-C44B-B6DD-5946042C4023}"/>
              </a:ext>
            </a:extLst>
          </p:cNvPr>
          <p:cNvSpPr/>
          <p:nvPr/>
        </p:nvSpPr>
        <p:spPr>
          <a:xfrm>
            <a:off x="10833665" y="1170147"/>
            <a:ext cx="10841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C00000"/>
                </a:solidFill>
                <a:latin typeface="+mj-ea"/>
                <a:ea typeface="+mj-ea"/>
              </a:rPr>
              <a:t>Knoema</a:t>
            </a:r>
            <a:endParaRPr kumimoji="1" lang="ko-Kore-KR" altLang="en-US" sz="1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86E0580C-2A0A-4940-B8BC-116EDD4A9192}"/>
              </a:ext>
            </a:extLst>
          </p:cNvPr>
          <p:cNvCxnSpPr>
            <a:cxnSpLocks/>
          </p:cNvCxnSpPr>
          <p:nvPr/>
        </p:nvCxnSpPr>
        <p:spPr>
          <a:xfrm flipV="1">
            <a:off x="4170297" y="1125663"/>
            <a:ext cx="0" cy="5473571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74EC3AF0-690B-E749-B0C4-EBE9E156AB1B}"/>
              </a:ext>
            </a:extLst>
          </p:cNvPr>
          <p:cNvCxnSpPr>
            <a:cxnSpLocks/>
          </p:cNvCxnSpPr>
          <p:nvPr/>
        </p:nvCxnSpPr>
        <p:spPr>
          <a:xfrm flipV="1">
            <a:off x="5732880" y="1125663"/>
            <a:ext cx="0" cy="5473571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32F09E16-3CEB-DC42-B3A6-4CFE25271457}"/>
              </a:ext>
            </a:extLst>
          </p:cNvPr>
          <p:cNvCxnSpPr>
            <a:cxnSpLocks/>
          </p:cNvCxnSpPr>
          <p:nvPr/>
        </p:nvCxnSpPr>
        <p:spPr>
          <a:xfrm flipV="1">
            <a:off x="10663694" y="1125663"/>
            <a:ext cx="0" cy="5473571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87ADF67-00E1-0A42-A023-0D9AA4425348}"/>
              </a:ext>
            </a:extLst>
          </p:cNvPr>
          <p:cNvCxnSpPr>
            <a:cxnSpLocks/>
          </p:cNvCxnSpPr>
          <p:nvPr/>
        </p:nvCxnSpPr>
        <p:spPr>
          <a:xfrm flipV="1">
            <a:off x="8786225" y="1125663"/>
            <a:ext cx="0" cy="5473571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6771F30B-05FA-6D45-A37B-8D207446CFA1}"/>
              </a:ext>
            </a:extLst>
          </p:cNvPr>
          <p:cNvCxnSpPr>
            <a:cxnSpLocks/>
          </p:cNvCxnSpPr>
          <p:nvPr/>
        </p:nvCxnSpPr>
        <p:spPr>
          <a:xfrm flipV="1">
            <a:off x="7020460" y="1125663"/>
            <a:ext cx="0" cy="5473571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F5ACBDF-8232-7D45-B1FA-0FC8DFB1080E}"/>
              </a:ext>
            </a:extLst>
          </p:cNvPr>
          <p:cNvSpPr txBox="1"/>
          <p:nvPr/>
        </p:nvSpPr>
        <p:spPr>
          <a:xfrm>
            <a:off x="1349333" y="2474806"/>
            <a:ext cx="11641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수집 데이터</a:t>
            </a:r>
            <a:endParaRPr kumimoji="1" lang="en-US" altLang="ko-KR" sz="1000" b="1" dirty="0">
              <a:latin typeface="+mj-ea"/>
              <a:ea typeface="+mj-ea"/>
            </a:endParaRPr>
          </a:p>
          <a:p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광고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농경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화학 및 자원 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건설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e-commerce </a:t>
            </a:r>
            <a:r>
              <a:rPr kumimoji="1" lang="ko-KR" altLang="en-US" sz="900" dirty="0">
                <a:latin typeface="+mj-ea"/>
                <a:ea typeface="+mj-ea"/>
              </a:rPr>
              <a:t>등</a:t>
            </a:r>
            <a:endParaRPr kumimoji="1" lang="en-US" altLang="ko-KR" sz="9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0D4485-0714-384D-A2E3-EDD507572BD9}"/>
              </a:ext>
            </a:extLst>
          </p:cNvPr>
          <p:cNvSpPr txBox="1"/>
          <p:nvPr/>
        </p:nvSpPr>
        <p:spPr>
          <a:xfrm>
            <a:off x="1360328" y="3563877"/>
            <a:ext cx="1077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</a:rPr>
              <a:t>.</a:t>
            </a:r>
            <a:r>
              <a:rPr kumimoji="1" lang="ko-KR" altLang="en-US" sz="1000" b="1" dirty="0">
                <a:latin typeface="+mj-ea"/>
              </a:rPr>
              <a:t> 시장전망 예측</a:t>
            </a:r>
            <a:endParaRPr kumimoji="1" lang="en-US" altLang="ko-KR" sz="1000" b="1" dirty="0">
              <a:latin typeface="+mj-ea"/>
            </a:endParaRPr>
          </a:p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설문조사</a:t>
            </a:r>
            <a:endParaRPr kumimoji="1" lang="en-US" altLang="ko-KR" sz="1000" b="1" dirty="0">
              <a:latin typeface="+mj-ea"/>
              <a:ea typeface="+mj-ea"/>
            </a:endParaRPr>
          </a:p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분석</a:t>
            </a:r>
            <a:endParaRPr kumimoji="1" lang="en-US" altLang="ko-KR" sz="1000" b="1" dirty="0">
              <a:latin typeface="+mj-ea"/>
              <a:ea typeface="+mj-ea"/>
            </a:endParaRPr>
          </a:p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</a:t>
            </a:r>
            <a:r>
              <a:rPr kumimoji="1" lang="ko-KR" altLang="en-US" sz="1000" b="1" dirty="0" err="1">
                <a:latin typeface="+mj-ea"/>
                <a:ea typeface="+mj-ea"/>
              </a:rPr>
              <a:t>인포그래픽</a:t>
            </a:r>
            <a:endParaRPr kumimoji="1" lang="en-US" altLang="ko-KR" sz="1000" b="1" dirty="0"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D99227-F723-154E-AC14-1A9C3DABE816}"/>
              </a:ext>
            </a:extLst>
          </p:cNvPr>
          <p:cNvSpPr txBox="1"/>
          <p:nvPr/>
        </p:nvSpPr>
        <p:spPr>
          <a:xfrm>
            <a:off x="1363881" y="4700844"/>
            <a:ext cx="125066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광범위한 데이터 </a:t>
            </a:r>
            <a:endParaRPr kumimoji="1" lang="en-US" altLang="ko-KR" sz="1000" b="1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사회 전반에 걸친 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  데이터 보유 </a:t>
            </a:r>
            <a:endParaRPr kumimoji="1" lang="en-US" altLang="ko-KR" sz="900" dirty="0">
              <a:latin typeface="+mj-ea"/>
              <a:ea typeface="+mj-ea"/>
            </a:endParaRPr>
          </a:p>
          <a:p>
            <a:endParaRPr kumimoji="1" lang="en-US" altLang="ko-KR" sz="10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9B6C32-140D-9249-9744-9E2FEBFF852B}"/>
              </a:ext>
            </a:extLst>
          </p:cNvPr>
          <p:cNvSpPr txBox="1"/>
          <p:nvPr/>
        </p:nvSpPr>
        <p:spPr>
          <a:xfrm>
            <a:off x="2589301" y="3449179"/>
            <a:ext cx="15664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기사</a:t>
            </a:r>
            <a:endParaRPr kumimoji="1" lang="en-US" altLang="ko-KR" sz="1000" b="1" dirty="0">
              <a:latin typeface="+mj-ea"/>
              <a:ea typeface="+mj-ea"/>
            </a:endParaRPr>
          </a:p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</a:t>
            </a:r>
            <a:r>
              <a:rPr kumimoji="1" lang="ko-KR" altLang="en-US" sz="1000" b="1" dirty="0" err="1">
                <a:latin typeface="+mj-ea"/>
                <a:ea typeface="+mj-ea"/>
              </a:rPr>
              <a:t>팟케스트</a:t>
            </a:r>
            <a:endParaRPr kumimoji="1" lang="en-US" altLang="ko-KR" sz="1000" b="1" dirty="0">
              <a:latin typeface="+mj-ea"/>
              <a:ea typeface="+mj-ea"/>
            </a:endParaRPr>
          </a:p>
          <a:p>
            <a:r>
              <a:rPr kumimoji="1" lang="ko-KR" altLang="en-US" sz="1000" dirty="0">
                <a:latin typeface="+mj-ea"/>
                <a:ea typeface="+mj-ea"/>
              </a:rPr>
              <a:t>  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업계 리더의 대담 진행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</a:t>
            </a:r>
            <a:r>
              <a:rPr kumimoji="1" lang="ko-KR" altLang="en-US" sz="1000" b="1" dirty="0" err="1">
                <a:latin typeface="+mj-ea"/>
                <a:ea typeface="+mj-ea"/>
              </a:rPr>
              <a:t>갤럽블로그</a:t>
            </a:r>
            <a:r>
              <a:rPr kumimoji="1" lang="ko-KR" altLang="en-US" sz="1000" b="1" dirty="0">
                <a:latin typeface="+mj-ea"/>
                <a:ea typeface="+mj-ea"/>
              </a:rPr>
              <a:t> </a:t>
            </a:r>
            <a:endParaRPr kumimoji="1" lang="en-US" altLang="ko-KR" sz="1000" b="1" dirty="0">
              <a:latin typeface="+mj-ea"/>
              <a:ea typeface="+mj-ea"/>
            </a:endParaRPr>
          </a:p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</a:t>
            </a:r>
            <a:r>
              <a:rPr kumimoji="1" lang="ko-KR" altLang="en-US" sz="1000" b="1" dirty="0" err="1">
                <a:latin typeface="+mj-ea"/>
                <a:ea typeface="+mj-ea"/>
              </a:rPr>
              <a:t>갤럽볼트</a:t>
            </a:r>
            <a:endParaRPr kumimoji="1" lang="en-US" altLang="ko-KR" sz="1000" b="1" dirty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2B0C44-9CAC-FA4E-B92F-4B16F9A8E03F}"/>
              </a:ext>
            </a:extLst>
          </p:cNvPr>
          <p:cNvSpPr txBox="1"/>
          <p:nvPr/>
        </p:nvSpPr>
        <p:spPr>
          <a:xfrm>
            <a:off x="2609153" y="178353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자체 데이터 수집</a:t>
            </a:r>
            <a:endParaRPr kumimoji="1" lang="en-US" altLang="ko-KR" sz="1000" b="1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C81323-983D-6F45-A8B3-BABAF57CC21B}"/>
              </a:ext>
            </a:extLst>
          </p:cNvPr>
          <p:cNvSpPr txBox="1"/>
          <p:nvPr/>
        </p:nvSpPr>
        <p:spPr>
          <a:xfrm>
            <a:off x="2612537" y="2474806"/>
            <a:ext cx="125066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여론조사 데이터</a:t>
            </a:r>
            <a:endParaRPr kumimoji="1" lang="en-US" altLang="ko-KR" sz="1000" b="1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정치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비즈니스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사회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교육 등 </a:t>
            </a:r>
            <a:endParaRPr kumimoji="1" lang="en-US" altLang="ko-KR" sz="900" dirty="0"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80EEBD-9CAB-364F-A956-E070C685D525}"/>
              </a:ext>
            </a:extLst>
          </p:cNvPr>
          <p:cNvSpPr txBox="1"/>
          <p:nvPr/>
        </p:nvSpPr>
        <p:spPr>
          <a:xfrm>
            <a:off x="4177326" y="178353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자체 데이터 수집</a:t>
            </a:r>
            <a:endParaRPr kumimoji="1" lang="en-US" altLang="ko-KR" sz="1000" b="1" dirty="0"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C09B18-D289-B34B-962B-F029862F8470}"/>
              </a:ext>
            </a:extLst>
          </p:cNvPr>
          <p:cNvSpPr txBox="1"/>
          <p:nvPr/>
        </p:nvSpPr>
        <p:spPr>
          <a:xfrm>
            <a:off x="4175390" y="2474806"/>
            <a:ext cx="125066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여론조사 데이터</a:t>
            </a:r>
            <a:endParaRPr kumimoji="1" lang="en-US" altLang="ko-KR" sz="1000" b="1" dirty="0">
              <a:latin typeface="+mj-ea"/>
              <a:ea typeface="+mj-ea"/>
            </a:endParaRPr>
          </a:p>
          <a:p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정치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인구 통계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국제 정세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가족</a:t>
            </a:r>
            <a:r>
              <a:rPr kumimoji="1" lang="en-US" altLang="ko-KR" sz="900" dirty="0">
                <a:latin typeface="+mj-ea"/>
                <a:ea typeface="+mj-ea"/>
              </a:rPr>
              <a:t>&amp;</a:t>
            </a:r>
            <a:r>
              <a:rPr kumimoji="1" lang="ko-KR" altLang="en-US" sz="900" dirty="0">
                <a:latin typeface="+mj-ea"/>
                <a:ea typeface="+mj-ea"/>
              </a:rPr>
              <a:t>관계 등 </a:t>
            </a:r>
            <a:endParaRPr kumimoji="1" lang="en-US" altLang="ko-KR" sz="900" dirty="0"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4BF04C-9166-914E-9899-A9D6C68D2458}"/>
              </a:ext>
            </a:extLst>
          </p:cNvPr>
          <p:cNvSpPr txBox="1"/>
          <p:nvPr/>
        </p:nvSpPr>
        <p:spPr>
          <a:xfrm>
            <a:off x="4166237" y="3463333"/>
            <a:ext cx="1250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데이터 셋 제공 </a:t>
            </a:r>
            <a:endParaRPr kumimoji="1" lang="en-US" altLang="ko-KR" sz="1000" b="1" dirty="0">
              <a:latin typeface="+mj-ea"/>
              <a:ea typeface="+mj-ea"/>
            </a:endParaRPr>
          </a:p>
          <a:p>
            <a:r>
              <a:rPr kumimoji="1" lang="ko-KR" altLang="en-US" sz="1000" dirty="0">
                <a:latin typeface="+mj-ea"/>
                <a:ea typeface="+mj-ea"/>
              </a:rPr>
              <a:t>   </a:t>
            </a:r>
            <a:r>
              <a:rPr kumimoji="1" lang="en-US" altLang="ko-KR" sz="1000" dirty="0">
                <a:latin typeface="+mj-ea"/>
                <a:ea typeface="+mj-ea"/>
              </a:rPr>
              <a:t>-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1000" dirty="0">
                <a:latin typeface="+mj-ea"/>
                <a:ea typeface="+mj-ea"/>
              </a:rPr>
              <a:t>2</a:t>
            </a:r>
            <a:r>
              <a:rPr kumimoji="1" lang="ko-KR" altLang="en-US" sz="1000" dirty="0" err="1">
                <a:latin typeface="+mj-ea"/>
                <a:ea typeface="+mj-ea"/>
              </a:rPr>
              <a:t>차가공</a:t>
            </a:r>
            <a:r>
              <a:rPr kumimoji="1" lang="ko-KR" altLang="en-US" sz="1000" dirty="0">
                <a:latin typeface="+mj-ea"/>
                <a:ea typeface="+mj-ea"/>
              </a:rPr>
              <a:t> 가능 </a:t>
            </a:r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설문조사 검색 </a:t>
            </a:r>
            <a:endParaRPr kumimoji="1" lang="en-US" altLang="ko-KR" sz="1000" b="1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9A311D-8516-FA4D-B7C9-72757F32E08B}"/>
              </a:ext>
            </a:extLst>
          </p:cNvPr>
          <p:cNvSpPr txBox="1"/>
          <p:nvPr/>
        </p:nvSpPr>
        <p:spPr>
          <a:xfrm>
            <a:off x="4152189" y="4704019"/>
            <a:ext cx="148730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데이터 셋 제공</a:t>
            </a:r>
            <a:endParaRPr kumimoji="1" lang="en-US" altLang="ko-KR" sz="1000" b="1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직접 데이터를 받아서 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 err="1">
                <a:latin typeface="+mj-ea"/>
                <a:ea typeface="+mj-ea"/>
              </a:rPr>
              <a:t>가공해볼수</a:t>
            </a:r>
            <a:r>
              <a:rPr kumimoji="1" lang="ko-KR" altLang="en-US" sz="900" dirty="0">
                <a:latin typeface="+mj-ea"/>
                <a:ea typeface="+mj-ea"/>
              </a:rPr>
              <a:t> 있다는 것이 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큰 장점이라고 </a:t>
            </a:r>
            <a:r>
              <a:rPr kumimoji="1" lang="ko-KR" altLang="en-US" sz="900" dirty="0" err="1">
                <a:latin typeface="+mj-ea"/>
                <a:ea typeface="+mj-ea"/>
              </a:rPr>
              <a:t>생각하쥬</a:t>
            </a:r>
            <a:endParaRPr kumimoji="1" lang="en-US" altLang="ko-KR" sz="900" dirty="0"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BEFACC-51B5-604C-A1E6-CA6986C31938}"/>
              </a:ext>
            </a:extLst>
          </p:cNvPr>
          <p:cNvSpPr txBox="1"/>
          <p:nvPr/>
        </p:nvSpPr>
        <p:spPr>
          <a:xfrm>
            <a:off x="5744455" y="178353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외부 데이터 사용</a:t>
            </a:r>
            <a:endParaRPr kumimoji="1" lang="en-US" altLang="ko-KR" sz="10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7402FC-2DBE-3543-99E9-92824CD060AE}"/>
              </a:ext>
            </a:extLst>
          </p:cNvPr>
          <p:cNvSpPr txBox="1"/>
          <p:nvPr/>
        </p:nvSpPr>
        <p:spPr>
          <a:xfrm>
            <a:off x="5740762" y="2474806"/>
            <a:ext cx="97013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수집 데이터</a:t>
            </a:r>
            <a:endParaRPr kumimoji="1" lang="en-US" altLang="ko-KR" sz="1000" b="1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지방 정부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기후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경제 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사회문제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각종 지표 등</a:t>
            </a:r>
            <a:endParaRPr kumimoji="1" lang="en-US" altLang="ko-KR" sz="900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2F074D-241E-A34F-9D5A-3FD187ABCC13}"/>
              </a:ext>
            </a:extLst>
          </p:cNvPr>
          <p:cNvSpPr txBox="1"/>
          <p:nvPr/>
        </p:nvSpPr>
        <p:spPr>
          <a:xfrm>
            <a:off x="7011015" y="178353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외부 데이터 사용</a:t>
            </a:r>
            <a:endParaRPr kumimoji="1" lang="en-US" altLang="ko-KR" sz="10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A75DD0-B673-DA44-AB6B-D0C6D252EE96}"/>
              </a:ext>
            </a:extLst>
          </p:cNvPr>
          <p:cNvSpPr txBox="1"/>
          <p:nvPr/>
        </p:nvSpPr>
        <p:spPr>
          <a:xfrm>
            <a:off x="7028860" y="2474806"/>
            <a:ext cx="10102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수집 데이터</a:t>
            </a:r>
            <a:endParaRPr kumimoji="1" lang="en-US" altLang="ko-KR" sz="1000" b="1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인구 통계 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경제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환경 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사회 문제 등 </a:t>
            </a:r>
            <a:endParaRPr kumimoji="1" lang="en-US" altLang="ko-KR" sz="900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04B7B0-63F7-4548-AEA4-240332B57E13}"/>
              </a:ext>
            </a:extLst>
          </p:cNvPr>
          <p:cNvSpPr txBox="1"/>
          <p:nvPr/>
        </p:nvSpPr>
        <p:spPr>
          <a:xfrm>
            <a:off x="7041427" y="3499585"/>
            <a:ext cx="1418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+mj-ea"/>
                <a:ea typeface="+mj-ea"/>
              </a:rPr>
              <a:t>.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1000" dirty="0">
                <a:latin typeface="+mj-ea"/>
                <a:ea typeface="+mj-ea"/>
              </a:rPr>
              <a:t>UN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1000" dirty="0">
                <a:latin typeface="+mj-ea"/>
                <a:ea typeface="+mj-ea"/>
              </a:rPr>
              <a:t>Data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ko-KR" altLang="en-US" sz="1000" dirty="0">
                <a:latin typeface="+mj-ea"/>
                <a:ea typeface="+mj-ea"/>
              </a:rPr>
              <a:t>   </a:t>
            </a:r>
            <a:r>
              <a:rPr kumimoji="1" lang="en-US" altLang="ko-KR" sz="1000" dirty="0">
                <a:latin typeface="+mj-ea"/>
                <a:ea typeface="+mj-ea"/>
              </a:rPr>
              <a:t>-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1000" dirty="0">
                <a:latin typeface="+mj-ea"/>
                <a:ea typeface="+mj-ea"/>
              </a:rPr>
              <a:t>2</a:t>
            </a:r>
            <a:r>
              <a:rPr kumimoji="1" lang="ko-KR" altLang="en-US" sz="1000" dirty="0" err="1">
                <a:latin typeface="+mj-ea"/>
                <a:ea typeface="+mj-ea"/>
              </a:rPr>
              <a:t>차가공</a:t>
            </a:r>
            <a:r>
              <a:rPr kumimoji="1" lang="ko-KR" altLang="en-US" sz="1000" dirty="0">
                <a:latin typeface="+mj-ea"/>
                <a:ea typeface="+mj-ea"/>
              </a:rPr>
              <a:t> 가능 </a:t>
            </a:r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en-US" altLang="ko-KR" sz="1000" dirty="0">
                <a:latin typeface="+mj-ea"/>
                <a:ea typeface="+mj-ea"/>
              </a:rPr>
              <a:t>.</a:t>
            </a:r>
            <a:r>
              <a:rPr kumimoji="1" lang="ko-KR" altLang="en-US" sz="1000" dirty="0">
                <a:latin typeface="+mj-ea"/>
                <a:ea typeface="+mj-ea"/>
              </a:rPr>
              <a:t> 설문조사 질문 검색 </a:t>
            </a:r>
            <a:endParaRPr kumimoji="1" lang="en-US" altLang="ko-KR" sz="1000" dirty="0">
              <a:latin typeface="+mj-ea"/>
              <a:ea typeface="+mj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63DD8A-184A-2F4C-9B69-35696747231A}"/>
              </a:ext>
            </a:extLst>
          </p:cNvPr>
          <p:cNvSpPr txBox="1"/>
          <p:nvPr/>
        </p:nvSpPr>
        <p:spPr>
          <a:xfrm>
            <a:off x="7122993" y="5499670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latin typeface="+mj-ea"/>
                <a:ea typeface="+mj-ea"/>
              </a:rPr>
              <a:t>인구통계학에서 좋다</a:t>
            </a:r>
            <a:endParaRPr kumimoji="1" lang="en-US" altLang="ko-KR" sz="1000" dirty="0"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DCAC47-5E8D-3244-BE81-7EC10EEE2F0E}"/>
              </a:ext>
            </a:extLst>
          </p:cNvPr>
          <p:cNvSpPr txBox="1"/>
          <p:nvPr/>
        </p:nvSpPr>
        <p:spPr>
          <a:xfrm>
            <a:off x="8789021" y="178353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외부 데이터 사용</a:t>
            </a:r>
            <a:endParaRPr kumimoji="1" lang="en-US" altLang="ko-KR" sz="1000" b="1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9F068B-DF72-2642-A880-F979FD1FCFC2}"/>
              </a:ext>
            </a:extLst>
          </p:cNvPr>
          <p:cNvSpPr txBox="1"/>
          <p:nvPr/>
        </p:nvSpPr>
        <p:spPr>
          <a:xfrm>
            <a:off x="8786640" y="3492768"/>
            <a:ext cx="1819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데이터 시각화</a:t>
            </a:r>
            <a:endParaRPr kumimoji="1" lang="en-US" altLang="ko-KR" sz="1000" b="1" dirty="0">
              <a:latin typeface="+mj-ea"/>
              <a:ea typeface="+mj-ea"/>
            </a:endParaRPr>
          </a:p>
          <a:p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1000" dirty="0">
                <a:latin typeface="+mj-ea"/>
                <a:ea typeface="+mj-ea"/>
              </a:rPr>
              <a:t>-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대화형 </a:t>
            </a:r>
            <a:r>
              <a:rPr lang="ko-KR" altLang="en-US" sz="1000" dirty="0" err="1">
                <a:latin typeface="+mj-ea"/>
                <a:ea typeface="+mj-ea"/>
              </a:rPr>
              <a:t>꺽은선형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막대형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</a:p>
          <a:p>
            <a:r>
              <a:rPr lang="ko-KR" altLang="en-US" sz="1000" dirty="0" err="1">
                <a:latin typeface="+mj-ea"/>
                <a:ea typeface="+mj-ea"/>
              </a:rPr>
              <a:t>버블형</a:t>
            </a:r>
            <a:r>
              <a:rPr lang="ko-KR" altLang="en-US" sz="1000" dirty="0">
                <a:latin typeface="+mj-ea"/>
                <a:ea typeface="+mj-ea"/>
              </a:rPr>
              <a:t> 및 지도 차트 형태로 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데이터 시각화를 생성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endParaRPr kumimoji="1" lang="en-US" altLang="ko-KR" sz="1000" dirty="0"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5D0C01-EFCA-2B4D-8B63-2711B93844E3}"/>
              </a:ext>
            </a:extLst>
          </p:cNvPr>
          <p:cNvSpPr txBox="1"/>
          <p:nvPr/>
        </p:nvSpPr>
        <p:spPr>
          <a:xfrm>
            <a:off x="8800047" y="4784986"/>
            <a:ext cx="2015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+mj-ea"/>
                <a:ea typeface="+mj-ea"/>
              </a:rPr>
              <a:t>.</a:t>
            </a:r>
            <a:r>
              <a:rPr kumimoji="1" lang="ko-KR" altLang="en-US" sz="1000" dirty="0">
                <a:latin typeface="+mj-ea"/>
                <a:ea typeface="+mj-ea"/>
              </a:rPr>
              <a:t> 유저가 </a:t>
            </a:r>
            <a:r>
              <a:rPr kumimoji="1" lang="ko-KR" altLang="en-US" sz="1000" dirty="0" err="1">
                <a:latin typeface="+mj-ea"/>
                <a:ea typeface="+mj-ea"/>
              </a:rPr>
              <a:t>데이터셋을</a:t>
            </a:r>
            <a:r>
              <a:rPr kumimoji="1" lang="ko-KR" altLang="en-US" sz="1000" dirty="0">
                <a:latin typeface="+mj-ea"/>
                <a:ea typeface="+mj-ea"/>
              </a:rPr>
              <a:t> 업로드하면</a:t>
            </a:r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ko-KR" altLang="en-US" sz="1000" dirty="0" err="1">
                <a:latin typeface="+mj-ea"/>
                <a:ea typeface="+mj-ea"/>
              </a:rPr>
              <a:t>시각화해줌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en-US" altLang="ko-KR" sz="1000" dirty="0">
                <a:latin typeface="+mj-ea"/>
                <a:ea typeface="+mj-ea"/>
              </a:rPr>
              <a:t>…</a:t>
            </a:r>
            <a:r>
              <a:rPr kumimoji="1" lang="ko-KR" altLang="en-US" sz="1000" dirty="0">
                <a:latin typeface="+mj-ea"/>
                <a:ea typeface="+mj-ea"/>
              </a:rPr>
              <a:t> 근데 막상 해보니까 안된다</a:t>
            </a:r>
            <a:endParaRPr kumimoji="1" lang="en-US" altLang="ko-KR" sz="1000" dirty="0">
              <a:latin typeface="+mj-ea"/>
              <a:ea typeface="+mj-ea"/>
            </a:endParaRPr>
          </a:p>
          <a:p>
            <a:endParaRPr kumimoji="1" lang="en-US" altLang="ko-KR" sz="1000" dirty="0">
              <a:latin typeface="+mj-ea"/>
              <a:ea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BAD31D-7850-224D-B0CF-385A4CD20932}"/>
              </a:ext>
            </a:extLst>
          </p:cNvPr>
          <p:cNvSpPr txBox="1"/>
          <p:nvPr/>
        </p:nvSpPr>
        <p:spPr>
          <a:xfrm>
            <a:off x="10669752" y="1783537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외부 데이터 사용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F4EA61-62DC-AC44-BBCB-709DB22E5570}"/>
              </a:ext>
            </a:extLst>
          </p:cNvPr>
          <p:cNvSpPr txBox="1"/>
          <p:nvPr/>
        </p:nvSpPr>
        <p:spPr>
          <a:xfrm>
            <a:off x="10684417" y="2474806"/>
            <a:ext cx="94929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수집 데이터</a:t>
            </a:r>
            <a:endParaRPr kumimoji="1" lang="en-US" altLang="ko-KR" sz="1000" b="1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정치</a:t>
            </a:r>
            <a:r>
              <a:rPr lang="en-US" altLang="ko-KR" sz="900" dirty="0">
                <a:latin typeface="+mj-ea"/>
                <a:ea typeface="+mj-ea"/>
              </a:rPr>
              <a:t>/</a:t>
            </a:r>
            <a:r>
              <a:rPr lang="ko-KR" altLang="en-US" sz="900" dirty="0">
                <a:latin typeface="+mj-ea"/>
                <a:ea typeface="+mj-ea"/>
              </a:rPr>
              <a:t>경제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교통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교육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범죄</a:t>
            </a:r>
            <a:endParaRPr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에너지 등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E0B294-AD9D-784F-BED9-3E1E3046F0C7}"/>
              </a:ext>
            </a:extLst>
          </p:cNvPr>
          <p:cNvSpPr txBox="1"/>
          <p:nvPr/>
        </p:nvSpPr>
        <p:spPr>
          <a:xfrm>
            <a:off x="10623934" y="3458065"/>
            <a:ext cx="18197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+mj-ea"/>
                <a:ea typeface="+mj-ea"/>
              </a:rPr>
              <a:t>.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1000" dirty="0">
                <a:latin typeface="+mj-ea"/>
                <a:ea typeface="+mj-ea"/>
              </a:rPr>
              <a:t>Insight </a:t>
            </a:r>
            <a:r>
              <a:rPr kumimoji="1" lang="ko-KR" altLang="en-US" sz="1000" dirty="0">
                <a:latin typeface="+mj-ea"/>
                <a:ea typeface="+mj-ea"/>
              </a:rPr>
              <a:t>블로그 </a:t>
            </a:r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1000" dirty="0">
                <a:latin typeface="+mj-ea"/>
                <a:ea typeface="+mj-ea"/>
              </a:rPr>
              <a:t>-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1000" dirty="0">
                <a:latin typeface="+mj-ea"/>
                <a:ea typeface="+mj-ea"/>
              </a:rPr>
              <a:t>row </a:t>
            </a:r>
            <a:r>
              <a:rPr kumimoji="1" lang="ko-KR" altLang="en-US" sz="1000" dirty="0">
                <a:latin typeface="+mj-ea"/>
                <a:ea typeface="+mj-ea"/>
              </a:rPr>
              <a:t>데이터 </a:t>
            </a:r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1000" dirty="0">
                <a:latin typeface="+mj-ea"/>
                <a:ea typeface="+mj-ea"/>
              </a:rPr>
              <a:t>-</a:t>
            </a:r>
            <a:r>
              <a:rPr kumimoji="1" lang="ko-KR" altLang="en-US" sz="1000" dirty="0">
                <a:latin typeface="+mj-ea"/>
                <a:ea typeface="+mj-ea"/>
              </a:rPr>
              <a:t> 데이터 시각화</a:t>
            </a:r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1000" dirty="0">
                <a:latin typeface="+mj-ea"/>
                <a:ea typeface="+mj-ea"/>
              </a:rPr>
              <a:t>-</a:t>
            </a:r>
            <a:r>
              <a:rPr kumimoji="1" lang="ko-KR" altLang="en-US" sz="1000" dirty="0">
                <a:latin typeface="+mj-ea"/>
                <a:ea typeface="+mj-ea"/>
              </a:rPr>
              <a:t> 기사 </a:t>
            </a:r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en-US" altLang="ko-KR" sz="1000" dirty="0">
                <a:latin typeface="+mj-ea"/>
                <a:ea typeface="+mj-ea"/>
              </a:rPr>
              <a:t>.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1000" dirty="0">
                <a:latin typeface="+mj-ea"/>
                <a:ea typeface="+mj-ea"/>
              </a:rPr>
              <a:t>Data Bulletin</a:t>
            </a:r>
          </a:p>
          <a:p>
            <a:r>
              <a:rPr kumimoji="1" lang="en-US" altLang="ko-KR" sz="1000" dirty="0">
                <a:latin typeface="+mj-ea"/>
                <a:ea typeface="+mj-ea"/>
              </a:rPr>
              <a:t> - 2</a:t>
            </a:r>
            <a:r>
              <a:rPr kumimoji="1" lang="ko-KR" altLang="en-US" sz="1000" dirty="0">
                <a:latin typeface="+mj-ea"/>
                <a:ea typeface="+mj-ea"/>
              </a:rPr>
              <a:t>차 가공을 위한 </a:t>
            </a:r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ko-KR" altLang="en-US" sz="1000" dirty="0">
                <a:latin typeface="+mj-ea"/>
                <a:ea typeface="+mj-ea"/>
              </a:rPr>
              <a:t>   데이터 셋 제공 </a:t>
            </a:r>
            <a:endParaRPr kumimoji="1" lang="en-US" altLang="ko-KR" sz="1000" dirty="0">
              <a:latin typeface="+mj-ea"/>
              <a:ea typeface="+mj-ea"/>
            </a:endParaRPr>
          </a:p>
          <a:p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ko-KR" altLang="en-US" sz="1000" dirty="0">
                <a:latin typeface="+mj-ea"/>
                <a:ea typeface="+mj-ea"/>
              </a:rPr>
              <a:t>데이터 시각화</a:t>
            </a:r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1000" dirty="0">
                <a:latin typeface="+mj-ea"/>
                <a:ea typeface="+mj-ea"/>
              </a:rPr>
              <a:t>-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대화형 </a:t>
            </a:r>
            <a:r>
              <a:rPr lang="ko-KR" altLang="en-US" sz="1000" dirty="0" err="1">
                <a:latin typeface="+mj-ea"/>
                <a:ea typeface="+mj-ea"/>
              </a:rPr>
              <a:t>꺽은선형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막대형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</a:p>
          <a:p>
            <a:r>
              <a:rPr lang="ko-KR" altLang="en-US" sz="1000" dirty="0" err="1">
                <a:latin typeface="+mj-ea"/>
                <a:ea typeface="+mj-ea"/>
              </a:rPr>
              <a:t>버블형</a:t>
            </a:r>
            <a:r>
              <a:rPr lang="ko-KR" altLang="en-US" sz="1000" dirty="0">
                <a:latin typeface="+mj-ea"/>
                <a:ea typeface="+mj-ea"/>
              </a:rPr>
              <a:t> 및 지도 차트 형태로 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데이터 시각화를 생성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endParaRPr kumimoji="1" lang="en-US" altLang="ko-KR" sz="1000" dirty="0">
              <a:latin typeface="+mj-ea"/>
              <a:ea typeface="+mj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90041E-ED9C-9E42-9567-4A5F71299DDC}"/>
              </a:ext>
            </a:extLst>
          </p:cNvPr>
          <p:cNvSpPr txBox="1"/>
          <p:nvPr/>
        </p:nvSpPr>
        <p:spPr>
          <a:xfrm>
            <a:off x="2608793" y="4668673"/>
            <a:ext cx="1600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데이터 </a:t>
            </a:r>
            <a:r>
              <a:rPr kumimoji="1" lang="en-US" altLang="ko-KR" sz="1000" b="1" dirty="0">
                <a:latin typeface="+mj-ea"/>
                <a:ea typeface="+mj-ea"/>
              </a:rPr>
              <a:t>2</a:t>
            </a:r>
            <a:r>
              <a:rPr kumimoji="1" lang="ko-KR" altLang="en-US" sz="1000" b="1" dirty="0" err="1">
                <a:latin typeface="+mj-ea"/>
                <a:ea typeface="+mj-ea"/>
              </a:rPr>
              <a:t>차가공</a:t>
            </a:r>
            <a:r>
              <a:rPr kumimoji="1" lang="en-US" altLang="ko-KR" sz="1000" b="1" dirty="0">
                <a:latin typeface="+mj-ea"/>
                <a:ea typeface="+mj-ea"/>
              </a:rPr>
              <a:t>…</a:t>
            </a:r>
            <a:r>
              <a:rPr kumimoji="1" lang="ko-KR" altLang="en-US" sz="1000" b="1" dirty="0">
                <a:latin typeface="+mj-ea"/>
                <a:ea typeface="+mj-ea"/>
              </a:rPr>
              <a:t> </a:t>
            </a:r>
            <a:endParaRPr kumimoji="1" lang="en-US" altLang="ko-KR" sz="1000" b="1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ko-KR" altLang="en-US" sz="900" dirty="0" err="1">
                <a:latin typeface="+mj-ea"/>
                <a:ea typeface="+mj-ea"/>
              </a:rPr>
              <a:t>팟케스트</a:t>
            </a:r>
            <a:r>
              <a:rPr kumimoji="1" lang="en-US" altLang="ko-KR" sz="900" dirty="0">
                <a:latin typeface="+mj-ea"/>
                <a:ea typeface="+mj-ea"/>
              </a:rPr>
              <a:t>,</a:t>
            </a:r>
            <a:r>
              <a:rPr kumimoji="1" lang="ko-KR" altLang="en-US" sz="900" dirty="0">
                <a:latin typeface="+mj-ea"/>
                <a:ea typeface="+mj-ea"/>
              </a:rPr>
              <a:t> 블로그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와 같이</a:t>
            </a:r>
            <a:r>
              <a:rPr kumimoji="1" lang="en-US" altLang="ko-KR" sz="900" dirty="0">
                <a:latin typeface="+mj-ea"/>
                <a:ea typeface="+mj-ea"/>
              </a:rPr>
              <a:t>,</a:t>
            </a:r>
            <a:r>
              <a:rPr kumimoji="1" lang="ko-KR" altLang="en-US" sz="900" dirty="0">
                <a:latin typeface="+mj-ea"/>
                <a:ea typeface="+mj-ea"/>
              </a:rPr>
              <a:t> 데이터를 </a:t>
            </a:r>
            <a:r>
              <a:rPr kumimoji="1" lang="ko-KR" altLang="en-US" sz="900" dirty="0" err="1">
                <a:latin typeface="+mj-ea"/>
                <a:ea typeface="+mj-ea"/>
              </a:rPr>
              <a:t>여러방면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 err="1">
                <a:latin typeface="+mj-ea"/>
                <a:ea typeface="+mj-ea"/>
              </a:rPr>
              <a:t>으로</a:t>
            </a:r>
            <a:r>
              <a:rPr kumimoji="1" lang="ko-KR" altLang="en-US" sz="900" dirty="0">
                <a:latin typeface="+mj-ea"/>
                <a:ea typeface="+mj-ea"/>
              </a:rPr>
              <a:t> 들여다 </a:t>
            </a:r>
            <a:r>
              <a:rPr kumimoji="1" lang="ko-KR" altLang="en-US" sz="900" dirty="0" err="1">
                <a:latin typeface="+mj-ea"/>
                <a:ea typeface="+mj-ea"/>
              </a:rPr>
              <a:t>볼수</a:t>
            </a:r>
            <a:r>
              <a:rPr kumimoji="1" lang="ko-KR" altLang="en-US" sz="900" dirty="0">
                <a:latin typeface="+mj-ea"/>
                <a:ea typeface="+mj-ea"/>
              </a:rPr>
              <a:t> 있도록 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자체적으로 제공하고 있다</a:t>
            </a:r>
            <a:r>
              <a:rPr kumimoji="1" lang="en-US" altLang="ko-KR" sz="900" dirty="0">
                <a:latin typeface="+mj-ea"/>
                <a:ea typeface="+mj-ea"/>
              </a:rPr>
              <a:t>.</a:t>
            </a:r>
            <a:r>
              <a:rPr kumimoji="1" lang="ko-KR" altLang="en-US" sz="900" dirty="0">
                <a:latin typeface="+mj-ea"/>
                <a:ea typeface="+mj-ea"/>
              </a:rPr>
              <a:t> </a:t>
            </a:r>
            <a:endParaRPr kumimoji="1" lang="en-US" altLang="ko-KR" sz="900" dirty="0">
              <a:latin typeface="+mj-ea"/>
              <a:ea typeface="+mj-ea"/>
            </a:endParaRPr>
          </a:p>
          <a:p>
            <a:endParaRPr kumimoji="1" lang="en-US" altLang="ko-KR" sz="1000" dirty="0">
              <a:latin typeface="+mj-ea"/>
              <a:ea typeface="+mj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A47FD9E-A132-0E4A-8F04-7874FE799AB2}"/>
              </a:ext>
            </a:extLst>
          </p:cNvPr>
          <p:cNvSpPr txBox="1"/>
          <p:nvPr/>
        </p:nvSpPr>
        <p:spPr>
          <a:xfrm>
            <a:off x="1320056" y="5515472"/>
            <a:ext cx="143180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직관적인 </a:t>
            </a:r>
            <a:r>
              <a:rPr kumimoji="1" lang="en-US" altLang="ko-KR" sz="1000" b="1" dirty="0">
                <a:latin typeface="+mj-ea"/>
                <a:ea typeface="+mj-ea"/>
              </a:rPr>
              <a:t>UI</a:t>
            </a: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 </a:t>
            </a:r>
            <a:r>
              <a:rPr kumimoji="1" lang="ko-KR" altLang="en-US" sz="900" dirty="0">
                <a:latin typeface="+mj-ea"/>
                <a:ea typeface="+mj-ea"/>
              </a:rPr>
              <a:t>검색엔진이 떠오르는 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 err="1">
                <a:latin typeface="+mj-ea"/>
                <a:ea typeface="+mj-ea"/>
              </a:rPr>
              <a:t>유아이로</a:t>
            </a:r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….</a:t>
            </a:r>
            <a:r>
              <a:rPr kumimoji="1" lang="ko-KR" altLang="en-US" sz="900" dirty="0">
                <a:latin typeface="+mj-ea"/>
                <a:ea typeface="+mj-ea"/>
              </a:rPr>
              <a:t>그렇다</a:t>
            </a:r>
            <a:endParaRPr kumimoji="1" lang="en-US" altLang="ko-KR" sz="1000" dirty="0">
              <a:latin typeface="+mj-ea"/>
              <a:ea typeface="+mj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68E7FE-9953-2046-B50B-750AC57DFC0E}"/>
              </a:ext>
            </a:extLst>
          </p:cNvPr>
          <p:cNvSpPr txBox="1"/>
          <p:nvPr/>
        </p:nvSpPr>
        <p:spPr>
          <a:xfrm>
            <a:off x="4128470" y="5515472"/>
            <a:ext cx="148730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뉴스 형식의 페이지 </a:t>
            </a:r>
            <a:endParaRPr kumimoji="1" lang="en-US" altLang="ko-KR" sz="1000" b="1" dirty="0">
              <a:latin typeface="+mj-ea"/>
              <a:ea typeface="+mj-ea"/>
            </a:endParaRPr>
          </a:p>
          <a:p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최근 트렌드를 기반으로 메인 페이지를 </a:t>
            </a:r>
            <a:r>
              <a:rPr kumimoji="1" lang="ko-KR" altLang="en-US" sz="900" dirty="0" err="1">
                <a:latin typeface="+mj-ea"/>
                <a:ea typeface="+mj-ea"/>
              </a:rPr>
              <a:t>만들어놓았기</a:t>
            </a:r>
            <a:r>
              <a:rPr kumimoji="1" lang="ko-KR" altLang="en-US" sz="900" dirty="0">
                <a:latin typeface="+mj-ea"/>
                <a:ea typeface="+mj-ea"/>
              </a:rPr>
              <a:t> 때문에</a:t>
            </a:r>
            <a:r>
              <a:rPr kumimoji="1" lang="en-US" altLang="ko-KR" sz="900" dirty="0">
                <a:latin typeface="+mj-ea"/>
                <a:ea typeface="+mj-ea"/>
              </a:rPr>
              <a:t>………..</a:t>
            </a:r>
            <a:r>
              <a:rPr kumimoji="1" lang="ko-KR" altLang="en-US" sz="900" dirty="0">
                <a:latin typeface="+mj-ea"/>
                <a:ea typeface="+mj-ea"/>
              </a:rPr>
              <a:t> 데이터가 필요한 사람 뿐만 아니라 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en-US" altLang="ko-KR" sz="900" dirty="0">
                <a:latin typeface="+mj-ea"/>
                <a:ea typeface="+mj-ea"/>
              </a:rPr>
              <a:t>….</a:t>
            </a:r>
            <a:r>
              <a:rPr kumimoji="1" lang="ko-KR" altLang="en-US" sz="900" dirty="0">
                <a:latin typeface="+mj-ea"/>
                <a:ea typeface="+mj-ea"/>
              </a:rPr>
              <a:t>그렇다 직접 데이터를 받아서 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 err="1">
                <a:latin typeface="+mj-ea"/>
                <a:ea typeface="+mj-ea"/>
              </a:rPr>
              <a:t>가공해볼수</a:t>
            </a:r>
            <a:r>
              <a:rPr kumimoji="1" lang="ko-KR" altLang="en-US" sz="900" dirty="0">
                <a:latin typeface="+mj-ea"/>
                <a:ea typeface="+mj-ea"/>
              </a:rPr>
              <a:t> 있다는 것이 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큰 장점이라고 </a:t>
            </a:r>
            <a:r>
              <a:rPr kumimoji="1" lang="ko-KR" altLang="en-US" sz="900" dirty="0" err="1">
                <a:latin typeface="+mj-ea"/>
                <a:ea typeface="+mj-ea"/>
              </a:rPr>
              <a:t>생각하쥬</a:t>
            </a:r>
            <a:endParaRPr kumimoji="1" lang="en-US" altLang="ko-KR" sz="900" dirty="0">
              <a:latin typeface="+mj-ea"/>
              <a:ea typeface="+mj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6BDCF26-B470-5B41-9171-9E1C9DC2C7C8}"/>
              </a:ext>
            </a:extLst>
          </p:cNvPr>
          <p:cNvSpPr txBox="1"/>
          <p:nvPr/>
        </p:nvSpPr>
        <p:spPr>
          <a:xfrm>
            <a:off x="5738627" y="4637146"/>
            <a:ext cx="15568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ko-KR" altLang="en-US" sz="1000" dirty="0">
                <a:latin typeface="+mj-ea"/>
                <a:ea typeface="+mj-ea"/>
              </a:rPr>
              <a:t>데이터 검색 시 </a:t>
            </a:r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ko-KR" altLang="en-US" sz="1000" dirty="0">
                <a:latin typeface="+mj-ea"/>
                <a:ea typeface="+mj-ea"/>
              </a:rPr>
              <a:t>지역에 대한 제한을 </a:t>
            </a:r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ko-KR" altLang="en-US" sz="1000" dirty="0" err="1">
                <a:latin typeface="+mj-ea"/>
                <a:ea typeface="+mj-ea"/>
              </a:rPr>
              <a:t>둘수</a:t>
            </a:r>
            <a:r>
              <a:rPr kumimoji="1" lang="ko-KR" altLang="en-US" sz="1000" dirty="0">
                <a:latin typeface="+mj-ea"/>
                <a:ea typeface="+mj-ea"/>
              </a:rPr>
              <a:t> 있다</a:t>
            </a:r>
            <a:r>
              <a:rPr kumimoji="1" lang="en-US" altLang="ko-KR" sz="1000" dirty="0">
                <a:latin typeface="+mj-ea"/>
                <a:ea typeface="+mj-ea"/>
              </a:rPr>
              <a:t>.</a:t>
            </a:r>
          </a:p>
          <a:p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ko-KR" altLang="en-US" sz="1000" dirty="0">
                <a:latin typeface="+mj-ea"/>
                <a:ea typeface="+mj-ea"/>
              </a:rPr>
              <a:t>정부의 데이터라 그런지</a:t>
            </a:r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ko-KR" altLang="en-US" sz="1000" dirty="0">
                <a:latin typeface="+mj-ea"/>
                <a:ea typeface="+mj-ea"/>
              </a:rPr>
              <a:t>정부데이터가 가장 많다</a:t>
            </a:r>
            <a:endParaRPr kumimoji="1" lang="en-US" altLang="ko-KR" sz="1000" dirty="0">
              <a:latin typeface="+mj-ea"/>
              <a:ea typeface="+mj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0659FB-1342-C24A-8B48-3474F0B6FFB6}"/>
              </a:ext>
            </a:extLst>
          </p:cNvPr>
          <p:cNvSpPr txBox="1"/>
          <p:nvPr/>
        </p:nvSpPr>
        <p:spPr>
          <a:xfrm>
            <a:off x="5730035" y="3458065"/>
            <a:ext cx="1325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+mj-ea"/>
                <a:ea typeface="+mj-ea"/>
              </a:rPr>
              <a:t>.</a:t>
            </a:r>
            <a:r>
              <a:rPr kumimoji="1" lang="ko-KR" altLang="en-US" sz="1000" dirty="0">
                <a:latin typeface="+mj-ea"/>
                <a:ea typeface="+mj-ea"/>
              </a:rPr>
              <a:t> 개발</a:t>
            </a:r>
            <a:r>
              <a:rPr kumimoji="1" lang="en-US" altLang="ko-KR" sz="1000" dirty="0">
                <a:latin typeface="+mj-ea"/>
                <a:ea typeface="+mj-ea"/>
              </a:rPr>
              <a:t>…</a:t>
            </a:r>
          </a:p>
          <a:p>
            <a:r>
              <a:rPr kumimoji="1" lang="ko-KR" altLang="en-US" sz="1000" dirty="0">
                <a:latin typeface="+mj-ea"/>
                <a:ea typeface="+mj-ea"/>
              </a:rPr>
              <a:t>개발자를 위한 메뉴를 </a:t>
            </a:r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ko-KR" altLang="en-US" sz="1000" dirty="0">
                <a:latin typeface="+mj-ea"/>
                <a:ea typeface="+mj-ea"/>
              </a:rPr>
              <a:t>따로 작성하여</a:t>
            </a:r>
            <a:r>
              <a:rPr kumimoji="1" lang="en-US" altLang="ko-KR" sz="1000" dirty="0">
                <a:latin typeface="+mj-ea"/>
                <a:ea typeface="+mj-ea"/>
              </a:rPr>
              <a:t>…</a:t>
            </a:r>
          </a:p>
          <a:p>
            <a:r>
              <a:rPr kumimoji="1" lang="ko-KR" altLang="en-US" sz="1000" dirty="0">
                <a:latin typeface="+mj-ea"/>
                <a:ea typeface="+mj-ea"/>
              </a:rPr>
              <a:t>좋다 </a:t>
            </a:r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ko-KR" altLang="en-US" sz="1000" dirty="0" err="1">
                <a:latin typeface="+mj-ea"/>
                <a:ea typeface="+mj-ea"/>
              </a:rPr>
              <a:t>에이피아이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ko-KR" altLang="en-US" sz="1000" dirty="0" err="1">
                <a:latin typeface="+mj-ea"/>
                <a:ea typeface="+mj-ea"/>
              </a:rPr>
              <a:t>문서라던가</a:t>
            </a:r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ko-KR" altLang="en-US" sz="1000" dirty="0" err="1">
                <a:latin typeface="+mj-ea"/>
                <a:ea typeface="+mj-ea"/>
              </a:rPr>
              <a:t>경진대회라던가</a:t>
            </a:r>
            <a:endParaRPr kumimoji="1" lang="en-US" altLang="ko-KR" sz="1000" dirty="0">
              <a:latin typeface="+mj-ea"/>
              <a:ea typeface="+mj-ea"/>
            </a:endParaRPr>
          </a:p>
          <a:p>
            <a:endParaRPr kumimoji="1" lang="en-US" altLang="ko-KR" sz="1000" dirty="0">
              <a:latin typeface="+mj-ea"/>
              <a:ea typeface="+mj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2F7AED-15E9-2F41-A7AC-86C0A54214E4}"/>
              </a:ext>
            </a:extLst>
          </p:cNvPr>
          <p:cNvSpPr txBox="1"/>
          <p:nvPr/>
        </p:nvSpPr>
        <p:spPr>
          <a:xfrm>
            <a:off x="8780168" y="2463389"/>
            <a:ext cx="10102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r>
              <a:rPr kumimoji="1" lang="ko-KR" altLang="en-US" sz="1000" b="1" dirty="0">
                <a:latin typeface="+mj-ea"/>
                <a:ea typeface="+mj-ea"/>
              </a:rPr>
              <a:t> 수집 데이터</a:t>
            </a:r>
            <a:endParaRPr kumimoji="1" lang="en-US" altLang="ko-KR" sz="1000" b="1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인구 통계 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경제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환경 </a:t>
            </a:r>
            <a:endParaRPr kumimoji="1" lang="en-US" altLang="ko-KR" sz="900" dirty="0">
              <a:latin typeface="+mj-ea"/>
              <a:ea typeface="+mj-ea"/>
            </a:endParaRPr>
          </a:p>
          <a:p>
            <a:r>
              <a:rPr kumimoji="1" lang="ko-KR" altLang="en-US" sz="900" dirty="0">
                <a:latin typeface="+mj-ea"/>
                <a:ea typeface="+mj-ea"/>
              </a:rPr>
              <a:t> </a:t>
            </a:r>
            <a:r>
              <a:rPr kumimoji="1" lang="en-US" altLang="ko-KR" sz="900" dirty="0">
                <a:latin typeface="+mj-ea"/>
                <a:ea typeface="+mj-ea"/>
              </a:rPr>
              <a:t>-</a:t>
            </a:r>
            <a:r>
              <a:rPr kumimoji="1" lang="ko-KR" altLang="en-US" sz="900" dirty="0">
                <a:latin typeface="+mj-ea"/>
                <a:ea typeface="+mj-ea"/>
              </a:rPr>
              <a:t> 사회 문제 등 </a:t>
            </a:r>
            <a:endParaRPr kumimoji="1" lang="en-US" altLang="ko-KR" sz="900" dirty="0">
              <a:latin typeface="+mj-ea"/>
              <a:ea typeface="+mj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D2FB50-6BEF-B44A-B395-B16C5E70098B}"/>
              </a:ext>
            </a:extLst>
          </p:cNvPr>
          <p:cNvSpPr txBox="1"/>
          <p:nvPr/>
        </p:nvSpPr>
        <p:spPr>
          <a:xfrm>
            <a:off x="9650693" y="6187597"/>
            <a:ext cx="23615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latin typeface="+mj-ea"/>
                <a:ea typeface="+mj-ea"/>
              </a:rPr>
              <a:t>.</a:t>
            </a:r>
            <a:r>
              <a:rPr kumimoji="1" lang="ko-KR" altLang="en-US" sz="1000" dirty="0">
                <a:latin typeface="+mj-ea"/>
                <a:ea typeface="+mj-ea"/>
              </a:rPr>
              <a:t> 국가별로 </a:t>
            </a:r>
            <a:r>
              <a:rPr kumimoji="1" lang="ko-KR" altLang="en-US" sz="1000" dirty="0" err="1">
                <a:latin typeface="+mj-ea"/>
                <a:ea typeface="+mj-ea"/>
              </a:rPr>
              <a:t>어떤데이터를</a:t>
            </a:r>
            <a:r>
              <a:rPr kumimoji="1" lang="ko-KR" altLang="en-US" sz="1000" dirty="0">
                <a:latin typeface="+mj-ea"/>
                <a:ea typeface="+mj-ea"/>
              </a:rPr>
              <a:t> 몇가지 종류 </a:t>
            </a:r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ko-KR" altLang="en-US" sz="1000" dirty="0">
                <a:latin typeface="+mj-ea"/>
                <a:ea typeface="+mj-ea"/>
              </a:rPr>
              <a:t>가지고 있는지 정리해서 </a:t>
            </a:r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ko-KR" altLang="en-US" sz="1000" dirty="0">
                <a:latin typeface="+mj-ea"/>
                <a:ea typeface="+mj-ea"/>
              </a:rPr>
              <a:t>찾아보기 </a:t>
            </a:r>
            <a:r>
              <a:rPr kumimoji="1" lang="ko-KR" altLang="en-US" sz="1000" dirty="0" err="1">
                <a:latin typeface="+mj-ea"/>
                <a:ea typeface="+mj-ea"/>
              </a:rPr>
              <a:t>편하다만</a:t>
            </a:r>
            <a:r>
              <a:rPr kumimoji="1" lang="en-US" altLang="ko-KR" sz="1000" dirty="0">
                <a:latin typeface="+mj-ea"/>
                <a:ea typeface="+mj-ea"/>
              </a:rPr>
              <a:t>…</a:t>
            </a:r>
          </a:p>
          <a:p>
            <a:r>
              <a:rPr kumimoji="1" lang="ko-KR" altLang="en-US" sz="1000" dirty="0" err="1">
                <a:latin typeface="+mj-ea"/>
                <a:ea typeface="+mj-ea"/>
              </a:rPr>
              <a:t>별론데</a:t>
            </a:r>
            <a:endParaRPr kumimoji="1" lang="en-US" altLang="ko-KR" sz="1000" dirty="0">
              <a:latin typeface="+mj-ea"/>
              <a:ea typeface="+mj-ea"/>
            </a:endParaRPr>
          </a:p>
          <a:p>
            <a:endParaRPr kumimoji="1" lang="en-US" altLang="ko-KR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122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974</Words>
  <Application>Microsoft Macintosh PowerPoint</Application>
  <PresentationFormat>와이드스크린</PresentationFormat>
  <Paragraphs>196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묘경</dc:creator>
  <cp:lastModifiedBy>한 묘경</cp:lastModifiedBy>
  <cp:revision>32</cp:revision>
  <cp:lastPrinted>2022-03-17T04:07:12Z</cp:lastPrinted>
  <dcterms:created xsi:type="dcterms:W3CDTF">2022-03-10T11:48:27Z</dcterms:created>
  <dcterms:modified xsi:type="dcterms:W3CDTF">2022-03-18T02:56:23Z</dcterms:modified>
</cp:coreProperties>
</file>