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2245"/>
  </p:normalViewPr>
  <p:slideViewPr>
    <p:cSldViewPr snapToGrid="0" snapToObjects="1">
      <p:cViewPr varScale="1">
        <p:scale>
          <a:sx n="118" d="100"/>
          <a:sy n="118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3643-8157-ED4F-B7A7-7AFD9607983C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3B2A-C766-7442-9B6A-207B417359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3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33B2A-C766-7442-9B6A-207B417359F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69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7C6D-55F6-E24C-96CE-3DDE6132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53EAA-9B58-F844-87EC-4031C477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31ED-CCF2-1745-B76C-1232CF9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42F51-87FB-6541-9E63-E148C62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95D-ED12-904D-8740-9DCD600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6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C355-E465-E846-8B62-9521668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91DCF-E7E3-C940-A67B-7ED4A688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CD675-604D-2E4F-A956-C386344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4B11-C4DA-924D-82FF-AE78B4F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2E19A-2BF4-9F44-8CF0-D82B1B9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5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8396D-CF8B-7141-BB55-54879C2A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321C0-51E3-B040-AD9F-8406C252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F43B9-3DB1-0A4B-88EC-03919BB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0FCD7-BBD8-3945-BD0A-48C073B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79A8-94C0-2A4B-AE7B-ECF00EA0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78F5-52D8-AF43-8B6C-3479F45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F7A2-FFE3-7F42-9EB9-748F191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2BCFF-B484-FD4F-9A5A-7814BB65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0B8A-9743-B04A-9B82-2BB5E3F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B18E-7FE0-E74D-8E9B-CF5F5AA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4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0F01-AC8B-5741-A41A-5A5FF0E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E9ECB-C16E-7C49-9E02-2121155B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A15A1-7824-784D-9C0F-7D59913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1EF9C-7FD5-F248-9FE7-A44A0A33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E43E-DE14-FF46-9B30-547302D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5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FABF-8F50-B143-A779-D009EFEC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5ADC-F872-8342-80AF-95D42DD9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DD33-0F28-DB43-BB93-5A38B736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027E9-B1A3-A54B-962F-256CC90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7441C-0BB8-1340-B017-BC1A39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86494-4EE2-2448-84D9-943FBCB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5087-9F53-4C46-A718-3C925099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8A88-B6C6-064C-83C5-5514D77B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AA753-E852-1948-8473-4609DA6C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7E4D48-E4A9-B64C-A085-0C4A6D71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5C741-6A38-5B41-834F-41496D4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8485D-1157-9E41-BB31-570958A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0EC31-CD84-C54E-927E-7F4FC09B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9208-EF09-C644-8183-ED73979C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5590-A189-0244-A0F3-4AA2697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3B667-CDEE-4E44-B5D0-C349C03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372B5-4AF8-D546-9FE3-31BF067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E9A5D-2405-EF4A-8376-71BC1BF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9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81AE-0DD7-6443-8B1C-6A30547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7016A-EEB2-BA45-9798-D249EDE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D28E5-C6B2-AD47-9037-3444E503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863-D0B8-4E4A-8F0D-BFFC5B9E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B147D-78B2-C441-95F7-62B7E016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F9A17-0F78-6542-96DB-07C1C166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7E1AF-71CA-7B42-AE06-740FB7D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838E3-C553-564B-8854-8BE44DA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E50D8-F5A9-AD46-B2E9-B74D8D8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9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3434-5F69-2C4C-BE1E-72191EE5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65F10-75E8-DA4B-A4B1-D2A5B4CBE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70015-E653-8045-BBB1-2767CE2F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4C78-8515-A743-A8D7-BD1AA30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1822-5982-684F-AD5E-A3957FBD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2AFF1-FD74-2A4F-AF94-792426A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8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9B63-BA39-744E-B7FB-E8DEEF7F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A370-6554-D045-A0C4-202CB22F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2B7DC-B3A0-574E-ACDF-AFE5A172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70A-5B10-8A4D-AE02-4B897AC3FE65}" type="datetimeFigureOut">
              <a:rPr kumimoji="1" lang="ko-Kore-KR" altLang="en-US" smtClean="0"/>
              <a:t>2022. 4. 3.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701-60CC-EB4D-8A81-025316A9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ABDE-5D98-DB40-802F-A97D07B5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2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483362" y="149859"/>
            <a:ext cx="10165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/>
              <a:t>과제 #</a:t>
            </a:r>
            <a:r>
              <a:rPr lang="en-US" altLang="ko-KR" b="1" dirty="0"/>
              <a:t>3</a:t>
            </a:r>
            <a:r>
              <a:rPr lang="ko-Kore-KR" altLang="en-US" b="1" dirty="0"/>
              <a:t>. </a:t>
            </a:r>
            <a:r>
              <a:rPr lang="ko-KR" altLang="en-US" b="1" dirty="0" err="1"/>
              <a:t>정보미디어</a:t>
            </a:r>
            <a:r>
              <a:rPr lang="ko-KR" altLang="en-US" b="1" dirty="0"/>
              <a:t> 생태계 </a:t>
            </a:r>
            <a:r>
              <a:rPr lang="en" altLang="ko-KR" b="1" dirty="0"/>
              <a:t>Diagnostic Analytics</a:t>
            </a:r>
            <a:r>
              <a:rPr lang="ko-KR" altLang="en-US" b="1" dirty="0" err="1"/>
              <a:t>를</a:t>
            </a:r>
            <a:r>
              <a:rPr lang="ko-KR" altLang="en-US" b="1" dirty="0"/>
              <a:t> 위한 </a:t>
            </a:r>
            <a:r>
              <a:rPr lang="en" altLang="ko-KR" b="1" dirty="0"/>
              <a:t>Conformance Theory </a:t>
            </a:r>
            <a:r>
              <a:rPr lang="ko-KR" altLang="en-US" b="1" dirty="0"/>
              <a:t>연구</a:t>
            </a:r>
            <a:r>
              <a:rPr lang="en-US" altLang="ko-KR" b="1" dirty="0"/>
              <a:t> </a:t>
            </a:r>
            <a:r>
              <a:rPr lang="ko-KR" altLang="en-US" b="1" dirty="0"/>
              <a:t>모형을 구성하고 </a:t>
            </a:r>
            <a:endParaRPr lang="en-US" altLang="ko-KR" b="1" dirty="0"/>
          </a:p>
          <a:p>
            <a:r>
              <a:rPr lang="en" altLang="ko-KR" b="1" dirty="0"/>
              <a:t>Data Preprocessing, </a:t>
            </a:r>
            <a:r>
              <a:rPr lang="ko-KR" altLang="en-US" b="1" dirty="0"/>
              <a:t>실증분석을 위한 통계처리를 어떻 게 해야 할지</a:t>
            </a:r>
            <a:r>
              <a:rPr lang="en-US" altLang="ko-KR" b="1" dirty="0"/>
              <a:t>, </a:t>
            </a:r>
            <a:r>
              <a:rPr lang="ko-KR" altLang="en-US" b="1" dirty="0"/>
              <a:t>그 연구방법을 구상해 보라</a:t>
            </a:r>
            <a:r>
              <a:rPr lang="en-US" altLang="ko-KR" b="1" dirty="0"/>
              <a:t>.</a:t>
            </a:r>
            <a:endParaRPr lang="ko-Kore-KR" altLang="en-US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852075"/>
            <a:ext cx="115106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88325C2-DBC0-C540-A0CD-FA84D1695A93}"/>
              </a:ext>
            </a:extLst>
          </p:cNvPr>
          <p:cNvSpPr/>
          <p:nvPr/>
        </p:nvSpPr>
        <p:spPr>
          <a:xfrm>
            <a:off x="483361" y="969518"/>
            <a:ext cx="11466814" cy="1138853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B170C26-C92C-B34B-A50D-3894D3FC34C4}"/>
              </a:ext>
            </a:extLst>
          </p:cNvPr>
          <p:cNvSpPr/>
          <p:nvPr/>
        </p:nvSpPr>
        <p:spPr>
          <a:xfrm>
            <a:off x="430353" y="2259774"/>
            <a:ext cx="5705404" cy="4382108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9B321-D527-7E4C-BF10-985E2DBA5EE4}"/>
              </a:ext>
            </a:extLst>
          </p:cNvPr>
          <p:cNvSpPr txBox="1"/>
          <p:nvPr/>
        </p:nvSpPr>
        <p:spPr>
          <a:xfrm>
            <a:off x="3186885" y="947331"/>
            <a:ext cx="5783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정보 미디어 생태계 </a:t>
            </a:r>
            <a:r>
              <a:rPr kumimoji="1" lang="en-US" altLang="ko-Kore-KR" sz="2000" b="1" dirty="0"/>
              <a:t>Conformance Theory </a:t>
            </a:r>
            <a:r>
              <a:rPr kumimoji="1" lang="ko-KR" altLang="en-US" sz="2000" b="1" dirty="0"/>
              <a:t>연구 모형</a:t>
            </a:r>
            <a:endParaRPr kumimoji="1" lang="ko-Kore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20C44-9EF9-9A40-A6F3-44ACA1BD8C9C}"/>
              </a:ext>
            </a:extLst>
          </p:cNvPr>
          <p:cNvSpPr txBox="1"/>
          <p:nvPr/>
        </p:nvSpPr>
        <p:spPr>
          <a:xfrm>
            <a:off x="2171052" y="2257570"/>
            <a:ext cx="2224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Data Preprocessing</a:t>
            </a:r>
            <a:endParaRPr kumimoji="1" lang="ko-Kore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A5ED-2429-C944-BC9F-99479AA4483F}"/>
              </a:ext>
            </a:extLst>
          </p:cNvPr>
          <p:cNvSpPr txBox="1"/>
          <p:nvPr/>
        </p:nvSpPr>
        <p:spPr>
          <a:xfrm>
            <a:off x="3654921" y="1408920"/>
            <a:ext cx="493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i="1" dirty="0"/>
              <a:t>PSR = f(CPNT</a:t>
            </a:r>
            <a:r>
              <a:rPr kumimoji="1" lang="ko-KR" altLang="en-US" sz="2000" b="1" i="1" dirty="0"/>
              <a:t> </a:t>
            </a:r>
            <a:r>
              <a:rPr kumimoji="1" lang="en-US" altLang="ko-Kore-KR" sz="2000" b="1" i="1" dirty="0"/>
              <a:t>, IT</a:t>
            </a:r>
            <a:r>
              <a:rPr kumimoji="1" lang="ko-KR" altLang="en-US" sz="2000" b="1" i="1" dirty="0"/>
              <a:t> </a:t>
            </a:r>
            <a:r>
              <a:rPr kumimoji="1" lang="en-US" altLang="ko-Kore-KR" sz="2000" b="1" i="1" dirty="0"/>
              <a:t>,</a:t>
            </a:r>
            <a:r>
              <a:rPr kumimoji="1" lang="ko-KR" altLang="en-US" sz="2000" b="1" i="1" dirty="0"/>
              <a:t>시가총액 증가율</a:t>
            </a:r>
            <a:r>
              <a:rPr kumimoji="1" lang="en-US" altLang="ko-KR" sz="2000" b="1" i="1" dirty="0"/>
              <a:t>,</a:t>
            </a:r>
            <a:r>
              <a:rPr kumimoji="1" lang="ko-KR" altLang="en-US" sz="2000" b="1" i="1" dirty="0"/>
              <a:t> </a:t>
            </a:r>
            <a:r>
              <a:rPr kumimoji="1" lang="en-US" altLang="ko-KR" sz="2000" b="1" i="1" dirty="0"/>
              <a:t>GDP</a:t>
            </a:r>
            <a:r>
              <a:rPr kumimoji="1" lang="en-US" altLang="ko-Kore-KR" sz="2000" b="1" i="1" dirty="0"/>
              <a:t>) + </a:t>
            </a:r>
            <a:r>
              <a:rPr lang="ko-Kore-KR" altLang="en-US" sz="2000" b="1" dirty="0"/>
              <a:t>𝜖</a:t>
            </a:r>
            <a:endParaRPr kumimoji="1" lang="ko-Kore-KR" altLang="en-US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92053-FECF-E248-8D7B-97496714CCE5}"/>
              </a:ext>
            </a:extLst>
          </p:cNvPr>
          <p:cNvSpPr txBox="1"/>
          <p:nvPr/>
        </p:nvSpPr>
        <p:spPr>
          <a:xfrm>
            <a:off x="745112" y="400516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IT 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0F7F9D5-367C-114A-97E9-215201FFA9DE}"/>
              </a:ext>
            </a:extLst>
          </p:cNvPr>
          <p:cNvSpPr/>
          <p:nvPr/>
        </p:nvSpPr>
        <p:spPr>
          <a:xfrm>
            <a:off x="6288626" y="2179204"/>
            <a:ext cx="5705404" cy="4398730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4E5281F-EE36-0E46-B4D6-33BD4FC582C3}"/>
              </a:ext>
            </a:extLst>
          </p:cNvPr>
          <p:cNvCxnSpPr>
            <a:cxnSpLocks/>
          </p:cNvCxnSpPr>
          <p:nvPr/>
        </p:nvCxnSpPr>
        <p:spPr>
          <a:xfrm>
            <a:off x="1457737" y="2684184"/>
            <a:ext cx="0" cy="3957697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E23EAD-3271-9E40-BE60-66A07CF3D4E6}"/>
              </a:ext>
            </a:extLst>
          </p:cNvPr>
          <p:cNvSpPr txBox="1"/>
          <p:nvPr/>
        </p:nvSpPr>
        <p:spPr>
          <a:xfrm>
            <a:off x="1466316" y="2883163"/>
            <a:ext cx="4703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Contents, Platform, Network, Terminal </a:t>
            </a:r>
            <a:r>
              <a:rPr lang="ko-KR" altLang="en-US" sz="1200" dirty="0"/>
              <a:t>의 약자   </a:t>
            </a:r>
            <a:endParaRPr lang="en-US" altLang="ko-KR" sz="1200" dirty="0"/>
          </a:p>
          <a:p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정보미디어</a:t>
            </a:r>
            <a:r>
              <a:rPr lang="ko-KR" altLang="en-US" sz="1200" dirty="0"/>
              <a:t> 생태계에서 플랫폼 주도권을 두고 경쟁하는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분야</a:t>
            </a:r>
            <a:endParaRPr lang="en-US" altLang="ko-KR" sz="1200" dirty="0"/>
          </a:p>
          <a:p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선형회귀</a:t>
            </a:r>
            <a:r>
              <a:rPr lang="ko-KR" altLang="en-US" sz="1200" dirty="0"/>
              <a:t> 분석을 사용할 것이기 때문에 </a:t>
            </a:r>
            <a:r>
              <a:rPr lang="ko-KR" altLang="en-US" sz="1200" dirty="0" err="1"/>
              <a:t>더미변수로</a:t>
            </a:r>
            <a:r>
              <a:rPr lang="en-US" altLang="ko-KR" sz="1200" dirty="0"/>
              <a:t> </a:t>
            </a:r>
            <a:r>
              <a:rPr lang="ko-KR" altLang="en-US" sz="1200" dirty="0"/>
              <a:t>전처리 진행 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CF0F33-F3C0-2C44-BA8E-2046D1D91E8D}"/>
              </a:ext>
            </a:extLst>
          </p:cNvPr>
          <p:cNvSpPr txBox="1"/>
          <p:nvPr/>
        </p:nvSpPr>
        <p:spPr>
          <a:xfrm>
            <a:off x="1454813" y="4658933"/>
            <a:ext cx="471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.</a:t>
            </a:r>
            <a:r>
              <a:rPr kumimoji="1" lang="ko-KR" altLang="en-US" sz="1200" dirty="0"/>
              <a:t> 기업의 성장 추이를 기반으로 </a:t>
            </a:r>
            <a:r>
              <a:rPr kumimoji="1" lang="ko-KR" altLang="en-US" sz="1200" dirty="0" err="1"/>
              <a:t>정보미디어</a:t>
            </a:r>
            <a:r>
              <a:rPr kumimoji="1" lang="ko-KR" altLang="en-US" sz="1200" dirty="0"/>
              <a:t> 생태계의 진화를 측정할</a:t>
            </a:r>
            <a:endParaRPr kumimoji="1" lang="en-US" altLang="ko-KR" sz="1200" dirty="0"/>
          </a:p>
          <a:p>
            <a:r>
              <a:rPr kumimoji="1" lang="ko-KR" altLang="en-US" sz="1200" dirty="0"/>
              <a:t>  수 있도록 시가총액 증가율 변수 추가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당해 년도 시가총액</a:t>
            </a:r>
            <a:r>
              <a:rPr kumimoji="1" lang="en-US" altLang="ko-KR" sz="1200" dirty="0"/>
              <a:t>-</a:t>
            </a:r>
            <a:r>
              <a:rPr kumimoji="1" lang="ko-KR" altLang="en-US" sz="1200" dirty="0"/>
              <a:t> 전년도 시가총액</a:t>
            </a:r>
            <a:r>
              <a:rPr kumimoji="1" lang="en-US" altLang="ko-KR" sz="1200" dirty="0"/>
              <a:t>)/</a:t>
            </a:r>
            <a:r>
              <a:rPr kumimoji="1" lang="ko-KR" altLang="en-US" sz="1200" dirty="0"/>
              <a:t> 전년도 시가총액</a:t>
            </a:r>
            <a:endParaRPr kumimoji="1" lang="en-US" altLang="ko-KR" sz="1200" dirty="0"/>
          </a:p>
          <a:p>
            <a:r>
              <a:rPr kumimoji="1" lang="ko-KR" altLang="en-US" sz="1200" dirty="0"/>
              <a:t>  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데이터 전처리 진행 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653053-2771-4341-AFD0-7C44A2D4E866}"/>
              </a:ext>
            </a:extLst>
          </p:cNvPr>
          <p:cNvSpPr txBox="1"/>
          <p:nvPr/>
        </p:nvSpPr>
        <p:spPr>
          <a:xfrm>
            <a:off x="8492179" y="22734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통계처리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9758C5-F7C0-B84A-A8E6-F75E25DC8C12}"/>
              </a:ext>
            </a:extLst>
          </p:cNvPr>
          <p:cNvSpPr txBox="1"/>
          <p:nvPr/>
        </p:nvSpPr>
        <p:spPr>
          <a:xfrm>
            <a:off x="459672" y="4812821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 시가총액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증가율</a:t>
            </a:r>
            <a:endParaRPr lang="en-US" altLang="ko-KR" sz="1400" b="1" dirty="0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C80D5E8-DC67-4B4D-B3B0-61D8DADB6433}"/>
              </a:ext>
            </a:extLst>
          </p:cNvPr>
          <p:cNvCxnSpPr>
            <a:cxnSpLocks/>
          </p:cNvCxnSpPr>
          <p:nvPr/>
        </p:nvCxnSpPr>
        <p:spPr>
          <a:xfrm>
            <a:off x="426650" y="2684184"/>
            <a:ext cx="5709107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5F41872E-3081-DC4B-B4A4-6D12F23C5E87}"/>
              </a:ext>
            </a:extLst>
          </p:cNvPr>
          <p:cNvCxnSpPr>
            <a:cxnSpLocks/>
          </p:cNvCxnSpPr>
          <p:nvPr/>
        </p:nvCxnSpPr>
        <p:spPr>
          <a:xfrm>
            <a:off x="426650" y="3710894"/>
            <a:ext cx="5709107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624405-9820-EA46-80DD-EDCC17316E07}"/>
              </a:ext>
            </a:extLst>
          </p:cNvPr>
          <p:cNvSpPr txBox="1"/>
          <p:nvPr/>
        </p:nvSpPr>
        <p:spPr>
          <a:xfrm>
            <a:off x="652940" y="30643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CPNT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AD0C2-8E31-5C47-B845-6EB6B828FA68}"/>
              </a:ext>
            </a:extLst>
          </p:cNvPr>
          <p:cNvSpPr txBox="1"/>
          <p:nvPr/>
        </p:nvSpPr>
        <p:spPr>
          <a:xfrm>
            <a:off x="1448226" y="3743551"/>
            <a:ext cx="526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.</a:t>
            </a:r>
            <a:r>
              <a:rPr lang="ko-KR" altLang="en-US" sz="1200" dirty="0"/>
              <a:t> 시간의 흐름에 따라 변화하는 </a:t>
            </a:r>
            <a:r>
              <a:rPr lang="ko-KR" altLang="en-US" sz="1200" dirty="0" err="1"/>
              <a:t>정보미디어</a:t>
            </a:r>
            <a:r>
              <a:rPr lang="ko-KR" altLang="en-US" sz="1200" dirty="0"/>
              <a:t> 생태계를 모델에 </a:t>
            </a:r>
            <a:endParaRPr lang="en-US" altLang="ko-KR" sz="1200" dirty="0"/>
          </a:p>
          <a:p>
            <a:r>
              <a:rPr lang="ko-KR" altLang="en-US" sz="1200" dirty="0"/>
              <a:t>  반영하기  위해  </a:t>
            </a:r>
            <a:r>
              <a:rPr lang="en-US" altLang="ko-KR" sz="1200" dirty="0"/>
              <a:t>IT</a:t>
            </a:r>
            <a:r>
              <a:rPr lang="ko-KR" altLang="en-US" sz="1200" dirty="0"/>
              <a:t> 혁신의 진화 단계</a:t>
            </a:r>
            <a:r>
              <a:rPr lang="en-US" altLang="ko-KR" sz="1200" dirty="0"/>
              <a:t>(IT 1.0, IT 2.0, IT 3.0)</a:t>
            </a:r>
            <a:r>
              <a:rPr lang="ko-KR" altLang="en-US" sz="1200" dirty="0"/>
              <a:t>  추가</a:t>
            </a:r>
            <a:endParaRPr lang="en-US" altLang="ko-KR" sz="1200" dirty="0"/>
          </a:p>
          <a:p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선형회귀</a:t>
            </a:r>
            <a:r>
              <a:rPr lang="ko-KR" altLang="en-US" sz="1200" dirty="0"/>
              <a:t> 분석을 사용할 것이기 때문에 </a:t>
            </a:r>
            <a:r>
              <a:rPr lang="ko-KR" altLang="en-US" sz="1200" dirty="0" err="1"/>
              <a:t>더미변수로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  전처리 진행 </a:t>
            </a:r>
            <a:endParaRPr lang="en-US" altLang="ko-KR" sz="1200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EA923ABA-B107-5F41-B7D0-FF6C0D5F8349}"/>
              </a:ext>
            </a:extLst>
          </p:cNvPr>
          <p:cNvCxnSpPr>
            <a:cxnSpLocks/>
          </p:cNvCxnSpPr>
          <p:nvPr/>
        </p:nvCxnSpPr>
        <p:spPr>
          <a:xfrm>
            <a:off x="420026" y="4618669"/>
            <a:ext cx="5709107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A9E14C5-F80A-AC48-A81C-928F91E39CAE}"/>
              </a:ext>
            </a:extLst>
          </p:cNvPr>
          <p:cNvCxnSpPr>
            <a:cxnSpLocks/>
          </p:cNvCxnSpPr>
          <p:nvPr/>
        </p:nvCxnSpPr>
        <p:spPr>
          <a:xfrm>
            <a:off x="426650" y="5578276"/>
            <a:ext cx="5709107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4C416A-F123-CD41-95D8-1C594793E774}"/>
              </a:ext>
            </a:extLst>
          </p:cNvPr>
          <p:cNvSpPr txBox="1"/>
          <p:nvPr/>
        </p:nvSpPr>
        <p:spPr>
          <a:xfrm>
            <a:off x="677230" y="5946314"/>
            <a:ext cx="508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GDP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9A816C-4621-BA4F-B2F0-7669F871CDFF}"/>
              </a:ext>
            </a:extLst>
          </p:cNvPr>
          <p:cNvSpPr txBox="1"/>
          <p:nvPr/>
        </p:nvSpPr>
        <p:spPr>
          <a:xfrm>
            <a:off x="1478792" y="5592371"/>
            <a:ext cx="4656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.</a:t>
            </a:r>
            <a:r>
              <a:rPr kumimoji="1" lang="ko-KR" altLang="en-US" sz="1200" dirty="0"/>
              <a:t> 국가 별로 정보 미디어 생태계의 성장 정도가 상이 </a:t>
            </a:r>
            <a:endParaRPr kumimoji="1" lang="en-US" altLang="ko-KR" sz="1200" dirty="0"/>
          </a:p>
          <a:p>
            <a:r>
              <a:rPr kumimoji="1" lang="en-US" altLang="ko-KR" sz="1200" dirty="0"/>
              <a:t>.</a:t>
            </a:r>
            <a:r>
              <a:rPr kumimoji="1" lang="ko-KR" altLang="en-US" sz="1200" dirty="0"/>
              <a:t> 선진국일수록 정보미디어에 대한 소비가 높다는 가정 하에 </a:t>
            </a:r>
            <a:r>
              <a:rPr kumimoji="1" lang="en-US" altLang="ko-KR" sz="1200" dirty="0"/>
              <a:t>GDP</a:t>
            </a:r>
            <a:r>
              <a:rPr kumimoji="1" lang="ko-KR" altLang="en-US" sz="1200" dirty="0" err="1"/>
              <a:t>를</a:t>
            </a:r>
            <a:endParaRPr kumimoji="1" lang="en-US" altLang="ko-KR" sz="1200" dirty="0"/>
          </a:p>
          <a:p>
            <a:r>
              <a:rPr kumimoji="1" lang="ko-KR" altLang="en-US" sz="1200" dirty="0"/>
              <a:t>  활용하여 국가별 특성 지표 추가 </a:t>
            </a:r>
            <a:endParaRPr kumimoji="1" lang="en-US" altLang="ko-KR" sz="1200" dirty="0"/>
          </a:p>
          <a:p>
            <a:r>
              <a:rPr kumimoji="1" lang="en-US" altLang="ko-KR" sz="1200" dirty="0"/>
              <a:t>.</a:t>
            </a:r>
            <a:r>
              <a:rPr kumimoji="1" lang="ko-KR" altLang="en-US" sz="1200" dirty="0"/>
              <a:t> 외부 </a:t>
            </a:r>
            <a:r>
              <a:rPr kumimoji="1" lang="en-US" altLang="ko-KR" sz="1200" dirty="0"/>
              <a:t>GDP</a:t>
            </a:r>
            <a:r>
              <a:rPr kumimoji="1" lang="ko-KR" altLang="en-US" sz="1200" dirty="0"/>
              <a:t> 데이터와 </a:t>
            </a:r>
            <a:r>
              <a:rPr kumimoji="1" lang="en-US" altLang="ko-KR" sz="1200" dirty="0"/>
              <a:t>1000</a:t>
            </a:r>
            <a:r>
              <a:rPr kumimoji="1" lang="ko-KR" altLang="en-US" sz="1200" dirty="0"/>
              <a:t>대 기업데이터를 국가 기준으로 병합하여   </a:t>
            </a:r>
            <a:endParaRPr kumimoji="1" lang="en-US" altLang="ko-KR" sz="1200" dirty="0"/>
          </a:p>
          <a:p>
            <a:r>
              <a:rPr kumimoji="1" lang="ko-KR" altLang="en-US" sz="1200" dirty="0"/>
              <a:t>   </a:t>
            </a:r>
            <a:r>
              <a:rPr kumimoji="1" lang="en-US" altLang="ko-KR" sz="1200" dirty="0"/>
              <a:t>GDP</a:t>
            </a:r>
            <a:r>
              <a:rPr kumimoji="1" lang="ko-KR" altLang="en-US" sz="1200" dirty="0"/>
              <a:t> 컬럼 생성 </a:t>
            </a:r>
            <a:endParaRPr kumimoji="1" lang="en-US" altLang="ko-KR" sz="1200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537A4CA-071B-4C49-AFD1-9900A14CC2BB}"/>
              </a:ext>
            </a:extLst>
          </p:cNvPr>
          <p:cNvCxnSpPr>
            <a:cxnSpLocks/>
          </p:cNvCxnSpPr>
          <p:nvPr/>
        </p:nvCxnSpPr>
        <p:spPr>
          <a:xfrm>
            <a:off x="6241068" y="2684184"/>
            <a:ext cx="5709107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34132B3-200D-C44C-934B-8AA33CE79D27}"/>
              </a:ext>
            </a:extLst>
          </p:cNvPr>
          <p:cNvSpPr txBox="1"/>
          <p:nvPr/>
        </p:nvSpPr>
        <p:spPr>
          <a:xfrm>
            <a:off x="8170960" y="377640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재무적 기대</a:t>
            </a:r>
            <a:endParaRPr lang="en-US" altLang="ko-KR" sz="1400" b="1" dirty="0"/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8696D301-D1F7-D14C-AFCF-38E1648632CE}"/>
              </a:ext>
            </a:extLst>
          </p:cNvPr>
          <p:cNvCxnSpPr>
            <a:stCxn id="51" idx="3"/>
            <a:endCxn id="55" idx="1"/>
          </p:cNvCxnSpPr>
          <p:nvPr/>
        </p:nvCxnSpPr>
        <p:spPr>
          <a:xfrm>
            <a:off x="7344577" y="3502958"/>
            <a:ext cx="826383" cy="427339"/>
          </a:xfrm>
          <a:prstGeom prst="bentConnector3">
            <a:avLst>
              <a:gd name="adj1" fmla="val 56735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DA57938-8532-FA43-981D-1B14A5BB62D6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7252404" y="3930297"/>
            <a:ext cx="918556" cy="427339"/>
          </a:xfrm>
          <a:prstGeom prst="bentConnector3">
            <a:avLst>
              <a:gd name="adj1" fmla="val 61208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635204AD-E2D6-EF4D-B8BA-A41A6947B37D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544952" y="3930297"/>
            <a:ext cx="626008" cy="962399"/>
          </a:xfrm>
          <a:prstGeom prst="bentConnector3">
            <a:avLst>
              <a:gd name="adj1" fmla="val 42564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037E3C67-CDF5-6C4C-B629-039FC096C603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307708" y="3930297"/>
            <a:ext cx="863252" cy="1924798"/>
          </a:xfrm>
          <a:prstGeom prst="bentConnector3">
            <a:avLst>
              <a:gd name="adj1" fmla="val 57808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58BB8136-482D-2D4E-A269-7B3EB2CC8C8D}"/>
              </a:ext>
            </a:extLst>
          </p:cNvPr>
          <p:cNvSpPr/>
          <p:nvPr/>
        </p:nvSpPr>
        <p:spPr>
          <a:xfrm>
            <a:off x="6464837" y="3098689"/>
            <a:ext cx="1177269" cy="334968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D0B70A-97B7-C445-99ED-A67938A8A4D2}"/>
              </a:ext>
            </a:extLst>
          </p:cNvPr>
          <p:cNvSpPr txBox="1"/>
          <p:nvPr/>
        </p:nvSpPr>
        <p:spPr>
          <a:xfrm>
            <a:off x="6762366" y="33490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CPNT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0F6085-1B6E-3F47-AEFB-D4F6A701E7B0}"/>
              </a:ext>
            </a:extLst>
          </p:cNvPr>
          <p:cNvSpPr txBox="1"/>
          <p:nvPr/>
        </p:nvSpPr>
        <p:spPr>
          <a:xfrm>
            <a:off x="6854538" y="420374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IT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100E15-3A90-6C47-BBE4-808C6CE4ED6D}"/>
              </a:ext>
            </a:extLst>
          </p:cNvPr>
          <p:cNvSpPr txBox="1"/>
          <p:nvPr/>
        </p:nvSpPr>
        <p:spPr>
          <a:xfrm>
            <a:off x="6561991" y="4631086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 시가총액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증가율</a:t>
            </a:r>
            <a:endParaRPr lang="en-US" altLang="ko-KR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A2573A-E742-994C-9140-F61C7C8EC123}"/>
              </a:ext>
            </a:extLst>
          </p:cNvPr>
          <p:cNvSpPr txBox="1"/>
          <p:nvPr/>
        </p:nvSpPr>
        <p:spPr>
          <a:xfrm>
            <a:off x="6799234" y="5701206"/>
            <a:ext cx="508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GDP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6136A-362A-C641-B527-7C50E9F038C2}"/>
              </a:ext>
            </a:extLst>
          </p:cNvPr>
          <p:cNvSpPr txBox="1"/>
          <p:nvPr/>
        </p:nvSpPr>
        <p:spPr>
          <a:xfrm>
            <a:off x="6838990" y="27264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i="1" dirty="0"/>
              <a:t>f()</a:t>
            </a:r>
            <a:endParaRPr kumimoji="1" lang="ko-Kore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39B380-7012-7A4B-935D-664425627576}"/>
              </a:ext>
            </a:extLst>
          </p:cNvPr>
          <p:cNvSpPr txBox="1"/>
          <p:nvPr/>
        </p:nvSpPr>
        <p:spPr>
          <a:xfrm>
            <a:off x="9741480" y="4399370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선형회귀분석</a:t>
            </a:r>
            <a:endParaRPr lang="en-US" altLang="ko-KR" sz="1400" b="1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5C1B12B-49A7-6C46-8ECE-DCDDDFD23615}"/>
              </a:ext>
            </a:extLst>
          </p:cNvPr>
          <p:cNvGrpSpPr/>
          <p:nvPr/>
        </p:nvGrpSpPr>
        <p:grpSpPr>
          <a:xfrm>
            <a:off x="8110678" y="5556542"/>
            <a:ext cx="1177269" cy="496934"/>
            <a:chOff x="8284302" y="5376662"/>
            <a:chExt cx="1177269" cy="496934"/>
          </a:xfrm>
        </p:grpSpPr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189CFFB1-27CB-EB46-B533-D143424F9606}"/>
                </a:ext>
              </a:extLst>
            </p:cNvPr>
            <p:cNvSpPr/>
            <p:nvPr/>
          </p:nvSpPr>
          <p:spPr>
            <a:xfrm>
              <a:off x="8284302" y="5376662"/>
              <a:ext cx="1177269" cy="496934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A98F32-1D15-F643-96A2-6A40DF37A063}"/>
                </a:ext>
              </a:extLst>
            </p:cNvPr>
            <p:cNvSpPr txBox="1"/>
            <p:nvPr/>
          </p:nvSpPr>
          <p:spPr>
            <a:xfrm>
              <a:off x="8700453" y="546158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ore-KR" altLang="en-US" b="1" dirty="0"/>
                <a:t>𝜖 </a:t>
              </a:r>
              <a:endParaRPr kumimoji="1" lang="ko-Kore-KR" alt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6EA0000-3AF5-3243-8312-28B84B875C82}"/>
              </a:ext>
            </a:extLst>
          </p:cNvPr>
          <p:cNvSpPr txBox="1"/>
          <p:nvPr/>
        </p:nvSpPr>
        <p:spPr>
          <a:xfrm>
            <a:off x="8048333" y="527386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비재무적 기대</a:t>
            </a:r>
            <a:endParaRPr lang="en-US" altLang="ko-KR" sz="1400" b="1" dirty="0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D8FC6801-EBC3-C54E-9F2D-BA375D1ECDFC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9293383" y="3930297"/>
            <a:ext cx="448097" cy="622962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E02A01DB-7EE7-2D4E-B9E6-FDB1A21D3C08}"/>
              </a:ext>
            </a:extLst>
          </p:cNvPr>
          <p:cNvCxnSpPr>
            <a:cxnSpLocks/>
            <a:stCxn id="95" idx="3"/>
            <a:endCxn id="92" idx="1"/>
          </p:cNvCxnSpPr>
          <p:nvPr/>
        </p:nvCxnSpPr>
        <p:spPr>
          <a:xfrm flipV="1">
            <a:off x="9350292" y="4553259"/>
            <a:ext cx="391188" cy="874498"/>
          </a:xfrm>
          <a:prstGeom prst="bentConnector3">
            <a:avLst>
              <a:gd name="adj1" fmla="val 42260"/>
            </a:avLst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02F9A5D-ADD3-754E-8A13-E8D07B6021E3}"/>
              </a:ext>
            </a:extLst>
          </p:cNvPr>
          <p:cNvSpPr txBox="1"/>
          <p:nvPr/>
        </p:nvSpPr>
        <p:spPr>
          <a:xfrm>
            <a:off x="11224995" y="439937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PSR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83AA803-2DCF-2C46-A3A0-F3ACB5C21128}"/>
              </a:ext>
            </a:extLst>
          </p:cNvPr>
          <p:cNvCxnSpPr>
            <a:stCxn id="92" idx="3"/>
            <a:endCxn id="128" idx="1"/>
          </p:cNvCxnSpPr>
          <p:nvPr/>
        </p:nvCxnSpPr>
        <p:spPr>
          <a:xfrm>
            <a:off x="11003365" y="4553259"/>
            <a:ext cx="221630" cy="0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0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217</Words>
  <Application>Microsoft Macintosh PowerPoint</Application>
  <PresentationFormat>와이드스크린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묘경</dc:creator>
  <cp:lastModifiedBy>한 묘경</cp:lastModifiedBy>
  <cp:revision>59</cp:revision>
  <cp:lastPrinted>2022-03-17T04:07:12Z</cp:lastPrinted>
  <dcterms:created xsi:type="dcterms:W3CDTF">2022-03-10T11:48:27Z</dcterms:created>
  <dcterms:modified xsi:type="dcterms:W3CDTF">2022-04-03T04:40:23Z</dcterms:modified>
</cp:coreProperties>
</file>