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4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67E2F-1641-4979-A769-28FD9E9F7356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9AE12-C41F-487B-9A69-0FA8FEACB3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11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1E4F-C334-456D-A0ED-719095FFAC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4207" y="1608083"/>
            <a:ext cx="8933793" cy="275371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rgbClr val="0E62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CD842-6C76-4BE1-8513-E2B0685461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7392" y="4519449"/>
            <a:ext cx="8170607" cy="1203434"/>
          </a:xfrm>
          <a:solidFill>
            <a:schemeClr val="bg1">
              <a:alpha val="40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Masukan</a:t>
            </a:r>
            <a:r>
              <a:rPr lang="en-US" dirty="0"/>
              <a:t> sub-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394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72D-4343-4A44-BCDF-D7FE02CEA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828" y="425813"/>
            <a:ext cx="8406495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E62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[Isi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Sub-Bagian]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3487-E091-4D55-83BC-792339D6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28" y="1884618"/>
            <a:ext cx="8881241" cy="4253423"/>
          </a:xfr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E8CA01-6F4C-433C-8BF7-1BBC7560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6868" y="6356351"/>
            <a:ext cx="1471449" cy="338740"/>
          </a:xfrm>
        </p:spPr>
        <p:txBody>
          <a:bodyPr/>
          <a:lstStyle>
            <a:lvl1pPr algn="ctr">
              <a:defRPr sz="1600"/>
            </a:lvl1pPr>
          </a:lstStyle>
          <a:p>
            <a:r>
              <a:rPr lang="en-ID" dirty="0"/>
              <a:t>Page </a:t>
            </a:r>
            <a:fld id="{B6245C4E-F703-4389-9A4C-3585FD78FC2B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35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8CB5-4D26-465A-A6FB-80C213284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9058384" cy="2852737"/>
          </a:xfrm>
          <a:solidFill>
            <a:schemeClr val="bg1"/>
          </a:solidFill>
        </p:spPr>
        <p:txBody>
          <a:bodyPr anchor="b"/>
          <a:lstStyle>
            <a:lvl1pPr>
              <a:defRPr sz="6000" b="1">
                <a:solidFill>
                  <a:srgbClr val="0E6241"/>
                </a:solidFill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Bagian]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960C-ACFC-4360-A2CA-441F81181C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9058384" cy="1500187"/>
          </a:xfrm>
          <a:solidFill>
            <a:schemeClr val="bg1">
              <a:alpha val="70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Bagian]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6121A351-4ACB-40C2-B956-B6A7771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6868" y="6356351"/>
            <a:ext cx="1471449" cy="338740"/>
          </a:xfrm>
        </p:spPr>
        <p:txBody>
          <a:bodyPr/>
          <a:lstStyle>
            <a:lvl1pPr algn="ctr">
              <a:defRPr sz="1600"/>
            </a:lvl1pPr>
          </a:lstStyle>
          <a:p>
            <a:r>
              <a:rPr lang="en-ID" dirty="0"/>
              <a:t>Page </a:t>
            </a:r>
            <a:fld id="{B6245C4E-F703-4389-9A4C-3585FD78FC2B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82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664-6F25-4EF7-BB31-783F65E13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5125"/>
            <a:ext cx="906254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E62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Sub-Bagian]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3984-A11B-444F-B445-357215752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5441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694B1-FD7F-45D8-A679-D599C487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5305" y="1857156"/>
            <a:ext cx="438544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C92036-8445-43B2-B887-432AC96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6868" y="6356351"/>
            <a:ext cx="1471449" cy="338740"/>
          </a:xfrm>
        </p:spPr>
        <p:txBody>
          <a:bodyPr/>
          <a:lstStyle>
            <a:lvl1pPr algn="ctr">
              <a:defRPr sz="1600"/>
            </a:lvl1pPr>
          </a:lstStyle>
          <a:p>
            <a:r>
              <a:rPr lang="en-ID" dirty="0"/>
              <a:t>Page </a:t>
            </a:r>
            <a:fld id="{B6245C4E-F703-4389-9A4C-3585FD78FC2B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93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F2223AAF-AF4C-4888-98C4-76175A9B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6868" y="6356351"/>
            <a:ext cx="1471449" cy="338740"/>
          </a:xfrm>
        </p:spPr>
        <p:txBody>
          <a:bodyPr/>
          <a:lstStyle>
            <a:lvl1pPr algn="ctr">
              <a:defRPr sz="1600"/>
            </a:lvl1pPr>
          </a:lstStyle>
          <a:p>
            <a:r>
              <a:rPr lang="en-ID" dirty="0"/>
              <a:t>Page </a:t>
            </a:r>
            <a:fld id="{B6245C4E-F703-4389-9A4C-3585FD78FC2B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77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F8D06-B360-43A8-948F-BFA07FC9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62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6C04-B561-41A7-9C60-BC8BB9A0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19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3C87-A8A3-4CBA-96C9-D17468AF0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045C-178E-41AA-BD90-2B591DCE5621}" type="datetime1">
              <a:rPr lang="en-ID" smtClean="0"/>
              <a:t>10/09/2023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834E3-39B8-47D9-9983-3F50C0570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1FB0-E422-418A-B35B-473FDAE6D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45C4E-F703-4389-9A4C-3585FD78FC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41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E63F-FDE9-4BB2-AB27-345B037A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941" y="2466109"/>
            <a:ext cx="9194051" cy="258802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id-ID" sz="3600" dirty="0"/>
              <a:t>Bab </a:t>
            </a:r>
            <a:r>
              <a:rPr lang="en-US" sz="3600" dirty="0"/>
              <a:t>3b</a:t>
            </a:r>
            <a:br>
              <a:rPr lang="en-ID" sz="6600" dirty="0"/>
            </a:br>
            <a:r>
              <a:rPr lang="en-ID" sz="6600" dirty="0" err="1"/>
              <a:t>Hubungan</a:t>
            </a:r>
            <a:r>
              <a:rPr lang="en-ID" sz="6600" dirty="0"/>
              <a:t> </a:t>
            </a:r>
            <a:r>
              <a:rPr lang="en-ID" sz="6600" dirty="0" err="1"/>
              <a:t>Rekurensi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8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68436" y="120535"/>
            <a:ext cx="7057506" cy="9144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</a:rPr>
              <a:t>Contoh Hubungan Rekurensi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73" y="1363287"/>
            <a:ext cx="10846303" cy="524256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S</a:t>
            </a:r>
            <a:r>
              <a:rPr lang="en-AU" sz="2000" baseline="-25000" dirty="0"/>
              <a:t>n</a:t>
            </a:r>
            <a:r>
              <a:rPr lang="en-AU" sz="2000" dirty="0"/>
              <a:t> = 2S</a:t>
            </a:r>
            <a:r>
              <a:rPr lang="en-AU" sz="2000" baseline="-25000" dirty="0"/>
              <a:t>n-1</a:t>
            </a:r>
            <a:r>
              <a:rPr lang="en-AU" sz="2000" dirty="0"/>
              <a:t>  </a:t>
            </a:r>
            <a:r>
              <a:rPr lang="en-AU" sz="2000" dirty="0" err="1"/>
              <a:t>dan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f</a:t>
            </a:r>
            <a:r>
              <a:rPr lang="en-AU" sz="2000" baseline="-25000" dirty="0"/>
              <a:t>n</a:t>
            </a:r>
            <a:r>
              <a:rPr lang="en-AU" sz="2000" dirty="0"/>
              <a:t> = f</a:t>
            </a:r>
            <a:r>
              <a:rPr lang="en-AU" sz="2000" baseline="-25000" dirty="0"/>
              <a:t>n-1</a:t>
            </a:r>
            <a:r>
              <a:rPr lang="en-AU" sz="2000" dirty="0"/>
              <a:t> + f</a:t>
            </a:r>
            <a:r>
              <a:rPr lang="en-AU" sz="2000" baseline="-25000" dirty="0"/>
              <a:t>n-2</a:t>
            </a:r>
            <a:r>
              <a:rPr lang="en-AU" sz="2000" dirty="0"/>
              <a:t>,</a:t>
            </a:r>
            <a:endParaRPr lang="en-US" sz="2000" dirty="0"/>
          </a:p>
          <a:p>
            <a:pPr marL="0">
              <a:buNone/>
              <a:defRPr/>
            </a:pPr>
            <a:r>
              <a:rPr lang="en-AU" sz="2000" dirty="0" err="1"/>
              <a:t>mendefinisikan</a:t>
            </a:r>
            <a:r>
              <a:rPr lang="en-AU" sz="2000" dirty="0"/>
              <a:t> </a:t>
            </a:r>
            <a:r>
              <a:rPr lang="en-AU" sz="2000" dirty="0" err="1"/>
              <a:t>barisan</a:t>
            </a:r>
            <a:r>
              <a:rPr lang="en-AU" sz="2000" dirty="0"/>
              <a:t> </a:t>
            </a:r>
            <a:r>
              <a:rPr lang="en-AU" sz="2000" dirty="0" err="1"/>
              <a:t>bilangan</a:t>
            </a:r>
            <a:r>
              <a:rPr lang="en-AU" sz="2000" dirty="0"/>
              <a:t> </a:t>
            </a:r>
            <a:r>
              <a:rPr lang="en-AU" sz="2000" dirty="0" err="1"/>
              <a:t>fibonacci</a:t>
            </a:r>
            <a:r>
              <a:rPr lang="en-AU" sz="2000" dirty="0"/>
              <a:t>, </a:t>
            </a:r>
            <a:r>
              <a:rPr lang="en-AU" sz="2000" dirty="0" err="1"/>
              <a:t>adalah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r>
              <a:rPr lang="en-AU" sz="2000" dirty="0"/>
              <a:t> linier </a:t>
            </a:r>
            <a:r>
              <a:rPr lang="en-AU" sz="2000" dirty="0" err="1"/>
              <a:t>homogen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koefisien</a:t>
            </a:r>
            <a:r>
              <a:rPr lang="en-AU" sz="2000" dirty="0"/>
              <a:t> </a:t>
            </a:r>
            <a:r>
              <a:rPr lang="en-AU" sz="2000" dirty="0" err="1"/>
              <a:t>tetap</a:t>
            </a:r>
            <a:r>
              <a:rPr lang="en-AU" sz="2000" dirty="0"/>
              <a:t>. </a:t>
            </a:r>
            <a:r>
              <a:rPr lang="en-AU" sz="2000" dirty="0" err="1"/>
              <a:t>Persamaan</a:t>
            </a:r>
            <a:r>
              <a:rPr lang="en-AU" sz="2000" dirty="0"/>
              <a:t> </a:t>
            </a:r>
            <a:r>
              <a:rPr lang="en-AU" sz="2000" dirty="0" err="1"/>
              <a:t>pertama</a:t>
            </a:r>
            <a:r>
              <a:rPr lang="en-AU" sz="2000" dirty="0"/>
              <a:t> </a:t>
            </a:r>
            <a:r>
              <a:rPr lang="en-AU" sz="2000" dirty="0" err="1"/>
              <a:t>orde</a:t>
            </a:r>
            <a:r>
              <a:rPr lang="en-AU" sz="2000" dirty="0"/>
              <a:t> 1, </a:t>
            </a:r>
            <a:r>
              <a:rPr lang="en-AU" sz="2000" dirty="0" err="1"/>
              <a:t>sedangkan</a:t>
            </a:r>
            <a:r>
              <a:rPr lang="en-AU" sz="2000" dirty="0"/>
              <a:t> </a:t>
            </a:r>
            <a:r>
              <a:rPr lang="en-AU" sz="2000" dirty="0" err="1"/>
              <a:t>persamaan</a:t>
            </a:r>
            <a:r>
              <a:rPr lang="en-AU" sz="2000" dirty="0"/>
              <a:t> </a:t>
            </a:r>
            <a:r>
              <a:rPr lang="en-AU" sz="2000" dirty="0" err="1"/>
              <a:t>kedua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 </a:t>
            </a:r>
            <a:r>
              <a:rPr lang="en-AU" sz="2000" dirty="0" err="1"/>
              <a:t>orde</a:t>
            </a:r>
            <a:r>
              <a:rPr lang="en-AU" sz="2000" dirty="0"/>
              <a:t> 2.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 err="1"/>
              <a:t>Persamaan</a:t>
            </a:r>
            <a:r>
              <a:rPr lang="en-AU" sz="2000" dirty="0"/>
              <a:t> </a:t>
            </a:r>
            <a:r>
              <a:rPr lang="en-AU" sz="2000" dirty="0" err="1"/>
              <a:t>lainnya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1. a</a:t>
            </a:r>
            <a:r>
              <a:rPr lang="en-AU" sz="2000" baseline="-25000" dirty="0"/>
              <a:t>n</a:t>
            </a:r>
            <a:r>
              <a:rPr lang="en-AU" sz="2000" dirty="0"/>
              <a:t> = 3na</a:t>
            </a:r>
            <a:r>
              <a:rPr lang="en-AU" sz="2000" baseline="-25000" dirty="0"/>
              <a:t>n-1</a:t>
            </a:r>
            <a:r>
              <a:rPr lang="en-AU" sz="2000" dirty="0"/>
              <a:t>	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(</a:t>
            </a:r>
            <a:r>
              <a:rPr lang="en-AU" sz="2000" dirty="0" err="1"/>
              <a:t>bukan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linier </a:t>
            </a:r>
            <a:r>
              <a:rPr lang="en-AU" sz="2000" dirty="0" err="1"/>
              <a:t>homogen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koefisien</a:t>
            </a:r>
            <a:r>
              <a:rPr lang="en-AU" sz="2000" dirty="0"/>
              <a:t> </a:t>
            </a:r>
            <a:r>
              <a:rPr lang="en-AU" sz="2000" dirty="0" err="1"/>
              <a:t>tetap</a:t>
            </a:r>
            <a:r>
              <a:rPr lang="en-AU" sz="2000" dirty="0"/>
              <a:t>, </a:t>
            </a:r>
            <a:r>
              <a:rPr lang="en-AU" sz="2000" dirty="0" err="1"/>
              <a:t>karena</a:t>
            </a:r>
            <a:r>
              <a:rPr lang="en-AU" sz="2000" dirty="0"/>
              <a:t> 3n </a:t>
            </a:r>
            <a:r>
              <a:rPr lang="en-AU" sz="2000" dirty="0" err="1"/>
              <a:t>tidak</a:t>
            </a:r>
            <a:r>
              <a:rPr lang="en-AU" sz="2000" dirty="0"/>
              <a:t> </a:t>
            </a:r>
            <a:r>
              <a:rPr lang="en-AU" sz="2000" dirty="0" err="1"/>
              <a:t>tetap</a:t>
            </a:r>
            <a:r>
              <a:rPr lang="en-AU" sz="2000" dirty="0"/>
              <a:t>.)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2. a</a:t>
            </a:r>
            <a:r>
              <a:rPr lang="en-AU" sz="2000" baseline="-25000" dirty="0"/>
              <a:t>n </a:t>
            </a:r>
            <a:r>
              <a:rPr lang="en-AU" sz="2000" dirty="0"/>
              <a:t>- a</a:t>
            </a:r>
            <a:r>
              <a:rPr lang="en-AU" sz="2000" baseline="-25000" dirty="0"/>
              <a:t>n-1</a:t>
            </a:r>
            <a:r>
              <a:rPr lang="en-AU" sz="2000" dirty="0"/>
              <a:t> = 2n	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(</a:t>
            </a:r>
            <a:r>
              <a:rPr lang="en-AU" sz="2000" dirty="0" err="1"/>
              <a:t>bukan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linier </a:t>
            </a:r>
            <a:r>
              <a:rPr lang="en-AU" sz="2000" dirty="0" err="1"/>
              <a:t>homogen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koefisien</a:t>
            </a:r>
            <a:r>
              <a:rPr lang="en-AU" sz="2000" dirty="0"/>
              <a:t> </a:t>
            </a:r>
            <a:r>
              <a:rPr lang="en-AU" sz="2000" dirty="0" err="1"/>
              <a:t>tetap</a:t>
            </a:r>
            <a:r>
              <a:rPr lang="en-AU" sz="2000" dirty="0"/>
              <a:t> </a:t>
            </a:r>
            <a:r>
              <a:rPr lang="en-AU" sz="2000" dirty="0" err="1"/>
              <a:t>karena</a:t>
            </a:r>
            <a:r>
              <a:rPr lang="en-AU" sz="2000" dirty="0"/>
              <a:t> </a:t>
            </a:r>
            <a:r>
              <a:rPr lang="en-AU" sz="2000" dirty="0" err="1"/>
              <a:t>sisi</a:t>
            </a:r>
            <a:r>
              <a:rPr lang="en-AU" sz="2000" dirty="0"/>
              <a:t> </a:t>
            </a:r>
            <a:r>
              <a:rPr lang="en-AU" sz="2000" dirty="0" err="1"/>
              <a:t>kanan</a:t>
            </a:r>
            <a:r>
              <a:rPr lang="en-AU" sz="2000" dirty="0"/>
              <a:t> </a:t>
            </a:r>
            <a:r>
              <a:rPr lang="en-AU" sz="2000" dirty="0" err="1"/>
              <a:t>bukan</a:t>
            </a:r>
            <a:r>
              <a:rPr lang="en-AU" sz="2000" dirty="0"/>
              <a:t> 0.)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3. a</a:t>
            </a:r>
            <a:r>
              <a:rPr lang="en-AU" sz="2000" baseline="-25000" dirty="0"/>
              <a:t>n</a:t>
            </a:r>
            <a:r>
              <a:rPr lang="en-AU" sz="2000" dirty="0"/>
              <a:t> = 3a</a:t>
            </a:r>
            <a:r>
              <a:rPr lang="en-AU" sz="2000" baseline="-25000" dirty="0"/>
              <a:t>n-1</a:t>
            </a:r>
            <a:r>
              <a:rPr lang="en-AU" sz="2000" dirty="0"/>
              <a:t>a</a:t>
            </a:r>
            <a:r>
              <a:rPr lang="en-AU" sz="2000" baseline="-25000" dirty="0"/>
              <a:t>n-2</a:t>
            </a:r>
            <a:r>
              <a:rPr lang="en-AU" sz="2000" dirty="0"/>
              <a:t> 	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(</a:t>
            </a:r>
            <a:r>
              <a:rPr lang="en-AU" sz="2000" dirty="0" err="1"/>
              <a:t>bukan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linier </a:t>
            </a:r>
            <a:r>
              <a:rPr lang="en-AU" sz="2000" dirty="0" err="1"/>
              <a:t>homogen</a:t>
            </a:r>
            <a:r>
              <a:rPr lang="en-AU" sz="2000" dirty="0"/>
              <a:t> </a:t>
            </a:r>
            <a:r>
              <a:rPr lang="en-AU" sz="2000" dirty="0" err="1"/>
              <a:t>karena</a:t>
            </a:r>
            <a:r>
              <a:rPr lang="en-AU" sz="2000" dirty="0"/>
              <a:t> </a:t>
            </a:r>
            <a:r>
              <a:rPr lang="en-AU" sz="2000" dirty="0" err="1"/>
              <a:t>harus</a:t>
            </a:r>
            <a:r>
              <a:rPr lang="en-AU" sz="2000" dirty="0"/>
              <a:t> </a:t>
            </a:r>
            <a:r>
              <a:rPr lang="en-AU" sz="2000" dirty="0" err="1"/>
              <a:t>berbentuk</a:t>
            </a:r>
            <a:r>
              <a:rPr lang="en-AU" sz="2000" dirty="0"/>
              <a:t> </a:t>
            </a:r>
            <a:r>
              <a:rPr lang="en-AU" sz="2000" dirty="0" err="1"/>
              <a:t>ca</a:t>
            </a:r>
            <a:r>
              <a:rPr lang="en-AU" sz="2000" baseline="-25000" dirty="0" err="1"/>
              <a:t>k</a:t>
            </a:r>
            <a:r>
              <a:rPr lang="en-AU" sz="2000" dirty="0"/>
              <a:t>, </a:t>
            </a:r>
            <a:r>
              <a:rPr lang="en-AU" sz="2000" dirty="0" err="1"/>
              <a:t>dengan</a:t>
            </a:r>
            <a:r>
              <a:rPr lang="en-AU" sz="2000" dirty="0"/>
              <a:t> c = </a:t>
            </a:r>
            <a:r>
              <a:rPr lang="en-AU" sz="2000" dirty="0" err="1"/>
              <a:t>tetap</a:t>
            </a:r>
            <a:r>
              <a:rPr lang="en-AU" sz="2000" dirty="0"/>
              <a:t>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605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65772" y="76200"/>
            <a:ext cx="9245028" cy="9144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Langkah-langkah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penyelesaian</a:t>
            </a:r>
            <a:r>
              <a:rPr lang="en-US" sz="3200" dirty="0">
                <a:solidFill>
                  <a:srgbClr val="FF0000"/>
                </a:solidFill>
              </a:rPr>
              <a:t> HRLH 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3" y="1318953"/>
            <a:ext cx="10989425" cy="4560916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AU" sz="2400" dirty="0" err="1"/>
              <a:t>Langkah-langkah</a:t>
            </a:r>
            <a:r>
              <a:rPr lang="en-AU" sz="2400" dirty="0"/>
              <a:t> </a:t>
            </a:r>
            <a:r>
              <a:rPr lang="en-AU" sz="2400" dirty="0" err="1"/>
              <a:t>metode</a:t>
            </a:r>
            <a:r>
              <a:rPr lang="en-AU" sz="2400" dirty="0"/>
              <a:t> </a:t>
            </a:r>
            <a:r>
              <a:rPr lang="en-AU" sz="2400" dirty="0" err="1"/>
              <a:t>penyelesaian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 linier </a:t>
            </a:r>
            <a:r>
              <a:rPr lang="en-AU" sz="2400" dirty="0" err="1"/>
              <a:t>homogen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koefisien</a:t>
            </a:r>
            <a:r>
              <a:rPr lang="en-AU" sz="2400" dirty="0"/>
              <a:t> </a:t>
            </a:r>
            <a:r>
              <a:rPr lang="en-AU" sz="2400" dirty="0" err="1"/>
              <a:t>tetap</a:t>
            </a:r>
            <a:r>
              <a:rPr lang="en-AU" sz="2400" dirty="0"/>
              <a:t>: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AU" sz="2400" dirty="0" err="1"/>
              <a:t>Misalkan</a:t>
            </a:r>
            <a:r>
              <a:rPr lang="en-AU" sz="2400" dirty="0"/>
              <a:t> </a:t>
            </a:r>
            <a:r>
              <a:rPr lang="en-AU" sz="2400" dirty="0" err="1"/>
              <a:t>solusinya</a:t>
            </a:r>
            <a:r>
              <a:rPr lang="en-AU" sz="2400" dirty="0"/>
              <a:t> </a:t>
            </a:r>
            <a:r>
              <a:rPr lang="en-AU" sz="2400" dirty="0" err="1"/>
              <a:t>dalam</a:t>
            </a:r>
            <a:r>
              <a:rPr lang="en-AU" sz="2400" dirty="0"/>
              <a:t> </a:t>
            </a:r>
            <a:r>
              <a:rPr lang="en-AU" sz="2400" dirty="0" err="1"/>
              <a:t>bentuk</a:t>
            </a:r>
            <a:r>
              <a:rPr lang="en-AU" sz="2400" dirty="0"/>
              <a:t> a</a:t>
            </a:r>
            <a:r>
              <a:rPr lang="en-AU" sz="2400" baseline="-25000" dirty="0"/>
              <a:t>n</a:t>
            </a:r>
            <a:r>
              <a:rPr lang="en-AU" sz="2400" dirty="0"/>
              <a:t> = t</a:t>
            </a:r>
            <a:r>
              <a:rPr lang="en-AU" sz="2400" baseline="30000" dirty="0"/>
              <a:t>n</a:t>
            </a:r>
            <a:r>
              <a:rPr lang="en-AU" sz="2400" dirty="0"/>
              <a:t>.</a:t>
            </a:r>
            <a:endParaRPr lang="en-US" sz="2400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/>
            </a:pPr>
            <a:r>
              <a:rPr lang="en-AU" sz="2400" dirty="0" err="1"/>
              <a:t>Substitusikan</a:t>
            </a:r>
            <a:r>
              <a:rPr lang="en-AU" sz="2400" dirty="0"/>
              <a:t> </a:t>
            </a:r>
            <a:r>
              <a:rPr lang="en-AU" sz="2400" dirty="0" err="1"/>
              <a:t>V</a:t>
            </a:r>
            <a:r>
              <a:rPr lang="en-AU" sz="2400" baseline="-25000" dirty="0" err="1"/>
              <a:t>n</a:t>
            </a:r>
            <a:r>
              <a:rPr lang="en-AU" sz="2400" dirty="0"/>
              <a:t> </a:t>
            </a:r>
            <a:r>
              <a:rPr lang="en-AU" sz="2400" dirty="0" err="1"/>
              <a:t>ke</a:t>
            </a:r>
            <a:r>
              <a:rPr lang="en-AU" sz="2400" dirty="0"/>
              <a:t> </a:t>
            </a:r>
            <a:r>
              <a:rPr lang="en-AU" sz="2400" dirty="0" err="1"/>
              <a:t>dalam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400" dirty="0"/>
              <a:t>3. </a:t>
            </a:r>
            <a:r>
              <a:rPr lang="en-AU" sz="2400" dirty="0" err="1"/>
              <a:t>Solusi</a:t>
            </a:r>
            <a:r>
              <a:rPr lang="en-AU" sz="2400" dirty="0"/>
              <a:t> </a:t>
            </a:r>
            <a:r>
              <a:rPr lang="en-AU" sz="2400" dirty="0" err="1"/>
              <a:t>dari</a:t>
            </a:r>
            <a:r>
              <a:rPr lang="en-AU" sz="2400" dirty="0"/>
              <a:t> </a:t>
            </a:r>
            <a:r>
              <a:rPr lang="en-AU" sz="2400" dirty="0" err="1"/>
              <a:t>langkah</a:t>
            </a:r>
            <a:r>
              <a:rPr lang="en-AU" sz="2400" dirty="0"/>
              <a:t> 2 </a:t>
            </a:r>
            <a:r>
              <a:rPr lang="en-AU" sz="2400" dirty="0" err="1"/>
              <a:t>adalah</a:t>
            </a:r>
            <a:r>
              <a:rPr lang="en-AU" sz="2400" dirty="0"/>
              <a:t> </a:t>
            </a:r>
            <a:r>
              <a:rPr lang="en-AU" sz="2400" dirty="0" err="1"/>
              <a:t>polinomial</a:t>
            </a:r>
            <a:r>
              <a:rPr lang="en-AU" sz="2400" dirty="0"/>
              <a:t>,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bila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 </a:t>
            </a:r>
            <a:r>
              <a:rPr lang="en-AU" sz="2400" dirty="0" err="1"/>
              <a:t>itu</a:t>
            </a:r>
            <a:r>
              <a:rPr lang="en-AU" sz="2400" dirty="0"/>
              <a:t> </a:t>
            </a:r>
            <a:r>
              <a:rPr lang="en-AU" sz="2400" dirty="0" err="1"/>
              <a:t>berorde</a:t>
            </a:r>
            <a:r>
              <a:rPr lang="en-AU" sz="2400" dirty="0"/>
              <a:t> 2 </a:t>
            </a:r>
            <a:r>
              <a:rPr lang="en-AU" sz="2400" dirty="0" err="1"/>
              <a:t>maka</a:t>
            </a:r>
            <a:r>
              <a:rPr lang="en-AU" sz="2400" dirty="0"/>
              <a:t> </a:t>
            </a:r>
            <a:r>
              <a:rPr lang="en-AU" sz="2400" dirty="0" err="1"/>
              <a:t>persamaannya</a:t>
            </a:r>
            <a:r>
              <a:rPr lang="en-AU" sz="2400" dirty="0"/>
              <a:t> </a:t>
            </a:r>
            <a:r>
              <a:rPr lang="en-AU" sz="2400" dirty="0" err="1"/>
              <a:t>adalah</a:t>
            </a:r>
            <a:r>
              <a:rPr lang="en-AU" sz="2400" dirty="0"/>
              <a:t> at</a:t>
            </a:r>
            <a:r>
              <a:rPr lang="en-AU" sz="2400" baseline="30000" dirty="0"/>
              <a:t>2</a:t>
            </a:r>
            <a:r>
              <a:rPr lang="en-AU" sz="2400" dirty="0"/>
              <a:t> + </a:t>
            </a:r>
            <a:r>
              <a:rPr lang="en-AU" sz="2400" dirty="0" err="1"/>
              <a:t>bt</a:t>
            </a:r>
            <a:r>
              <a:rPr lang="en-AU" sz="2400" dirty="0"/>
              <a:t> + c = 0, </a:t>
            </a:r>
            <a:r>
              <a:rPr lang="en-AU" sz="2400" dirty="0" err="1"/>
              <a:t>kemudian</a:t>
            </a:r>
            <a:r>
              <a:rPr lang="en-AU" sz="2400" dirty="0"/>
              <a:t> </a:t>
            </a:r>
            <a:r>
              <a:rPr lang="en-AU" sz="2400" dirty="0" err="1"/>
              <a:t>tentukan</a:t>
            </a:r>
            <a:r>
              <a:rPr lang="en-AU" sz="2400" dirty="0"/>
              <a:t> </a:t>
            </a:r>
            <a:r>
              <a:rPr lang="en-AU" sz="2400" dirty="0" err="1"/>
              <a:t>solusi</a:t>
            </a:r>
            <a:r>
              <a:rPr lang="en-AU" sz="2400" dirty="0"/>
              <a:t> t.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AU" sz="2400" dirty="0"/>
              <a:t> 4. </a:t>
            </a:r>
            <a:r>
              <a:rPr lang="en-AU" sz="2400" dirty="0" err="1"/>
              <a:t>Kembalikan</a:t>
            </a:r>
            <a:r>
              <a:rPr lang="en-AU" sz="2400" dirty="0"/>
              <a:t> </a:t>
            </a:r>
            <a:r>
              <a:rPr lang="en-AU" sz="2400" dirty="0" err="1"/>
              <a:t>harga</a:t>
            </a:r>
            <a:r>
              <a:rPr lang="en-AU" sz="2400" dirty="0"/>
              <a:t> t </a:t>
            </a:r>
            <a:r>
              <a:rPr lang="en-AU" sz="2400" dirty="0" err="1"/>
              <a:t>ke</a:t>
            </a:r>
            <a:r>
              <a:rPr lang="en-AU" sz="2400" dirty="0"/>
              <a:t> </a:t>
            </a:r>
            <a:r>
              <a:rPr lang="en-AU" sz="2400" dirty="0" err="1"/>
              <a:t>dalam</a:t>
            </a:r>
            <a:r>
              <a:rPr lang="en-AU" sz="2400" dirty="0"/>
              <a:t> a yang </a:t>
            </a:r>
            <a:r>
              <a:rPr lang="en-AU" sz="2400" dirty="0" err="1"/>
              <a:t>didefinisikan</a:t>
            </a:r>
            <a:r>
              <a:rPr lang="en-AU" sz="2400" dirty="0"/>
              <a:t> </a:t>
            </a:r>
            <a:r>
              <a:rPr lang="en-AU" sz="2400" dirty="0" err="1"/>
              <a:t>pada</a:t>
            </a:r>
            <a:r>
              <a:rPr lang="en-AU" sz="2400" dirty="0"/>
              <a:t> </a:t>
            </a:r>
            <a:r>
              <a:rPr lang="en-AU" sz="2400" dirty="0" err="1"/>
              <a:t>langkah</a:t>
            </a:r>
            <a:r>
              <a:rPr lang="en-AU" sz="2400" dirty="0"/>
              <a:t> 1.  </a:t>
            </a:r>
            <a:r>
              <a:rPr lang="en-AU" sz="2400" dirty="0" err="1"/>
              <a:t>Harga</a:t>
            </a:r>
            <a:r>
              <a:rPr lang="en-AU" sz="2400" dirty="0"/>
              <a:t> t </a:t>
            </a:r>
            <a:r>
              <a:rPr lang="en-AU" sz="2400" dirty="0" err="1"/>
              <a:t>ini</a:t>
            </a:r>
            <a:r>
              <a:rPr lang="en-AU" sz="2400" dirty="0"/>
              <a:t> </a:t>
            </a:r>
            <a:r>
              <a:rPr lang="en-AU" sz="2400" dirty="0" err="1"/>
              <a:t>kemudian</a:t>
            </a:r>
            <a:r>
              <a:rPr lang="en-AU" sz="2400" dirty="0"/>
              <a:t> </a:t>
            </a:r>
            <a:r>
              <a:rPr lang="en-AU" sz="2400" dirty="0" err="1"/>
              <a:t>dimasukkan</a:t>
            </a:r>
            <a:r>
              <a:rPr lang="en-AU" sz="2400" dirty="0"/>
              <a:t> </a:t>
            </a:r>
            <a:r>
              <a:rPr lang="en-AU" sz="2400" dirty="0" err="1"/>
              <a:t>ke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rekuensi</a:t>
            </a:r>
            <a:r>
              <a:rPr lang="en-AU" sz="2400" dirty="0"/>
              <a:t> a</a:t>
            </a:r>
            <a:r>
              <a:rPr lang="en-AU" sz="2400" baseline="-25000" dirty="0"/>
              <a:t>n</a:t>
            </a:r>
            <a:r>
              <a:rPr lang="en-AU" sz="2400" dirty="0"/>
              <a:t>=a.t</a:t>
            </a:r>
            <a:r>
              <a:rPr lang="en-AU" sz="2400" baseline="-25000" dirty="0"/>
              <a:t>1</a:t>
            </a:r>
            <a:r>
              <a:rPr lang="en-AU" sz="2400" baseline="30000" dirty="0"/>
              <a:t>n</a:t>
            </a:r>
            <a:r>
              <a:rPr lang="en-AU" sz="2400" dirty="0"/>
              <a:t>+b.t</a:t>
            </a:r>
            <a:r>
              <a:rPr lang="en-AU" sz="2400" baseline="-25000" dirty="0"/>
              <a:t>2</a:t>
            </a:r>
            <a:r>
              <a:rPr lang="en-AU" sz="2400" baseline="30000" dirty="0"/>
              <a:t>n</a:t>
            </a:r>
            <a:r>
              <a:rPr lang="en-AU" sz="2400" dirty="0"/>
              <a:t>. </a:t>
            </a:r>
            <a:r>
              <a:rPr lang="en-AU" sz="2400" dirty="0" err="1"/>
              <a:t>Namun</a:t>
            </a:r>
            <a:r>
              <a:rPr lang="en-AU" sz="2400" dirty="0"/>
              <a:t> </a:t>
            </a:r>
            <a:r>
              <a:rPr lang="en-AU" sz="2400" dirty="0" err="1"/>
              <a:t>bila</a:t>
            </a:r>
            <a:r>
              <a:rPr lang="en-AU" sz="2400" dirty="0"/>
              <a:t> akar2 </a:t>
            </a:r>
            <a:r>
              <a:rPr lang="en-AU" sz="2400" dirty="0" err="1"/>
              <a:t>polinomial</a:t>
            </a:r>
            <a:r>
              <a:rPr lang="en-AU" sz="2400" dirty="0"/>
              <a:t> </a:t>
            </a:r>
            <a:r>
              <a:rPr lang="en-AU" sz="2400" dirty="0" err="1"/>
              <a:t>tersebut</a:t>
            </a:r>
            <a:r>
              <a:rPr lang="en-AU" sz="2400" dirty="0"/>
              <a:t> </a:t>
            </a:r>
            <a:r>
              <a:rPr lang="en-AU" sz="2400" dirty="0" err="1"/>
              <a:t>sama</a:t>
            </a:r>
            <a:r>
              <a:rPr lang="en-AU" sz="2400" dirty="0"/>
              <a:t>, </a:t>
            </a:r>
            <a:r>
              <a:rPr lang="en-AU" sz="2400" dirty="0" err="1"/>
              <a:t>maka</a:t>
            </a:r>
            <a:r>
              <a:rPr lang="en-AU" sz="2400" dirty="0"/>
              <a:t> </a:t>
            </a:r>
            <a:r>
              <a:rPr lang="en-AU" sz="2400" dirty="0" err="1"/>
              <a:t>solusinya</a:t>
            </a:r>
            <a:r>
              <a:rPr lang="en-AU" sz="2400" dirty="0"/>
              <a:t> </a:t>
            </a:r>
            <a:r>
              <a:rPr lang="en-AU" sz="2400" dirty="0" err="1"/>
              <a:t>berbentuk</a:t>
            </a:r>
            <a:r>
              <a:rPr lang="en-AU" sz="2400" dirty="0"/>
              <a:t> a</a:t>
            </a:r>
            <a:r>
              <a:rPr lang="en-AU" sz="2400" baseline="-25000" dirty="0"/>
              <a:t>n</a:t>
            </a:r>
            <a:r>
              <a:rPr lang="en-AU" sz="2400" dirty="0"/>
              <a:t>=(</a:t>
            </a:r>
            <a:r>
              <a:rPr lang="en-AU" sz="2400" dirty="0" err="1"/>
              <a:t>a.n+b</a:t>
            </a:r>
            <a:r>
              <a:rPr lang="en-AU" sz="2400" dirty="0"/>
              <a:t>)t</a:t>
            </a:r>
            <a:r>
              <a:rPr lang="en-AU" sz="2400" baseline="30000" dirty="0"/>
              <a:t>n</a:t>
            </a:r>
            <a:r>
              <a:rPr lang="en-AU" sz="2400" dirty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400" dirty="0"/>
              <a:t> 5. </a:t>
            </a:r>
            <a:r>
              <a:rPr lang="en-AU" sz="2400" dirty="0" err="1"/>
              <a:t>Sederhanakan</a:t>
            </a:r>
            <a:r>
              <a:rPr lang="en-AU" sz="2400" dirty="0"/>
              <a:t> </a:t>
            </a:r>
            <a:r>
              <a:rPr lang="en-AU" sz="2400" dirty="0" err="1"/>
              <a:t>persamaan</a:t>
            </a:r>
            <a:r>
              <a:rPr lang="en-AU" sz="2400" dirty="0"/>
              <a:t> </a:t>
            </a:r>
            <a:r>
              <a:rPr lang="en-AU" sz="2400" dirty="0" err="1"/>
              <a:t>pada</a:t>
            </a:r>
            <a:r>
              <a:rPr lang="en-AU" sz="2400" dirty="0"/>
              <a:t> </a:t>
            </a:r>
            <a:r>
              <a:rPr lang="en-AU" sz="2400" dirty="0" err="1"/>
              <a:t>langkah</a:t>
            </a:r>
            <a:r>
              <a:rPr lang="en-AU" sz="2400" dirty="0"/>
              <a:t> 4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mempertimbangkan</a:t>
            </a:r>
            <a:r>
              <a:rPr lang="en-AU" sz="2400" dirty="0"/>
              <a:t> </a:t>
            </a:r>
            <a:r>
              <a:rPr lang="en-AU" sz="2400" dirty="0" err="1"/>
              <a:t>kondisi</a:t>
            </a:r>
            <a:r>
              <a:rPr lang="en-AU" sz="2400" dirty="0"/>
              <a:t> </a:t>
            </a:r>
            <a:r>
              <a:rPr lang="en-AU" sz="2400" dirty="0" err="1"/>
              <a:t>awal</a:t>
            </a:r>
            <a:r>
              <a:rPr lang="en-AU" sz="2400" dirty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25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574472" y="0"/>
            <a:ext cx="6636327" cy="8382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Contoh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soal</a:t>
            </a:r>
            <a:r>
              <a:rPr lang="en-US" sz="3200" dirty="0">
                <a:solidFill>
                  <a:srgbClr val="FF0000"/>
                </a:solidFill>
              </a:rPr>
              <a:t> HRLH 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41" y="1010292"/>
            <a:ext cx="11208857" cy="55626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AU" sz="2000" b="1" dirty="0" err="1"/>
              <a:t>Contoh</a:t>
            </a:r>
            <a:endParaRPr lang="en-AU" sz="20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 err="1"/>
              <a:t>Misalkan</a:t>
            </a:r>
            <a:r>
              <a:rPr lang="en-AU" sz="2000" dirty="0"/>
              <a:t> </a:t>
            </a:r>
            <a:r>
              <a:rPr lang="en-AU" sz="2000" dirty="0" err="1"/>
              <a:t>populasi</a:t>
            </a:r>
            <a:r>
              <a:rPr lang="en-AU" sz="2000" dirty="0"/>
              <a:t> </a:t>
            </a:r>
            <a:r>
              <a:rPr lang="en-AU" sz="2000" dirty="0" err="1"/>
              <a:t>rusa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 200 </a:t>
            </a:r>
            <a:r>
              <a:rPr lang="en-AU" sz="2000" dirty="0" err="1"/>
              <a:t>pada</a:t>
            </a:r>
            <a:r>
              <a:rPr lang="en-AU" sz="2000" dirty="0"/>
              <a:t> </a:t>
            </a:r>
            <a:r>
              <a:rPr lang="en-AU" sz="2000" dirty="0" err="1"/>
              <a:t>saat</a:t>
            </a:r>
            <a:r>
              <a:rPr lang="en-AU" sz="2000" dirty="0"/>
              <a:t> n = 0 </a:t>
            </a:r>
            <a:r>
              <a:rPr lang="en-AU" sz="2000" dirty="0" err="1"/>
              <a:t>dan</a:t>
            </a:r>
            <a:r>
              <a:rPr lang="en-AU" sz="2000" dirty="0"/>
              <a:t> 220 </a:t>
            </a:r>
            <a:r>
              <a:rPr lang="en-AU" sz="2000" dirty="0" err="1"/>
              <a:t>pada</a:t>
            </a:r>
            <a:r>
              <a:rPr lang="en-AU" sz="2000" dirty="0"/>
              <a:t> </a:t>
            </a:r>
            <a:r>
              <a:rPr lang="en-AU" sz="2000" dirty="0" err="1"/>
              <a:t>saat</a:t>
            </a:r>
            <a:r>
              <a:rPr lang="en-AU" sz="2000" dirty="0"/>
              <a:t> n = 1,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rusa</a:t>
            </a:r>
            <a:r>
              <a:rPr lang="en-AU" sz="2000" dirty="0"/>
              <a:t> </a:t>
            </a:r>
            <a:r>
              <a:rPr lang="en-AU" sz="2000" dirty="0" err="1"/>
              <a:t>bertambah</a:t>
            </a:r>
            <a:r>
              <a:rPr lang="en-AU" sz="2000" dirty="0"/>
              <a:t> </a:t>
            </a:r>
            <a:r>
              <a:rPr lang="en-AU" sz="2000" dirty="0" err="1"/>
              <a:t>dua</a:t>
            </a:r>
            <a:r>
              <a:rPr lang="en-AU" sz="2000" dirty="0"/>
              <a:t> kali </a:t>
            </a:r>
            <a:r>
              <a:rPr lang="en-AU" sz="2000" dirty="0" err="1"/>
              <a:t>dari</a:t>
            </a:r>
            <a:r>
              <a:rPr lang="en-AU" sz="2000" dirty="0"/>
              <a:t> </a:t>
            </a:r>
            <a:r>
              <a:rPr lang="en-AU" sz="2000" dirty="0" err="1"/>
              <a:t>waktu</a:t>
            </a:r>
            <a:r>
              <a:rPr lang="en-AU" sz="2000" dirty="0"/>
              <a:t> n-1 </a:t>
            </a:r>
            <a:r>
              <a:rPr lang="en-AU" sz="2000" dirty="0" err="1"/>
              <a:t>hingga</a:t>
            </a:r>
            <a:r>
              <a:rPr lang="en-AU" sz="2000" dirty="0"/>
              <a:t> n.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 err="1"/>
              <a:t>Kondisi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d</a:t>
            </a:r>
            <a:r>
              <a:rPr lang="en-AU" sz="2000" baseline="-25000" dirty="0"/>
              <a:t>0</a:t>
            </a:r>
            <a:r>
              <a:rPr lang="en-AU" sz="2000" dirty="0"/>
              <a:t> = 200 </a:t>
            </a:r>
            <a:r>
              <a:rPr lang="en-AU" sz="2000" dirty="0" err="1"/>
              <a:t>dan</a:t>
            </a:r>
            <a:r>
              <a:rPr lang="en-AU" sz="2000" dirty="0"/>
              <a:t> d</a:t>
            </a:r>
            <a:r>
              <a:rPr lang="en-AU" sz="2000" baseline="-25000" dirty="0"/>
              <a:t>1</a:t>
            </a:r>
            <a:r>
              <a:rPr lang="en-AU" sz="2000" dirty="0"/>
              <a:t> = 220.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</a:t>
            </a:r>
            <a:r>
              <a:rPr lang="en-AU" sz="2000" dirty="0" err="1"/>
              <a:t>d</a:t>
            </a:r>
            <a:r>
              <a:rPr lang="en-AU" sz="2000" baseline="-25000" dirty="0" err="1"/>
              <a:t>n</a:t>
            </a:r>
            <a:r>
              <a:rPr lang="en-AU" sz="2000" dirty="0"/>
              <a:t> –d</a:t>
            </a:r>
            <a:r>
              <a:rPr lang="en-AU" sz="2000" baseline="-25000" dirty="0"/>
              <a:t>n-1</a:t>
            </a:r>
            <a:r>
              <a:rPr lang="en-AU" sz="2000" dirty="0"/>
              <a:t> = 2 (d</a:t>
            </a:r>
            <a:r>
              <a:rPr lang="en-AU" sz="2000" baseline="-25000" dirty="0"/>
              <a:t>n-1</a:t>
            </a:r>
            <a:r>
              <a:rPr lang="en-AU" sz="2000" dirty="0"/>
              <a:t> - d</a:t>
            </a:r>
            <a:r>
              <a:rPr lang="en-AU" sz="2000" baseline="-25000" dirty="0"/>
              <a:t>n-2</a:t>
            </a:r>
            <a:r>
              <a:rPr lang="en-AU" sz="2000" dirty="0"/>
              <a:t>)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ditulis</a:t>
            </a:r>
            <a:r>
              <a:rPr lang="en-AU" sz="2000" dirty="0"/>
              <a:t> </a:t>
            </a:r>
            <a:r>
              <a:rPr lang="en-AU" sz="2000" dirty="0" err="1"/>
              <a:t>sebagai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</a:t>
            </a:r>
            <a:r>
              <a:rPr lang="en-AU" sz="2000" dirty="0" err="1"/>
              <a:t>d</a:t>
            </a:r>
            <a:r>
              <a:rPr lang="en-AU" sz="2000" baseline="-25000" dirty="0" err="1"/>
              <a:t>n</a:t>
            </a:r>
            <a:r>
              <a:rPr lang="en-AU" sz="2000" dirty="0"/>
              <a:t> = 3d</a:t>
            </a:r>
            <a:r>
              <a:rPr lang="en-AU" sz="2000" baseline="-25000" dirty="0"/>
              <a:t>n-1</a:t>
            </a:r>
            <a:r>
              <a:rPr lang="en-AU" sz="2000" dirty="0"/>
              <a:t> - 2d</a:t>
            </a:r>
            <a:r>
              <a:rPr lang="en-AU" sz="2000" baseline="-25000" dirty="0"/>
              <a:t>n-2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memisalkan</a:t>
            </a:r>
            <a:r>
              <a:rPr lang="en-AU" sz="2000" dirty="0"/>
              <a:t> </a:t>
            </a:r>
            <a:r>
              <a:rPr lang="en-AU" sz="2000" dirty="0" err="1"/>
              <a:t>V</a:t>
            </a:r>
            <a:r>
              <a:rPr lang="en-AU" sz="2000" baseline="-25000" dirty="0" err="1"/>
              <a:t>n</a:t>
            </a:r>
            <a:r>
              <a:rPr lang="en-AU" sz="2000" dirty="0"/>
              <a:t> = </a:t>
            </a:r>
            <a:r>
              <a:rPr lang="en-AU" sz="2000" dirty="0" err="1"/>
              <a:t>t</a:t>
            </a:r>
            <a:r>
              <a:rPr lang="en-AU" sz="2000" baseline="30000" dirty="0" err="1"/>
              <a:t>n</a:t>
            </a:r>
            <a:r>
              <a:rPr lang="en-AU" sz="2000" dirty="0"/>
              <a:t> ,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mengikuti</a:t>
            </a:r>
            <a:r>
              <a:rPr lang="en-AU" sz="2000" dirty="0"/>
              <a:t> </a:t>
            </a:r>
            <a:r>
              <a:rPr lang="en-AU" sz="2000" dirty="0" err="1"/>
              <a:t>langkah</a:t>
            </a:r>
            <a:r>
              <a:rPr lang="en-AU" sz="2000" dirty="0"/>
              <a:t> 1 </a:t>
            </a:r>
            <a:r>
              <a:rPr lang="en-AU" sz="2000" dirty="0" err="1"/>
              <a:t>hingga</a:t>
            </a:r>
            <a:r>
              <a:rPr lang="en-AU" sz="2000" dirty="0"/>
              <a:t> 3 </a:t>
            </a:r>
            <a:r>
              <a:rPr lang="en-AU" sz="2000" dirty="0" err="1"/>
              <a:t>didapat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t</a:t>
            </a:r>
            <a:r>
              <a:rPr lang="en-AU" sz="2000" baseline="30000" dirty="0"/>
              <a:t>2</a:t>
            </a:r>
            <a:r>
              <a:rPr lang="en-AU" sz="2000" dirty="0"/>
              <a:t> – 3t + 2 = 0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akar-akarnya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 1 </a:t>
            </a:r>
            <a:r>
              <a:rPr lang="en-AU" sz="2000" dirty="0" err="1"/>
              <a:t>dan</a:t>
            </a:r>
            <a:r>
              <a:rPr lang="en-AU" sz="2000" dirty="0"/>
              <a:t> 2. </a:t>
            </a:r>
            <a:r>
              <a:rPr lang="en-AU" sz="2000" dirty="0" err="1"/>
              <a:t>Maka</a:t>
            </a:r>
            <a:r>
              <a:rPr lang="en-AU" sz="2000" dirty="0"/>
              <a:t> </a:t>
            </a:r>
            <a:r>
              <a:rPr lang="en-AU" sz="2000" dirty="0" err="1"/>
              <a:t>harga</a:t>
            </a:r>
            <a:r>
              <a:rPr lang="en-AU" sz="2000" dirty="0"/>
              <a:t> t </a:t>
            </a:r>
            <a:r>
              <a:rPr lang="en-AU" sz="2000" dirty="0" err="1"/>
              <a:t>ini</a:t>
            </a:r>
            <a:r>
              <a:rPr lang="en-AU" sz="2000" dirty="0"/>
              <a:t> </a:t>
            </a:r>
            <a:r>
              <a:rPr lang="en-AU" sz="2000" dirty="0" err="1"/>
              <a:t>dimasukan</a:t>
            </a:r>
            <a:r>
              <a:rPr lang="en-AU" sz="2000" dirty="0"/>
              <a:t>: 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</a:t>
            </a:r>
            <a:r>
              <a:rPr lang="en-AU" sz="2000" dirty="0" err="1"/>
              <a:t>d</a:t>
            </a:r>
            <a:r>
              <a:rPr lang="en-AU" sz="2000" baseline="-25000" dirty="0" err="1"/>
              <a:t>n</a:t>
            </a:r>
            <a:r>
              <a:rPr lang="en-AU" sz="2000" dirty="0"/>
              <a:t> = b.1</a:t>
            </a:r>
            <a:r>
              <a:rPr lang="en-AU" sz="2000" baseline="30000" dirty="0"/>
              <a:t>n</a:t>
            </a:r>
            <a:r>
              <a:rPr lang="en-AU" sz="2000" dirty="0"/>
              <a:t> + c.2</a:t>
            </a:r>
            <a:r>
              <a:rPr lang="en-AU" sz="2000" baseline="30000" dirty="0"/>
              <a:t>n</a:t>
            </a:r>
            <a:r>
              <a:rPr lang="en-AU" sz="2000" dirty="0"/>
              <a:t> = b + c.2</a:t>
            </a:r>
            <a:r>
              <a:rPr lang="en-AU" sz="2000" baseline="30000" dirty="0"/>
              <a:t>n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 err="1"/>
              <a:t>Harga</a:t>
            </a:r>
            <a:r>
              <a:rPr lang="en-AU" sz="2000" dirty="0"/>
              <a:t> b </a:t>
            </a:r>
            <a:r>
              <a:rPr lang="en-AU" sz="2000" dirty="0" err="1"/>
              <a:t>dan</a:t>
            </a:r>
            <a:r>
              <a:rPr lang="en-AU" sz="2000" dirty="0"/>
              <a:t> c </a:t>
            </a:r>
            <a:r>
              <a:rPr lang="en-AU" sz="2000" dirty="0" err="1"/>
              <a:t>didapat</a:t>
            </a:r>
            <a:r>
              <a:rPr lang="en-AU" sz="2000" dirty="0"/>
              <a:t> </a:t>
            </a:r>
            <a:r>
              <a:rPr lang="en-AU" sz="2000" dirty="0" err="1"/>
              <a:t>dari</a:t>
            </a:r>
            <a:r>
              <a:rPr lang="en-AU" sz="2000" dirty="0"/>
              <a:t> </a:t>
            </a:r>
            <a:r>
              <a:rPr lang="en-AU" sz="2000" dirty="0" err="1"/>
              <a:t>kondisi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200 = d</a:t>
            </a:r>
            <a:r>
              <a:rPr lang="en-AU" sz="2000" baseline="-25000" dirty="0"/>
              <a:t>0</a:t>
            </a:r>
            <a:r>
              <a:rPr lang="en-AU" sz="2000" dirty="0"/>
              <a:t> = b + c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220 = d</a:t>
            </a:r>
            <a:r>
              <a:rPr lang="en-AU" sz="2000" baseline="-25000" dirty="0"/>
              <a:t>1</a:t>
            </a:r>
            <a:r>
              <a:rPr lang="en-AU" sz="2000" dirty="0"/>
              <a:t> = b + 2c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 err="1"/>
              <a:t>Harga</a:t>
            </a:r>
            <a:r>
              <a:rPr lang="en-AU" sz="2000" dirty="0"/>
              <a:t> b = 180 </a:t>
            </a:r>
            <a:r>
              <a:rPr lang="en-AU" sz="2000" dirty="0" err="1"/>
              <a:t>dan</a:t>
            </a:r>
            <a:r>
              <a:rPr lang="en-AU" sz="2000" dirty="0"/>
              <a:t> c = 20, </a:t>
            </a:r>
            <a:r>
              <a:rPr lang="en-AU" sz="2000" dirty="0" err="1"/>
              <a:t>sehingga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000" dirty="0"/>
              <a:t>	</a:t>
            </a:r>
            <a:r>
              <a:rPr lang="en-AU" sz="2000" dirty="0" err="1"/>
              <a:t>d</a:t>
            </a:r>
            <a:r>
              <a:rPr lang="en-AU" sz="2000" baseline="-25000" dirty="0" err="1"/>
              <a:t>n</a:t>
            </a:r>
            <a:r>
              <a:rPr lang="en-AU" sz="2000" dirty="0"/>
              <a:t> = 180 + 20.2</a:t>
            </a:r>
            <a:r>
              <a:rPr lang="en-AU" sz="2000" baseline="30000" dirty="0"/>
              <a:t>n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618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629890" y="0"/>
            <a:ext cx="6580909" cy="8382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Contoh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soal</a:t>
            </a:r>
            <a:r>
              <a:rPr lang="en-US" sz="3200" dirty="0">
                <a:solidFill>
                  <a:srgbClr val="FF0000"/>
                </a:solidFill>
              </a:rPr>
              <a:t> HRLH KT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21240" y="789709"/>
            <a:ext cx="11044719" cy="55626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AU" sz="2000" b="1" dirty="0" err="1"/>
              <a:t>Contoh</a:t>
            </a:r>
            <a:r>
              <a:rPr lang="en-AU" sz="2000" b="1" dirty="0"/>
              <a:t> 2.33.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Tentukan</a:t>
            </a:r>
            <a:r>
              <a:rPr lang="en-AU" sz="2000" dirty="0"/>
              <a:t> </a:t>
            </a:r>
            <a:r>
              <a:rPr lang="en-AU" sz="2000" dirty="0" err="1"/>
              <a:t>rumus</a:t>
            </a:r>
            <a:r>
              <a:rPr lang="en-AU" sz="2000" dirty="0"/>
              <a:t> </a:t>
            </a:r>
            <a:r>
              <a:rPr lang="en-AU" sz="2000" dirty="0" err="1"/>
              <a:t>eksplisit</a:t>
            </a:r>
            <a:r>
              <a:rPr lang="en-AU" sz="2000" dirty="0"/>
              <a:t>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barisan</a:t>
            </a:r>
            <a:r>
              <a:rPr lang="en-AU" sz="2000" dirty="0"/>
              <a:t> </a:t>
            </a:r>
            <a:r>
              <a:rPr lang="en-AU" sz="2000" dirty="0" err="1"/>
              <a:t>fibonacci</a:t>
            </a:r>
            <a:r>
              <a:rPr lang="en-AU" sz="2000" dirty="0"/>
              <a:t>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</a:t>
            </a:r>
            <a:r>
              <a:rPr lang="en-AU" sz="2000" dirty="0" err="1"/>
              <a:t>f</a:t>
            </a:r>
            <a:r>
              <a:rPr lang="en-AU" sz="2000" baseline="-25000" dirty="0" err="1"/>
              <a:t>n</a:t>
            </a:r>
            <a:r>
              <a:rPr lang="en-AU" sz="2000" dirty="0"/>
              <a:t> = f</a:t>
            </a:r>
            <a:r>
              <a:rPr lang="en-AU" sz="2000" baseline="-25000" dirty="0"/>
              <a:t>n-1</a:t>
            </a:r>
            <a:r>
              <a:rPr lang="en-AU" sz="2000" dirty="0"/>
              <a:t> + f</a:t>
            </a:r>
            <a:r>
              <a:rPr lang="en-AU" sz="2000" baseline="-25000" dirty="0"/>
              <a:t>n-2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b="1" dirty="0" err="1"/>
              <a:t>Jawab</a:t>
            </a:r>
            <a:r>
              <a:rPr lang="en-AU" sz="2000" b="1" dirty="0"/>
              <a:t>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f</a:t>
            </a:r>
            <a:r>
              <a:rPr lang="en-AU" sz="2000" baseline="-25000" dirty="0"/>
              <a:t>1</a:t>
            </a:r>
            <a:r>
              <a:rPr lang="en-AU" sz="2000" dirty="0"/>
              <a:t> = 1 </a:t>
            </a:r>
            <a:r>
              <a:rPr lang="en-AU" sz="2000" dirty="0" err="1"/>
              <a:t>dan</a:t>
            </a:r>
            <a:r>
              <a:rPr lang="en-AU" sz="2000" dirty="0"/>
              <a:t> f</a:t>
            </a:r>
            <a:r>
              <a:rPr lang="en-AU" sz="2000" baseline="-25000" dirty="0"/>
              <a:t>2</a:t>
            </a:r>
            <a:r>
              <a:rPr lang="en-AU" sz="2000" dirty="0"/>
              <a:t> = 2.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langkah</a:t>
            </a:r>
            <a:r>
              <a:rPr lang="en-AU" sz="2000" dirty="0"/>
              <a:t> 1 </a:t>
            </a:r>
            <a:r>
              <a:rPr lang="en-AU" sz="2000" dirty="0" err="1"/>
              <a:t>hingga</a:t>
            </a:r>
            <a:r>
              <a:rPr lang="en-AU" sz="2000" dirty="0"/>
              <a:t> 3 </a:t>
            </a:r>
            <a:r>
              <a:rPr lang="en-AU" sz="2000" dirty="0" err="1"/>
              <a:t>didapat</a:t>
            </a:r>
            <a:r>
              <a:rPr lang="en-AU" sz="2000" dirty="0"/>
              <a:t> </a:t>
            </a:r>
            <a:r>
              <a:rPr lang="en-AU" sz="2000" dirty="0" err="1"/>
              <a:t>persamaan</a:t>
            </a:r>
            <a:r>
              <a:rPr lang="en-AU" sz="2000" dirty="0"/>
              <a:t> : t</a:t>
            </a:r>
            <a:r>
              <a:rPr lang="en-AU" sz="2000" baseline="30000" dirty="0"/>
              <a:t>2</a:t>
            </a:r>
            <a:r>
              <a:rPr lang="en-AU" sz="2000" dirty="0"/>
              <a:t> - t - 1 = 0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Dan </a:t>
            </a:r>
            <a:r>
              <a:rPr lang="en-AU" sz="2000" dirty="0" err="1"/>
              <a:t>solusi</a:t>
            </a:r>
            <a:r>
              <a:rPr lang="id-ID" sz="2000" dirty="0"/>
              <a:t> untuk t didapat menggunakan rumus abc (karena persamaan kuadrat di atas tidak dapat difaktorkan.</a:t>
            </a:r>
            <a:r>
              <a:rPr lang="en-AU" sz="2000" dirty="0"/>
              <a:t> 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 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Maka</a:t>
            </a:r>
            <a:r>
              <a:rPr lang="en-AU" sz="2000" dirty="0"/>
              <a:t> </a:t>
            </a:r>
            <a:r>
              <a:rPr lang="en-AU" sz="2000" dirty="0" err="1"/>
              <a:t>solusi</a:t>
            </a:r>
            <a:r>
              <a:rPr lang="en-AU" sz="2000" dirty="0"/>
              <a:t> </a:t>
            </a:r>
            <a:r>
              <a:rPr lang="en-AU" sz="2000" dirty="0" err="1"/>
              <a:t>solusi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 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Kemudian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kondisi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ditentukan</a:t>
            </a:r>
            <a:r>
              <a:rPr lang="en-AU" sz="2000" dirty="0"/>
              <a:t> </a:t>
            </a:r>
            <a:r>
              <a:rPr lang="en-AU" sz="2000" dirty="0" err="1"/>
              <a:t>nilai</a:t>
            </a:r>
            <a:r>
              <a:rPr lang="en-AU" sz="2000" dirty="0"/>
              <a:t> a </a:t>
            </a:r>
            <a:r>
              <a:rPr lang="en-AU" sz="2000" dirty="0" err="1"/>
              <a:t>dan</a:t>
            </a:r>
            <a:r>
              <a:rPr lang="en-AU" sz="2000" dirty="0"/>
              <a:t> b.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 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harga</a:t>
            </a:r>
            <a:r>
              <a:rPr lang="en-AU" sz="2000" dirty="0"/>
              <a:t> a </a:t>
            </a:r>
            <a:r>
              <a:rPr lang="en-AU" sz="2000" dirty="0" err="1"/>
              <a:t>dan</a:t>
            </a:r>
            <a:r>
              <a:rPr lang="en-AU" sz="2000" dirty="0"/>
              <a:t> b </a:t>
            </a:r>
            <a:r>
              <a:rPr lang="en-AU" sz="2000" dirty="0" err="1"/>
              <a:t>adalah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  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Maka</a:t>
            </a:r>
            <a:r>
              <a:rPr lang="en-AU" sz="2000" dirty="0"/>
              <a:t> </a:t>
            </a:r>
            <a:r>
              <a:rPr lang="en-AU" sz="2000" dirty="0" err="1"/>
              <a:t>rumus</a:t>
            </a:r>
            <a:r>
              <a:rPr lang="en-AU" sz="2000" dirty="0"/>
              <a:t> </a:t>
            </a:r>
            <a:r>
              <a:rPr lang="en-AU" sz="2000" dirty="0" err="1"/>
              <a:t>eksplisit</a:t>
            </a:r>
            <a:r>
              <a:rPr lang="en-AU" sz="2000" dirty="0"/>
              <a:t> </a:t>
            </a:r>
            <a:r>
              <a:rPr lang="en-AU" sz="2000" dirty="0" err="1"/>
              <a:t>barisan</a:t>
            </a:r>
            <a:r>
              <a:rPr lang="en-AU" sz="2000" dirty="0"/>
              <a:t> </a:t>
            </a:r>
            <a:r>
              <a:rPr lang="en-AU" sz="2000" dirty="0" err="1"/>
              <a:t>fibonacci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 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 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/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/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125119"/>
              </p:ext>
            </p:extLst>
          </p:nvPr>
        </p:nvGraphicFramePr>
        <p:xfrm>
          <a:off x="6096000" y="3043698"/>
          <a:ext cx="22653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1726451" imgH="482391" progId="Equation.3">
                  <p:embed/>
                </p:oleObj>
              </mc:Choice>
              <mc:Fallback>
                <p:oleObj name="Equation" r:id="rId3" imgW="1726451" imgH="482391" progId="Equation.3">
                  <p:embed/>
                  <p:pic>
                    <p:nvPicPr>
                      <p:cNvPr id="1946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43698"/>
                        <a:ext cx="22653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/>
          </a:p>
        </p:txBody>
      </p:sp>
      <p:graphicFrame>
        <p:nvGraphicFramePr>
          <p:cNvPr id="1946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79669"/>
              </p:ext>
            </p:extLst>
          </p:nvPr>
        </p:nvGraphicFramePr>
        <p:xfrm>
          <a:off x="2884032" y="4263069"/>
          <a:ext cx="13954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5" imgW="1041400" imgH="508000" progId="Equation.3">
                  <p:embed/>
                </p:oleObj>
              </mc:Choice>
              <mc:Fallback>
                <p:oleObj name="Equation" r:id="rId5" imgW="1041400" imgH="508000" progId="Equation.3">
                  <p:embed/>
                  <p:pic>
                    <p:nvPicPr>
                      <p:cNvPr id="1946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032" y="4263069"/>
                        <a:ext cx="13954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/>
          </a:p>
        </p:txBody>
      </p:sp>
      <p:graphicFrame>
        <p:nvGraphicFramePr>
          <p:cNvPr id="1946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529041"/>
              </p:ext>
            </p:extLst>
          </p:nvPr>
        </p:nvGraphicFramePr>
        <p:xfrm>
          <a:off x="4752658" y="4240846"/>
          <a:ext cx="15049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7" imgW="1143000" imgH="508000" progId="Equation.3">
                  <p:embed/>
                </p:oleObj>
              </mc:Choice>
              <mc:Fallback>
                <p:oleObj name="Equation" r:id="rId7" imgW="1143000" imgH="508000" progId="Equation.3">
                  <p:embed/>
                  <p:pic>
                    <p:nvPicPr>
                      <p:cNvPr id="1946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658" y="4240846"/>
                        <a:ext cx="15049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/>
          </a:p>
        </p:txBody>
      </p:sp>
      <p:graphicFrame>
        <p:nvGraphicFramePr>
          <p:cNvPr id="1946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63082"/>
              </p:ext>
            </p:extLst>
          </p:nvPr>
        </p:nvGraphicFramePr>
        <p:xfrm>
          <a:off x="2892505" y="5555318"/>
          <a:ext cx="379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9" imgW="2197100" imgH="482600" progId="Equation.3">
                  <p:embed/>
                </p:oleObj>
              </mc:Choice>
              <mc:Fallback>
                <p:oleObj name="Equation" r:id="rId9" imgW="2197100" imgH="482600" progId="Equation.3">
                  <p:embed/>
                  <p:pic>
                    <p:nvPicPr>
                      <p:cNvPr id="194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505" y="5555318"/>
                        <a:ext cx="379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74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541222" y="0"/>
            <a:ext cx="6669578" cy="8382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Contoh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soal</a:t>
            </a:r>
            <a:r>
              <a:rPr lang="en-US" sz="3200" dirty="0">
                <a:solidFill>
                  <a:srgbClr val="FF0000"/>
                </a:solidFill>
              </a:rPr>
              <a:t> HRLH KT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63029" y="1198418"/>
            <a:ext cx="10638889" cy="495854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AU" sz="2000" b="1" dirty="0" err="1"/>
              <a:t>Contoh</a:t>
            </a:r>
            <a:r>
              <a:rPr lang="en-AU" sz="2000" b="1" dirty="0"/>
              <a:t> 2.34.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Tentukan</a:t>
            </a:r>
            <a:r>
              <a:rPr lang="en-AU" sz="2000" dirty="0"/>
              <a:t> </a:t>
            </a:r>
            <a:r>
              <a:rPr lang="en-AU" sz="2000" dirty="0" err="1"/>
              <a:t>solusi</a:t>
            </a:r>
            <a:r>
              <a:rPr lang="en-AU" sz="2000" dirty="0"/>
              <a:t> </a:t>
            </a:r>
            <a:r>
              <a:rPr lang="en-AU" sz="2000" dirty="0" err="1"/>
              <a:t>dari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r>
              <a:rPr lang="en-AU" sz="2000" dirty="0"/>
              <a:t> </a:t>
            </a:r>
            <a:r>
              <a:rPr lang="en-AU" sz="2000" dirty="0" err="1"/>
              <a:t>d</a:t>
            </a:r>
            <a:r>
              <a:rPr lang="en-AU" sz="2000" baseline="-25000" dirty="0" err="1"/>
              <a:t>n</a:t>
            </a:r>
            <a:r>
              <a:rPr lang="en-AU" sz="2000" dirty="0"/>
              <a:t> = 4(d</a:t>
            </a:r>
            <a:r>
              <a:rPr lang="en-AU" sz="2000" baseline="-25000" dirty="0"/>
              <a:t>n-1</a:t>
            </a:r>
            <a:r>
              <a:rPr lang="en-AU" sz="2000" dirty="0"/>
              <a:t> – d</a:t>
            </a:r>
            <a:r>
              <a:rPr lang="en-AU" sz="2000" baseline="-25000" dirty="0"/>
              <a:t>n-2</a:t>
            </a:r>
            <a:r>
              <a:rPr lang="en-AU" sz="2000" dirty="0"/>
              <a:t>)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kondisi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: d</a:t>
            </a:r>
            <a:r>
              <a:rPr lang="en-AU" sz="2000" baseline="-25000" dirty="0"/>
              <a:t>0</a:t>
            </a:r>
            <a:r>
              <a:rPr lang="en-AU" sz="2000" dirty="0"/>
              <a:t> = d</a:t>
            </a:r>
            <a:r>
              <a:rPr lang="en-AU" sz="2000" baseline="-25000" dirty="0"/>
              <a:t>1</a:t>
            </a:r>
            <a:r>
              <a:rPr lang="en-AU" sz="2000" dirty="0"/>
              <a:t> =1.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b="1" dirty="0" err="1"/>
              <a:t>Jawab</a:t>
            </a:r>
            <a:r>
              <a:rPr lang="en-AU" sz="2000" b="1" dirty="0"/>
              <a:t>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langkah-langkah</a:t>
            </a:r>
            <a:r>
              <a:rPr lang="en-AU" sz="2000" dirty="0"/>
              <a:t> 1-3 </a:t>
            </a:r>
            <a:r>
              <a:rPr lang="en-AU" sz="2000" dirty="0" err="1"/>
              <a:t>didapat</a:t>
            </a:r>
            <a:r>
              <a:rPr lang="en-AU" sz="2000" dirty="0"/>
              <a:t> : t</a:t>
            </a:r>
            <a:r>
              <a:rPr lang="en-AU" sz="2000" baseline="30000" dirty="0"/>
              <a:t>2</a:t>
            </a:r>
            <a:r>
              <a:rPr lang="en-AU" sz="2000" dirty="0"/>
              <a:t> – 4t + 4 = 0,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akar-akarnya</a:t>
            </a:r>
            <a:r>
              <a:rPr lang="en-AU" sz="2000" dirty="0"/>
              <a:t> </a:t>
            </a:r>
            <a:r>
              <a:rPr lang="en-AU" sz="2000" dirty="0" err="1"/>
              <a:t>sama</a:t>
            </a:r>
            <a:r>
              <a:rPr lang="en-AU" sz="2000" dirty="0"/>
              <a:t> </a:t>
            </a:r>
            <a:r>
              <a:rPr lang="en-AU" sz="2000" dirty="0" err="1"/>
              <a:t>yaitu</a:t>
            </a:r>
            <a:r>
              <a:rPr lang="en-AU" sz="2000" dirty="0"/>
              <a:t> t = 2.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d = 2</a:t>
            </a:r>
            <a:r>
              <a:rPr lang="en-AU" sz="2000" baseline="30000" dirty="0"/>
              <a:t>n</a:t>
            </a:r>
            <a:r>
              <a:rPr lang="en-AU" sz="2000" dirty="0"/>
              <a:t>a + n2</a:t>
            </a:r>
            <a:r>
              <a:rPr lang="en-AU" sz="2000" baseline="30000" dirty="0"/>
              <a:t>n</a:t>
            </a:r>
            <a:r>
              <a:rPr lang="en-AU" sz="2000" dirty="0"/>
              <a:t>b, 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kondisi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 </a:t>
            </a:r>
            <a:r>
              <a:rPr lang="en-AU" sz="2000" dirty="0" err="1"/>
              <a:t>didapat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a + 0.b = 1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2a + 2b = 1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 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Maka</a:t>
            </a:r>
            <a:r>
              <a:rPr lang="en-AU" sz="2000" dirty="0"/>
              <a:t> </a:t>
            </a:r>
            <a:r>
              <a:rPr lang="en-AU" sz="2000" dirty="0" err="1"/>
              <a:t>didapat</a:t>
            </a:r>
            <a:r>
              <a:rPr lang="en-AU" sz="2000" dirty="0"/>
              <a:t> a = 1 </a:t>
            </a:r>
            <a:r>
              <a:rPr lang="en-AU" sz="2000" dirty="0" err="1"/>
              <a:t>dan</a:t>
            </a:r>
            <a:r>
              <a:rPr lang="en-AU" sz="2000" dirty="0"/>
              <a:t> b = -1/2, </a:t>
            </a:r>
            <a:r>
              <a:rPr lang="en-AU" sz="2000" dirty="0" err="1"/>
              <a:t>sehingga</a:t>
            </a:r>
            <a:r>
              <a:rPr lang="en-AU" sz="2000" dirty="0"/>
              <a:t> </a:t>
            </a:r>
            <a:r>
              <a:rPr lang="en-AU" sz="2000" dirty="0" err="1"/>
              <a:t>solusi</a:t>
            </a:r>
            <a:r>
              <a:rPr lang="en-AU" sz="2000" dirty="0"/>
              <a:t> </a:t>
            </a:r>
            <a:r>
              <a:rPr lang="en-AU" sz="2000" dirty="0" err="1"/>
              <a:t>dari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 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</a:t>
            </a:r>
            <a:r>
              <a:rPr lang="en-AU" sz="2000" dirty="0" err="1"/>
              <a:t>d</a:t>
            </a:r>
            <a:r>
              <a:rPr lang="en-AU" sz="2000" baseline="-25000" dirty="0" err="1"/>
              <a:t>n</a:t>
            </a:r>
            <a:r>
              <a:rPr lang="en-AU" sz="2000" dirty="0"/>
              <a:t> = 2</a:t>
            </a:r>
            <a:r>
              <a:rPr lang="en-AU" sz="2000" baseline="30000" dirty="0"/>
              <a:t>n</a:t>
            </a:r>
            <a:r>
              <a:rPr lang="en-AU" sz="2000" dirty="0"/>
              <a:t> – n2</a:t>
            </a:r>
            <a:r>
              <a:rPr lang="en-AU" sz="2000" baseline="30000" dirty="0"/>
              <a:t>n-1</a:t>
            </a:r>
            <a:r>
              <a:rPr lang="en-AU" sz="2000" dirty="0"/>
              <a:t> 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3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458095" y="221674"/>
            <a:ext cx="6977148" cy="7159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Hubungan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rekurensi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156434"/>
            <a:ext cx="10861342" cy="548580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sz="2400" dirty="0" err="1"/>
              <a:t>Sebuah</a:t>
            </a:r>
            <a:r>
              <a:rPr lang="en-AU" sz="2400" dirty="0"/>
              <a:t> </a:t>
            </a:r>
            <a:r>
              <a:rPr lang="en-AU" sz="2400" dirty="0" err="1"/>
              <a:t>barisan</a:t>
            </a:r>
            <a:r>
              <a:rPr lang="en-AU" sz="2400" dirty="0"/>
              <a:t> (sequence) </a:t>
            </a:r>
            <a:r>
              <a:rPr lang="en-AU" sz="2400" dirty="0" err="1"/>
              <a:t>dapat</a:t>
            </a:r>
            <a:r>
              <a:rPr lang="en-AU" sz="2400" dirty="0"/>
              <a:t> </a:t>
            </a:r>
            <a:r>
              <a:rPr lang="en-AU" sz="2400" dirty="0" err="1"/>
              <a:t>dinyatakan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beberapa</a:t>
            </a:r>
            <a:r>
              <a:rPr lang="en-AU" sz="2400" dirty="0"/>
              <a:t> </a:t>
            </a:r>
            <a:r>
              <a:rPr lang="en-AU" sz="2400" dirty="0" err="1"/>
              <a:t>cara</a:t>
            </a:r>
            <a:r>
              <a:rPr lang="en-AU" sz="2400" dirty="0"/>
              <a:t>,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pada</a:t>
            </a:r>
            <a:r>
              <a:rPr lang="en-AU" sz="2400" dirty="0"/>
              <a:t> </a:t>
            </a:r>
            <a:r>
              <a:rPr lang="en-AU" sz="2400" dirty="0" err="1"/>
              <a:t>bagian</a:t>
            </a:r>
            <a:r>
              <a:rPr lang="en-AU" sz="2400" dirty="0"/>
              <a:t> </a:t>
            </a:r>
            <a:r>
              <a:rPr lang="en-AU" sz="2400" dirty="0" err="1"/>
              <a:t>ini</a:t>
            </a:r>
            <a:r>
              <a:rPr lang="en-AU" sz="2400" dirty="0"/>
              <a:t> </a:t>
            </a:r>
            <a:r>
              <a:rPr lang="en-AU" sz="2400" dirty="0" err="1"/>
              <a:t>akan</a:t>
            </a:r>
            <a:r>
              <a:rPr lang="en-AU" sz="2400" dirty="0"/>
              <a:t> </a:t>
            </a:r>
            <a:r>
              <a:rPr lang="en-AU" sz="2400" dirty="0" err="1"/>
              <a:t>dijelaskan</a:t>
            </a:r>
            <a:r>
              <a:rPr lang="en-AU" sz="2400" dirty="0"/>
              <a:t> </a:t>
            </a:r>
            <a:r>
              <a:rPr lang="en-AU" sz="2400" dirty="0" err="1"/>
              <a:t>tiga</a:t>
            </a:r>
            <a:r>
              <a:rPr lang="en-AU" sz="2400" dirty="0"/>
              <a:t> </a:t>
            </a:r>
            <a:r>
              <a:rPr lang="en-AU" sz="2400" dirty="0" err="1"/>
              <a:t>cara</a:t>
            </a:r>
            <a:r>
              <a:rPr lang="en-AU" sz="2400" dirty="0"/>
              <a:t>. </a:t>
            </a:r>
            <a:r>
              <a:rPr lang="en-AU" sz="2400" dirty="0" err="1"/>
              <a:t>Pertama</a:t>
            </a:r>
            <a:r>
              <a:rPr lang="en-AU" sz="2400" dirty="0"/>
              <a:t>,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menuliskan</a:t>
            </a:r>
            <a:r>
              <a:rPr lang="en-AU" sz="2400" dirty="0"/>
              <a:t> </a:t>
            </a:r>
            <a:r>
              <a:rPr lang="en-AU" sz="2400" dirty="0" err="1"/>
              <a:t>beberapa</a:t>
            </a:r>
            <a:r>
              <a:rPr lang="en-AU" sz="2400" dirty="0"/>
              <a:t> </a:t>
            </a:r>
            <a:r>
              <a:rPr lang="en-AU" sz="2400" dirty="0" err="1"/>
              <a:t>suku</a:t>
            </a:r>
            <a:r>
              <a:rPr lang="en-AU" sz="2400" dirty="0"/>
              <a:t> </a:t>
            </a:r>
            <a:r>
              <a:rPr lang="en-AU" sz="2400" dirty="0" err="1"/>
              <a:t>pertama</a:t>
            </a:r>
            <a:r>
              <a:rPr lang="en-AU" sz="2400" dirty="0"/>
              <a:t> </a:t>
            </a:r>
            <a:r>
              <a:rPr lang="en-AU" sz="2400" dirty="0" err="1"/>
              <a:t>barisan</a:t>
            </a:r>
            <a:r>
              <a:rPr lang="en-AU" sz="2400" dirty="0"/>
              <a:t> </a:t>
            </a:r>
            <a:r>
              <a:rPr lang="en-AU" sz="2400" dirty="0" err="1"/>
              <a:t>itu</a:t>
            </a:r>
            <a:r>
              <a:rPr lang="en-AU" sz="2400" dirty="0"/>
              <a:t>,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suku</a:t>
            </a:r>
            <a:r>
              <a:rPr lang="en-AU" sz="2400" dirty="0"/>
              <a:t> </a:t>
            </a:r>
            <a:r>
              <a:rPr lang="en-AU" sz="2400" dirty="0" err="1"/>
              <a:t>berikutnya</a:t>
            </a:r>
            <a:r>
              <a:rPr lang="en-AU" sz="2400" dirty="0"/>
              <a:t> </a:t>
            </a:r>
            <a:r>
              <a:rPr lang="en-AU" sz="2400" dirty="0" err="1"/>
              <a:t>dapat</a:t>
            </a:r>
            <a:r>
              <a:rPr lang="en-AU" sz="2400" dirty="0"/>
              <a:t> </a:t>
            </a:r>
            <a:r>
              <a:rPr lang="en-AU" sz="2400" dirty="0" err="1"/>
              <a:t>ditentukan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melihat</a:t>
            </a:r>
            <a:r>
              <a:rPr lang="en-AU" sz="2400" dirty="0"/>
              <a:t> </a:t>
            </a:r>
            <a:r>
              <a:rPr lang="en-AU" sz="2400" dirty="0" err="1"/>
              <a:t>kecenderungan</a:t>
            </a:r>
            <a:r>
              <a:rPr lang="en-AU" sz="2400" dirty="0"/>
              <a:t> </a:t>
            </a:r>
            <a:r>
              <a:rPr lang="en-AU" sz="2400" dirty="0" err="1"/>
              <a:t>suku-suku</a:t>
            </a:r>
            <a:r>
              <a:rPr lang="en-AU" sz="2400" dirty="0"/>
              <a:t> </a:t>
            </a:r>
            <a:r>
              <a:rPr lang="en-AU" sz="2400" dirty="0" err="1"/>
              <a:t>pertama</a:t>
            </a:r>
            <a:r>
              <a:rPr lang="en-AU" sz="2400" dirty="0"/>
              <a:t> </a:t>
            </a:r>
            <a:r>
              <a:rPr lang="en-AU" sz="2400" dirty="0" err="1"/>
              <a:t>itu</a:t>
            </a:r>
            <a:r>
              <a:rPr lang="en-AU" sz="2400" dirty="0"/>
              <a:t>. </a:t>
            </a:r>
            <a:r>
              <a:rPr lang="en-AU" sz="2400" dirty="0" err="1"/>
              <a:t>Namun</a:t>
            </a:r>
            <a:r>
              <a:rPr lang="en-AU" sz="2400" dirty="0"/>
              <a:t> </a:t>
            </a:r>
            <a:r>
              <a:rPr lang="en-AU" sz="2400" dirty="0" err="1"/>
              <a:t>cara</a:t>
            </a:r>
            <a:r>
              <a:rPr lang="en-AU" sz="2400" dirty="0"/>
              <a:t> </a:t>
            </a:r>
            <a:r>
              <a:rPr lang="en-AU" sz="2400" dirty="0" err="1"/>
              <a:t>ini</a:t>
            </a:r>
            <a:r>
              <a:rPr lang="en-AU" sz="2400" dirty="0"/>
              <a:t> </a:t>
            </a:r>
            <a:r>
              <a:rPr lang="en-AU" sz="2400" dirty="0" err="1"/>
              <a:t>dapat</a:t>
            </a:r>
            <a:r>
              <a:rPr lang="en-AU" sz="2400" dirty="0"/>
              <a:t> </a:t>
            </a:r>
            <a:r>
              <a:rPr lang="en-AU" sz="2400" dirty="0" err="1"/>
              <a:t>membingungkan</a:t>
            </a:r>
            <a:r>
              <a:rPr lang="en-AU" sz="2400" dirty="0"/>
              <a:t> </a:t>
            </a:r>
            <a:r>
              <a:rPr lang="en-AU" sz="2400" dirty="0" err="1"/>
              <a:t>pembaca</a:t>
            </a:r>
            <a:r>
              <a:rPr lang="en-AU" sz="2400" dirty="0"/>
              <a:t>, </a:t>
            </a:r>
            <a:r>
              <a:rPr lang="en-AU" sz="2400" dirty="0" err="1"/>
              <a:t>karena</a:t>
            </a:r>
            <a:r>
              <a:rPr lang="en-AU" sz="2400" dirty="0"/>
              <a:t> </a:t>
            </a:r>
            <a:r>
              <a:rPr lang="en-AU" sz="2400" dirty="0" err="1"/>
              <a:t>boleh</a:t>
            </a:r>
            <a:r>
              <a:rPr lang="en-AU" sz="2400" dirty="0"/>
              <a:t> </a:t>
            </a:r>
            <a:r>
              <a:rPr lang="en-AU" sz="2400" dirty="0" err="1"/>
              <a:t>jadi</a:t>
            </a:r>
            <a:r>
              <a:rPr lang="en-AU" sz="2400" dirty="0"/>
              <a:t> </a:t>
            </a:r>
            <a:r>
              <a:rPr lang="en-AU" sz="2400" dirty="0" err="1"/>
              <a:t>salah</a:t>
            </a:r>
            <a:r>
              <a:rPr lang="en-AU" sz="2400" dirty="0"/>
              <a:t> </a:t>
            </a:r>
            <a:r>
              <a:rPr lang="en-AU" sz="2400" dirty="0" err="1"/>
              <a:t>interpretasi</a:t>
            </a:r>
            <a:r>
              <a:rPr lang="en-AU" sz="2400" dirty="0"/>
              <a:t> </a:t>
            </a:r>
            <a:r>
              <a:rPr lang="en-AU" sz="2400" dirty="0" err="1"/>
              <a:t>akan</a:t>
            </a:r>
            <a:r>
              <a:rPr lang="en-AU" sz="2400" dirty="0"/>
              <a:t> </a:t>
            </a:r>
            <a:r>
              <a:rPr lang="en-AU" sz="2400" dirty="0" err="1"/>
              <a:t>suku-suku</a:t>
            </a:r>
            <a:r>
              <a:rPr lang="en-AU" sz="2400" dirty="0"/>
              <a:t> </a:t>
            </a:r>
            <a:r>
              <a:rPr lang="en-AU" sz="2400" dirty="0" err="1"/>
              <a:t>selanjutnya</a:t>
            </a:r>
            <a:r>
              <a:rPr lang="en-AU" sz="2400" dirty="0"/>
              <a:t>. </a:t>
            </a:r>
            <a:endParaRPr lang="en-US" sz="2400" dirty="0"/>
          </a:p>
          <a:p>
            <a:r>
              <a:rPr lang="en-AU" sz="2400" dirty="0" err="1"/>
              <a:t>Contohnya</a:t>
            </a:r>
            <a:r>
              <a:rPr lang="en-AU" sz="2400" dirty="0"/>
              <a:t> </a:t>
            </a:r>
            <a:r>
              <a:rPr lang="en-AU" sz="2400" dirty="0" err="1"/>
              <a:t>diberikan</a:t>
            </a:r>
            <a:r>
              <a:rPr lang="en-AU" sz="2400" dirty="0"/>
              <a:t> 3 </a:t>
            </a:r>
            <a:r>
              <a:rPr lang="en-AU" sz="2400" dirty="0" err="1"/>
              <a:t>suku</a:t>
            </a:r>
            <a:r>
              <a:rPr lang="en-AU" sz="2400" dirty="0"/>
              <a:t> </a:t>
            </a:r>
            <a:r>
              <a:rPr lang="en-AU" sz="2400" dirty="0" err="1"/>
              <a:t>pertama</a:t>
            </a:r>
            <a:r>
              <a:rPr lang="en-AU" sz="2400" dirty="0"/>
              <a:t> </a:t>
            </a:r>
            <a:r>
              <a:rPr lang="en-AU" sz="2400" dirty="0" err="1"/>
              <a:t>suatu</a:t>
            </a:r>
            <a:r>
              <a:rPr lang="en-AU" sz="2400" dirty="0"/>
              <a:t> </a:t>
            </a:r>
            <a:r>
              <a:rPr lang="en-AU" sz="2400" dirty="0" err="1"/>
              <a:t>barisan</a:t>
            </a:r>
            <a:endParaRPr lang="en-US" sz="2400" dirty="0"/>
          </a:p>
          <a:p>
            <a:r>
              <a:rPr lang="en-AU" sz="2400" dirty="0"/>
              <a:t>	3, 5, 7, …</a:t>
            </a:r>
            <a:endParaRPr lang="en-US" sz="2400" dirty="0"/>
          </a:p>
          <a:p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melihat</a:t>
            </a:r>
            <a:r>
              <a:rPr lang="en-AU" sz="2400" dirty="0"/>
              <a:t> 3 </a:t>
            </a:r>
            <a:r>
              <a:rPr lang="en-AU" sz="2400" dirty="0" err="1"/>
              <a:t>suku</a:t>
            </a:r>
            <a:r>
              <a:rPr lang="en-AU" sz="2400" dirty="0"/>
              <a:t> </a:t>
            </a:r>
            <a:r>
              <a:rPr lang="en-AU" sz="2400" dirty="0" err="1"/>
              <a:t>pertama</a:t>
            </a:r>
            <a:r>
              <a:rPr lang="en-AU" sz="2400" dirty="0"/>
              <a:t> </a:t>
            </a:r>
            <a:r>
              <a:rPr lang="en-AU" sz="2400" dirty="0" err="1"/>
              <a:t>ini</a:t>
            </a:r>
            <a:r>
              <a:rPr lang="en-AU" sz="2400" dirty="0"/>
              <a:t> </a:t>
            </a:r>
            <a:r>
              <a:rPr lang="en-AU" sz="2400" dirty="0" err="1"/>
              <a:t>pembaca</a:t>
            </a:r>
            <a:r>
              <a:rPr lang="en-AU" sz="2400" dirty="0"/>
              <a:t> </a:t>
            </a:r>
            <a:r>
              <a:rPr lang="en-AU" sz="2400" dirty="0" err="1"/>
              <a:t>mungkin</a:t>
            </a:r>
            <a:r>
              <a:rPr lang="en-AU" sz="2400" dirty="0"/>
              <a:t> </a:t>
            </a:r>
            <a:r>
              <a:rPr lang="en-AU" sz="2400" dirty="0" err="1"/>
              <a:t>menebak</a:t>
            </a:r>
            <a:r>
              <a:rPr lang="en-AU" sz="2400" dirty="0"/>
              <a:t> </a:t>
            </a:r>
            <a:r>
              <a:rPr lang="en-AU" sz="2400" dirty="0" err="1"/>
              <a:t>bahwa</a:t>
            </a:r>
            <a:r>
              <a:rPr lang="en-AU" sz="2400" dirty="0"/>
              <a:t> </a:t>
            </a:r>
            <a:r>
              <a:rPr lang="en-AU" sz="2400" dirty="0" err="1"/>
              <a:t>barisan</a:t>
            </a:r>
            <a:r>
              <a:rPr lang="en-AU" sz="2400" dirty="0"/>
              <a:t> </a:t>
            </a:r>
            <a:r>
              <a:rPr lang="en-AU" sz="2400" dirty="0" err="1"/>
              <a:t>itu</a:t>
            </a:r>
            <a:r>
              <a:rPr lang="en-AU" sz="2400" dirty="0"/>
              <a:t> </a:t>
            </a:r>
            <a:r>
              <a:rPr lang="en-AU" sz="2400" dirty="0" err="1"/>
              <a:t>adalah</a:t>
            </a:r>
            <a:r>
              <a:rPr lang="en-AU" sz="2400" dirty="0"/>
              <a:t> </a:t>
            </a:r>
            <a:r>
              <a:rPr lang="en-AU" sz="2400" dirty="0" err="1"/>
              <a:t>bilangan</a:t>
            </a:r>
            <a:r>
              <a:rPr lang="en-AU" sz="2400" dirty="0"/>
              <a:t> </a:t>
            </a:r>
            <a:r>
              <a:rPr lang="en-AU" sz="2400" dirty="0" err="1"/>
              <a:t>ganjil</a:t>
            </a:r>
            <a:r>
              <a:rPr lang="en-AU" sz="2400" dirty="0"/>
              <a:t> yang </a:t>
            </a:r>
            <a:r>
              <a:rPr lang="en-AU" sz="2400" dirty="0" err="1"/>
              <a:t>dimulai</a:t>
            </a:r>
            <a:r>
              <a:rPr lang="en-AU" sz="2400" dirty="0"/>
              <a:t> </a:t>
            </a:r>
            <a:r>
              <a:rPr lang="en-AU" sz="2400" dirty="0" err="1"/>
              <a:t>dari</a:t>
            </a:r>
            <a:r>
              <a:rPr lang="en-AU" sz="2400" dirty="0"/>
              <a:t> 3, </a:t>
            </a:r>
            <a:r>
              <a:rPr lang="en-AU" sz="2400" dirty="0" err="1"/>
              <a:t>sehingga</a:t>
            </a:r>
            <a:r>
              <a:rPr lang="en-AU" sz="2400" dirty="0"/>
              <a:t> </a:t>
            </a:r>
            <a:r>
              <a:rPr lang="en-AU" sz="2400" dirty="0" err="1"/>
              <a:t>barisannya</a:t>
            </a:r>
            <a:r>
              <a:rPr lang="en-AU" sz="2400" dirty="0"/>
              <a:t> </a:t>
            </a:r>
            <a:r>
              <a:rPr lang="en-AU" sz="2400" dirty="0" err="1"/>
              <a:t>menjadi</a:t>
            </a:r>
            <a:r>
              <a:rPr lang="en-AU" sz="2400" dirty="0"/>
              <a:t> 3, 5, 7, 9, 11, …. </a:t>
            </a:r>
            <a:r>
              <a:rPr lang="en-AU" sz="2400" dirty="0" err="1"/>
              <a:t>Namun</a:t>
            </a:r>
            <a:r>
              <a:rPr lang="en-AU" sz="2400" dirty="0"/>
              <a:t> </a:t>
            </a:r>
            <a:r>
              <a:rPr lang="en-AU" sz="2400" dirty="0" err="1"/>
              <a:t>kesimpulan</a:t>
            </a:r>
            <a:r>
              <a:rPr lang="en-AU" sz="2400" dirty="0"/>
              <a:t> </a:t>
            </a:r>
            <a:r>
              <a:rPr lang="en-AU" sz="2400" dirty="0" err="1"/>
              <a:t>ini</a:t>
            </a:r>
            <a:r>
              <a:rPr lang="en-AU" sz="2400" dirty="0"/>
              <a:t> </a:t>
            </a:r>
            <a:r>
              <a:rPr lang="en-AU" sz="2400" dirty="0" err="1"/>
              <a:t>bisa</a:t>
            </a:r>
            <a:r>
              <a:rPr lang="en-AU" sz="2400" dirty="0"/>
              <a:t> </a:t>
            </a:r>
            <a:r>
              <a:rPr lang="en-AU" sz="2400" dirty="0" err="1"/>
              <a:t>jadi</a:t>
            </a:r>
            <a:r>
              <a:rPr lang="en-AU" sz="2400" dirty="0"/>
              <a:t> </a:t>
            </a:r>
            <a:r>
              <a:rPr lang="en-AU" sz="2400" dirty="0" err="1"/>
              <a:t>salah</a:t>
            </a:r>
            <a:r>
              <a:rPr lang="en-AU" sz="2400" dirty="0"/>
              <a:t>, </a:t>
            </a:r>
            <a:r>
              <a:rPr lang="en-AU" sz="2400" dirty="0" err="1"/>
              <a:t>mungkin</a:t>
            </a:r>
            <a:r>
              <a:rPr lang="en-AU" sz="2400" dirty="0"/>
              <a:t> </a:t>
            </a:r>
            <a:r>
              <a:rPr lang="en-AU" sz="2400" dirty="0" err="1"/>
              <a:t>pembaca</a:t>
            </a:r>
            <a:r>
              <a:rPr lang="en-AU" sz="2400" dirty="0"/>
              <a:t> </a:t>
            </a:r>
            <a:r>
              <a:rPr lang="en-AU" sz="2400" dirty="0" err="1"/>
              <a:t>lainnya</a:t>
            </a:r>
            <a:r>
              <a:rPr lang="en-AU" sz="2400" dirty="0"/>
              <a:t> </a:t>
            </a:r>
            <a:r>
              <a:rPr lang="en-AU" sz="2400" dirty="0" err="1"/>
              <a:t>akan</a:t>
            </a:r>
            <a:r>
              <a:rPr lang="en-AU" sz="2400" dirty="0"/>
              <a:t> </a:t>
            </a:r>
            <a:r>
              <a:rPr lang="en-AU" sz="2400" dirty="0" err="1"/>
              <a:t>mengatakan</a:t>
            </a:r>
            <a:r>
              <a:rPr lang="en-AU" sz="2400" dirty="0"/>
              <a:t> </a:t>
            </a:r>
            <a:r>
              <a:rPr lang="en-AU" sz="2400" dirty="0" err="1"/>
              <a:t>bahwa</a:t>
            </a:r>
            <a:r>
              <a:rPr lang="en-AU" sz="2400" dirty="0"/>
              <a:t> </a:t>
            </a:r>
            <a:r>
              <a:rPr lang="en-AU" sz="2400" dirty="0" err="1"/>
              <a:t>bahwa</a:t>
            </a:r>
            <a:r>
              <a:rPr lang="en-AU" sz="2400" dirty="0"/>
              <a:t> </a:t>
            </a:r>
            <a:r>
              <a:rPr lang="en-AU" sz="2400" dirty="0" err="1"/>
              <a:t>barisan</a:t>
            </a:r>
            <a:r>
              <a:rPr lang="en-AU" sz="2400" dirty="0"/>
              <a:t> </a:t>
            </a:r>
            <a:r>
              <a:rPr lang="en-AU" sz="2400" dirty="0" err="1"/>
              <a:t>itu</a:t>
            </a:r>
            <a:r>
              <a:rPr lang="en-AU" sz="2400" dirty="0"/>
              <a:t> </a:t>
            </a:r>
            <a:r>
              <a:rPr lang="en-AU" sz="2400" dirty="0" err="1"/>
              <a:t>adalah</a:t>
            </a:r>
            <a:r>
              <a:rPr lang="en-AU" sz="2400" dirty="0"/>
              <a:t> </a:t>
            </a:r>
            <a:r>
              <a:rPr lang="en-AU" sz="2400" dirty="0" err="1"/>
              <a:t>bilangan</a:t>
            </a:r>
            <a:r>
              <a:rPr lang="en-AU" sz="2400" dirty="0"/>
              <a:t> prima yang </a:t>
            </a:r>
            <a:r>
              <a:rPr lang="en-AU" sz="2400" dirty="0" err="1"/>
              <a:t>dimulai</a:t>
            </a:r>
            <a:r>
              <a:rPr lang="en-AU" sz="2400" dirty="0"/>
              <a:t> </a:t>
            </a:r>
            <a:r>
              <a:rPr lang="en-AU" sz="2400" dirty="0" err="1"/>
              <a:t>dari</a:t>
            </a:r>
            <a:r>
              <a:rPr lang="en-AU" sz="2400" dirty="0"/>
              <a:t> 3, </a:t>
            </a:r>
            <a:r>
              <a:rPr lang="en-AU" sz="2400" dirty="0" err="1"/>
              <a:t>sehingga</a:t>
            </a:r>
            <a:r>
              <a:rPr lang="en-AU" sz="2400" dirty="0"/>
              <a:t> </a:t>
            </a:r>
            <a:r>
              <a:rPr lang="en-AU" sz="2400" dirty="0" err="1"/>
              <a:t>barisannya</a:t>
            </a:r>
            <a:r>
              <a:rPr lang="en-AU" sz="2400" dirty="0"/>
              <a:t> </a:t>
            </a:r>
            <a:r>
              <a:rPr lang="en-AU" sz="2400" dirty="0" err="1"/>
              <a:t>menjadi</a:t>
            </a:r>
            <a:r>
              <a:rPr lang="en-AU" sz="2400" dirty="0"/>
              <a:t> 3, 5, 7, 11, 13, 17, ….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menghindari</a:t>
            </a:r>
            <a:r>
              <a:rPr lang="en-AU" sz="2400" dirty="0"/>
              <a:t> </a:t>
            </a:r>
            <a:r>
              <a:rPr lang="en-AU" sz="2400" dirty="0" err="1"/>
              <a:t>kesalahpamahan</a:t>
            </a:r>
            <a:r>
              <a:rPr lang="en-AU" sz="2400" dirty="0"/>
              <a:t>, </a:t>
            </a:r>
            <a:r>
              <a:rPr lang="en-AU" sz="2400" dirty="0" err="1"/>
              <a:t>harus</a:t>
            </a:r>
            <a:r>
              <a:rPr lang="en-AU" sz="2400" dirty="0"/>
              <a:t> </a:t>
            </a:r>
            <a:r>
              <a:rPr lang="en-AU" sz="2400" dirty="0" err="1"/>
              <a:t>dituliskan</a:t>
            </a:r>
            <a:r>
              <a:rPr lang="en-AU" sz="2400" dirty="0"/>
              <a:t> </a:t>
            </a:r>
            <a:r>
              <a:rPr lang="en-AU" sz="2400" dirty="0" err="1"/>
              <a:t>sebanyak</a:t>
            </a:r>
            <a:r>
              <a:rPr lang="en-AU" sz="2400" dirty="0"/>
              <a:t> </a:t>
            </a:r>
            <a:r>
              <a:rPr lang="en-AU" sz="2400" dirty="0" err="1"/>
              <a:t>mungkin</a:t>
            </a:r>
            <a:r>
              <a:rPr lang="en-AU" sz="2400" dirty="0"/>
              <a:t> </a:t>
            </a:r>
            <a:r>
              <a:rPr lang="en-AU" sz="2400" dirty="0" err="1"/>
              <a:t>suku-suku</a:t>
            </a:r>
            <a:r>
              <a:rPr lang="en-AU" sz="2400" dirty="0"/>
              <a:t> </a:t>
            </a:r>
            <a:r>
              <a:rPr lang="en-AU" sz="2400" dirty="0" err="1"/>
              <a:t>sehingga</a:t>
            </a:r>
            <a:r>
              <a:rPr lang="en-AU" sz="2400" dirty="0"/>
              <a:t> </a:t>
            </a:r>
            <a:r>
              <a:rPr lang="en-AU" sz="2400" dirty="0" err="1"/>
              <a:t>tidak</a:t>
            </a:r>
            <a:r>
              <a:rPr lang="en-AU" sz="2400" dirty="0"/>
              <a:t> </a:t>
            </a:r>
            <a:r>
              <a:rPr lang="en-AU" sz="2400" dirty="0" err="1"/>
              <a:t>akan</a:t>
            </a:r>
            <a:r>
              <a:rPr lang="en-AU" sz="2400" dirty="0"/>
              <a:t> </a:t>
            </a:r>
            <a:r>
              <a:rPr lang="en-AU" sz="2400" dirty="0" err="1"/>
              <a:t>menimbulkan</a:t>
            </a:r>
            <a:r>
              <a:rPr lang="en-AU" sz="2400" dirty="0"/>
              <a:t> </a:t>
            </a:r>
            <a:r>
              <a:rPr lang="en-AU" sz="2400" dirty="0" err="1"/>
              <a:t>salah</a:t>
            </a:r>
            <a:r>
              <a:rPr lang="en-AU" sz="2400" dirty="0"/>
              <a:t> </a:t>
            </a:r>
            <a:r>
              <a:rPr lang="en-AU" sz="2400" dirty="0" err="1"/>
              <a:t>tafsir</a:t>
            </a:r>
            <a:r>
              <a:rPr lang="en-A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15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519055" y="254925"/>
            <a:ext cx="7101840" cy="7159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Hubungan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rekurensi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65080" y="1164499"/>
            <a:ext cx="11155866" cy="503474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sz="2000" dirty="0"/>
              <a:t>Cara </a:t>
            </a:r>
            <a:r>
              <a:rPr lang="en-AU" sz="2000" dirty="0" err="1"/>
              <a:t>kedua</a:t>
            </a:r>
            <a:r>
              <a:rPr lang="en-AU" sz="2000" dirty="0"/>
              <a:t> yang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digunakan</a:t>
            </a:r>
            <a:r>
              <a:rPr lang="en-AU" sz="2000" dirty="0"/>
              <a:t>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menyatakan</a:t>
            </a:r>
            <a:r>
              <a:rPr lang="en-AU" sz="2000" dirty="0"/>
              <a:t> </a:t>
            </a:r>
            <a:r>
              <a:rPr lang="en-AU" sz="2000" dirty="0" err="1"/>
              <a:t>suatu</a:t>
            </a:r>
            <a:r>
              <a:rPr lang="en-AU" sz="2000" dirty="0"/>
              <a:t> </a:t>
            </a:r>
            <a:r>
              <a:rPr lang="en-AU" sz="2000" dirty="0" err="1"/>
              <a:t>barisan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menuliskan</a:t>
            </a:r>
            <a:r>
              <a:rPr lang="en-AU" sz="2000" dirty="0"/>
              <a:t> </a:t>
            </a:r>
            <a:r>
              <a:rPr lang="en-AU" sz="2000" dirty="0" err="1"/>
              <a:t>rumus</a:t>
            </a:r>
            <a:r>
              <a:rPr lang="en-AU" sz="2000" dirty="0"/>
              <a:t> yang </a:t>
            </a:r>
            <a:r>
              <a:rPr lang="en-AU" sz="2000" dirty="0" err="1"/>
              <a:t>menghubungkan</a:t>
            </a:r>
            <a:r>
              <a:rPr lang="en-AU" sz="2000" dirty="0"/>
              <a:t> </a:t>
            </a:r>
            <a:r>
              <a:rPr lang="en-AU" sz="2000" dirty="0" err="1"/>
              <a:t>semua</a:t>
            </a:r>
            <a:r>
              <a:rPr lang="en-AU" sz="2000" dirty="0"/>
              <a:t> </a:t>
            </a:r>
            <a:r>
              <a:rPr lang="en-AU" sz="2000" dirty="0" err="1"/>
              <a:t>suku-suku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barisan</a:t>
            </a:r>
            <a:r>
              <a:rPr lang="en-AU" sz="2000" dirty="0"/>
              <a:t> </a:t>
            </a:r>
            <a:r>
              <a:rPr lang="en-AU" sz="2000" dirty="0" err="1"/>
              <a:t>itu</a:t>
            </a:r>
            <a:r>
              <a:rPr lang="en-AU" sz="2000" dirty="0"/>
              <a:t>. </a:t>
            </a:r>
            <a:r>
              <a:rPr lang="en-AU" sz="2000" dirty="0" err="1"/>
              <a:t>Contohnya</a:t>
            </a:r>
            <a:r>
              <a:rPr lang="en-AU" sz="2000" dirty="0"/>
              <a:t> </a:t>
            </a:r>
            <a:r>
              <a:rPr lang="en-AU" sz="2000" dirty="0" err="1"/>
              <a:t>rumus</a:t>
            </a:r>
            <a:r>
              <a:rPr lang="en-AU" sz="2000" dirty="0"/>
              <a:t>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barisan</a:t>
            </a:r>
            <a:r>
              <a:rPr lang="en-AU" sz="2000" dirty="0"/>
              <a:t> </a:t>
            </a:r>
            <a:r>
              <a:rPr lang="en-AU" sz="2000" dirty="0" err="1"/>
              <a:t>bilangan</a:t>
            </a:r>
            <a:r>
              <a:rPr lang="en-AU" sz="2000" dirty="0"/>
              <a:t> </a:t>
            </a:r>
            <a:r>
              <a:rPr lang="en-AU" sz="2000" dirty="0" err="1"/>
              <a:t>ganjil</a:t>
            </a:r>
            <a:r>
              <a:rPr lang="en-AU" sz="2000" dirty="0"/>
              <a:t> </a:t>
            </a:r>
            <a:r>
              <a:rPr lang="en-AU" sz="2000" dirty="0" err="1"/>
              <a:t>lebih</a:t>
            </a:r>
            <a:r>
              <a:rPr lang="en-AU" sz="2000" dirty="0"/>
              <a:t> </a:t>
            </a:r>
            <a:r>
              <a:rPr lang="en-AU" sz="2000" dirty="0" err="1"/>
              <a:t>besar</a:t>
            </a:r>
            <a:r>
              <a:rPr lang="en-AU" sz="2000" dirty="0"/>
              <a:t> </a:t>
            </a:r>
            <a:r>
              <a:rPr lang="en-AU" sz="2000" dirty="0" err="1"/>
              <a:t>dari</a:t>
            </a:r>
            <a:r>
              <a:rPr lang="en-AU" sz="2000" dirty="0"/>
              <a:t> 2 </a:t>
            </a:r>
            <a:r>
              <a:rPr lang="en-AU" sz="2000" dirty="0" err="1"/>
              <a:t>adalah</a:t>
            </a:r>
            <a:r>
              <a:rPr lang="en-AU" sz="2000" dirty="0"/>
              <a:t>: a</a:t>
            </a:r>
            <a:r>
              <a:rPr lang="en-AU" sz="2000" baseline="-25000" dirty="0"/>
              <a:t>n</a:t>
            </a:r>
            <a:r>
              <a:rPr lang="en-AU" sz="2000" dirty="0"/>
              <a:t> = 2n+1, </a:t>
            </a:r>
            <a:r>
              <a:rPr lang="en-AU" sz="2000" dirty="0" err="1"/>
              <a:t>dengan</a:t>
            </a:r>
            <a:r>
              <a:rPr lang="en-AU" sz="2000" dirty="0"/>
              <a:t> n </a:t>
            </a:r>
            <a:r>
              <a:rPr lang="en-AU" sz="2000" dirty="0" err="1"/>
              <a:t>bilangan</a:t>
            </a:r>
            <a:r>
              <a:rPr lang="en-AU" sz="2000" dirty="0"/>
              <a:t> </a:t>
            </a:r>
            <a:r>
              <a:rPr lang="en-AU" sz="2000" dirty="0" err="1"/>
              <a:t>bulat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n </a:t>
            </a:r>
            <a:r>
              <a:rPr lang="en-AU" sz="2000" dirty="0">
                <a:sym typeface="Symbol" panose="05050102010706020507" pitchFamily="18" charset="2"/>
              </a:rPr>
              <a:t></a:t>
            </a:r>
            <a:r>
              <a:rPr lang="en-AU" sz="2000" dirty="0"/>
              <a:t> 1.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tepat</a:t>
            </a:r>
            <a:r>
              <a:rPr lang="en-AU" sz="2000" dirty="0"/>
              <a:t>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ditentukan</a:t>
            </a:r>
            <a:r>
              <a:rPr lang="en-AU" sz="2000" dirty="0"/>
              <a:t> </a:t>
            </a:r>
            <a:r>
              <a:rPr lang="en-AU" sz="2000" dirty="0" err="1"/>
              <a:t>semua</a:t>
            </a:r>
            <a:r>
              <a:rPr lang="en-AU" sz="2000" dirty="0"/>
              <a:t> </a:t>
            </a:r>
            <a:r>
              <a:rPr lang="en-AU" sz="2000" dirty="0" err="1"/>
              <a:t>suku-suku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barisan</a:t>
            </a:r>
            <a:r>
              <a:rPr lang="en-AU" sz="2000" dirty="0"/>
              <a:t> </a:t>
            </a:r>
            <a:r>
              <a:rPr lang="en-AU" sz="2000" dirty="0" err="1"/>
              <a:t>itu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		</a:t>
            </a:r>
            <a:r>
              <a:rPr lang="en-AU" sz="2000" dirty="0"/>
              <a:t>a</a:t>
            </a:r>
            <a:r>
              <a:rPr lang="en-AU" sz="2000" baseline="-25000" dirty="0"/>
              <a:t>1</a:t>
            </a:r>
            <a:r>
              <a:rPr lang="en-AU" sz="2000" dirty="0"/>
              <a:t> = 2.1 + 1 = 3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	a</a:t>
            </a:r>
            <a:r>
              <a:rPr lang="en-AU" sz="2000" baseline="-25000" dirty="0"/>
              <a:t>2</a:t>
            </a:r>
            <a:r>
              <a:rPr lang="en-AU" sz="2000" dirty="0"/>
              <a:t> = 2.2 + 1 = 5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	a</a:t>
            </a:r>
            <a:r>
              <a:rPr lang="en-AU" sz="2000" baseline="-25000" dirty="0"/>
              <a:t>3</a:t>
            </a:r>
            <a:r>
              <a:rPr lang="en-AU" sz="2000" dirty="0"/>
              <a:t> = 2.3 + 1 = 7, </a:t>
            </a:r>
            <a:r>
              <a:rPr lang="en-AU" sz="2000" dirty="0" err="1"/>
              <a:t>dst</a:t>
            </a:r>
            <a:endParaRPr lang="en-US" sz="2000" dirty="0"/>
          </a:p>
          <a:p>
            <a:r>
              <a:rPr lang="en-AU" sz="2000" dirty="0" err="1"/>
              <a:t>Keuntungan</a:t>
            </a:r>
            <a:r>
              <a:rPr lang="en-AU" sz="2000" dirty="0"/>
              <a:t> </a:t>
            </a:r>
            <a:r>
              <a:rPr lang="en-AU" sz="2000" dirty="0" err="1"/>
              <a:t>menuliskan</a:t>
            </a:r>
            <a:r>
              <a:rPr lang="en-AU" sz="2000" dirty="0"/>
              <a:t> </a:t>
            </a:r>
            <a:r>
              <a:rPr lang="en-AU" sz="2000" dirty="0" err="1"/>
              <a:t>suatu</a:t>
            </a:r>
            <a:r>
              <a:rPr lang="en-AU" sz="2000" dirty="0"/>
              <a:t> </a:t>
            </a:r>
            <a:r>
              <a:rPr lang="en-AU" sz="2000" dirty="0" err="1"/>
              <a:t>barisan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cara</a:t>
            </a:r>
            <a:r>
              <a:rPr lang="en-AU" sz="2000" dirty="0"/>
              <a:t> </a:t>
            </a:r>
            <a:r>
              <a:rPr lang="en-AU" sz="2000" dirty="0" err="1"/>
              <a:t>kedua</a:t>
            </a:r>
            <a:r>
              <a:rPr lang="en-AU" sz="2000" dirty="0"/>
              <a:t> </a:t>
            </a:r>
            <a:r>
              <a:rPr lang="en-AU" sz="2000" dirty="0" err="1"/>
              <a:t>ini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 </a:t>
            </a:r>
            <a:r>
              <a:rPr lang="en-AU" sz="2000" dirty="0" err="1"/>
              <a:t>bahwa</a:t>
            </a:r>
            <a:r>
              <a:rPr lang="en-AU" sz="2000" dirty="0"/>
              <a:t>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ditentukan</a:t>
            </a:r>
            <a:r>
              <a:rPr lang="en-AU" sz="2000" dirty="0"/>
              <a:t> </a:t>
            </a:r>
            <a:r>
              <a:rPr lang="en-AU" sz="2000" dirty="0" err="1"/>
              <a:t>suku</a:t>
            </a:r>
            <a:r>
              <a:rPr lang="en-AU" sz="2000" dirty="0"/>
              <a:t> </a:t>
            </a:r>
            <a:r>
              <a:rPr lang="en-AU" sz="2000" dirty="0" err="1"/>
              <a:t>tertentu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cepat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tepat</a:t>
            </a:r>
            <a:r>
              <a:rPr lang="en-AU" sz="2000" dirty="0"/>
              <a:t>, </a:t>
            </a:r>
            <a:r>
              <a:rPr lang="en-AU" sz="2000" dirty="0" err="1"/>
              <a:t>misalnya</a:t>
            </a:r>
            <a:r>
              <a:rPr lang="en-AU" sz="2000" dirty="0"/>
              <a:t> n=50, </a:t>
            </a:r>
            <a:r>
              <a:rPr lang="en-AU" sz="2000" dirty="0" err="1"/>
              <a:t>sehingga</a:t>
            </a:r>
            <a:r>
              <a:rPr lang="en-AU" sz="2000" dirty="0"/>
              <a:t> a</a:t>
            </a:r>
            <a:r>
              <a:rPr lang="en-AU" sz="2000" baseline="-25000" dirty="0"/>
              <a:t>50</a:t>
            </a:r>
            <a:r>
              <a:rPr lang="en-AU" sz="2000" dirty="0"/>
              <a:t> = 2.50 + 1 = 101.</a:t>
            </a:r>
            <a:endParaRPr lang="en-US" sz="2000" dirty="0"/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AU" sz="2000" dirty="0"/>
              <a:t>Cara </a:t>
            </a:r>
            <a:r>
              <a:rPr lang="en-AU" sz="2000" dirty="0" err="1"/>
              <a:t>ketiga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menggunakan</a:t>
            </a:r>
            <a:r>
              <a:rPr lang="en-AU" sz="2000" dirty="0"/>
              <a:t> </a:t>
            </a:r>
            <a:r>
              <a:rPr lang="en-AU" sz="2000" dirty="0" err="1"/>
              <a:t>cara</a:t>
            </a:r>
            <a:r>
              <a:rPr lang="en-AU" sz="2000" dirty="0"/>
              <a:t> </a:t>
            </a:r>
            <a:r>
              <a:rPr lang="en-AU" sz="2000" dirty="0" err="1"/>
              <a:t>rekursif</a:t>
            </a:r>
            <a:r>
              <a:rPr lang="en-AU" sz="2000" dirty="0"/>
              <a:t>. </a:t>
            </a:r>
            <a:r>
              <a:rPr lang="en-AU" sz="2000" dirty="0" err="1"/>
              <a:t>Perbedaan</a:t>
            </a:r>
            <a:r>
              <a:rPr lang="en-AU" sz="2000" dirty="0"/>
              <a:t> </a:t>
            </a:r>
            <a:r>
              <a:rPr lang="en-AU" sz="2000" dirty="0" err="1"/>
              <a:t>cara</a:t>
            </a:r>
            <a:r>
              <a:rPr lang="en-AU" sz="2000" dirty="0"/>
              <a:t> </a:t>
            </a:r>
            <a:r>
              <a:rPr lang="en-AU" sz="2000" dirty="0" err="1"/>
              <a:t>ini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cara</a:t>
            </a:r>
            <a:r>
              <a:rPr lang="en-AU" sz="2000" dirty="0"/>
              <a:t> </a:t>
            </a:r>
            <a:r>
              <a:rPr lang="en-AU" sz="2000" dirty="0" err="1"/>
              <a:t>kedua</a:t>
            </a:r>
            <a:r>
              <a:rPr lang="en-AU" sz="2000" dirty="0"/>
              <a:t> </a:t>
            </a:r>
            <a:r>
              <a:rPr lang="en-AU" sz="2000" dirty="0" err="1"/>
              <a:t>adalah</a:t>
            </a:r>
            <a:r>
              <a:rPr lang="en-AU" sz="2000" dirty="0"/>
              <a:t> </a:t>
            </a:r>
            <a:r>
              <a:rPr lang="en-AU" sz="2000" dirty="0" err="1"/>
              <a:t>adanya</a:t>
            </a:r>
            <a:r>
              <a:rPr lang="en-AU" sz="2000" dirty="0"/>
              <a:t> </a:t>
            </a:r>
            <a:r>
              <a:rPr lang="en-AU" sz="2000" dirty="0" err="1"/>
              <a:t>syarat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 (</a:t>
            </a:r>
            <a:r>
              <a:rPr lang="en-AU" sz="2000" dirty="0" err="1"/>
              <a:t>kondisi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) </a:t>
            </a:r>
            <a:r>
              <a:rPr lang="en-AU" sz="2000" dirty="0" err="1"/>
              <a:t>dari</a:t>
            </a:r>
            <a:r>
              <a:rPr lang="en-AU" sz="2000" dirty="0"/>
              <a:t> </a:t>
            </a:r>
            <a:r>
              <a:rPr lang="en-AU" sz="2000" dirty="0" err="1"/>
              <a:t>barisan</a:t>
            </a:r>
            <a:r>
              <a:rPr lang="en-AU" sz="2000" dirty="0"/>
              <a:t> </a:t>
            </a:r>
            <a:r>
              <a:rPr lang="en-AU" sz="2000" dirty="0" err="1"/>
              <a:t>itu</a:t>
            </a:r>
            <a:r>
              <a:rPr lang="en-AU" sz="2000" dirty="0"/>
              <a:t>. </a:t>
            </a:r>
            <a:r>
              <a:rPr lang="en-AU" sz="2000" dirty="0" err="1"/>
              <a:t>Misalnya</a:t>
            </a:r>
            <a:r>
              <a:rPr lang="en-AU" sz="2000" dirty="0"/>
              <a:t>,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bilangan</a:t>
            </a:r>
            <a:r>
              <a:rPr lang="en-AU" sz="2000" dirty="0"/>
              <a:t> </a:t>
            </a:r>
            <a:r>
              <a:rPr lang="en-AU" sz="2000" dirty="0" err="1"/>
              <a:t>bulat</a:t>
            </a:r>
            <a:r>
              <a:rPr lang="en-AU" sz="2000" dirty="0"/>
              <a:t> k </a:t>
            </a:r>
            <a:r>
              <a:rPr lang="en-AU" sz="2000" dirty="0">
                <a:sym typeface="Symbol" panose="05050102010706020507" pitchFamily="18" charset="2"/>
              </a:rPr>
              <a:t></a:t>
            </a:r>
            <a:r>
              <a:rPr lang="en-AU" sz="2000" dirty="0"/>
              <a:t> 1,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	</a:t>
            </a:r>
            <a:r>
              <a:rPr lang="en-AU" sz="2000" dirty="0" err="1"/>
              <a:t>a</a:t>
            </a:r>
            <a:r>
              <a:rPr lang="en-AU" sz="2000" baseline="-25000" dirty="0" err="1"/>
              <a:t>k</a:t>
            </a:r>
            <a:r>
              <a:rPr lang="en-AU" sz="2000" dirty="0"/>
              <a:t> = a</a:t>
            </a:r>
            <a:r>
              <a:rPr lang="en-AU" sz="2000" baseline="-25000" dirty="0"/>
              <a:t>k-1</a:t>
            </a:r>
            <a:r>
              <a:rPr lang="en-AU" sz="2000" dirty="0"/>
              <a:t> + 2 (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r>
              <a:rPr lang="en-AU" sz="2000" dirty="0"/>
              <a:t>)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	a</a:t>
            </a:r>
            <a:r>
              <a:rPr lang="en-AU" sz="2000" baseline="-25000" dirty="0"/>
              <a:t>0</a:t>
            </a:r>
            <a:r>
              <a:rPr lang="en-AU" sz="2000" dirty="0"/>
              <a:t> = 3 (</a:t>
            </a:r>
            <a:r>
              <a:rPr lang="en-AU" sz="2000" dirty="0" err="1"/>
              <a:t>kondisi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46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507971" y="177340"/>
            <a:ext cx="6863542" cy="7159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Hubungan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rekurensi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9942" y="1532314"/>
            <a:ext cx="10789920" cy="48376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b="1" dirty="0" err="1"/>
              <a:t>Definisi</a:t>
            </a:r>
            <a:r>
              <a:rPr lang="en-AU" b="1" dirty="0"/>
              <a:t>:</a:t>
            </a:r>
            <a:endParaRPr lang="en-US" dirty="0"/>
          </a:p>
          <a:p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urutan</a:t>
            </a:r>
            <a:r>
              <a:rPr lang="en-AU" dirty="0"/>
              <a:t> a</a:t>
            </a:r>
            <a:r>
              <a:rPr lang="en-AU" baseline="-25000" dirty="0"/>
              <a:t>0</a:t>
            </a:r>
            <a:r>
              <a:rPr lang="en-AU" dirty="0"/>
              <a:t>, a</a:t>
            </a:r>
            <a:r>
              <a:rPr lang="en-AU" baseline="-25000" dirty="0"/>
              <a:t>1</a:t>
            </a:r>
            <a:r>
              <a:rPr lang="en-AU" dirty="0"/>
              <a:t>, …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persamaan</a:t>
            </a:r>
            <a:r>
              <a:rPr lang="en-AU" dirty="0"/>
              <a:t> yang </a:t>
            </a:r>
            <a:r>
              <a:rPr lang="en-AU" dirty="0" err="1"/>
              <a:t>menghubungkan</a:t>
            </a:r>
            <a:r>
              <a:rPr lang="en-AU" dirty="0"/>
              <a:t> a</a:t>
            </a:r>
            <a:r>
              <a:rPr lang="en-AU" baseline="-25000" dirty="0"/>
              <a:t>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suku</a:t>
            </a:r>
            <a:r>
              <a:rPr lang="en-AU" dirty="0"/>
              <a:t> </a:t>
            </a:r>
            <a:r>
              <a:rPr lang="en-AU" dirty="0" err="1"/>
              <a:t>tertentu</a:t>
            </a:r>
            <a:r>
              <a:rPr lang="en-AU" dirty="0"/>
              <a:t> </a:t>
            </a:r>
            <a:r>
              <a:rPr lang="en-AU" dirty="0" err="1"/>
              <a:t>pendahulunya</a:t>
            </a:r>
            <a:r>
              <a:rPr lang="en-AU" dirty="0"/>
              <a:t> a</a:t>
            </a:r>
            <a:r>
              <a:rPr lang="en-AU" baseline="-25000" dirty="0"/>
              <a:t>0</a:t>
            </a:r>
            <a:r>
              <a:rPr lang="en-AU" dirty="0"/>
              <a:t>, a</a:t>
            </a:r>
            <a:r>
              <a:rPr lang="en-AU" baseline="-25000" dirty="0"/>
              <a:t>1</a:t>
            </a:r>
            <a:r>
              <a:rPr lang="en-AU" dirty="0"/>
              <a:t>, …, a</a:t>
            </a:r>
            <a:r>
              <a:rPr lang="en-AU" baseline="-25000" dirty="0"/>
              <a:t>n-1</a:t>
            </a:r>
            <a:r>
              <a:rPr lang="en-AU" dirty="0"/>
              <a:t>. </a:t>
            </a:r>
            <a:r>
              <a:rPr lang="en-AU" dirty="0" err="1"/>
              <a:t>Kondisi</a:t>
            </a:r>
            <a:r>
              <a:rPr lang="en-AU" dirty="0"/>
              <a:t> </a:t>
            </a:r>
            <a:r>
              <a:rPr lang="en-AU" dirty="0" err="1"/>
              <a:t>awal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urutan</a:t>
            </a:r>
            <a:r>
              <a:rPr lang="en-AU" dirty="0"/>
              <a:t> a</a:t>
            </a:r>
            <a:r>
              <a:rPr lang="en-AU" baseline="-25000" dirty="0"/>
              <a:t>0</a:t>
            </a:r>
            <a:r>
              <a:rPr lang="en-AU" dirty="0"/>
              <a:t>, a</a:t>
            </a:r>
            <a:r>
              <a:rPr lang="en-AU" baseline="-25000" dirty="0"/>
              <a:t>1</a:t>
            </a:r>
            <a:r>
              <a:rPr lang="en-AU" dirty="0"/>
              <a:t>, … </a:t>
            </a:r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eksplisit</a:t>
            </a:r>
            <a:r>
              <a:rPr lang="en-AU" dirty="0"/>
              <a:t> </a:t>
            </a:r>
            <a:r>
              <a:rPr lang="en-AU" dirty="0" err="1"/>
              <a:t>memberikan</a:t>
            </a:r>
            <a:r>
              <a:rPr lang="en-AU" dirty="0"/>
              <a:t> </a:t>
            </a:r>
            <a:r>
              <a:rPr lang="en-AU" dirty="0" err="1"/>
              <a:t>nilai</a:t>
            </a:r>
            <a:r>
              <a:rPr lang="en-AU" dirty="0"/>
              <a:t> </a:t>
            </a:r>
            <a:r>
              <a:rPr lang="en-AU" dirty="0" err="1"/>
              <a:t>kepada</a:t>
            </a:r>
            <a:r>
              <a:rPr lang="en-AU" dirty="0"/>
              <a:t> </a:t>
            </a:r>
            <a:r>
              <a:rPr lang="en-AU" dirty="0" err="1"/>
              <a:t>sejumlah</a:t>
            </a:r>
            <a:r>
              <a:rPr lang="en-AU" dirty="0"/>
              <a:t> </a:t>
            </a:r>
            <a:r>
              <a:rPr lang="en-AU" dirty="0" err="1"/>
              <a:t>suku-suku</a:t>
            </a:r>
            <a:r>
              <a:rPr lang="en-AU" dirty="0"/>
              <a:t> </a:t>
            </a:r>
            <a:r>
              <a:rPr lang="en-AU" dirty="0" err="1"/>
              <a:t>tertentu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urutan</a:t>
            </a:r>
            <a:r>
              <a:rPr lang="en-AU" dirty="0"/>
              <a:t> </a:t>
            </a:r>
            <a:r>
              <a:rPr lang="en-AU" dirty="0" err="1"/>
              <a:t>itu</a:t>
            </a:r>
            <a:r>
              <a:rPr lang="en-AU" dirty="0"/>
              <a:t>.</a:t>
            </a:r>
            <a:endParaRPr lang="en-US" dirty="0"/>
          </a:p>
          <a:p>
            <a:r>
              <a:rPr lang="en-AU" dirty="0" err="1"/>
              <a:t>Setiap</a:t>
            </a:r>
            <a:r>
              <a:rPr lang="en-AU" dirty="0"/>
              <a:t> </a:t>
            </a:r>
            <a:r>
              <a:rPr lang="en-AU" dirty="0" err="1"/>
              <a:t>persamaan</a:t>
            </a:r>
            <a:r>
              <a:rPr lang="en-AU" dirty="0"/>
              <a:t> yang </a:t>
            </a:r>
            <a:r>
              <a:rPr lang="en-AU" dirty="0" err="1"/>
              <a:t>melibatkan</a:t>
            </a:r>
            <a:r>
              <a:rPr lang="en-AU" dirty="0"/>
              <a:t> </a:t>
            </a:r>
            <a:r>
              <a:rPr lang="en-AU" dirty="0" err="1"/>
              <a:t>beberapa</a:t>
            </a:r>
            <a:r>
              <a:rPr lang="en-AU" dirty="0"/>
              <a:t> </a:t>
            </a:r>
            <a:r>
              <a:rPr lang="en-AU" dirty="0" err="1"/>
              <a:t>suku</a:t>
            </a:r>
            <a:r>
              <a:rPr lang="en-AU" dirty="0"/>
              <a:t> </a:t>
            </a:r>
            <a:r>
              <a:rPr lang="en-AU" dirty="0" err="1"/>
              <a:t>disebut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.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merupakan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persamaan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tipe</a:t>
            </a:r>
            <a:r>
              <a:rPr lang="en-AU" dirty="0"/>
              <a:t>:</a:t>
            </a:r>
            <a:endParaRPr lang="en-US" dirty="0"/>
          </a:p>
          <a:p>
            <a:r>
              <a:rPr lang="en-AU" dirty="0"/>
              <a:t> 	F(n,a</a:t>
            </a:r>
            <a:r>
              <a:rPr lang="en-AU" baseline="-25000" dirty="0"/>
              <a:t>n</a:t>
            </a:r>
            <a:r>
              <a:rPr lang="en-AU" dirty="0"/>
              <a:t>,a</a:t>
            </a:r>
            <a:r>
              <a:rPr lang="en-AU" baseline="-25000" dirty="0"/>
              <a:t>n+1</a:t>
            </a:r>
            <a:r>
              <a:rPr lang="en-AU" dirty="0"/>
              <a:t>,…,</a:t>
            </a:r>
            <a:r>
              <a:rPr lang="en-AU" dirty="0" err="1"/>
              <a:t>a</a:t>
            </a:r>
            <a:r>
              <a:rPr lang="en-AU" baseline="-25000" dirty="0" err="1"/>
              <a:t>n+k</a:t>
            </a:r>
            <a:r>
              <a:rPr lang="en-AU" dirty="0"/>
              <a:t>)=0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06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40828" y="425813"/>
            <a:ext cx="9936763" cy="13255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Menyelesaikan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hubungan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rekurensi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31520" y="2235199"/>
            <a:ext cx="10622279" cy="394176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AU" sz="2400" dirty="0" err="1"/>
              <a:t>Mencari</a:t>
            </a:r>
            <a:r>
              <a:rPr lang="en-AU" sz="2400" dirty="0"/>
              <a:t> </a:t>
            </a:r>
            <a:r>
              <a:rPr lang="en-AU" sz="2400" dirty="0" err="1"/>
              <a:t>solusi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 </a:t>
            </a:r>
            <a:r>
              <a:rPr lang="en-AU" sz="2400" dirty="0" err="1"/>
              <a:t>dari</a:t>
            </a:r>
            <a:r>
              <a:rPr lang="en-AU" sz="2400" dirty="0"/>
              <a:t> </a:t>
            </a:r>
            <a:r>
              <a:rPr lang="en-AU" sz="2400" dirty="0" err="1"/>
              <a:t>barisan</a:t>
            </a:r>
            <a:r>
              <a:rPr lang="en-AU" sz="2400" dirty="0"/>
              <a:t> a</a:t>
            </a:r>
            <a:r>
              <a:rPr lang="en-AU" sz="2400" baseline="-25000" dirty="0"/>
              <a:t>0</a:t>
            </a:r>
            <a:r>
              <a:rPr lang="en-AU" sz="2400" dirty="0"/>
              <a:t>, a</a:t>
            </a:r>
            <a:r>
              <a:rPr lang="en-AU" sz="2400" baseline="-25000" dirty="0"/>
              <a:t>1</a:t>
            </a:r>
            <a:r>
              <a:rPr lang="en-AU" sz="2400" dirty="0"/>
              <a:t>, … </a:t>
            </a:r>
            <a:r>
              <a:rPr lang="en-AU" sz="2400" dirty="0" err="1"/>
              <a:t>berarti</a:t>
            </a:r>
            <a:r>
              <a:rPr lang="en-AU" sz="2400" dirty="0"/>
              <a:t> </a:t>
            </a:r>
            <a:r>
              <a:rPr lang="en-AU" sz="2400" dirty="0" err="1"/>
              <a:t>mencari</a:t>
            </a:r>
            <a:r>
              <a:rPr lang="en-AU" sz="2400" dirty="0"/>
              <a:t> </a:t>
            </a:r>
            <a:r>
              <a:rPr lang="en-AU" sz="2400" dirty="0" err="1"/>
              <a:t>rumus</a:t>
            </a:r>
            <a:r>
              <a:rPr lang="en-AU" sz="2400" dirty="0"/>
              <a:t> </a:t>
            </a:r>
            <a:r>
              <a:rPr lang="en-AU" sz="2400" dirty="0" err="1"/>
              <a:t>eksplisit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rumus</a:t>
            </a:r>
            <a:r>
              <a:rPr lang="en-AU" sz="2400" dirty="0"/>
              <a:t> </a:t>
            </a:r>
            <a:r>
              <a:rPr lang="en-AU" sz="2400" dirty="0" err="1"/>
              <a:t>umum</a:t>
            </a:r>
            <a:r>
              <a:rPr lang="en-AU" sz="2400" dirty="0"/>
              <a:t> a</a:t>
            </a:r>
            <a:r>
              <a:rPr lang="en-AU" sz="2400" baseline="-25000" dirty="0"/>
              <a:t>n</a:t>
            </a:r>
            <a:r>
              <a:rPr lang="en-AU" sz="2400" dirty="0"/>
              <a:t>. Ada </a:t>
            </a:r>
            <a:r>
              <a:rPr lang="en-AU" sz="2400" dirty="0" err="1"/>
              <a:t>dua</a:t>
            </a:r>
            <a:r>
              <a:rPr lang="en-AU" sz="2400" dirty="0"/>
              <a:t> </a:t>
            </a:r>
            <a:r>
              <a:rPr lang="en-AU" sz="2400" dirty="0" err="1"/>
              <a:t>metode</a:t>
            </a:r>
            <a:r>
              <a:rPr lang="en-AU" sz="2400" dirty="0"/>
              <a:t> yang </a:t>
            </a:r>
            <a:r>
              <a:rPr lang="en-AU" sz="2400" dirty="0" err="1"/>
              <a:t>digunakan</a:t>
            </a:r>
            <a:r>
              <a:rPr lang="en-AU" sz="2400" dirty="0"/>
              <a:t>:</a:t>
            </a:r>
            <a:endParaRPr lang="en-US" sz="2400" dirty="0"/>
          </a:p>
          <a:p>
            <a:pPr algn="just">
              <a:buFont typeface="Arial" panose="020B0604020202020204" pitchFamily="34" charset="0"/>
              <a:buNone/>
            </a:pPr>
            <a:r>
              <a:rPr lang="en-AU" sz="2400" dirty="0"/>
              <a:t>a. </a:t>
            </a:r>
            <a:r>
              <a:rPr lang="en-AU" sz="2400" dirty="0" err="1"/>
              <a:t>Metode</a:t>
            </a:r>
            <a:r>
              <a:rPr lang="en-AU" sz="2400" dirty="0"/>
              <a:t> </a:t>
            </a:r>
            <a:r>
              <a:rPr lang="en-AU" sz="2400" dirty="0" err="1"/>
              <a:t>iterasi</a:t>
            </a:r>
            <a:endParaRPr lang="en-US" sz="2400" dirty="0"/>
          </a:p>
          <a:p>
            <a:pPr algn="just">
              <a:buFont typeface="Arial" panose="020B0604020202020204" pitchFamily="34" charset="0"/>
              <a:buNone/>
            </a:pPr>
            <a:r>
              <a:rPr lang="en-AU" sz="2400" dirty="0"/>
              <a:t>b. </a:t>
            </a:r>
            <a:r>
              <a:rPr lang="en-AU" sz="2400" dirty="0" err="1"/>
              <a:t>Metode</a:t>
            </a:r>
            <a:r>
              <a:rPr lang="en-AU" sz="2400" dirty="0"/>
              <a:t> </a:t>
            </a:r>
            <a:r>
              <a:rPr lang="en-AU" sz="2400" dirty="0" err="1"/>
              <a:t>berhubungan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 </a:t>
            </a:r>
            <a:r>
              <a:rPr lang="en-AU" sz="2400" dirty="0" err="1"/>
              <a:t>homogen</a:t>
            </a:r>
            <a:r>
              <a:rPr lang="en-AU" sz="2400" dirty="0"/>
              <a:t> linier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koefisien</a:t>
            </a:r>
            <a:r>
              <a:rPr lang="en-AU" sz="2400" dirty="0"/>
              <a:t> </a:t>
            </a:r>
            <a:r>
              <a:rPr lang="en-AU" sz="2400" dirty="0" err="1"/>
              <a:t>tetap</a:t>
            </a:r>
            <a:r>
              <a:rPr lang="en-AU" sz="2400" dirty="0"/>
              <a:t>.</a:t>
            </a:r>
            <a:endParaRPr lang="en-US" sz="2400" dirty="0"/>
          </a:p>
          <a:p>
            <a:pPr algn="just"/>
            <a:endParaRPr lang="en-US" sz="2400" dirty="0"/>
          </a:p>
          <a:p>
            <a:pPr marL="0" indent="0">
              <a:buNone/>
            </a:pPr>
            <a:r>
              <a:rPr lang="en-AU" sz="2400" b="1" dirty="0"/>
              <a:t>a. </a:t>
            </a:r>
            <a:r>
              <a:rPr lang="en-AU" sz="2400" b="1" dirty="0" err="1"/>
              <a:t>Metode</a:t>
            </a:r>
            <a:r>
              <a:rPr lang="en-AU" sz="2400" b="1" dirty="0"/>
              <a:t> </a:t>
            </a:r>
            <a:r>
              <a:rPr lang="en-AU" sz="2400" b="1" dirty="0" err="1"/>
              <a:t>iterasi</a:t>
            </a:r>
            <a:r>
              <a:rPr lang="en-AU" sz="2400" b="1" dirty="0"/>
              <a:t>.</a:t>
            </a:r>
            <a:endParaRPr lang="en-US" sz="2400" dirty="0"/>
          </a:p>
          <a:p>
            <a:r>
              <a:rPr lang="en-AU" sz="2400" dirty="0" err="1"/>
              <a:t>Metode</a:t>
            </a:r>
            <a:r>
              <a:rPr lang="en-AU" sz="2400" dirty="0"/>
              <a:t> </a:t>
            </a:r>
            <a:r>
              <a:rPr lang="en-AU" sz="2400" dirty="0" err="1"/>
              <a:t>iterasi</a:t>
            </a:r>
            <a:r>
              <a:rPr lang="en-AU" sz="2400" dirty="0"/>
              <a:t> </a:t>
            </a:r>
            <a:r>
              <a:rPr lang="en-AU" sz="2400" dirty="0" err="1"/>
              <a:t>berarti</a:t>
            </a:r>
            <a:r>
              <a:rPr lang="en-AU" sz="2400" dirty="0"/>
              <a:t> </a:t>
            </a:r>
            <a:r>
              <a:rPr lang="en-AU" sz="2400" dirty="0" err="1"/>
              <a:t>menuliskan</a:t>
            </a:r>
            <a:r>
              <a:rPr lang="en-AU" sz="2400" dirty="0"/>
              <a:t> </a:t>
            </a:r>
            <a:r>
              <a:rPr lang="en-AU" sz="2400" dirty="0" err="1"/>
              <a:t>barisan</a:t>
            </a:r>
            <a:r>
              <a:rPr lang="en-AU" sz="2400" dirty="0"/>
              <a:t> a</a:t>
            </a:r>
            <a:r>
              <a:rPr lang="en-AU" sz="2400" baseline="-25000" dirty="0"/>
              <a:t>0</a:t>
            </a:r>
            <a:r>
              <a:rPr lang="en-AU" sz="2400" dirty="0"/>
              <a:t>, a</a:t>
            </a:r>
            <a:r>
              <a:rPr lang="en-AU" sz="2400" baseline="-25000" dirty="0"/>
              <a:t>1</a:t>
            </a:r>
            <a:r>
              <a:rPr lang="en-AU" sz="2400" dirty="0"/>
              <a:t>, …</a:t>
            </a:r>
            <a:r>
              <a:rPr lang="en-AU" sz="2400" dirty="0" err="1"/>
              <a:t>secara</a:t>
            </a:r>
            <a:r>
              <a:rPr lang="en-AU" sz="2400" dirty="0"/>
              <a:t> </a:t>
            </a:r>
            <a:r>
              <a:rPr lang="en-AU" sz="2400" dirty="0" err="1"/>
              <a:t>iterasi</a:t>
            </a:r>
            <a:r>
              <a:rPr lang="en-AU" sz="2400" dirty="0"/>
              <a:t>, </a:t>
            </a:r>
            <a:r>
              <a:rPr lang="en-AU" sz="2400" dirty="0" err="1"/>
              <a:t>kemudian</a:t>
            </a:r>
            <a:r>
              <a:rPr lang="en-AU" sz="2400" dirty="0"/>
              <a:t> </a:t>
            </a:r>
            <a:r>
              <a:rPr lang="en-AU" sz="2400" dirty="0" err="1"/>
              <a:t>menggunakan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menuliskan</a:t>
            </a:r>
            <a:r>
              <a:rPr lang="en-AU" sz="2400" dirty="0"/>
              <a:t> </a:t>
            </a:r>
            <a:r>
              <a:rPr lang="en-AU" sz="2400" dirty="0" err="1"/>
              <a:t>suku</a:t>
            </a:r>
            <a:r>
              <a:rPr lang="en-AU" sz="2400" dirty="0"/>
              <a:t> a</a:t>
            </a:r>
            <a:r>
              <a:rPr lang="en-AU" sz="2400" baseline="-25000" dirty="0"/>
              <a:t>n</a:t>
            </a:r>
            <a:r>
              <a:rPr lang="en-AU" sz="2400" dirty="0"/>
              <a:t> </a:t>
            </a:r>
            <a:r>
              <a:rPr lang="en-AU" sz="2400" dirty="0" err="1"/>
              <a:t>dalam</a:t>
            </a:r>
            <a:r>
              <a:rPr lang="en-AU" sz="2400" dirty="0"/>
              <a:t> </a:t>
            </a:r>
            <a:r>
              <a:rPr lang="en-AU" sz="2400" dirty="0" err="1"/>
              <a:t>suku-suku</a:t>
            </a:r>
            <a:r>
              <a:rPr lang="en-AU" sz="2400" dirty="0"/>
              <a:t> </a:t>
            </a:r>
            <a:r>
              <a:rPr lang="en-AU" sz="2400" dirty="0" err="1"/>
              <a:t>tertentu</a:t>
            </a:r>
            <a:r>
              <a:rPr lang="en-AU" sz="2400" dirty="0"/>
              <a:t> a</a:t>
            </a:r>
            <a:r>
              <a:rPr lang="en-AU" sz="2400" baseline="-25000" dirty="0"/>
              <a:t>n-1</a:t>
            </a:r>
            <a:r>
              <a:rPr lang="en-AU" sz="2400" dirty="0"/>
              <a:t>,…a</a:t>
            </a:r>
            <a:r>
              <a:rPr lang="en-AU" sz="2400" baseline="-25000" dirty="0"/>
              <a:t>0</a:t>
            </a:r>
            <a:r>
              <a:rPr lang="en-AU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330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809327" y="74830"/>
            <a:ext cx="6758247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Contoh metode iterasi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45717" y="1030076"/>
            <a:ext cx="10918193" cy="5704633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AU" sz="2000" b="1" dirty="0" err="1"/>
              <a:t>Contoh</a:t>
            </a:r>
            <a:endParaRPr lang="en-US" sz="2000" b="1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Tentukan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r>
              <a:rPr lang="en-AU" sz="2000" dirty="0"/>
              <a:t> </a:t>
            </a:r>
            <a:r>
              <a:rPr lang="en-AU" sz="2000" dirty="0" err="1"/>
              <a:t>untuk</a:t>
            </a:r>
            <a:r>
              <a:rPr lang="en-AU" sz="2000" dirty="0"/>
              <a:t> a</a:t>
            </a:r>
            <a:r>
              <a:rPr lang="en-AU" sz="2000" baseline="-25000" dirty="0"/>
              <a:t>n</a:t>
            </a:r>
            <a:r>
              <a:rPr lang="en-AU" sz="2000" dirty="0"/>
              <a:t> = a</a:t>
            </a:r>
            <a:r>
              <a:rPr lang="en-AU" sz="2000" baseline="-25000" dirty="0"/>
              <a:t>n-1</a:t>
            </a:r>
            <a:r>
              <a:rPr lang="en-AU" sz="2000" dirty="0"/>
              <a:t> + 3,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kondisi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 a</a:t>
            </a:r>
            <a:r>
              <a:rPr lang="en-AU" sz="2000" baseline="-25000" dirty="0"/>
              <a:t>1</a:t>
            </a:r>
            <a:r>
              <a:rPr lang="en-AU" sz="2000" dirty="0"/>
              <a:t>=2..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b="1" dirty="0" err="1"/>
              <a:t>Jawab</a:t>
            </a:r>
            <a:r>
              <a:rPr lang="id-ID" sz="2000" b="1" dirty="0"/>
              <a:t>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menggantikan</a:t>
            </a:r>
            <a:r>
              <a:rPr lang="en-AU" sz="2000" dirty="0"/>
              <a:t> n </a:t>
            </a:r>
            <a:r>
              <a:rPr lang="en-AU" sz="2000" dirty="0" err="1"/>
              <a:t>dengan</a:t>
            </a:r>
            <a:r>
              <a:rPr lang="en-AU" sz="2000" dirty="0"/>
              <a:t> n-1 </a:t>
            </a:r>
            <a:r>
              <a:rPr lang="en-AU" sz="2000" dirty="0" err="1"/>
              <a:t>didapat</a:t>
            </a:r>
            <a:r>
              <a:rPr lang="en-AU" sz="2000" dirty="0"/>
              <a:t>: a</a:t>
            </a:r>
            <a:r>
              <a:rPr lang="en-AU" sz="2000" baseline="-25000" dirty="0"/>
              <a:t>n-1</a:t>
            </a:r>
            <a:r>
              <a:rPr lang="en-AU" sz="2000" dirty="0"/>
              <a:t> = a</a:t>
            </a:r>
            <a:r>
              <a:rPr lang="en-AU" sz="2000" baseline="-25000" dirty="0"/>
              <a:t>n-2</a:t>
            </a:r>
            <a:r>
              <a:rPr lang="en-AU" sz="2000" dirty="0"/>
              <a:t> + 3.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Maka</a:t>
            </a:r>
            <a:r>
              <a:rPr lang="en-AU" sz="2000" dirty="0"/>
              <a:t>	a</a:t>
            </a:r>
            <a:r>
              <a:rPr lang="en-AU" sz="2000" baseline="-25000" dirty="0"/>
              <a:t>n</a:t>
            </a:r>
            <a:r>
              <a:rPr lang="en-AU" sz="2000" dirty="0"/>
              <a:t> = a</a:t>
            </a:r>
            <a:r>
              <a:rPr lang="en-AU" sz="2000" baseline="-25000" dirty="0"/>
              <a:t>n-1</a:t>
            </a:r>
            <a:r>
              <a:rPr lang="en-AU" sz="2000" dirty="0"/>
              <a:t> + 3 = (a</a:t>
            </a:r>
            <a:r>
              <a:rPr lang="en-AU" sz="2000" baseline="-25000" dirty="0"/>
              <a:t>n-2</a:t>
            </a:r>
            <a:r>
              <a:rPr lang="en-AU" sz="2000" dirty="0"/>
              <a:t> + 3) + 3 = a</a:t>
            </a:r>
            <a:r>
              <a:rPr lang="en-AU" sz="2000" baseline="-25000" dirty="0"/>
              <a:t>n-2</a:t>
            </a:r>
            <a:r>
              <a:rPr lang="en-AU" sz="2000" dirty="0"/>
              <a:t> + 2.3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menggantikan</a:t>
            </a:r>
            <a:r>
              <a:rPr lang="en-AU" sz="2000" dirty="0"/>
              <a:t> n </a:t>
            </a:r>
            <a:r>
              <a:rPr lang="en-AU" sz="2000" dirty="0" err="1"/>
              <a:t>dengan</a:t>
            </a:r>
            <a:r>
              <a:rPr lang="en-AU" sz="2000" dirty="0"/>
              <a:t> n-2 </a:t>
            </a:r>
            <a:r>
              <a:rPr lang="en-AU" sz="2000" dirty="0" err="1"/>
              <a:t>didapat</a:t>
            </a:r>
            <a:r>
              <a:rPr lang="en-AU" sz="2000" dirty="0"/>
              <a:t>: a</a:t>
            </a:r>
            <a:r>
              <a:rPr lang="en-AU" sz="2000" baseline="-25000" dirty="0"/>
              <a:t>n-2</a:t>
            </a:r>
            <a:r>
              <a:rPr lang="en-AU" sz="2000" dirty="0"/>
              <a:t> = a</a:t>
            </a:r>
            <a:r>
              <a:rPr lang="en-AU" sz="2000" baseline="-25000" dirty="0"/>
              <a:t>n-3</a:t>
            </a:r>
            <a:r>
              <a:rPr lang="en-AU" sz="2000" dirty="0"/>
              <a:t> + 3.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Sehingga</a:t>
            </a:r>
            <a:r>
              <a:rPr lang="en-AU" sz="2000" dirty="0"/>
              <a:t> a</a:t>
            </a:r>
            <a:r>
              <a:rPr lang="en-AU" sz="2000" baseline="-25000" dirty="0"/>
              <a:t>n</a:t>
            </a:r>
            <a:r>
              <a:rPr lang="en-AU" sz="2000" dirty="0"/>
              <a:t>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dituliskan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a</a:t>
            </a:r>
            <a:r>
              <a:rPr lang="en-AU" sz="2000" baseline="-25000" dirty="0"/>
              <a:t>n-3</a:t>
            </a:r>
            <a:r>
              <a:rPr lang="en-AU" sz="2000" dirty="0"/>
              <a:t> </a:t>
            </a:r>
            <a:r>
              <a:rPr lang="en-AU" sz="2000" dirty="0" err="1"/>
              <a:t>sebagai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a</a:t>
            </a:r>
            <a:r>
              <a:rPr lang="en-AU" sz="2000" baseline="-25000" dirty="0"/>
              <a:t>n</a:t>
            </a:r>
            <a:r>
              <a:rPr lang="en-AU" sz="2000" dirty="0"/>
              <a:t> = a</a:t>
            </a:r>
            <a:r>
              <a:rPr lang="en-AU" sz="2000" baseline="-25000" dirty="0"/>
              <a:t>n-3</a:t>
            </a:r>
            <a:r>
              <a:rPr lang="en-AU" sz="2000" dirty="0"/>
              <a:t> + 3.3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 err="1"/>
              <a:t>Secara</a:t>
            </a:r>
            <a:r>
              <a:rPr lang="en-AU" sz="2000" dirty="0"/>
              <a:t> </a:t>
            </a:r>
            <a:r>
              <a:rPr lang="en-AU" sz="2000" dirty="0" err="1"/>
              <a:t>umum</a:t>
            </a:r>
            <a:r>
              <a:rPr lang="en-AU" sz="2000" dirty="0"/>
              <a:t> </a:t>
            </a:r>
            <a:r>
              <a:rPr lang="en-AU" sz="2000" dirty="0" err="1"/>
              <a:t>kita</a:t>
            </a:r>
            <a:r>
              <a:rPr lang="en-AU" sz="2000" dirty="0"/>
              <a:t>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menuliskan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a</a:t>
            </a:r>
            <a:r>
              <a:rPr lang="en-AU" sz="2000" baseline="-25000" dirty="0"/>
              <a:t>n</a:t>
            </a:r>
            <a:r>
              <a:rPr lang="en-AU" sz="2000" dirty="0"/>
              <a:t> = a</a:t>
            </a:r>
            <a:r>
              <a:rPr lang="en-AU" sz="2000" baseline="-25000" dirty="0"/>
              <a:t>n-k</a:t>
            </a:r>
            <a:r>
              <a:rPr lang="en-AU" sz="2000" dirty="0"/>
              <a:t> + k.3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Dan </a:t>
            </a:r>
            <a:r>
              <a:rPr lang="en-AU" sz="2000" dirty="0" err="1"/>
              <a:t>jika</a:t>
            </a:r>
            <a:r>
              <a:rPr lang="en-AU" sz="2000" dirty="0"/>
              <a:t> </a:t>
            </a:r>
            <a:r>
              <a:rPr lang="en-AU" sz="2000" dirty="0" err="1"/>
              <a:t>tetapkan</a:t>
            </a:r>
            <a:r>
              <a:rPr lang="en-AU" sz="2000" dirty="0"/>
              <a:t> k=n-1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terakhir</a:t>
            </a:r>
            <a:r>
              <a:rPr lang="en-AU" sz="2000" dirty="0"/>
              <a:t> </a:t>
            </a:r>
            <a:r>
              <a:rPr lang="en-AU" sz="2000" dirty="0" err="1"/>
              <a:t>ini</a:t>
            </a:r>
            <a:r>
              <a:rPr lang="en-AU" sz="2000" dirty="0"/>
              <a:t> </a:t>
            </a:r>
            <a:r>
              <a:rPr lang="en-AU" sz="2000" dirty="0" err="1"/>
              <a:t>didapat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a</a:t>
            </a:r>
            <a:r>
              <a:rPr lang="en-AU" sz="2000" baseline="-25000" dirty="0"/>
              <a:t>n</a:t>
            </a:r>
            <a:r>
              <a:rPr lang="en-AU" sz="2000" dirty="0"/>
              <a:t> = a</a:t>
            </a:r>
            <a:r>
              <a:rPr lang="en-AU" sz="2000" baseline="-25000" dirty="0"/>
              <a:t>1</a:t>
            </a:r>
            <a:r>
              <a:rPr lang="en-AU" sz="2000" dirty="0"/>
              <a:t> + (n-1).3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Dan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syarat</a:t>
            </a:r>
            <a:r>
              <a:rPr lang="en-AU" sz="2000" dirty="0"/>
              <a:t> </a:t>
            </a:r>
            <a:r>
              <a:rPr lang="en-AU" sz="2000" dirty="0" err="1"/>
              <a:t>awal</a:t>
            </a:r>
            <a:r>
              <a:rPr lang="en-AU" sz="2000" dirty="0"/>
              <a:t> a</a:t>
            </a:r>
            <a:r>
              <a:rPr lang="en-AU" sz="2000" baseline="-25000" dirty="0"/>
              <a:t>1</a:t>
            </a:r>
            <a:r>
              <a:rPr lang="en-AU" sz="2000" dirty="0"/>
              <a:t>=2, </a:t>
            </a:r>
            <a:r>
              <a:rPr lang="en-AU" sz="2000" dirty="0" err="1"/>
              <a:t>maka</a:t>
            </a:r>
            <a:r>
              <a:rPr lang="en-AU" sz="2000" dirty="0"/>
              <a:t> </a:t>
            </a:r>
            <a:r>
              <a:rPr lang="en-AU" sz="2000" dirty="0" err="1"/>
              <a:t>hubungan</a:t>
            </a:r>
            <a:r>
              <a:rPr lang="en-AU" sz="2000" dirty="0"/>
              <a:t> </a:t>
            </a:r>
            <a:r>
              <a:rPr lang="en-AU" sz="2000" dirty="0" err="1"/>
              <a:t>rekurensi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 </a:t>
            </a:r>
            <a:r>
              <a:rPr lang="en-AU" sz="2000" dirty="0" err="1"/>
              <a:t>menjadi</a:t>
            </a:r>
            <a:r>
              <a:rPr lang="en-AU" sz="2000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AU" sz="2000" dirty="0"/>
              <a:t>	a</a:t>
            </a:r>
            <a:r>
              <a:rPr lang="en-AU" sz="2000" baseline="-25000" dirty="0"/>
              <a:t>n</a:t>
            </a:r>
            <a:r>
              <a:rPr lang="en-AU" sz="2000" dirty="0"/>
              <a:t> = 2 + 3(n-1)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81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613264" y="76200"/>
            <a:ext cx="6597535" cy="914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Contoh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metode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iterasi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49" y="886271"/>
            <a:ext cx="10889673" cy="551826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AU" sz="1800" b="1" dirty="0" err="1"/>
              <a:t>Contoh</a:t>
            </a:r>
            <a:endParaRPr lang="en-US" sz="18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dirty="0" err="1"/>
              <a:t>Tentukan</a:t>
            </a:r>
            <a:r>
              <a:rPr lang="en-AU" sz="1800" dirty="0"/>
              <a:t> </a:t>
            </a:r>
            <a:r>
              <a:rPr lang="en-AU" sz="1800" dirty="0" err="1"/>
              <a:t>solusi</a:t>
            </a:r>
            <a:r>
              <a:rPr lang="en-AU" sz="1800" dirty="0"/>
              <a:t> </a:t>
            </a:r>
            <a:r>
              <a:rPr lang="en-AU" sz="1800" dirty="0" err="1"/>
              <a:t>hubungan</a:t>
            </a:r>
            <a:r>
              <a:rPr lang="en-AU" sz="1800" dirty="0"/>
              <a:t> </a:t>
            </a:r>
            <a:r>
              <a:rPr lang="en-AU" sz="1800" dirty="0" err="1"/>
              <a:t>rekurensi</a:t>
            </a:r>
            <a:r>
              <a:rPr lang="en-AU" sz="1800" dirty="0"/>
              <a:t> </a:t>
            </a:r>
            <a:r>
              <a:rPr lang="en-AU" sz="1800" dirty="0" err="1"/>
              <a:t>berikut</a:t>
            </a:r>
            <a:r>
              <a:rPr lang="en-AU" sz="1800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dirty="0" err="1"/>
              <a:t>S</a:t>
            </a:r>
            <a:r>
              <a:rPr lang="en-AU" sz="1800" baseline="-25000" dirty="0" err="1"/>
              <a:t>n</a:t>
            </a:r>
            <a:r>
              <a:rPr lang="en-AU" sz="1800" dirty="0"/>
              <a:t> = 2S</a:t>
            </a:r>
            <a:r>
              <a:rPr lang="en-AU" sz="1800" baseline="-25000" dirty="0"/>
              <a:t>n-1</a:t>
            </a:r>
            <a:r>
              <a:rPr lang="en-AU" sz="1800" dirty="0"/>
              <a:t>, </a:t>
            </a:r>
            <a:r>
              <a:rPr lang="en-AU" sz="1800" dirty="0" err="1"/>
              <a:t>dengan</a:t>
            </a:r>
            <a:r>
              <a:rPr lang="en-AU" sz="1800" dirty="0"/>
              <a:t> </a:t>
            </a:r>
            <a:r>
              <a:rPr lang="en-AU" sz="1800" dirty="0" err="1"/>
              <a:t>kondisi</a:t>
            </a:r>
            <a:r>
              <a:rPr lang="en-AU" sz="1800" dirty="0"/>
              <a:t> </a:t>
            </a:r>
            <a:r>
              <a:rPr lang="en-AU" sz="1800" dirty="0" err="1"/>
              <a:t>awal</a:t>
            </a:r>
            <a:r>
              <a:rPr lang="en-AU" sz="1800" dirty="0"/>
              <a:t> S</a:t>
            </a:r>
            <a:r>
              <a:rPr lang="en-AU" sz="1800" baseline="-25000" dirty="0"/>
              <a:t>0</a:t>
            </a:r>
            <a:r>
              <a:rPr lang="en-AU" sz="1800" dirty="0"/>
              <a:t>=1.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b="1" dirty="0" err="1"/>
              <a:t>Jawab</a:t>
            </a:r>
            <a:r>
              <a:rPr lang="id-ID" sz="1800" b="1" dirty="0"/>
              <a:t>.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dirty="0" err="1"/>
              <a:t>Dengan</a:t>
            </a:r>
            <a:r>
              <a:rPr lang="en-AU" sz="1800" dirty="0"/>
              <a:t> </a:t>
            </a:r>
            <a:r>
              <a:rPr lang="en-AU" sz="1800" dirty="0" err="1"/>
              <a:t>cara</a:t>
            </a:r>
            <a:r>
              <a:rPr lang="en-AU" sz="1800" dirty="0"/>
              <a:t> </a:t>
            </a:r>
            <a:r>
              <a:rPr lang="en-AU" sz="1800" dirty="0" err="1"/>
              <a:t>iteratif</a:t>
            </a:r>
            <a:r>
              <a:rPr lang="en-AU" sz="1800" dirty="0"/>
              <a:t> </a:t>
            </a:r>
            <a:r>
              <a:rPr lang="en-AU" sz="1800" dirty="0" err="1"/>
              <a:t>diperoleh</a:t>
            </a:r>
            <a:r>
              <a:rPr lang="en-AU" sz="1800" dirty="0"/>
              <a:t> </a:t>
            </a:r>
            <a:r>
              <a:rPr lang="en-AU" sz="1800" dirty="0" err="1"/>
              <a:t>hubungan</a:t>
            </a:r>
            <a:r>
              <a:rPr lang="en-AU" sz="1800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dirty="0"/>
              <a:t>	</a:t>
            </a:r>
            <a:r>
              <a:rPr lang="en-AU" sz="1800" dirty="0" err="1"/>
              <a:t>S</a:t>
            </a:r>
            <a:r>
              <a:rPr lang="en-AU" sz="1800" baseline="-25000" dirty="0" err="1"/>
              <a:t>n</a:t>
            </a:r>
            <a:r>
              <a:rPr lang="en-AU" sz="1800" dirty="0"/>
              <a:t> = 2S</a:t>
            </a:r>
            <a:r>
              <a:rPr lang="en-AU" sz="1800" baseline="-25000" dirty="0"/>
              <a:t>n-1</a:t>
            </a:r>
            <a:r>
              <a:rPr lang="en-AU" sz="1800" dirty="0"/>
              <a:t> = 2(2S</a:t>
            </a:r>
            <a:r>
              <a:rPr lang="en-AU" sz="1800" baseline="-25000" dirty="0"/>
              <a:t>n-2</a:t>
            </a:r>
            <a:r>
              <a:rPr lang="en-AU" sz="1800" dirty="0"/>
              <a:t>)= …= 2</a:t>
            </a:r>
            <a:r>
              <a:rPr lang="en-AU" sz="1800" baseline="30000" dirty="0"/>
              <a:t>n</a:t>
            </a:r>
            <a:r>
              <a:rPr lang="en-AU" sz="1800" dirty="0"/>
              <a:t>S</a:t>
            </a:r>
            <a:r>
              <a:rPr lang="en-AU" sz="1800" baseline="-25000" dirty="0"/>
              <a:t>0</a:t>
            </a:r>
            <a:r>
              <a:rPr lang="en-AU" sz="1800" dirty="0"/>
              <a:t> = 2</a:t>
            </a:r>
            <a:r>
              <a:rPr lang="en-AU" sz="1800" baseline="30000" dirty="0"/>
              <a:t>n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endParaRPr lang="en-AU" sz="18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b="1" dirty="0" err="1"/>
              <a:t>Contoh</a:t>
            </a:r>
            <a:r>
              <a:rPr lang="en-AU" sz="1800" b="1" dirty="0"/>
              <a:t>: </a:t>
            </a:r>
            <a:r>
              <a:rPr lang="en-AU" sz="1800" b="1" dirty="0" err="1"/>
              <a:t>Masalah</a:t>
            </a:r>
            <a:r>
              <a:rPr lang="en-AU" sz="1800" b="1" dirty="0"/>
              <a:t> </a:t>
            </a:r>
            <a:r>
              <a:rPr lang="en-AU" sz="1800" b="1" dirty="0" err="1"/>
              <a:t>Pertambahan</a:t>
            </a:r>
            <a:r>
              <a:rPr lang="en-AU" sz="1800" b="1" dirty="0"/>
              <a:t> </a:t>
            </a:r>
            <a:r>
              <a:rPr lang="en-AU" sz="1800" b="1" dirty="0" err="1"/>
              <a:t>penduduk</a:t>
            </a:r>
            <a:endParaRPr lang="en-US" sz="1800" b="1" dirty="0"/>
          </a:p>
          <a:p>
            <a:pPr marL="0">
              <a:buNone/>
              <a:defRPr/>
            </a:pPr>
            <a:r>
              <a:rPr lang="en-AU" sz="1800" dirty="0" err="1"/>
              <a:t>Misalkan</a:t>
            </a:r>
            <a:r>
              <a:rPr lang="en-AU" sz="1800" dirty="0"/>
              <a:t> </a:t>
            </a:r>
            <a:r>
              <a:rPr lang="en-AU" sz="1800" dirty="0" err="1"/>
              <a:t>bahwa</a:t>
            </a:r>
            <a:r>
              <a:rPr lang="en-AU" sz="1800" dirty="0"/>
              <a:t> </a:t>
            </a:r>
            <a:r>
              <a:rPr lang="en-AU" sz="1800" dirty="0" err="1"/>
              <a:t>populasi</a:t>
            </a:r>
            <a:r>
              <a:rPr lang="en-AU" sz="1800" dirty="0"/>
              <a:t> </a:t>
            </a:r>
            <a:r>
              <a:rPr lang="en-AU" sz="1800" dirty="0" err="1"/>
              <a:t>rusa</a:t>
            </a:r>
            <a:r>
              <a:rPr lang="en-AU" sz="1800" dirty="0"/>
              <a:t> </a:t>
            </a:r>
            <a:r>
              <a:rPr lang="en-AU" sz="1800" dirty="0" err="1"/>
              <a:t>pada</a:t>
            </a:r>
            <a:r>
              <a:rPr lang="en-AU" sz="1800" dirty="0"/>
              <a:t> </a:t>
            </a:r>
            <a:r>
              <a:rPr lang="en-AU" sz="1800" dirty="0" err="1"/>
              <a:t>saat</a:t>
            </a:r>
            <a:r>
              <a:rPr lang="en-AU" sz="1800" dirty="0"/>
              <a:t> n = 0 </a:t>
            </a:r>
            <a:r>
              <a:rPr lang="en-AU" sz="1800" dirty="0" err="1"/>
              <a:t>adalah</a:t>
            </a:r>
            <a:r>
              <a:rPr lang="en-AU" sz="1800" dirty="0"/>
              <a:t> 1000, </a:t>
            </a:r>
            <a:r>
              <a:rPr lang="en-AU" sz="1800" dirty="0" err="1"/>
              <a:t>dan</a:t>
            </a:r>
            <a:r>
              <a:rPr lang="en-AU" sz="1800" dirty="0"/>
              <a:t> </a:t>
            </a:r>
            <a:r>
              <a:rPr lang="en-AU" sz="1800" dirty="0" err="1"/>
              <a:t>bertambah</a:t>
            </a:r>
            <a:r>
              <a:rPr lang="en-AU" sz="1800" dirty="0"/>
              <a:t> </a:t>
            </a:r>
            <a:r>
              <a:rPr lang="en-AU" sz="1800" dirty="0" err="1"/>
              <a:t>dari</a:t>
            </a:r>
            <a:r>
              <a:rPr lang="en-AU" sz="1800" dirty="0"/>
              <a:t> </a:t>
            </a:r>
            <a:r>
              <a:rPr lang="en-AU" sz="1800" dirty="0" err="1"/>
              <a:t>waktu</a:t>
            </a:r>
            <a:r>
              <a:rPr lang="en-AU" sz="1800" dirty="0"/>
              <a:t> n-1 </a:t>
            </a:r>
            <a:r>
              <a:rPr lang="en-AU" sz="1800" dirty="0" err="1"/>
              <a:t>ke</a:t>
            </a:r>
            <a:r>
              <a:rPr lang="en-AU" sz="1800" dirty="0"/>
              <a:t> n </a:t>
            </a:r>
            <a:r>
              <a:rPr lang="en-AU" sz="1800" dirty="0" err="1"/>
              <a:t>sebesar</a:t>
            </a:r>
            <a:r>
              <a:rPr lang="en-AU" sz="1800" dirty="0"/>
              <a:t> 10%. </a:t>
            </a:r>
            <a:r>
              <a:rPr lang="en-AU" sz="1800" dirty="0" err="1"/>
              <a:t>Tentukan</a:t>
            </a:r>
            <a:r>
              <a:rPr lang="en-AU" sz="1800" dirty="0"/>
              <a:t> </a:t>
            </a:r>
            <a:r>
              <a:rPr lang="en-AU" sz="1800" dirty="0" err="1"/>
              <a:t>rumus</a:t>
            </a:r>
            <a:r>
              <a:rPr lang="en-AU" sz="1800" dirty="0"/>
              <a:t> </a:t>
            </a:r>
            <a:r>
              <a:rPr lang="en-AU" sz="1800" dirty="0" err="1"/>
              <a:t>umum</a:t>
            </a:r>
            <a:r>
              <a:rPr lang="en-AU" sz="1800" dirty="0"/>
              <a:t> </a:t>
            </a:r>
            <a:r>
              <a:rPr lang="en-AU" sz="1800" dirty="0" err="1"/>
              <a:t>menentukan</a:t>
            </a:r>
            <a:r>
              <a:rPr lang="en-AU" sz="1800" dirty="0"/>
              <a:t> </a:t>
            </a:r>
            <a:r>
              <a:rPr lang="en-AU" sz="1800" dirty="0" err="1"/>
              <a:t>populasi</a:t>
            </a:r>
            <a:r>
              <a:rPr lang="en-AU" sz="1800" dirty="0"/>
              <a:t> </a:t>
            </a:r>
            <a:r>
              <a:rPr lang="en-AU" sz="1800" dirty="0" err="1"/>
              <a:t>rusa</a:t>
            </a:r>
            <a:r>
              <a:rPr lang="en-AU" sz="1800" dirty="0"/>
              <a:t> </a:t>
            </a:r>
            <a:r>
              <a:rPr lang="en-AU" sz="1800" dirty="0" err="1"/>
              <a:t>pada</a:t>
            </a:r>
            <a:r>
              <a:rPr lang="en-AU" sz="1800" dirty="0"/>
              <a:t> </a:t>
            </a:r>
            <a:r>
              <a:rPr lang="en-AU" sz="1800" dirty="0" err="1"/>
              <a:t>waktu</a:t>
            </a:r>
            <a:r>
              <a:rPr lang="en-AU" sz="1800" dirty="0"/>
              <a:t> n.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b="1" dirty="0" err="1"/>
              <a:t>Jawab</a:t>
            </a:r>
            <a:r>
              <a:rPr lang="en-AU" sz="1800" b="1" dirty="0"/>
              <a:t>.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dirty="0" err="1"/>
              <a:t>Kondisi</a:t>
            </a:r>
            <a:r>
              <a:rPr lang="en-AU" sz="1800" dirty="0"/>
              <a:t> </a:t>
            </a:r>
            <a:r>
              <a:rPr lang="en-AU" sz="1800" dirty="0" err="1"/>
              <a:t>awal</a:t>
            </a:r>
            <a:r>
              <a:rPr lang="en-AU" sz="1800" dirty="0"/>
              <a:t> </a:t>
            </a:r>
            <a:r>
              <a:rPr lang="en-AU" sz="1800" dirty="0" err="1"/>
              <a:t>adalah</a:t>
            </a:r>
            <a:r>
              <a:rPr lang="en-AU" sz="1800" dirty="0"/>
              <a:t> d</a:t>
            </a:r>
            <a:r>
              <a:rPr lang="en-AU" sz="1800" baseline="-25000" dirty="0"/>
              <a:t>0</a:t>
            </a:r>
            <a:r>
              <a:rPr lang="en-AU" sz="1800" dirty="0"/>
              <a:t> = 1000, </a:t>
            </a:r>
            <a:r>
              <a:rPr lang="en-AU" sz="1800" dirty="0" err="1"/>
              <a:t>dan</a:t>
            </a:r>
            <a:r>
              <a:rPr lang="en-AU" sz="1800" dirty="0"/>
              <a:t> </a:t>
            </a:r>
            <a:r>
              <a:rPr lang="en-AU" sz="1800" dirty="0" err="1"/>
              <a:t>hubungan</a:t>
            </a:r>
            <a:r>
              <a:rPr lang="en-AU" sz="1800" dirty="0"/>
              <a:t> </a:t>
            </a:r>
            <a:r>
              <a:rPr lang="en-AU" sz="1800" dirty="0" err="1"/>
              <a:t>rekurensi</a:t>
            </a:r>
            <a:r>
              <a:rPr lang="en-AU" sz="1800" dirty="0"/>
              <a:t> </a:t>
            </a:r>
            <a:r>
              <a:rPr lang="en-AU" sz="1800" dirty="0" err="1"/>
              <a:t>antara</a:t>
            </a:r>
            <a:r>
              <a:rPr lang="en-AU" sz="1800" dirty="0"/>
              <a:t> </a:t>
            </a:r>
            <a:r>
              <a:rPr lang="en-AU" sz="1800" dirty="0" err="1"/>
              <a:t>waktu</a:t>
            </a:r>
            <a:r>
              <a:rPr lang="en-AU" sz="1800" dirty="0"/>
              <a:t> n </a:t>
            </a:r>
            <a:r>
              <a:rPr lang="en-AU" sz="1800" dirty="0" err="1"/>
              <a:t>dan</a:t>
            </a:r>
            <a:r>
              <a:rPr lang="en-AU" sz="1800" dirty="0"/>
              <a:t> n-1 </a:t>
            </a:r>
            <a:r>
              <a:rPr lang="en-AU" sz="1800" dirty="0" err="1"/>
              <a:t>adalah</a:t>
            </a:r>
            <a:r>
              <a:rPr lang="en-AU" sz="1800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dirty="0"/>
              <a:t>	</a:t>
            </a:r>
            <a:r>
              <a:rPr lang="en-AU" sz="1800" dirty="0" err="1"/>
              <a:t>d</a:t>
            </a:r>
            <a:r>
              <a:rPr lang="en-AU" sz="1800" baseline="-25000" dirty="0" err="1"/>
              <a:t>n</a:t>
            </a:r>
            <a:r>
              <a:rPr lang="en-AU" sz="1800" dirty="0"/>
              <a:t> - d</a:t>
            </a:r>
            <a:r>
              <a:rPr lang="en-AU" sz="1800" baseline="-25000" dirty="0"/>
              <a:t>n-1</a:t>
            </a:r>
            <a:r>
              <a:rPr lang="en-AU" sz="1800" dirty="0"/>
              <a:t> = 0.1d</a:t>
            </a:r>
            <a:r>
              <a:rPr lang="en-AU" sz="1800" baseline="-25000" dirty="0"/>
              <a:t>n-1</a:t>
            </a:r>
            <a:r>
              <a:rPr lang="en-AU" sz="1800" dirty="0"/>
              <a:t>, </a:t>
            </a:r>
            <a:r>
              <a:rPr lang="en-AU" sz="1800" dirty="0" err="1"/>
              <a:t>dapat</a:t>
            </a:r>
            <a:r>
              <a:rPr lang="en-AU" sz="1800" dirty="0"/>
              <a:t> </a:t>
            </a:r>
            <a:r>
              <a:rPr lang="en-AU" sz="1800" dirty="0" err="1"/>
              <a:t>ditulis</a:t>
            </a:r>
            <a:r>
              <a:rPr lang="en-AU" sz="1800" dirty="0"/>
              <a:t> </a:t>
            </a:r>
            <a:r>
              <a:rPr lang="en-AU" sz="1800" dirty="0" err="1"/>
              <a:t>sebagai</a:t>
            </a:r>
            <a:r>
              <a:rPr lang="en-AU" sz="1800" dirty="0"/>
              <a:t> </a:t>
            </a:r>
            <a:r>
              <a:rPr lang="en-AU" sz="1800" dirty="0" err="1"/>
              <a:t>d</a:t>
            </a:r>
            <a:r>
              <a:rPr lang="en-AU" sz="1800" baseline="-25000" dirty="0" err="1"/>
              <a:t>n</a:t>
            </a:r>
            <a:r>
              <a:rPr lang="en-AU" sz="1800" dirty="0"/>
              <a:t> = 1.1d</a:t>
            </a:r>
            <a:r>
              <a:rPr lang="en-AU" sz="1800" baseline="-25000" dirty="0"/>
              <a:t>n-1</a:t>
            </a:r>
            <a:r>
              <a:rPr lang="en-AU" sz="1800" dirty="0"/>
              <a:t>. 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dirty="0" err="1"/>
              <a:t>Hubungan</a:t>
            </a:r>
            <a:r>
              <a:rPr lang="en-AU" sz="1800" dirty="0"/>
              <a:t> </a:t>
            </a:r>
            <a:r>
              <a:rPr lang="en-AU" sz="1800" dirty="0" err="1"/>
              <a:t>rekurensi</a:t>
            </a:r>
            <a:r>
              <a:rPr lang="en-AU" sz="1800" dirty="0"/>
              <a:t> </a:t>
            </a:r>
            <a:r>
              <a:rPr lang="en-AU" sz="1800" dirty="0" err="1"/>
              <a:t>dapat</a:t>
            </a:r>
            <a:r>
              <a:rPr lang="en-AU" sz="1800" dirty="0"/>
              <a:t> </a:t>
            </a:r>
            <a:r>
              <a:rPr lang="en-AU" sz="1800" dirty="0" err="1"/>
              <a:t>diselesaikan</a:t>
            </a:r>
            <a:r>
              <a:rPr lang="en-AU" sz="1800" dirty="0"/>
              <a:t> </a:t>
            </a:r>
            <a:r>
              <a:rPr lang="en-AU" sz="1800" dirty="0" err="1"/>
              <a:t>dengan</a:t>
            </a:r>
            <a:r>
              <a:rPr lang="en-AU" sz="1800" dirty="0"/>
              <a:t> </a:t>
            </a:r>
            <a:r>
              <a:rPr lang="en-AU" sz="1800" dirty="0" err="1"/>
              <a:t>iterasi</a:t>
            </a:r>
            <a:r>
              <a:rPr lang="en-AU" sz="1800" dirty="0"/>
              <a:t> </a:t>
            </a:r>
            <a:r>
              <a:rPr lang="en-AU" sz="1800" dirty="0" err="1"/>
              <a:t>sebagai</a:t>
            </a:r>
            <a:r>
              <a:rPr lang="en-AU" sz="1800" dirty="0"/>
              <a:t> </a:t>
            </a:r>
            <a:r>
              <a:rPr lang="en-AU" sz="1800" dirty="0" err="1"/>
              <a:t>berikut</a:t>
            </a:r>
            <a:r>
              <a:rPr lang="en-AU" sz="1800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1800" dirty="0" err="1"/>
              <a:t>d</a:t>
            </a:r>
            <a:r>
              <a:rPr lang="en-AU" sz="1800" baseline="-25000" dirty="0" err="1"/>
              <a:t>n</a:t>
            </a:r>
            <a:r>
              <a:rPr lang="en-AU" sz="1800" dirty="0"/>
              <a:t>  	= 1.1d</a:t>
            </a:r>
            <a:r>
              <a:rPr lang="en-AU" sz="1800" baseline="-25000" dirty="0"/>
              <a:t>n-1</a:t>
            </a:r>
            <a:r>
              <a:rPr lang="en-AU" sz="1800" dirty="0"/>
              <a:t> = 1.1(1.1d</a:t>
            </a:r>
            <a:r>
              <a:rPr lang="en-AU" sz="1800" baseline="-25000" dirty="0"/>
              <a:t>n-2</a:t>
            </a:r>
            <a:r>
              <a:rPr lang="en-AU" sz="1800" dirty="0"/>
              <a:t>)  = (1.1)</a:t>
            </a:r>
            <a:r>
              <a:rPr lang="en-AU" sz="1800" baseline="30000" dirty="0"/>
              <a:t>2</a:t>
            </a:r>
            <a:r>
              <a:rPr lang="en-AU" sz="1800" dirty="0"/>
              <a:t>(d</a:t>
            </a:r>
            <a:r>
              <a:rPr lang="en-AU" sz="1800" baseline="-25000" dirty="0"/>
              <a:t>n-2</a:t>
            </a:r>
            <a:r>
              <a:rPr lang="en-AU" sz="1800" dirty="0"/>
              <a:t>) =   (1.1)</a:t>
            </a:r>
            <a:r>
              <a:rPr lang="en-AU" sz="1800" baseline="30000" dirty="0"/>
              <a:t>n</a:t>
            </a:r>
            <a:r>
              <a:rPr lang="en-AU" sz="1800" dirty="0"/>
              <a:t> d</a:t>
            </a:r>
            <a:r>
              <a:rPr lang="en-AU" sz="1800" baseline="-25000" dirty="0"/>
              <a:t>0</a:t>
            </a:r>
            <a:r>
              <a:rPr lang="en-AU" sz="1800" dirty="0"/>
              <a:t>  = 1000(1.1)</a:t>
            </a:r>
            <a:r>
              <a:rPr lang="en-AU" sz="1800" baseline="30000" dirty="0"/>
              <a:t>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173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629890" y="76200"/>
            <a:ext cx="6580909" cy="914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Contoh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metode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iterasi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36307" y="1063360"/>
            <a:ext cx="11712538" cy="5715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AU" sz="1800" b="1" dirty="0" err="1"/>
              <a:t>Contoh</a:t>
            </a:r>
            <a:r>
              <a:rPr lang="en-AU" sz="1800" b="1" dirty="0"/>
              <a:t> 2.30.</a:t>
            </a:r>
            <a:endParaRPr lang="en-US" sz="1800" b="1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 err="1"/>
              <a:t>Tentukan</a:t>
            </a:r>
            <a:r>
              <a:rPr lang="en-AU" sz="1800" dirty="0"/>
              <a:t> </a:t>
            </a:r>
            <a:r>
              <a:rPr lang="en-AU" sz="1800" dirty="0" err="1"/>
              <a:t>rumus</a:t>
            </a:r>
            <a:r>
              <a:rPr lang="en-AU" sz="1800" dirty="0"/>
              <a:t> </a:t>
            </a:r>
            <a:r>
              <a:rPr lang="en-AU" sz="1800" dirty="0" err="1"/>
              <a:t>eksplisit</a:t>
            </a:r>
            <a:r>
              <a:rPr lang="en-AU" sz="1800" dirty="0"/>
              <a:t> </a:t>
            </a:r>
            <a:r>
              <a:rPr lang="en-AU" sz="1800" dirty="0" err="1"/>
              <a:t>untuk</a:t>
            </a:r>
            <a:r>
              <a:rPr lang="en-AU" sz="1800" dirty="0"/>
              <a:t> </a:t>
            </a:r>
            <a:r>
              <a:rPr lang="en-AU" sz="1800" dirty="0" err="1"/>
              <a:t>jumlah</a:t>
            </a:r>
            <a:r>
              <a:rPr lang="en-AU" sz="1800" dirty="0"/>
              <a:t> minimum </a:t>
            </a:r>
            <a:r>
              <a:rPr lang="en-AU" sz="1800" dirty="0" err="1"/>
              <a:t>perpindahan</a:t>
            </a:r>
            <a:r>
              <a:rPr lang="en-AU" sz="1800" dirty="0"/>
              <a:t> </a:t>
            </a:r>
            <a:r>
              <a:rPr lang="en-AU" sz="1800" dirty="0" err="1"/>
              <a:t>dalam</a:t>
            </a:r>
            <a:r>
              <a:rPr lang="en-AU" sz="1800" dirty="0"/>
              <a:t> </a:t>
            </a:r>
            <a:r>
              <a:rPr lang="en-AU" sz="1800" dirty="0" err="1"/>
              <a:t>masalah</a:t>
            </a:r>
            <a:r>
              <a:rPr lang="en-AU" sz="1800" dirty="0"/>
              <a:t> </a:t>
            </a:r>
            <a:r>
              <a:rPr lang="en-AU" sz="1800" dirty="0" err="1"/>
              <a:t>menara</a:t>
            </a:r>
            <a:r>
              <a:rPr lang="en-AU" sz="1800" dirty="0"/>
              <a:t> Hanoi </a:t>
            </a:r>
            <a:r>
              <a:rPr lang="en-AU" sz="1800" dirty="0" err="1"/>
              <a:t>sebanyak</a:t>
            </a:r>
            <a:r>
              <a:rPr lang="en-AU" sz="1800" dirty="0"/>
              <a:t> n </a:t>
            </a:r>
            <a:r>
              <a:rPr lang="en-AU" sz="1800" dirty="0" err="1"/>
              <a:t>piringan</a:t>
            </a:r>
            <a:r>
              <a:rPr lang="en-AU" sz="1800" dirty="0"/>
              <a:t>.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b="1" dirty="0" err="1"/>
              <a:t>Jawab</a:t>
            </a:r>
            <a:r>
              <a:rPr lang="en-AU" sz="1800" b="1" dirty="0"/>
              <a:t>.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 err="1"/>
              <a:t>Hubungan</a:t>
            </a:r>
            <a:r>
              <a:rPr lang="en-AU" sz="1800" dirty="0"/>
              <a:t> </a:t>
            </a:r>
            <a:r>
              <a:rPr lang="en-AU" sz="1800" dirty="0" err="1"/>
              <a:t>rekurensi</a:t>
            </a:r>
            <a:r>
              <a:rPr lang="en-AU" sz="1800" dirty="0"/>
              <a:t>: </a:t>
            </a:r>
            <a:r>
              <a:rPr lang="en-AU" sz="1800" dirty="0" err="1"/>
              <a:t>c</a:t>
            </a:r>
            <a:r>
              <a:rPr lang="en-AU" sz="1800" baseline="-25000" dirty="0" err="1"/>
              <a:t>n</a:t>
            </a:r>
            <a:r>
              <a:rPr lang="en-AU" sz="1800" dirty="0"/>
              <a:t> = 2c</a:t>
            </a:r>
            <a:r>
              <a:rPr lang="en-AU" sz="1800" baseline="-25000" dirty="0"/>
              <a:t>n-1</a:t>
            </a:r>
            <a:r>
              <a:rPr lang="en-AU" sz="1800" dirty="0"/>
              <a:t> + 1 </a:t>
            </a:r>
            <a:r>
              <a:rPr lang="en-AU" sz="1800" dirty="0" err="1"/>
              <a:t>dan</a:t>
            </a:r>
            <a:r>
              <a:rPr lang="en-AU" sz="1800" dirty="0"/>
              <a:t> </a:t>
            </a:r>
            <a:r>
              <a:rPr lang="en-AU" sz="1800" dirty="0" err="1"/>
              <a:t>kondisi</a:t>
            </a:r>
            <a:r>
              <a:rPr lang="en-AU" sz="1800" dirty="0"/>
              <a:t> </a:t>
            </a:r>
            <a:r>
              <a:rPr lang="en-AU" sz="1800" dirty="0" err="1"/>
              <a:t>awal</a:t>
            </a:r>
            <a:r>
              <a:rPr lang="en-AU" sz="1800" dirty="0"/>
              <a:t> </a:t>
            </a:r>
            <a:r>
              <a:rPr lang="en-AU" sz="1800" dirty="0" err="1"/>
              <a:t>adalah</a:t>
            </a:r>
            <a:r>
              <a:rPr lang="en-AU" sz="1800" dirty="0"/>
              <a:t> c</a:t>
            </a:r>
            <a:r>
              <a:rPr lang="en-AU" sz="1800" baseline="-25000" dirty="0"/>
              <a:t>1</a:t>
            </a:r>
            <a:r>
              <a:rPr lang="en-AU" sz="1800" dirty="0"/>
              <a:t>=1.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 err="1"/>
              <a:t>Dengan</a:t>
            </a:r>
            <a:r>
              <a:rPr lang="en-AU" sz="1800" dirty="0"/>
              <a:t> </a:t>
            </a:r>
            <a:r>
              <a:rPr lang="en-AU" sz="1800" dirty="0" err="1"/>
              <a:t>metode</a:t>
            </a:r>
            <a:r>
              <a:rPr lang="en-AU" sz="1800" dirty="0"/>
              <a:t> </a:t>
            </a:r>
            <a:r>
              <a:rPr lang="en-AU" sz="1800" dirty="0" err="1"/>
              <a:t>iterasi</a:t>
            </a:r>
            <a:r>
              <a:rPr lang="en-AU" sz="1800" dirty="0"/>
              <a:t> </a:t>
            </a:r>
            <a:r>
              <a:rPr lang="en-AU" sz="1800" dirty="0" err="1"/>
              <a:t>kita</a:t>
            </a:r>
            <a:r>
              <a:rPr lang="en-AU" sz="1800" dirty="0"/>
              <a:t> </a:t>
            </a:r>
            <a:r>
              <a:rPr lang="en-AU" sz="1800" dirty="0" err="1"/>
              <a:t>memperoleh</a:t>
            </a:r>
            <a:r>
              <a:rPr lang="en-AU" sz="1800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/>
              <a:t>	</a:t>
            </a:r>
            <a:r>
              <a:rPr lang="en-AU" sz="1800" dirty="0" err="1"/>
              <a:t>c</a:t>
            </a:r>
            <a:r>
              <a:rPr lang="en-AU" sz="1800" baseline="-25000" dirty="0" err="1"/>
              <a:t>n</a:t>
            </a:r>
            <a:r>
              <a:rPr lang="en-AU" sz="1800" dirty="0"/>
              <a:t> 	= c</a:t>
            </a:r>
            <a:r>
              <a:rPr lang="en-AU" sz="1800" baseline="-25000" dirty="0"/>
              <a:t>n-1</a:t>
            </a:r>
            <a:r>
              <a:rPr lang="en-AU" sz="1800" dirty="0"/>
              <a:t> + 1 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/>
              <a:t>		= 2(2c</a:t>
            </a:r>
            <a:r>
              <a:rPr lang="en-AU" sz="1800" baseline="-25000" dirty="0"/>
              <a:t>n-2</a:t>
            </a:r>
            <a:r>
              <a:rPr lang="en-AU" sz="1800" dirty="0"/>
              <a:t> + 1) + 1 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/>
              <a:t>		= 2</a:t>
            </a:r>
            <a:r>
              <a:rPr lang="en-AU" sz="1800" baseline="30000" dirty="0"/>
              <a:t>2</a:t>
            </a:r>
            <a:r>
              <a:rPr lang="en-AU" sz="1800" dirty="0"/>
              <a:t>C</a:t>
            </a:r>
            <a:r>
              <a:rPr lang="en-AU" sz="1800" baseline="-25000" dirty="0"/>
              <a:t>n-2</a:t>
            </a:r>
            <a:r>
              <a:rPr lang="en-AU" sz="1800" dirty="0"/>
              <a:t> + 2+1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/>
              <a:t>		= 2</a:t>
            </a:r>
            <a:r>
              <a:rPr lang="en-AU" sz="1800" baseline="30000" dirty="0"/>
              <a:t>2</a:t>
            </a:r>
            <a:r>
              <a:rPr lang="en-AU" sz="1800" dirty="0"/>
              <a:t>(2C</a:t>
            </a:r>
            <a:r>
              <a:rPr lang="en-AU" sz="1800" baseline="-25000" dirty="0"/>
              <a:t>n-3</a:t>
            </a:r>
            <a:r>
              <a:rPr lang="en-AU" sz="1800" dirty="0"/>
              <a:t> +1)+ 2+1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/>
              <a:t>		= 2</a:t>
            </a:r>
            <a:r>
              <a:rPr lang="en-AU" sz="1800" baseline="30000" dirty="0"/>
              <a:t>3</a:t>
            </a:r>
            <a:r>
              <a:rPr lang="en-AU" sz="1800" dirty="0"/>
              <a:t>c</a:t>
            </a:r>
            <a:r>
              <a:rPr lang="en-AU" sz="1800" baseline="-25000" dirty="0"/>
              <a:t>n-3</a:t>
            </a:r>
            <a:r>
              <a:rPr lang="en-AU" sz="1800" dirty="0"/>
              <a:t> + 2</a:t>
            </a:r>
            <a:r>
              <a:rPr lang="en-AU" sz="1800" baseline="30000" dirty="0"/>
              <a:t>2</a:t>
            </a:r>
            <a:r>
              <a:rPr lang="en-AU" sz="1800" dirty="0"/>
              <a:t>+2+1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/>
              <a:t>		…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/>
              <a:t>		= 2</a:t>
            </a:r>
            <a:r>
              <a:rPr lang="en-AU" sz="1800" baseline="30000" dirty="0"/>
              <a:t>n-1</a:t>
            </a:r>
            <a:r>
              <a:rPr lang="en-AU" sz="1800" dirty="0"/>
              <a:t>c</a:t>
            </a:r>
            <a:r>
              <a:rPr lang="en-AU" sz="1800" baseline="-25000" dirty="0"/>
              <a:t>1</a:t>
            </a:r>
            <a:r>
              <a:rPr lang="en-AU" sz="1800" dirty="0"/>
              <a:t> + 2</a:t>
            </a:r>
            <a:r>
              <a:rPr lang="en-AU" sz="1800" baseline="30000" dirty="0"/>
              <a:t>n-2</a:t>
            </a:r>
            <a:r>
              <a:rPr lang="en-AU" sz="1800" dirty="0"/>
              <a:t> + 2</a:t>
            </a:r>
            <a:r>
              <a:rPr lang="en-AU" sz="1800" baseline="30000" dirty="0"/>
              <a:t>n-3</a:t>
            </a:r>
            <a:r>
              <a:rPr lang="en-AU" sz="1800" dirty="0"/>
              <a:t> +…+ 2+1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/>
              <a:t>		= 2</a:t>
            </a:r>
            <a:r>
              <a:rPr lang="en-AU" sz="1800" baseline="30000" dirty="0"/>
              <a:t>n-1</a:t>
            </a:r>
            <a:r>
              <a:rPr lang="en-AU" sz="1800" dirty="0"/>
              <a:t> + 2</a:t>
            </a:r>
            <a:r>
              <a:rPr lang="en-AU" sz="1800" baseline="30000" dirty="0"/>
              <a:t>n-2</a:t>
            </a:r>
            <a:r>
              <a:rPr lang="en-AU" sz="1800" dirty="0"/>
              <a:t> + 2</a:t>
            </a:r>
            <a:r>
              <a:rPr lang="en-AU" sz="1800" baseline="30000" dirty="0"/>
              <a:t>n-3</a:t>
            </a:r>
            <a:r>
              <a:rPr lang="en-AU" sz="1800" dirty="0"/>
              <a:t> +…+ 2+1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/>
              <a:t>		= 2</a:t>
            </a:r>
            <a:r>
              <a:rPr lang="en-AU" sz="1800" baseline="30000" dirty="0"/>
              <a:t>n</a:t>
            </a:r>
            <a:r>
              <a:rPr lang="en-AU" sz="1800" dirty="0"/>
              <a:t>-1.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AU" sz="1800" dirty="0" err="1"/>
              <a:t>Rumus</a:t>
            </a:r>
            <a:r>
              <a:rPr lang="en-AU" sz="1800" dirty="0"/>
              <a:t> </a:t>
            </a:r>
            <a:r>
              <a:rPr lang="en-AU" sz="1800" dirty="0" err="1"/>
              <a:t>terakhir</a:t>
            </a:r>
            <a:r>
              <a:rPr lang="en-AU" sz="1800" dirty="0"/>
              <a:t> </a:t>
            </a:r>
            <a:r>
              <a:rPr lang="en-AU" sz="1800" dirty="0" err="1"/>
              <a:t>didapatkan</a:t>
            </a:r>
            <a:r>
              <a:rPr lang="en-AU" sz="1800" dirty="0"/>
              <a:t> </a:t>
            </a:r>
            <a:r>
              <a:rPr lang="en-AU" sz="1800" dirty="0" err="1"/>
              <a:t>dengan</a:t>
            </a:r>
            <a:r>
              <a:rPr lang="en-AU" sz="1800" dirty="0"/>
              <a:t> </a:t>
            </a:r>
            <a:r>
              <a:rPr lang="en-AU" sz="1800" dirty="0" err="1"/>
              <a:t>rumus</a:t>
            </a:r>
            <a:r>
              <a:rPr lang="en-AU" sz="1800" dirty="0"/>
              <a:t> </a:t>
            </a:r>
            <a:r>
              <a:rPr lang="en-AU" sz="1800" dirty="0" err="1"/>
              <a:t>jumlah</a:t>
            </a:r>
            <a:r>
              <a:rPr lang="en-AU" sz="1800" dirty="0"/>
              <a:t> </a:t>
            </a:r>
            <a:r>
              <a:rPr lang="en-AU" sz="1800" dirty="0" err="1"/>
              <a:t>suku-suku</a:t>
            </a:r>
            <a:r>
              <a:rPr lang="en-AU" sz="1800" dirty="0"/>
              <a:t> </a:t>
            </a:r>
            <a:r>
              <a:rPr lang="en-AU" sz="1800" dirty="0" err="1"/>
              <a:t>dalam</a:t>
            </a:r>
            <a:r>
              <a:rPr lang="en-AU" sz="1800" dirty="0"/>
              <a:t> </a:t>
            </a:r>
            <a:r>
              <a:rPr lang="en-AU" sz="1800" dirty="0" err="1"/>
              <a:t>deret</a:t>
            </a:r>
            <a:r>
              <a:rPr lang="en-AU" sz="1800" dirty="0"/>
              <a:t> </a:t>
            </a:r>
            <a:r>
              <a:rPr lang="en-AU" sz="1800" dirty="0" err="1"/>
              <a:t>geometri</a:t>
            </a:r>
            <a:r>
              <a:rPr lang="en-AU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261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78440" y="175953"/>
            <a:ext cx="9337902" cy="914400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Hubungan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rekurensi</a:t>
            </a:r>
            <a:r>
              <a:rPr lang="en-US" sz="3200" dirty="0">
                <a:solidFill>
                  <a:srgbClr val="FF0000"/>
                </a:solidFill>
              </a:rPr>
              <a:t> Linier </a:t>
            </a:r>
            <a:r>
              <a:rPr lang="en-US" sz="3200" dirty="0" err="1">
                <a:solidFill>
                  <a:srgbClr val="FF0000"/>
                </a:solidFill>
              </a:rPr>
              <a:t>Homogen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koef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dirty="0" err="1">
                <a:solidFill>
                  <a:srgbClr val="FF0000"/>
                </a:solidFill>
              </a:rPr>
              <a:t>tetap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24" y="1578033"/>
            <a:ext cx="11177847" cy="4440382"/>
          </a:xfrm>
          <a:solidFill>
            <a:schemeClr val="bg1"/>
          </a:solidFill>
        </p:spPr>
        <p:txBody>
          <a:bodyPr/>
          <a:lstStyle/>
          <a:p>
            <a:pPr marL="0">
              <a:buNone/>
              <a:defRPr/>
            </a:pP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 </a:t>
            </a:r>
            <a:r>
              <a:rPr lang="en-AU" sz="2400" dirty="0" err="1"/>
              <a:t>homogen</a:t>
            </a:r>
            <a:r>
              <a:rPr lang="en-AU" sz="2400" dirty="0"/>
              <a:t> linier </a:t>
            </a:r>
            <a:r>
              <a:rPr lang="en-AU" sz="2400" dirty="0" err="1"/>
              <a:t>orde</a:t>
            </a:r>
            <a:r>
              <a:rPr lang="en-AU" sz="2400" dirty="0"/>
              <a:t> k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koefisien</a:t>
            </a:r>
            <a:r>
              <a:rPr lang="en-AU" sz="2400" dirty="0"/>
              <a:t> </a:t>
            </a:r>
            <a:r>
              <a:rPr lang="en-AU" sz="2400" dirty="0" err="1"/>
              <a:t>tetap</a:t>
            </a:r>
            <a:r>
              <a:rPr lang="en-AU" sz="2400" dirty="0"/>
              <a:t> </a:t>
            </a:r>
            <a:r>
              <a:rPr lang="en-AU" sz="2400" dirty="0" err="1"/>
              <a:t>adalah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bentuk</a:t>
            </a:r>
            <a:r>
              <a:rPr lang="en-AU" sz="2400" dirty="0"/>
              <a:t>: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AU" sz="2400" dirty="0"/>
              <a:t>	a</a:t>
            </a:r>
            <a:r>
              <a:rPr lang="en-AU" sz="2400" baseline="-25000" dirty="0"/>
              <a:t>n</a:t>
            </a:r>
            <a:r>
              <a:rPr lang="en-AU" sz="2400" dirty="0"/>
              <a:t> = c</a:t>
            </a:r>
            <a:r>
              <a:rPr lang="en-AU" sz="2400" baseline="-25000" dirty="0"/>
              <a:t>1</a:t>
            </a:r>
            <a:r>
              <a:rPr lang="en-AU" sz="2400" dirty="0"/>
              <a:t>a</a:t>
            </a:r>
            <a:r>
              <a:rPr lang="en-AU" sz="2400" baseline="-25000" dirty="0"/>
              <a:t>n-k</a:t>
            </a:r>
            <a:r>
              <a:rPr lang="en-AU" sz="2400" dirty="0"/>
              <a:t> + c</a:t>
            </a:r>
            <a:r>
              <a:rPr lang="en-AU" sz="2400" baseline="-25000" dirty="0"/>
              <a:t>2</a:t>
            </a:r>
            <a:r>
              <a:rPr lang="en-AU" sz="2400" dirty="0"/>
              <a:t>a</a:t>
            </a:r>
            <a:r>
              <a:rPr lang="en-AU" sz="2400" baseline="-25000" dirty="0"/>
              <a:t>n-2</a:t>
            </a:r>
            <a:r>
              <a:rPr lang="en-AU" sz="2400" dirty="0"/>
              <a:t> +…+ </a:t>
            </a:r>
            <a:r>
              <a:rPr lang="en-AU" sz="2400" dirty="0" err="1"/>
              <a:t>c</a:t>
            </a:r>
            <a:r>
              <a:rPr lang="en-AU" sz="2400" baseline="-25000" dirty="0" err="1"/>
              <a:t>k</a:t>
            </a:r>
            <a:r>
              <a:rPr lang="en-AU" sz="2400" dirty="0" err="1"/>
              <a:t>a</a:t>
            </a:r>
            <a:r>
              <a:rPr lang="en-AU" sz="2400" baseline="-25000" dirty="0" err="1"/>
              <a:t>n</a:t>
            </a:r>
            <a:r>
              <a:rPr lang="en-AU" sz="2400" baseline="-25000" dirty="0"/>
              <a:t>-k</a:t>
            </a:r>
            <a:r>
              <a:rPr lang="en-AU" sz="2400" dirty="0"/>
              <a:t>, </a:t>
            </a:r>
            <a:r>
              <a:rPr lang="en-AU" sz="2400" dirty="0" err="1"/>
              <a:t>dengan</a:t>
            </a:r>
            <a:r>
              <a:rPr lang="en-AU" sz="2400" dirty="0"/>
              <a:t> c</a:t>
            </a:r>
            <a:r>
              <a:rPr lang="en-AU" sz="2400" baseline="-25000" dirty="0"/>
              <a:t>k</a:t>
            </a:r>
            <a:r>
              <a:rPr lang="en-AU" sz="2400" dirty="0"/>
              <a:t> </a:t>
            </a:r>
            <a:r>
              <a:rPr lang="en-AU" sz="2400" dirty="0">
                <a:sym typeface="Symbol"/>
              </a:rPr>
              <a:t></a:t>
            </a:r>
            <a:r>
              <a:rPr lang="en-AU" sz="2400" dirty="0"/>
              <a:t> 0.</a:t>
            </a:r>
            <a:endParaRPr lang="en-US" sz="2400" dirty="0"/>
          </a:p>
          <a:p>
            <a:pPr marL="0">
              <a:buNone/>
              <a:defRPr/>
            </a:pPr>
            <a:r>
              <a:rPr lang="en-AU" sz="2400" dirty="0" err="1"/>
              <a:t>Perhatikan</a:t>
            </a:r>
            <a:r>
              <a:rPr lang="en-AU" sz="2400" dirty="0"/>
              <a:t> </a:t>
            </a:r>
            <a:r>
              <a:rPr lang="en-AU" sz="2400" dirty="0" err="1"/>
              <a:t>bahwa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 </a:t>
            </a:r>
            <a:r>
              <a:rPr lang="en-AU" sz="2400" dirty="0" err="1"/>
              <a:t>homogen</a:t>
            </a:r>
            <a:r>
              <a:rPr lang="en-AU" sz="2400" dirty="0"/>
              <a:t> </a:t>
            </a:r>
            <a:r>
              <a:rPr lang="en-AU" sz="2400" dirty="0" err="1"/>
              <a:t>orde</a:t>
            </a:r>
            <a:r>
              <a:rPr lang="en-AU" sz="2400" dirty="0"/>
              <a:t> k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koefisien</a:t>
            </a:r>
            <a:r>
              <a:rPr lang="en-AU" sz="2400" dirty="0"/>
              <a:t> </a:t>
            </a:r>
            <a:r>
              <a:rPr lang="en-AU" sz="2400" dirty="0" err="1"/>
              <a:t>tetap</a:t>
            </a:r>
            <a:r>
              <a:rPr lang="en-AU" sz="2400" dirty="0"/>
              <a:t>, </a:t>
            </a:r>
            <a:r>
              <a:rPr lang="en-AU" sz="2400" dirty="0" err="1"/>
              <a:t>bersama</a:t>
            </a:r>
            <a:r>
              <a:rPr lang="en-AU" sz="2400" dirty="0"/>
              <a:t> </a:t>
            </a:r>
            <a:r>
              <a:rPr lang="en-AU" sz="2400" dirty="0" err="1"/>
              <a:t>kondisi</a:t>
            </a:r>
            <a:r>
              <a:rPr lang="en-AU" sz="2400" dirty="0"/>
              <a:t> </a:t>
            </a:r>
            <a:r>
              <a:rPr lang="en-AU" sz="2400" dirty="0" err="1"/>
              <a:t>awal</a:t>
            </a:r>
            <a:r>
              <a:rPr lang="en-AU" sz="2400" dirty="0"/>
              <a:t> k </a:t>
            </a:r>
            <a:r>
              <a:rPr lang="en-AU" sz="2400" dirty="0" err="1"/>
              <a:t>adalah</a:t>
            </a:r>
            <a:r>
              <a:rPr lang="en-AU" sz="2400" dirty="0"/>
              <a:t>: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AU" sz="2400" dirty="0"/>
              <a:t>	a</a:t>
            </a:r>
            <a:r>
              <a:rPr lang="en-AU" sz="2400" baseline="-25000" dirty="0"/>
              <a:t>0</a:t>
            </a:r>
            <a:r>
              <a:rPr lang="en-AU" sz="2400" dirty="0"/>
              <a:t> = C</a:t>
            </a:r>
            <a:r>
              <a:rPr lang="en-AU" sz="2400" baseline="-25000" dirty="0"/>
              <a:t>0</a:t>
            </a:r>
            <a:r>
              <a:rPr lang="en-AU" sz="2400" dirty="0"/>
              <a:t>, a</a:t>
            </a:r>
            <a:r>
              <a:rPr lang="en-AU" sz="2400" baseline="-25000" dirty="0"/>
              <a:t>1</a:t>
            </a:r>
            <a:r>
              <a:rPr lang="en-AU" sz="2400" dirty="0"/>
              <a:t> = C</a:t>
            </a:r>
            <a:r>
              <a:rPr lang="en-AU" sz="2400" baseline="-25000" dirty="0"/>
              <a:t>1</a:t>
            </a:r>
            <a:r>
              <a:rPr lang="en-AU" sz="2400" dirty="0"/>
              <a:t> , … a</a:t>
            </a:r>
            <a:r>
              <a:rPr lang="en-AU" sz="2400" baseline="-25000" dirty="0"/>
              <a:t>k-1</a:t>
            </a:r>
            <a:r>
              <a:rPr lang="en-AU" sz="2400" dirty="0"/>
              <a:t> = C</a:t>
            </a:r>
            <a:r>
              <a:rPr lang="en-AU" sz="2400" baseline="-25000" dirty="0"/>
              <a:t>k-1</a:t>
            </a:r>
            <a:r>
              <a:rPr lang="en-AU" sz="2400" dirty="0"/>
              <a:t>.</a:t>
            </a:r>
            <a:endParaRPr lang="en-US" sz="2400" dirty="0"/>
          </a:p>
          <a:p>
            <a:pPr marL="0">
              <a:buNone/>
              <a:defRPr/>
            </a:pP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 </a:t>
            </a:r>
            <a:r>
              <a:rPr lang="en-AU" sz="2400" dirty="0" err="1"/>
              <a:t>nonlinier</a:t>
            </a:r>
            <a:r>
              <a:rPr lang="en-AU" sz="2400" dirty="0"/>
              <a:t> </a:t>
            </a:r>
            <a:r>
              <a:rPr lang="en-AU" sz="2400" dirty="0" err="1"/>
              <a:t>biasanya</a:t>
            </a:r>
            <a:r>
              <a:rPr lang="en-AU" sz="2400" dirty="0"/>
              <a:t> </a:t>
            </a:r>
            <a:r>
              <a:rPr lang="en-AU" sz="2400" dirty="0" err="1"/>
              <a:t>sangat</a:t>
            </a:r>
            <a:r>
              <a:rPr lang="en-AU" sz="2400" dirty="0"/>
              <a:t> </a:t>
            </a:r>
            <a:r>
              <a:rPr lang="en-AU" sz="2400" dirty="0" err="1"/>
              <a:t>sulit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diselesaikan</a:t>
            </a:r>
            <a:r>
              <a:rPr lang="en-AU" sz="2400" dirty="0"/>
              <a:t>,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teknik-teknik</a:t>
            </a:r>
            <a:r>
              <a:rPr lang="en-AU" sz="2400" dirty="0"/>
              <a:t> standard </a:t>
            </a:r>
            <a:r>
              <a:rPr lang="en-AU" sz="2400" dirty="0" err="1"/>
              <a:t>kita</a:t>
            </a:r>
            <a:r>
              <a:rPr lang="en-AU" sz="2400" dirty="0"/>
              <a:t> </a:t>
            </a:r>
            <a:r>
              <a:rPr lang="en-AU" sz="2400" dirty="0" err="1"/>
              <a:t>hanya</a:t>
            </a:r>
            <a:r>
              <a:rPr lang="en-AU" sz="2400" dirty="0"/>
              <a:t> </a:t>
            </a:r>
            <a:r>
              <a:rPr lang="en-AU" sz="2400" dirty="0" err="1"/>
              <a:t>membahas</a:t>
            </a:r>
            <a:r>
              <a:rPr lang="en-AU" sz="2400" dirty="0"/>
              <a:t> </a:t>
            </a:r>
            <a:r>
              <a:rPr lang="en-AU" sz="2400" dirty="0" err="1"/>
              <a:t>hanya</a:t>
            </a:r>
            <a:r>
              <a:rPr lang="en-AU" sz="2400" dirty="0"/>
              <a:t> </a:t>
            </a:r>
            <a:r>
              <a:rPr lang="en-AU" sz="2400" dirty="0" err="1"/>
              <a:t>sedikit</a:t>
            </a:r>
            <a:r>
              <a:rPr lang="en-AU" sz="2400" dirty="0"/>
              <a:t> </a:t>
            </a:r>
            <a:r>
              <a:rPr lang="en-AU" sz="2400" dirty="0" err="1"/>
              <a:t>contoh</a:t>
            </a:r>
            <a:r>
              <a:rPr lang="en-AU" sz="2400" dirty="0"/>
              <a:t> </a:t>
            </a:r>
            <a:r>
              <a:rPr lang="en-AU" sz="2400" dirty="0" err="1"/>
              <a:t>disini</a:t>
            </a:r>
            <a:r>
              <a:rPr lang="en-AU" sz="2400" dirty="0"/>
              <a:t>. </a:t>
            </a:r>
            <a:r>
              <a:rPr lang="en-AU" sz="2400" dirty="0" err="1"/>
              <a:t>Karena</a:t>
            </a:r>
            <a:r>
              <a:rPr lang="en-AU" sz="2400" dirty="0"/>
              <a:t> </a:t>
            </a:r>
            <a:r>
              <a:rPr lang="en-AU" sz="2400" dirty="0" err="1"/>
              <a:t>itu</a:t>
            </a:r>
            <a:r>
              <a:rPr lang="en-AU" sz="2400" dirty="0"/>
              <a:t> </a:t>
            </a:r>
            <a:r>
              <a:rPr lang="en-AU" sz="2400" dirty="0" err="1"/>
              <a:t>di</a:t>
            </a:r>
            <a:r>
              <a:rPr lang="en-AU" sz="2400" dirty="0"/>
              <a:t> </a:t>
            </a:r>
            <a:r>
              <a:rPr lang="en-AU" sz="2400" dirty="0" err="1"/>
              <a:t>sini</a:t>
            </a:r>
            <a:r>
              <a:rPr lang="en-AU" sz="2400" dirty="0"/>
              <a:t> </a:t>
            </a:r>
            <a:r>
              <a:rPr lang="en-AU" sz="2400" dirty="0" err="1"/>
              <a:t>hanya</a:t>
            </a:r>
            <a:r>
              <a:rPr lang="en-AU" sz="2400" dirty="0"/>
              <a:t> </a:t>
            </a:r>
            <a:r>
              <a:rPr lang="en-AU" sz="2400" dirty="0" err="1"/>
              <a:t>dijelaskan</a:t>
            </a:r>
            <a:r>
              <a:rPr lang="en-AU" sz="2400" dirty="0"/>
              <a:t> </a:t>
            </a:r>
            <a:r>
              <a:rPr lang="en-AU" sz="2400" dirty="0" err="1"/>
              <a:t>hubungan</a:t>
            </a:r>
            <a:r>
              <a:rPr lang="en-AU" sz="2400" dirty="0"/>
              <a:t> </a:t>
            </a:r>
            <a:r>
              <a:rPr lang="en-AU" sz="2400" dirty="0" err="1"/>
              <a:t>rekurensi</a:t>
            </a:r>
            <a:r>
              <a:rPr lang="en-AU" sz="2400" dirty="0"/>
              <a:t> linier:</a:t>
            </a:r>
            <a:endParaRPr 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AU" sz="2400" dirty="0"/>
              <a:t> 	c</a:t>
            </a:r>
            <a:r>
              <a:rPr lang="en-AU" sz="2400" baseline="-25000" dirty="0"/>
              <a:t>0</a:t>
            </a:r>
            <a:r>
              <a:rPr lang="en-AU" sz="2400" dirty="0"/>
              <a:t>a</a:t>
            </a:r>
            <a:r>
              <a:rPr lang="en-AU" sz="2400" baseline="-25000" dirty="0"/>
              <a:t>n+k</a:t>
            </a:r>
            <a:r>
              <a:rPr lang="en-AU" sz="2400" dirty="0"/>
              <a:t>+c</a:t>
            </a:r>
            <a:r>
              <a:rPr lang="en-AU" sz="2400" baseline="-25000" dirty="0"/>
              <a:t>1</a:t>
            </a:r>
            <a:r>
              <a:rPr lang="en-AU" sz="2400" dirty="0"/>
              <a:t>a</a:t>
            </a:r>
            <a:r>
              <a:rPr lang="en-AU" sz="2400" baseline="-25000" dirty="0"/>
              <a:t>n+k-1</a:t>
            </a:r>
            <a:r>
              <a:rPr lang="en-AU" sz="2400" dirty="0"/>
              <a:t>+…+</a:t>
            </a:r>
            <a:r>
              <a:rPr lang="en-AU" sz="2400" dirty="0" err="1"/>
              <a:t>c</a:t>
            </a:r>
            <a:r>
              <a:rPr lang="en-AU" sz="2400" baseline="-25000" dirty="0" err="1"/>
              <a:t>k</a:t>
            </a:r>
            <a:r>
              <a:rPr lang="en-AU" sz="2400" dirty="0" err="1"/>
              <a:t>a</a:t>
            </a:r>
            <a:r>
              <a:rPr lang="en-AU" sz="2400" baseline="-25000" dirty="0" err="1"/>
              <a:t>n</a:t>
            </a:r>
            <a:r>
              <a:rPr lang="en-AU" sz="2400" dirty="0"/>
              <a:t>=f(n)</a:t>
            </a:r>
            <a:endParaRPr lang="en-US" sz="2400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118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ACF84292-870F-394F-9A5A-28EDB1A6FAB4}" vid="{F5F74024-46E2-EF4A-831D-3047AC5CAF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TemplatePowerpoint-FTI</Template>
  <TotalTime>123</TotalTime>
  <Words>581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Tahoma</vt:lpstr>
      <vt:lpstr>Office Theme</vt:lpstr>
      <vt:lpstr>Equation</vt:lpstr>
      <vt:lpstr>Bab 3b Hubungan Rekurensi</vt:lpstr>
      <vt:lpstr>Hubungan rekurensi</vt:lpstr>
      <vt:lpstr>Hubungan rekurensi</vt:lpstr>
      <vt:lpstr>Hubungan rekurensi</vt:lpstr>
      <vt:lpstr>Menyelesaikan hubungan rekurensi</vt:lpstr>
      <vt:lpstr>Contoh metode iterasi</vt:lpstr>
      <vt:lpstr>Contoh metode iterasi</vt:lpstr>
      <vt:lpstr>Contoh metode iterasi</vt:lpstr>
      <vt:lpstr>Hubungan rekurensi Linier Homogen, koef. tetap</vt:lpstr>
      <vt:lpstr>Contoh Hubungan Rekurensi</vt:lpstr>
      <vt:lpstr>Langkah-langkah penyelesaian HRLH KT</vt:lpstr>
      <vt:lpstr>Contoh soal HRLH KT</vt:lpstr>
      <vt:lpstr>Contoh soal HRLH KT</vt:lpstr>
      <vt:lpstr>Contoh soal HRLH 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Al Limbong</cp:lastModifiedBy>
  <cp:revision>23</cp:revision>
  <dcterms:created xsi:type="dcterms:W3CDTF">2021-01-18T09:22:44Z</dcterms:created>
  <dcterms:modified xsi:type="dcterms:W3CDTF">2023-09-10T12:59:59Z</dcterms:modified>
</cp:coreProperties>
</file>