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9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423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67E2F-1641-4979-A769-28FD9E9F7356}" type="datetimeFigureOut">
              <a:rPr lang="en-ID" smtClean="0"/>
              <a:t>17/09/2023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9AE12-C41F-487B-9A69-0FA8FEACB3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118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1E4F-C334-456D-A0ED-719095FFAC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34207" y="1608083"/>
            <a:ext cx="8933793" cy="2753710"/>
          </a:xfrm>
        </p:spPr>
        <p:txBody>
          <a:bodyPr anchor="b">
            <a:normAutofit/>
          </a:bodyPr>
          <a:lstStyle>
            <a:lvl1pPr algn="r">
              <a:defRPr sz="4400" b="1">
                <a:solidFill>
                  <a:srgbClr val="0E624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CD842-6C76-4BE1-8513-E2B06854619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97392" y="4519449"/>
            <a:ext cx="8170607" cy="1203434"/>
          </a:xfrm>
          <a:solidFill>
            <a:schemeClr val="bg1">
              <a:alpha val="40000"/>
            </a:schemeClr>
          </a:solidFill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Masukan</a:t>
            </a:r>
            <a:r>
              <a:rPr lang="en-US" dirty="0"/>
              <a:t> sub-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presentasi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9394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072D-4343-4A44-BCDF-D7FE02CEA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0828" y="425813"/>
            <a:ext cx="8406495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E624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[Isi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Sub-Bagian]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E3487-E091-4D55-83BC-792339D6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828" y="1884618"/>
            <a:ext cx="8881241" cy="4253423"/>
          </a:xfrm>
          <a:solidFill>
            <a:schemeClr val="bg1">
              <a:alpha val="60000"/>
            </a:schemeClr>
          </a:solidFill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AE8CA01-6F4C-433C-8BF7-1BBC7560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26868" y="6356351"/>
            <a:ext cx="1471449" cy="338740"/>
          </a:xfrm>
        </p:spPr>
        <p:txBody>
          <a:bodyPr/>
          <a:lstStyle>
            <a:lvl1pPr algn="ctr">
              <a:defRPr sz="1600"/>
            </a:lvl1pPr>
          </a:lstStyle>
          <a:p>
            <a:r>
              <a:rPr lang="en-ID" dirty="0"/>
              <a:t>Page </a:t>
            </a:r>
            <a:fld id="{B6245C4E-F703-4389-9A4C-3585FD78FC2B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8351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8CB5-4D26-465A-A6FB-80C213284F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9058384" cy="2852737"/>
          </a:xfrm>
          <a:solidFill>
            <a:schemeClr val="bg1"/>
          </a:solidFill>
        </p:spPr>
        <p:txBody>
          <a:bodyPr anchor="b"/>
          <a:lstStyle>
            <a:lvl1pPr>
              <a:defRPr sz="6000" b="1">
                <a:solidFill>
                  <a:srgbClr val="0E6241"/>
                </a:solidFill>
              </a:defRPr>
            </a:lvl1pPr>
          </a:lstStyle>
          <a:p>
            <a:r>
              <a:rPr lang="en-US" dirty="0"/>
              <a:t>[</a:t>
            </a:r>
            <a:r>
              <a:rPr lang="en-US" dirty="0" err="1"/>
              <a:t>Isikan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Bagian]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5960C-ACFC-4360-A2CA-441F81181C0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9058384" cy="1500187"/>
          </a:xfrm>
          <a:solidFill>
            <a:schemeClr val="bg1">
              <a:alpha val="70000"/>
            </a:schemeClr>
          </a:solidFill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[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digantikan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Keterangan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Bagian]</a:t>
            </a:r>
          </a:p>
        </p:txBody>
      </p:sp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6121A351-4ACB-40C2-B956-B6A77716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26868" y="6356351"/>
            <a:ext cx="1471449" cy="338740"/>
          </a:xfrm>
        </p:spPr>
        <p:txBody>
          <a:bodyPr/>
          <a:lstStyle>
            <a:lvl1pPr algn="ctr">
              <a:defRPr sz="1600"/>
            </a:lvl1pPr>
          </a:lstStyle>
          <a:p>
            <a:r>
              <a:rPr lang="en-ID" dirty="0"/>
              <a:t>Page </a:t>
            </a:r>
            <a:fld id="{B6245C4E-F703-4389-9A4C-3585FD78FC2B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2826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8664-6F25-4EF7-BB31-783F65E13C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5125"/>
            <a:ext cx="9062545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E624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[</a:t>
            </a:r>
            <a:r>
              <a:rPr lang="en-US" dirty="0" err="1"/>
              <a:t>Isikan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Sub-Bagian]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E3984-A11B-444F-B445-357215752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85441" cy="4351338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694B1-FD7F-45D8-A679-D599C4875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15305" y="1857156"/>
            <a:ext cx="4385440" cy="4351338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9C92036-8445-43B2-B887-432AC96DF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26868" y="6356351"/>
            <a:ext cx="1471449" cy="338740"/>
          </a:xfrm>
        </p:spPr>
        <p:txBody>
          <a:bodyPr/>
          <a:lstStyle>
            <a:lvl1pPr algn="ctr">
              <a:defRPr sz="1600"/>
            </a:lvl1pPr>
          </a:lstStyle>
          <a:p>
            <a:r>
              <a:rPr lang="en-ID" dirty="0"/>
              <a:t>Page </a:t>
            </a:r>
            <a:fld id="{B6245C4E-F703-4389-9A4C-3585FD78FC2B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3936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0">
            <a:extLst>
              <a:ext uri="{FF2B5EF4-FFF2-40B4-BE49-F238E27FC236}">
                <a16:creationId xmlns:a16="http://schemas.microsoft.com/office/drawing/2014/main" id="{F2223AAF-AF4C-4888-98C4-76175A9B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26868" y="6356351"/>
            <a:ext cx="1471449" cy="338740"/>
          </a:xfrm>
        </p:spPr>
        <p:txBody>
          <a:bodyPr/>
          <a:lstStyle>
            <a:lvl1pPr algn="ctr">
              <a:defRPr sz="1600"/>
            </a:lvl1pPr>
          </a:lstStyle>
          <a:p>
            <a:r>
              <a:rPr lang="en-ID" dirty="0"/>
              <a:t>Page </a:t>
            </a:r>
            <a:fld id="{B6245C4E-F703-4389-9A4C-3585FD78FC2B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6778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DF8D06-B360-43A8-948F-BFA07FC9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62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46C04-B561-41A7-9C60-BC8BB9A0A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4198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13C87-A8A3-4CBA-96C9-D17468AF0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A045C-178E-41AA-BD90-2B591DCE5621}" type="datetime1">
              <a:rPr lang="en-ID" smtClean="0"/>
              <a:t>17/09/2023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834E3-39B8-47D9-9983-3F50C0570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1FB0-E422-418A-B35B-473FDAE6D9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45C4E-F703-4389-9A4C-3585FD78FC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411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3E63F-FDE9-4BB2-AB27-345B037AE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9941" y="2466109"/>
            <a:ext cx="9194051" cy="2588029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id-ID" sz="3200" dirty="0"/>
              <a:t>Bab </a:t>
            </a:r>
            <a:r>
              <a:rPr lang="en-US" sz="3200" dirty="0"/>
              <a:t>3c</a:t>
            </a:r>
            <a:br>
              <a:rPr lang="en-ID" sz="6000" dirty="0"/>
            </a:br>
            <a:r>
              <a:rPr lang="en-ID" sz="6000" dirty="0" err="1"/>
              <a:t>Hubungan</a:t>
            </a:r>
            <a:r>
              <a:rPr lang="en-ID" sz="6000" dirty="0"/>
              <a:t> Rekurensi-2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97180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85800" y="221674"/>
            <a:ext cx="9749443" cy="715963"/>
          </a:xfrm>
        </p:spPr>
        <p:txBody>
          <a:bodyPr>
            <a:normAutofit fontScale="90000"/>
          </a:bodyPr>
          <a:lstStyle/>
          <a:p>
            <a:r>
              <a:rPr lang="en-AU" dirty="0" err="1"/>
              <a:t>Solusi</a:t>
            </a:r>
            <a:r>
              <a:rPr lang="en-AU" dirty="0"/>
              <a:t> </a:t>
            </a:r>
            <a:r>
              <a:rPr lang="en-AU" dirty="0" err="1"/>
              <a:t>Hubungan</a:t>
            </a:r>
            <a:r>
              <a:rPr lang="en-AU" dirty="0"/>
              <a:t> </a:t>
            </a:r>
            <a:r>
              <a:rPr lang="en-AU" dirty="0" err="1"/>
              <a:t>Rekurensi</a:t>
            </a:r>
            <a:r>
              <a:rPr lang="en-AU" dirty="0"/>
              <a:t> Linier </a:t>
            </a:r>
            <a:r>
              <a:rPr lang="en-AU" dirty="0" err="1"/>
              <a:t>Bukan</a:t>
            </a:r>
            <a:r>
              <a:rPr lang="en-AU" dirty="0"/>
              <a:t> </a:t>
            </a:r>
            <a:r>
              <a:rPr lang="en-AU" dirty="0" err="1"/>
              <a:t>homogen-orde</a:t>
            </a:r>
            <a:r>
              <a:rPr lang="en-AU" dirty="0"/>
              <a:t> </a:t>
            </a:r>
            <a:r>
              <a:rPr lang="en-AU" dirty="0" err="1"/>
              <a:t>dua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16449" y="1504950"/>
            <a:ext cx="10861342" cy="5137293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AU" dirty="0" err="1"/>
              <a:t>Dengan</a:t>
            </a:r>
            <a:r>
              <a:rPr lang="en-AU" dirty="0"/>
              <a:t> </a:t>
            </a:r>
            <a:r>
              <a:rPr lang="en-AU" dirty="0" err="1"/>
              <a:t>menguraikan</a:t>
            </a:r>
            <a:r>
              <a:rPr lang="en-AU" dirty="0"/>
              <a:t> cos dan sin, </a:t>
            </a:r>
            <a:r>
              <a:rPr lang="en-AU" dirty="0" err="1"/>
              <a:t>dimana</a:t>
            </a:r>
            <a:r>
              <a:rPr lang="en-AU" dirty="0"/>
              <a:t> cos(A+B)=</a:t>
            </a:r>
            <a:r>
              <a:rPr lang="en-AU" dirty="0" err="1"/>
              <a:t>cosAcosB-sinAsinB</a:t>
            </a:r>
            <a:r>
              <a:rPr lang="en-AU" dirty="0"/>
              <a:t>, </a:t>
            </a:r>
            <a:r>
              <a:rPr lang="en-AU" dirty="0" err="1"/>
              <a:t>sedangkan</a:t>
            </a:r>
            <a:r>
              <a:rPr lang="en-AU" dirty="0"/>
              <a:t> sin(A+B)=</a:t>
            </a:r>
            <a:r>
              <a:rPr lang="en-AU" dirty="0" err="1"/>
              <a:t>sinAcosB+cosAsinB</a:t>
            </a:r>
            <a:r>
              <a:rPr lang="en-AU" dirty="0"/>
              <a:t>, </a:t>
            </a:r>
            <a:r>
              <a:rPr lang="en-AU" dirty="0" err="1"/>
              <a:t>didapat</a:t>
            </a:r>
            <a:r>
              <a:rPr lang="en-AU" dirty="0"/>
              <a:t> </a:t>
            </a:r>
            <a:r>
              <a:rPr lang="en-AU" dirty="0" err="1"/>
              <a:t>hubungan</a:t>
            </a:r>
            <a:r>
              <a:rPr lang="en-AU" dirty="0"/>
              <a:t>:</a:t>
            </a:r>
          </a:p>
          <a:p>
            <a:r>
              <a:rPr lang="en-AU" dirty="0"/>
              <a:t>	a</a:t>
            </a:r>
            <a:r>
              <a:rPr lang="en-AU" baseline="-25000" dirty="0"/>
              <a:t>n+1</a:t>
            </a:r>
            <a:r>
              <a:rPr lang="en-AU" dirty="0"/>
              <a:t>=g(n+1)=C</a:t>
            </a:r>
            <a:r>
              <a:rPr lang="en-AU" baseline="-25000" dirty="0"/>
              <a:t>2</a:t>
            </a:r>
            <a:r>
              <a:rPr lang="en-AU" dirty="0"/>
              <a:t>cos(n</a:t>
            </a:r>
            <a:r>
              <a:rPr lang="en-AU" dirty="0">
                <a:sym typeface="Symbol" panose="05050102010706020507" pitchFamily="18" charset="2"/>
              </a:rPr>
              <a:t></a:t>
            </a:r>
            <a:r>
              <a:rPr lang="en-AU" dirty="0"/>
              <a:t>/2)-C</a:t>
            </a:r>
            <a:r>
              <a:rPr lang="en-AU" baseline="-25000" dirty="0"/>
              <a:t>1</a:t>
            </a:r>
            <a:r>
              <a:rPr lang="en-AU" dirty="0"/>
              <a:t>sin(n</a:t>
            </a:r>
            <a:r>
              <a:rPr lang="en-AU" dirty="0">
                <a:sym typeface="Symbol" panose="05050102010706020507" pitchFamily="18" charset="2"/>
              </a:rPr>
              <a:t></a:t>
            </a:r>
            <a:r>
              <a:rPr lang="en-AU" dirty="0"/>
              <a:t>/2)</a:t>
            </a:r>
            <a:endParaRPr lang="en-ID" dirty="0"/>
          </a:p>
          <a:p>
            <a:r>
              <a:rPr lang="en-AU" dirty="0" err="1"/>
              <a:t>Kemudian</a:t>
            </a:r>
            <a:endParaRPr lang="en-AU" dirty="0"/>
          </a:p>
          <a:p>
            <a:r>
              <a:rPr lang="en-AU" dirty="0"/>
              <a:t>	a</a:t>
            </a:r>
            <a:r>
              <a:rPr lang="en-AU" baseline="-25000" dirty="0"/>
              <a:t>n+2</a:t>
            </a:r>
            <a:r>
              <a:rPr lang="en-AU" dirty="0"/>
              <a:t>=g(n+2)=-C</a:t>
            </a:r>
            <a:r>
              <a:rPr lang="en-AU" baseline="-25000" dirty="0"/>
              <a:t>1</a:t>
            </a:r>
            <a:r>
              <a:rPr lang="en-AU" dirty="0"/>
              <a:t>cos(n</a:t>
            </a:r>
            <a:r>
              <a:rPr lang="en-AU" dirty="0">
                <a:sym typeface="Symbol" panose="05050102010706020507" pitchFamily="18" charset="2"/>
              </a:rPr>
              <a:t></a:t>
            </a:r>
            <a:r>
              <a:rPr lang="en-AU" dirty="0"/>
              <a:t>/2)-C</a:t>
            </a:r>
            <a:r>
              <a:rPr lang="en-AU" baseline="-25000" dirty="0"/>
              <a:t>2</a:t>
            </a:r>
            <a:r>
              <a:rPr lang="en-AU" dirty="0"/>
              <a:t>sin(n</a:t>
            </a:r>
            <a:r>
              <a:rPr lang="en-AU" dirty="0">
                <a:sym typeface="Symbol" panose="05050102010706020507" pitchFamily="18" charset="2"/>
              </a:rPr>
              <a:t></a:t>
            </a:r>
            <a:r>
              <a:rPr lang="en-AU" dirty="0"/>
              <a:t>/2)</a:t>
            </a:r>
            <a:endParaRPr lang="en-ID" dirty="0"/>
          </a:p>
          <a:p>
            <a:r>
              <a:rPr lang="en-US" dirty="0" err="1"/>
              <a:t>Sehingga</a:t>
            </a:r>
            <a:endParaRPr lang="en-US" dirty="0"/>
          </a:p>
          <a:p>
            <a:r>
              <a:rPr lang="en-AU" dirty="0"/>
              <a:t>a</a:t>
            </a:r>
            <a:r>
              <a:rPr lang="en-AU" baseline="-25000" dirty="0"/>
              <a:t>n+2</a:t>
            </a:r>
            <a:r>
              <a:rPr lang="en-AU" dirty="0"/>
              <a:t>+4a</a:t>
            </a:r>
            <a:r>
              <a:rPr lang="en-AU" baseline="-25000" dirty="0"/>
              <a:t>n</a:t>
            </a:r>
            <a:r>
              <a:rPr lang="en-AU" dirty="0"/>
              <a:t>=-3C</a:t>
            </a:r>
            <a:r>
              <a:rPr lang="en-AU" baseline="-25000" dirty="0"/>
              <a:t>1</a:t>
            </a:r>
            <a:r>
              <a:rPr lang="en-AU" dirty="0"/>
              <a:t>cos(n</a:t>
            </a:r>
            <a:r>
              <a:rPr lang="en-AU" dirty="0">
                <a:sym typeface="Symbol" panose="05050102010706020507" pitchFamily="18" charset="2"/>
              </a:rPr>
              <a:t></a:t>
            </a:r>
            <a:r>
              <a:rPr lang="en-AU" dirty="0"/>
              <a:t>/2)-3C</a:t>
            </a:r>
            <a:r>
              <a:rPr lang="en-AU" baseline="-25000" dirty="0"/>
              <a:t>2</a:t>
            </a:r>
            <a:r>
              <a:rPr lang="en-AU" dirty="0"/>
              <a:t>sin(n</a:t>
            </a:r>
            <a:r>
              <a:rPr lang="en-AU" dirty="0">
                <a:sym typeface="Symbol" panose="05050102010706020507" pitchFamily="18" charset="2"/>
              </a:rPr>
              <a:t></a:t>
            </a:r>
            <a:r>
              <a:rPr lang="en-AU" dirty="0"/>
              <a:t>/2))=6cos(n</a:t>
            </a:r>
            <a:r>
              <a:rPr lang="en-AU" dirty="0">
                <a:sym typeface="Symbol" panose="05050102010706020507" pitchFamily="18" charset="2"/>
              </a:rPr>
              <a:t></a:t>
            </a:r>
            <a:r>
              <a:rPr lang="en-AU" dirty="0"/>
              <a:t>/2)+3sin(n</a:t>
            </a:r>
            <a:r>
              <a:rPr lang="en-AU" dirty="0">
                <a:sym typeface="Symbol" panose="05050102010706020507" pitchFamily="18" charset="2"/>
              </a:rPr>
              <a:t></a:t>
            </a:r>
            <a:r>
              <a:rPr lang="en-AU" dirty="0"/>
              <a:t>/2).</a:t>
            </a:r>
          </a:p>
          <a:p>
            <a:r>
              <a:rPr lang="en-AU" dirty="0" err="1"/>
              <a:t>Berarti</a:t>
            </a:r>
            <a:r>
              <a:rPr lang="en-AU" dirty="0"/>
              <a:t> C</a:t>
            </a:r>
            <a:r>
              <a:rPr lang="en-AU" baseline="-25000" dirty="0"/>
              <a:t>1</a:t>
            </a:r>
            <a:r>
              <a:rPr lang="en-AU" dirty="0"/>
              <a:t>=2 dan C</a:t>
            </a:r>
            <a:r>
              <a:rPr lang="en-AU" baseline="-25000" dirty="0"/>
              <a:t>2</a:t>
            </a:r>
            <a:r>
              <a:rPr lang="en-AU" dirty="0"/>
              <a:t>=1. </a:t>
            </a:r>
            <a:r>
              <a:rPr lang="en-AU" dirty="0" err="1"/>
              <a:t>Sehingga</a:t>
            </a:r>
            <a:r>
              <a:rPr lang="en-AU" dirty="0"/>
              <a:t> </a:t>
            </a:r>
            <a:r>
              <a:rPr lang="en-AU" dirty="0" err="1"/>
              <a:t>solusi</a:t>
            </a:r>
            <a:r>
              <a:rPr lang="en-AU" dirty="0"/>
              <a:t> </a:t>
            </a:r>
            <a:r>
              <a:rPr lang="en-AU" dirty="0" err="1"/>
              <a:t>lengkapnya</a:t>
            </a:r>
            <a:r>
              <a:rPr lang="en-AU" dirty="0"/>
              <a:t> </a:t>
            </a:r>
            <a:r>
              <a:rPr lang="en-AU" dirty="0" err="1"/>
              <a:t>adalah</a:t>
            </a:r>
            <a:endParaRPr lang="en-AU" dirty="0"/>
          </a:p>
          <a:p>
            <a:r>
              <a:rPr lang="en-AU" dirty="0"/>
              <a:t>a</a:t>
            </a:r>
            <a:r>
              <a:rPr lang="en-AU" baseline="-25000" dirty="0"/>
              <a:t>n</a:t>
            </a:r>
            <a:r>
              <a:rPr lang="en-AU" dirty="0"/>
              <a:t>= 2</a:t>
            </a:r>
            <a:r>
              <a:rPr lang="en-AU" baseline="30000" dirty="0"/>
              <a:t>n</a:t>
            </a:r>
            <a:r>
              <a:rPr lang="en-AU" dirty="0"/>
              <a:t>(c</a:t>
            </a:r>
            <a:r>
              <a:rPr lang="en-AU" baseline="-25000" dirty="0"/>
              <a:t>1</a:t>
            </a:r>
            <a:r>
              <a:rPr lang="en-AU" dirty="0"/>
              <a:t>cos(n</a:t>
            </a:r>
            <a:r>
              <a:rPr lang="en-AU" dirty="0">
                <a:sym typeface="Symbol" panose="05050102010706020507" pitchFamily="18" charset="2"/>
              </a:rPr>
              <a:t></a:t>
            </a:r>
            <a:r>
              <a:rPr lang="en-AU" dirty="0"/>
              <a:t>/2)+c</a:t>
            </a:r>
            <a:r>
              <a:rPr lang="en-AU" baseline="-25000" dirty="0"/>
              <a:t>2</a:t>
            </a:r>
            <a:r>
              <a:rPr lang="en-AU" dirty="0"/>
              <a:t>sin(n</a:t>
            </a:r>
            <a:r>
              <a:rPr lang="en-AU" dirty="0">
                <a:sym typeface="Symbol" panose="05050102010706020507" pitchFamily="18" charset="2"/>
              </a:rPr>
              <a:t></a:t>
            </a:r>
            <a:r>
              <a:rPr lang="en-AU" dirty="0"/>
              <a:t>/2))+2cos(n</a:t>
            </a:r>
            <a:r>
              <a:rPr lang="en-AU" dirty="0">
                <a:sym typeface="Symbol" panose="05050102010706020507" pitchFamily="18" charset="2"/>
              </a:rPr>
              <a:t></a:t>
            </a:r>
            <a:r>
              <a:rPr lang="en-AU" dirty="0"/>
              <a:t>/2)+sin(n</a:t>
            </a:r>
            <a:r>
              <a:rPr lang="en-AU" dirty="0">
                <a:sym typeface="Symbol" panose="05050102010706020507" pitchFamily="18" charset="2"/>
              </a:rPr>
              <a:t></a:t>
            </a:r>
            <a:r>
              <a:rPr lang="en-AU" dirty="0"/>
              <a:t>/2).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8259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85800" y="221674"/>
            <a:ext cx="9749443" cy="715963"/>
          </a:xfrm>
        </p:spPr>
        <p:txBody>
          <a:bodyPr>
            <a:normAutofit fontScale="90000"/>
          </a:bodyPr>
          <a:lstStyle/>
          <a:p>
            <a:r>
              <a:rPr lang="en-AU" dirty="0" err="1"/>
              <a:t>Solusi</a:t>
            </a:r>
            <a:r>
              <a:rPr lang="en-AU" dirty="0"/>
              <a:t> </a:t>
            </a:r>
            <a:r>
              <a:rPr lang="en-AU" dirty="0" err="1"/>
              <a:t>Hubungan</a:t>
            </a:r>
            <a:r>
              <a:rPr lang="en-AU" dirty="0"/>
              <a:t> </a:t>
            </a:r>
            <a:r>
              <a:rPr lang="en-AU" dirty="0" err="1"/>
              <a:t>Rekurensi</a:t>
            </a:r>
            <a:r>
              <a:rPr lang="en-AU" dirty="0"/>
              <a:t> Linier </a:t>
            </a:r>
            <a:r>
              <a:rPr lang="en-AU" dirty="0" err="1"/>
              <a:t>Bukan</a:t>
            </a:r>
            <a:r>
              <a:rPr lang="en-AU" dirty="0"/>
              <a:t> </a:t>
            </a:r>
            <a:r>
              <a:rPr lang="en-AU" dirty="0" err="1"/>
              <a:t>homogen-orde</a:t>
            </a:r>
            <a:r>
              <a:rPr lang="en-AU" dirty="0"/>
              <a:t> </a:t>
            </a:r>
            <a:r>
              <a:rPr lang="en-AU" dirty="0" err="1"/>
              <a:t>dua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16449" y="1504950"/>
            <a:ext cx="10861342" cy="5137293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AU" dirty="0" err="1"/>
              <a:t>Hubungan</a:t>
            </a:r>
            <a:r>
              <a:rPr lang="en-AU" dirty="0"/>
              <a:t> </a:t>
            </a:r>
            <a:r>
              <a:rPr lang="en-AU" dirty="0" err="1"/>
              <a:t>rekurensi</a:t>
            </a:r>
            <a:r>
              <a:rPr lang="en-AU" dirty="0"/>
              <a:t> linier </a:t>
            </a:r>
            <a:r>
              <a:rPr lang="en-AU" dirty="0" err="1"/>
              <a:t>bukan</a:t>
            </a:r>
            <a:r>
              <a:rPr lang="en-AU" dirty="0"/>
              <a:t> </a:t>
            </a:r>
            <a:r>
              <a:rPr lang="en-AU" dirty="0" err="1"/>
              <a:t>homogen</a:t>
            </a:r>
            <a:r>
              <a:rPr lang="en-AU" dirty="0"/>
              <a:t> </a:t>
            </a:r>
            <a:r>
              <a:rPr lang="en-AU" dirty="0" err="1"/>
              <a:t>berorde</a:t>
            </a:r>
            <a:r>
              <a:rPr lang="en-AU" dirty="0"/>
              <a:t> </a:t>
            </a:r>
            <a:r>
              <a:rPr lang="en-AU" dirty="0" err="1"/>
              <a:t>dua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</a:t>
            </a:r>
            <a:r>
              <a:rPr lang="en-AU" dirty="0" err="1"/>
              <a:t>koefisien</a:t>
            </a:r>
            <a:r>
              <a:rPr lang="en-AU" dirty="0"/>
              <a:t> </a:t>
            </a:r>
            <a:r>
              <a:rPr lang="en-AU" dirty="0" err="1"/>
              <a:t>tetap</a:t>
            </a:r>
            <a:r>
              <a:rPr lang="en-AU" dirty="0"/>
              <a:t> </a:t>
            </a:r>
            <a:r>
              <a:rPr lang="en-AU" dirty="0" err="1"/>
              <a:t>ditulis</a:t>
            </a:r>
            <a:r>
              <a:rPr lang="en-AU" dirty="0"/>
              <a:t> </a:t>
            </a:r>
            <a:r>
              <a:rPr lang="en-AU" dirty="0" err="1"/>
              <a:t>sebagai</a:t>
            </a:r>
            <a:endParaRPr lang="en-ID" dirty="0"/>
          </a:p>
          <a:p>
            <a:r>
              <a:rPr lang="en-AU" dirty="0"/>
              <a:t>	a</a:t>
            </a:r>
            <a:r>
              <a:rPr lang="en-AU" baseline="-25000" dirty="0"/>
              <a:t>n </a:t>
            </a:r>
            <a:r>
              <a:rPr lang="en-AU" dirty="0"/>
              <a:t>= c</a:t>
            </a:r>
            <a:r>
              <a:rPr lang="en-AU" baseline="-25000" dirty="0"/>
              <a:t>1</a:t>
            </a:r>
            <a:r>
              <a:rPr lang="en-AU" dirty="0"/>
              <a:t>a</a:t>
            </a:r>
            <a:r>
              <a:rPr lang="en-AU" baseline="-25000" dirty="0"/>
              <a:t>n-1</a:t>
            </a:r>
            <a:r>
              <a:rPr lang="en-AU" dirty="0"/>
              <a:t>+c</a:t>
            </a:r>
            <a:r>
              <a:rPr lang="en-AU" baseline="-25000" dirty="0"/>
              <a:t>2</a:t>
            </a:r>
            <a:r>
              <a:rPr lang="en-AU" dirty="0"/>
              <a:t>a</a:t>
            </a:r>
            <a:r>
              <a:rPr lang="en-AU" baseline="-25000" dirty="0"/>
              <a:t>n-2</a:t>
            </a:r>
            <a:r>
              <a:rPr lang="en-AU" dirty="0"/>
              <a:t> + f(n)</a:t>
            </a:r>
            <a:endParaRPr lang="en-ID" dirty="0"/>
          </a:p>
          <a:p>
            <a:r>
              <a:rPr lang="en-AU" dirty="0" err="1"/>
              <a:t>Untuk</a:t>
            </a:r>
            <a:r>
              <a:rPr lang="en-AU" dirty="0"/>
              <a:t> </a:t>
            </a:r>
            <a:r>
              <a:rPr lang="en-AU" dirty="0" err="1"/>
              <a:t>menyelesaikan</a:t>
            </a:r>
            <a:r>
              <a:rPr lang="en-AU" dirty="0"/>
              <a:t> </a:t>
            </a:r>
            <a:r>
              <a:rPr lang="en-AU" dirty="0" err="1"/>
              <a:t>persamaan</a:t>
            </a:r>
            <a:r>
              <a:rPr lang="en-AU" dirty="0"/>
              <a:t> di </a:t>
            </a:r>
            <a:r>
              <a:rPr lang="en-AU" dirty="0" err="1"/>
              <a:t>atas</a:t>
            </a:r>
            <a:r>
              <a:rPr lang="en-AU" dirty="0"/>
              <a:t>, </a:t>
            </a:r>
            <a:r>
              <a:rPr lang="en-AU" dirty="0" err="1"/>
              <a:t>dimisalkan</a:t>
            </a:r>
            <a:r>
              <a:rPr lang="en-AU" dirty="0"/>
              <a:t> g(n) </a:t>
            </a:r>
            <a:r>
              <a:rPr lang="en-AU" dirty="0" err="1"/>
              <a:t>adalah</a:t>
            </a:r>
            <a:r>
              <a:rPr lang="en-AU" dirty="0"/>
              <a:t> </a:t>
            </a:r>
            <a:r>
              <a:rPr lang="en-AU" dirty="0" err="1"/>
              <a:t>solusi</a:t>
            </a:r>
            <a:r>
              <a:rPr lang="en-AU" dirty="0"/>
              <a:t> </a:t>
            </a:r>
            <a:r>
              <a:rPr lang="en-AU" dirty="0" err="1"/>
              <a:t>dari</a:t>
            </a:r>
            <a:r>
              <a:rPr lang="en-AU" dirty="0"/>
              <a:t> </a:t>
            </a:r>
            <a:r>
              <a:rPr lang="en-AU" dirty="0" err="1"/>
              <a:t>persamaan</a:t>
            </a:r>
            <a:r>
              <a:rPr lang="en-AU" dirty="0"/>
              <a:t> </a:t>
            </a:r>
            <a:r>
              <a:rPr lang="en-AU" dirty="0" err="1"/>
              <a:t>tersebut</a:t>
            </a:r>
            <a:r>
              <a:rPr lang="en-AU" dirty="0"/>
              <a:t>, </a:t>
            </a:r>
            <a:r>
              <a:rPr lang="en-AU" dirty="0" err="1"/>
              <a:t>sehingga</a:t>
            </a:r>
            <a:r>
              <a:rPr lang="en-AU" dirty="0"/>
              <a:t> </a:t>
            </a:r>
            <a:r>
              <a:rPr lang="en-AU" dirty="0" err="1"/>
              <a:t>setiap</a:t>
            </a:r>
            <a:r>
              <a:rPr lang="en-AU" dirty="0"/>
              <a:t> </a:t>
            </a:r>
            <a:r>
              <a:rPr lang="en-AU" dirty="0" err="1"/>
              <a:t>solusi</a:t>
            </a:r>
            <a:r>
              <a:rPr lang="en-AU" dirty="0"/>
              <a:t> U </a:t>
            </a:r>
            <a:r>
              <a:rPr lang="en-AU" dirty="0" err="1"/>
              <a:t>dari</a:t>
            </a:r>
            <a:r>
              <a:rPr lang="en-AU" dirty="0"/>
              <a:t> </a:t>
            </a:r>
            <a:r>
              <a:rPr lang="en-AU" dirty="0" err="1"/>
              <a:t>persamaan</a:t>
            </a:r>
            <a:r>
              <a:rPr lang="en-AU" dirty="0"/>
              <a:t> </a:t>
            </a:r>
            <a:r>
              <a:rPr lang="en-AU" dirty="0" err="1"/>
              <a:t>berikut</a:t>
            </a:r>
            <a:r>
              <a:rPr lang="en-AU" dirty="0"/>
              <a:t> juga </a:t>
            </a:r>
            <a:r>
              <a:rPr lang="en-AU" dirty="0" err="1"/>
              <a:t>merupakan</a:t>
            </a:r>
            <a:r>
              <a:rPr lang="en-AU" dirty="0"/>
              <a:t> </a:t>
            </a:r>
            <a:r>
              <a:rPr lang="en-AU" dirty="0" err="1"/>
              <a:t>solusi</a:t>
            </a:r>
            <a:r>
              <a:rPr lang="en-AU" dirty="0"/>
              <a:t> </a:t>
            </a:r>
            <a:r>
              <a:rPr lang="en-AU" dirty="0" err="1"/>
              <a:t>dari</a:t>
            </a:r>
            <a:r>
              <a:rPr lang="en-AU" dirty="0"/>
              <a:t> </a:t>
            </a:r>
            <a:r>
              <a:rPr lang="en-AU" dirty="0" err="1"/>
              <a:t>persamaan</a:t>
            </a:r>
            <a:r>
              <a:rPr lang="en-AU" dirty="0"/>
              <a:t> di </a:t>
            </a:r>
            <a:r>
              <a:rPr lang="en-AU" dirty="0" err="1"/>
              <a:t>atas</a:t>
            </a:r>
            <a:r>
              <a:rPr lang="en-AU" dirty="0"/>
              <a:t>.</a:t>
            </a:r>
            <a:endParaRPr lang="en-ID" dirty="0"/>
          </a:p>
          <a:p>
            <a:r>
              <a:rPr lang="en-AU" dirty="0"/>
              <a:t>	U</a:t>
            </a:r>
            <a:r>
              <a:rPr lang="en-AU" baseline="-25000" dirty="0"/>
              <a:t>n</a:t>
            </a:r>
            <a:r>
              <a:rPr lang="en-AU" dirty="0"/>
              <a:t> = </a:t>
            </a:r>
            <a:r>
              <a:rPr lang="en-AU" dirty="0" err="1"/>
              <a:t>V</a:t>
            </a:r>
            <a:r>
              <a:rPr lang="en-AU" baseline="-25000" dirty="0" err="1"/>
              <a:t>n</a:t>
            </a:r>
            <a:r>
              <a:rPr lang="en-AU" dirty="0"/>
              <a:t> + g(n)</a:t>
            </a:r>
            <a:endParaRPr lang="en-ID" dirty="0"/>
          </a:p>
          <a:p>
            <a:r>
              <a:rPr lang="en-AU" dirty="0" err="1"/>
              <a:t>Dimana</a:t>
            </a:r>
            <a:r>
              <a:rPr lang="en-AU" dirty="0"/>
              <a:t> V </a:t>
            </a:r>
            <a:r>
              <a:rPr lang="en-AU" dirty="0" err="1"/>
              <a:t>adalah</a:t>
            </a:r>
            <a:r>
              <a:rPr lang="en-AU" dirty="0"/>
              <a:t> </a:t>
            </a:r>
            <a:r>
              <a:rPr lang="en-AU" dirty="0" err="1"/>
              <a:t>solusi</a:t>
            </a:r>
            <a:r>
              <a:rPr lang="en-AU" dirty="0"/>
              <a:t> </a:t>
            </a:r>
            <a:r>
              <a:rPr lang="en-AU" dirty="0" err="1"/>
              <a:t>dari</a:t>
            </a:r>
            <a:r>
              <a:rPr lang="en-AU" dirty="0"/>
              <a:t> </a:t>
            </a:r>
            <a:r>
              <a:rPr lang="en-AU" dirty="0" err="1"/>
              <a:t>bagian</a:t>
            </a:r>
            <a:r>
              <a:rPr lang="en-AU" dirty="0"/>
              <a:t> </a:t>
            </a:r>
            <a:r>
              <a:rPr lang="en-AU" dirty="0" err="1"/>
              <a:t>homogen</a:t>
            </a:r>
            <a:r>
              <a:rPr lang="en-AU" dirty="0"/>
              <a:t> </a:t>
            </a:r>
            <a:r>
              <a:rPr lang="en-AU" dirty="0" err="1"/>
              <a:t>dari</a:t>
            </a:r>
            <a:r>
              <a:rPr lang="en-AU" dirty="0"/>
              <a:t> </a:t>
            </a:r>
            <a:r>
              <a:rPr lang="en-AU" dirty="0" err="1"/>
              <a:t>persamaan</a:t>
            </a:r>
            <a:r>
              <a:rPr lang="en-AU" dirty="0"/>
              <a:t> di </a:t>
            </a:r>
            <a:r>
              <a:rPr lang="en-AU" dirty="0" err="1"/>
              <a:t>atas</a:t>
            </a:r>
            <a:r>
              <a:rPr lang="en-AU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915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85800" y="221674"/>
            <a:ext cx="9749443" cy="715963"/>
          </a:xfrm>
        </p:spPr>
        <p:txBody>
          <a:bodyPr>
            <a:normAutofit fontScale="90000"/>
          </a:bodyPr>
          <a:lstStyle/>
          <a:p>
            <a:r>
              <a:rPr lang="en-AU" dirty="0" err="1"/>
              <a:t>Solusi</a:t>
            </a:r>
            <a:r>
              <a:rPr lang="en-AU" dirty="0"/>
              <a:t> </a:t>
            </a:r>
            <a:r>
              <a:rPr lang="en-AU" dirty="0" err="1"/>
              <a:t>Hubungan</a:t>
            </a:r>
            <a:r>
              <a:rPr lang="en-AU" dirty="0"/>
              <a:t> </a:t>
            </a:r>
            <a:r>
              <a:rPr lang="en-AU" dirty="0" err="1"/>
              <a:t>Rekurensi</a:t>
            </a:r>
            <a:r>
              <a:rPr lang="en-AU" dirty="0"/>
              <a:t> Linier </a:t>
            </a:r>
            <a:r>
              <a:rPr lang="en-AU" dirty="0" err="1"/>
              <a:t>Bukan</a:t>
            </a:r>
            <a:r>
              <a:rPr lang="en-AU" dirty="0"/>
              <a:t> </a:t>
            </a:r>
            <a:r>
              <a:rPr lang="en-AU" dirty="0" err="1"/>
              <a:t>homogen-orde</a:t>
            </a:r>
            <a:r>
              <a:rPr lang="en-AU" dirty="0"/>
              <a:t> </a:t>
            </a:r>
            <a:r>
              <a:rPr lang="en-AU" dirty="0" err="1"/>
              <a:t>dua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16449" y="1504950"/>
            <a:ext cx="5003301" cy="5137293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AU" sz="2400" dirty="0" err="1"/>
              <a:t>Jika</a:t>
            </a:r>
            <a:r>
              <a:rPr lang="en-AU" sz="2400" dirty="0"/>
              <a:t> f(n) = C (</a:t>
            </a:r>
            <a:r>
              <a:rPr lang="en-AU" sz="2400" dirty="0" err="1"/>
              <a:t>suatu</a:t>
            </a:r>
            <a:r>
              <a:rPr lang="en-AU" sz="2400" dirty="0"/>
              <a:t> </a:t>
            </a:r>
            <a:r>
              <a:rPr lang="en-AU" sz="2400" dirty="0" err="1"/>
              <a:t>konstanta</a:t>
            </a:r>
            <a:r>
              <a:rPr lang="en-AU" sz="2400" dirty="0"/>
              <a:t>), </a:t>
            </a:r>
            <a:r>
              <a:rPr lang="en-AU" sz="2400" dirty="0" err="1"/>
              <a:t>dapat</a:t>
            </a:r>
            <a:r>
              <a:rPr lang="en-AU" sz="2400" dirty="0"/>
              <a:t> </a:t>
            </a:r>
            <a:r>
              <a:rPr lang="en-AU" sz="2400" dirty="0" err="1"/>
              <a:t>ditunjukkan</a:t>
            </a:r>
            <a:r>
              <a:rPr lang="en-AU" sz="2400" dirty="0"/>
              <a:t> </a:t>
            </a:r>
            <a:r>
              <a:rPr lang="en-AU" sz="2400" dirty="0" err="1"/>
              <a:t>bahwa</a:t>
            </a:r>
            <a:r>
              <a:rPr lang="en-AU" sz="2400" dirty="0"/>
              <a:t> g(n) = C’. </a:t>
            </a:r>
          </a:p>
          <a:p>
            <a:r>
              <a:rPr lang="en-AU" sz="2400" dirty="0" err="1"/>
              <a:t>Jika</a:t>
            </a:r>
            <a:r>
              <a:rPr lang="en-AU" sz="2400" dirty="0"/>
              <a:t> f(n) = Cn, g(n) = C</a:t>
            </a:r>
            <a:r>
              <a:rPr lang="en-AU" sz="2400" baseline="-25000" dirty="0"/>
              <a:t>1</a:t>
            </a:r>
            <a:r>
              <a:rPr lang="en-AU" sz="2400" dirty="0"/>
              <a:t>’n+C</a:t>
            </a:r>
            <a:r>
              <a:rPr lang="en-AU" sz="2400" baseline="-25000" dirty="0"/>
              <a:t>0</a:t>
            </a:r>
            <a:r>
              <a:rPr lang="en-AU" sz="2400" dirty="0"/>
              <a:t>’ </a:t>
            </a:r>
          </a:p>
          <a:p>
            <a:r>
              <a:rPr lang="en-AU" sz="2400" dirty="0" err="1"/>
              <a:t>Jika</a:t>
            </a:r>
            <a:r>
              <a:rPr lang="en-AU" sz="2400" dirty="0"/>
              <a:t> f(n) =Cn</a:t>
            </a:r>
            <a:r>
              <a:rPr lang="en-AU" sz="2400" baseline="30000" dirty="0"/>
              <a:t>2</a:t>
            </a:r>
            <a:r>
              <a:rPr lang="en-AU" sz="2400" dirty="0"/>
              <a:t>, g(n) = C</a:t>
            </a:r>
            <a:r>
              <a:rPr lang="en-AU" sz="2400" baseline="-25000" dirty="0"/>
              <a:t>2</a:t>
            </a:r>
            <a:r>
              <a:rPr lang="en-AU" sz="2400" dirty="0"/>
              <a:t>’n</a:t>
            </a:r>
            <a:r>
              <a:rPr lang="en-AU" sz="2400" baseline="30000" dirty="0"/>
              <a:t>2</a:t>
            </a:r>
            <a:r>
              <a:rPr lang="en-AU" sz="2400" dirty="0"/>
              <a:t>+C</a:t>
            </a:r>
            <a:r>
              <a:rPr lang="en-AU" sz="2400" baseline="-25000" dirty="0"/>
              <a:t>1</a:t>
            </a:r>
            <a:r>
              <a:rPr lang="en-AU" sz="2400" dirty="0"/>
              <a:t>’n+C</a:t>
            </a:r>
            <a:r>
              <a:rPr lang="en-AU" sz="2400" baseline="-25000" dirty="0"/>
              <a:t>0</a:t>
            </a:r>
            <a:r>
              <a:rPr lang="en-AU" sz="2400" dirty="0"/>
              <a:t>’; dan </a:t>
            </a:r>
          </a:p>
          <a:p>
            <a:r>
              <a:rPr lang="en-AU" sz="2400" dirty="0" err="1"/>
              <a:t>jika</a:t>
            </a:r>
            <a:r>
              <a:rPr lang="en-AU" sz="2400" dirty="0"/>
              <a:t> f(n) = C</a:t>
            </a:r>
            <a:r>
              <a:rPr lang="en-AU" sz="2400" baseline="30000" dirty="0"/>
              <a:t>n</a:t>
            </a:r>
            <a:r>
              <a:rPr lang="en-AU" sz="2400" dirty="0"/>
              <a:t>, g(n) =</a:t>
            </a:r>
            <a:r>
              <a:rPr lang="en-AU" sz="2400" dirty="0" err="1"/>
              <a:t>C’C</a:t>
            </a:r>
            <a:r>
              <a:rPr lang="en-AU" sz="2400" baseline="30000" dirty="0" err="1"/>
              <a:t>n</a:t>
            </a:r>
            <a:r>
              <a:rPr lang="en-AU" sz="2400" dirty="0"/>
              <a:t>. </a:t>
            </a:r>
          </a:p>
          <a:p>
            <a:r>
              <a:rPr lang="en-AU" sz="2400" dirty="0" err="1"/>
              <a:t>Beberapa</a:t>
            </a:r>
            <a:r>
              <a:rPr lang="en-AU" sz="2400" dirty="0"/>
              <a:t> </a:t>
            </a:r>
            <a:r>
              <a:rPr lang="en-AU" sz="2400" dirty="0" err="1"/>
              <a:t>fungsi</a:t>
            </a:r>
            <a:r>
              <a:rPr lang="en-AU" sz="2400" dirty="0"/>
              <a:t> f(n) dan </a:t>
            </a:r>
            <a:r>
              <a:rPr lang="en-AU" sz="2400" dirty="0" err="1"/>
              <a:t>solusinya</a:t>
            </a:r>
            <a:r>
              <a:rPr lang="en-AU" sz="2400" dirty="0"/>
              <a:t> </a:t>
            </a:r>
            <a:r>
              <a:rPr lang="en-AU" sz="2400" dirty="0" err="1"/>
              <a:t>diberikan</a:t>
            </a:r>
            <a:r>
              <a:rPr lang="en-AU" sz="2400" dirty="0"/>
              <a:t> pada </a:t>
            </a:r>
            <a:r>
              <a:rPr lang="en-AU" sz="2400" dirty="0" err="1"/>
              <a:t>tabel</a:t>
            </a:r>
            <a:r>
              <a:rPr lang="en-AU" sz="2400" dirty="0"/>
              <a:t> </a:t>
            </a:r>
            <a:r>
              <a:rPr lang="en-AU" sz="2400" dirty="0" err="1"/>
              <a:t>berikut</a:t>
            </a:r>
            <a:r>
              <a:rPr lang="en-AU" sz="2400" dirty="0"/>
              <a:t>:</a:t>
            </a:r>
            <a:endParaRPr lang="en-US" sz="2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23B972C-E42B-4762-B224-BFC7C2362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157123"/>
              </p:ext>
            </p:extLst>
          </p:nvPr>
        </p:nvGraphicFramePr>
        <p:xfrm>
          <a:off x="6026150" y="1584960"/>
          <a:ext cx="5810250" cy="459358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83070">
                  <a:extLst>
                    <a:ext uri="{9D8B030D-6E8A-4147-A177-3AD203B41FA5}">
                      <a16:colId xmlns:a16="http://schemas.microsoft.com/office/drawing/2014/main" val="2996469012"/>
                    </a:ext>
                  </a:extLst>
                </a:gridCol>
                <a:gridCol w="1902565">
                  <a:extLst>
                    <a:ext uri="{9D8B030D-6E8A-4147-A177-3AD203B41FA5}">
                      <a16:colId xmlns:a16="http://schemas.microsoft.com/office/drawing/2014/main" val="3100838452"/>
                    </a:ext>
                  </a:extLst>
                </a:gridCol>
                <a:gridCol w="3124615">
                  <a:extLst>
                    <a:ext uri="{9D8B030D-6E8A-4147-A177-3AD203B41FA5}">
                      <a16:colId xmlns:a16="http://schemas.microsoft.com/office/drawing/2014/main" val="2471835170"/>
                    </a:ext>
                  </a:extLst>
                </a:gridCol>
              </a:tblGrid>
              <a:tr h="4175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AU" sz="2400">
                          <a:effectLst/>
                        </a:rPr>
                        <a:t>No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AU" sz="2400">
                          <a:effectLst/>
                        </a:rPr>
                        <a:t>f(n)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AU" sz="2400">
                          <a:effectLst/>
                        </a:rPr>
                        <a:t>g(n)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9551639"/>
                  </a:ext>
                </a:extLst>
              </a:tr>
              <a:tr h="4175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AU" sz="2400">
                          <a:effectLst/>
                        </a:rPr>
                        <a:t>1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AU" sz="2400">
                          <a:effectLst/>
                        </a:rPr>
                        <a:t>C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AU" sz="2400">
                          <a:effectLst/>
                        </a:rPr>
                        <a:t>C’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9396035"/>
                  </a:ext>
                </a:extLst>
              </a:tr>
              <a:tr h="4175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AU" sz="2400">
                          <a:effectLst/>
                        </a:rPr>
                        <a:t>2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AU" sz="2400">
                          <a:effectLst/>
                        </a:rPr>
                        <a:t>Cn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AU" sz="2400">
                          <a:effectLst/>
                        </a:rPr>
                        <a:t>C</a:t>
                      </a:r>
                      <a:r>
                        <a:rPr lang="en-AU" sz="2400" baseline="-25000">
                          <a:effectLst/>
                        </a:rPr>
                        <a:t>0</a:t>
                      </a:r>
                      <a:r>
                        <a:rPr lang="en-AU" sz="2400">
                          <a:effectLst/>
                        </a:rPr>
                        <a:t>+C</a:t>
                      </a:r>
                      <a:r>
                        <a:rPr lang="en-AU" sz="2400" baseline="-25000">
                          <a:effectLst/>
                        </a:rPr>
                        <a:t>1</a:t>
                      </a:r>
                      <a:r>
                        <a:rPr lang="en-AU" sz="2400">
                          <a:effectLst/>
                        </a:rPr>
                        <a:t>n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1644201"/>
                  </a:ext>
                </a:extLst>
              </a:tr>
              <a:tr h="4175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AU" sz="2400">
                          <a:effectLst/>
                        </a:rPr>
                        <a:t>3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AU" sz="2400">
                          <a:effectLst/>
                        </a:rPr>
                        <a:t>Cn</a:t>
                      </a:r>
                      <a:r>
                        <a:rPr lang="en-AU" sz="2400" baseline="30000">
                          <a:effectLst/>
                        </a:rPr>
                        <a:t>2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AU" sz="2400">
                          <a:effectLst/>
                        </a:rPr>
                        <a:t>C</a:t>
                      </a:r>
                      <a:r>
                        <a:rPr lang="en-AU" sz="2400" baseline="-25000">
                          <a:effectLst/>
                        </a:rPr>
                        <a:t>0</a:t>
                      </a:r>
                      <a:r>
                        <a:rPr lang="en-AU" sz="2400">
                          <a:effectLst/>
                        </a:rPr>
                        <a:t>+C</a:t>
                      </a:r>
                      <a:r>
                        <a:rPr lang="en-AU" sz="2400" baseline="-25000">
                          <a:effectLst/>
                        </a:rPr>
                        <a:t>1</a:t>
                      </a:r>
                      <a:r>
                        <a:rPr lang="en-AU" sz="2400">
                          <a:effectLst/>
                        </a:rPr>
                        <a:t>n+C</a:t>
                      </a:r>
                      <a:r>
                        <a:rPr lang="en-AU" sz="2400" baseline="-25000">
                          <a:effectLst/>
                        </a:rPr>
                        <a:t>2</a:t>
                      </a:r>
                      <a:r>
                        <a:rPr lang="en-AU" sz="2400">
                          <a:effectLst/>
                        </a:rPr>
                        <a:t>n</a:t>
                      </a:r>
                      <a:r>
                        <a:rPr lang="en-AU" sz="2400" baseline="30000">
                          <a:effectLst/>
                        </a:rPr>
                        <a:t>2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4467472"/>
                  </a:ext>
                </a:extLst>
              </a:tr>
              <a:tr h="4175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AU" sz="2400">
                          <a:effectLst/>
                        </a:rPr>
                        <a:t>4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AU" sz="2400">
                          <a:effectLst/>
                        </a:rPr>
                        <a:t>cn</a:t>
                      </a:r>
                      <a:r>
                        <a:rPr lang="en-AU" sz="2400" baseline="30000">
                          <a:effectLst/>
                        </a:rPr>
                        <a:t>m </a:t>
                      </a:r>
                      <a:r>
                        <a:rPr lang="en-AU" sz="2400">
                          <a:effectLst/>
                        </a:rPr>
                        <a:t>(m</a:t>
                      </a:r>
                      <a:r>
                        <a:rPr lang="en-AU" sz="2400">
                          <a:effectLst/>
                          <a:sym typeface="Symbol" panose="05050102010706020507" pitchFamily="18" charset="2"/>
                        </a:rPr>
                        <a:t></a:t>
                      </a:r>
                      <a:r>
                        <a:rPr lang="en-AU" sz="2400">
                          <a:effectLst/>
                        </a:rPr>
                        <a:t>N)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AU" sz="2400">
                          <a:effectLst/>
                        </a:rPr>
                        <a:t>C</a:t>
                      </a:r>
                      <a:r>
                        <a:rPr lang="en-AU" sz="2400" baseline="-25000">
                          <a:effectLst/>
                        </a:rPr>
                        <a:t>0</a:t>
                      </a:r>
                      <a:r>
                        <a:rPr lang="en-AU" sz="2400">
                          <a:effectLst/>
                        </a:rPr>
                        <a:t>+C</a:t>
                      </a:r>
                      <a:r>
                        <a:rPr lang="en-AU" sz="2400" baseline="-25000">
                          <a:effectLst/>
                        </a:rPr>
                        <a:t>1</a:t>
                      </a:r>
                      <a:r>
                        <a:rPr lang="en-AU" sz="2400">
                          <a:effectLst/>
                        </a:rPr>
                        <a:t>n+…+C</a:t>
                      </a:r>
                      <a:r>
                        <a:rPr lang="en-AU" sz="2400" baseline="-25000">
                          <a:effectLst/>
                        </a:rPr>
                        <a:t>m</a:t>
                      </a:r>
                      <a:r>
                        <a:rPr lang="en-AU" sz="2400">
                          <a:effectLst/>
                        </a:rPr>
                        <a:t>n</a:t>
                      </a:r>
                      <a:r>
                        <a:rPr lang="en-AU" sz="2400" baseline="30000">
                          <a:effectLst/>
                        </a:rPr>
                        <a:t>m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8827859"/>
                  </a:ext>
                </a:extLst>
              </a:tr>
              <a:tr h="4175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AU" sz="2400">
                          <a:effectLst/>
                        </a:rPr>
                        <a:t>5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AU" sz="2400">
                          <a:effectLst/>
                        </a:rPr>
                        <a:t>Cr</a:t>
                      </a:r>
                      <a:r>
                        <a:rPr lang="en-AU" sz="2400" baseline="30000">
                          <a:effectLst/>
                        </a:rPr>
                        <a:t>n</a:t>
                      </a:r>
                      <a:r>
                        <a:rPr lang="en-AU" sz="2400">
                          <a:effectLst/>
                        </a:rPr>
                        <a:t> (r</a:t>
                      </a:r>
                      <a:r>
                        <a:rPr lang="en-AU" sz="2400">
                          <a:effectLst/>
                          <a:sym typeface="Symbol" panose="05050102010706020507" pitchFamily="18" charset="2"/>
                        </a:rPr>
                        <a:t></a:t>
                      </a:r>
                      <a:r>
                        <a:rPr lang="en-AU" sz="2400">
                          <a:effectLst/>
                        </a:rPr>
                        <a:t>R)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AU" sz="2400" dirty="0" err="1">
                          <a:effectLst/>
                        </a:rPr>
                        <a:t>C’r</a:t>
                      </a:r>
                      <a:r>
                        <a:rPr lang="en-AU" sz="2400" baseline="30000" dirty="0" err="1">
                          <a:effectLst/>
                        </a:rPr>
                        <a:t>n</a:t>
                      </a:r>
                      <a:endParaRPr lang="en-ID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4664670"/>
                  </a:ext>
                </a:extLst>
              </a:tr>
              <a:tr h="4175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AU" sz="2400">
                          <a:effectLst/>
                        </a:rPr>
                        <a:t>6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AU" sz="2400">
                          <a:effectLst/>
                        </a:rPr>
                        <a:t>Csin(</a:t>
                      </a:r>
                      <a:r>
                        <a:rPr lang="en-AU" sz="2400">
                          <a:effectLst/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AU" sz="2400">
                          <a:effectLst/>
                        </a:rPr>
                        <a:t>n)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AU" sz="2400">
                          <a:effectLst/>
                        </a:rPr>
                        <a:t>C</a:t>
                      </a:r>
                      <a:r>
                        <a:rPr lang="en-AU" sz="2400" baseline="-25000">
                          <a:effectLst/>
                        </a:rPr>
                        <a:t>1</a:t>
                      </a:r>
                      <a:r>
                        <a:rPr lang="en-AU" sz="2400">
                          <a:effectLst/>
                        </a:rPr>
                        <a:t>cos(</a:t>
                      </a:r>
                      <a:r>
                        <a:rPr lang="en-AU" sz="2400">
                          <a:effectLst/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AU" sz="2400">
                          <a:effectLst/>
                        </a:rPr>
                        <a:t>n)+C</a:t>
                      </a:r>
                      <a:r>
                        <a:rPr lang="en-AU" sz="2400" baseline="-25000">
                          <a:effectLst/>
                        </a:rPr>
                        <a:t>2</a:t>
                      </a:r>
                      <a:r>
                        <a:rPr lang="en-AU" sz="2400">
                          <a:effectLst/>
                        </a:rPr>
                        <a:t>sin(</a:t>
                      </a:r>
                      <a:r>
                        <a:rPr lang="en-AU" sz="2400">
                          <a:effectLst/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AU" sz="2400">
                          <a:effectLst/>
                        </a:rPr>
                        <a:t>n)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0594935"/>
                  </a:ext>
                </a:extLst>
              </a:tr>
              <a:tr h="4175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AU" sz="2400">
                          <a:effectLst/>
                        </a:rPr>
                        <a:t>7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AU" sz="2400">
                          <a:effectLst/>
                        </a:rPr>
                        <a:t>Ccos(</a:t>
                      </a:r>
                      <a:r>
                        <a:rPr lang="en-AU" sz="2400">
                          <a:effectLst/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AU" sz="2400">
                          <a:effectLst/>
                        </a:rPr>
                        <a:t>n)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AU" sz="2400">
                          <a:effectLst/>
                        </a:rPr>
                        <a:t>C</a:t>
                      </a:r>
                      <a:r>
                        <a:rPr lang="en-AU" sz="2400" baseline="-25000">
                          <a:effectLst/>
                        </a:rPr>
                        <a:t>1</a:t>
                      </a:r>
                      <a:r>
                        <a:rPr lang="en-AU" sz="2400">
                          <a:effectLst/>
                        </a:rPr>
                        <a:t>cos(</a:t>
                      </a:r>
                      <a:r>
                        <a:rPr lang="en-AU" sz="2400">
                          <a:effectLst/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AU" sz="2400">
                          <a:effectLst/>
                        </a:rPr>
                        <a:t>n)+C</a:t>
                      </a:r>
                      <a:r>
                        <a:rPr lang="en-AU" sz="2400" baseline="-25000">
                          <a:effectLst/>
                        </a:rPr>
                        <a:t>2</a:t>
                      </a:r>
                      <a:r>
                        <a:rPr lang="en-AU" sz="2400">
                          <a:effectLst/>
                        </a:rPr>
                        <a:t>sin(</a:t>
                      </a:r>
                      <a:r>
                        <a:rPr lang="en-AU" sz="2400">
                          <a:effectLst/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AU" sz="2400">
                          <a:effectLst/>
                        </a:rPr>
                        <a:t>n)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0046394"/>
                  </a:ext>
                </a:extLst>
              </a:tr>
              <a:tr h="4175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AU" sz="2400">
                          <a:effectLst/>
                        </a:rPr>
                        <a:t>8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AU" sz="2400">
                          <a:effectLst/>
                        </a:rPr>
                        <a:t>Cr</a:t>
                      </a:r>
                      <a:r>
                        <a:rPr lang="en-AU" sz="2400" baseline="30000">
                          <a:effectLst/>
                        </a:rPr>
                        <a:t>n</a:t>
                      </a:r>
                      <a:r>
                        <a:rPr lang="en-AU" sz="2400">
                          <a:effectLst/>
                        </a:rPr>
                        <a:t>sin(</a:t>
                      </a:r>
                      <a:r>
                        <a:rPr lang="en-AU" sz="2400">
                          <a:effectLst/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AU" sz="2400">
                          <a:effectLst/>
                        </a:rPr>
                        <a:t>n)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AU" sz="2400">
                          <a:effectLst/>
                        </a:rPr>
                        <a:t>C</a:t>
                      </a:r>
                      <a:r>
                        <a:rPr lang="en-AU" sz="2400" baseline="-25000">
                          <a:effectLst/>
                        </a:rPr>
                        <a:t>1</a:t>
                      </a:r>
                      <a:r>
                        <a:rPr lang="en-AU" sz="2400">
                          <a:effectLst/>
                        </a:rPr>
                        <a:t>r</a:t>
                      </a:r>
                      <a:r>
                        <a:rPr lang="en-AU" sz="2400" baseline="30000">
                          <a:effectLst/>
                        </a:rPr>
                        <a:t>n</a:t>
                      </a:r>
                      <a:r>
                        <a:rPr lang="en-AU" sz="2400">
                          <a:effectLst/>
                        </a:rPr>
                        <a:t>cos(</a:t>
                      </a:r>
                      <a:r>
                        <a:rPr lang="en-AU" sz="2400">
                          <a:effectLst/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AU" sz="2400">
                          <a:effectLst/>
                        </a:rPr>
                        <a:t>n)+C</a:t>
                      </a:r>
                      <a:r>
                        <a:rPr lang="en-AU" sz="2400" baseline="-25000">
                          <a:effectLst/>
                        </a:rPr>
                        <a:t>2</a:t>
                      </a:r>
                      <a:r>
                        <a:rPr lang="en-AU" sz="2400">
                          <a:effectLst/>
                        </a:rPr>
                        <a:t>r</a:t>
                      </a:r>
                      <a:r>
                        <a:rPr lang="en-AU" sz="2400" baseline="30000">
                          <a:effectLst/>
                        </a:rPr>
                        <a:t>n</a:t>
                      </a:r>
                      <a:r>
                        <a:rPr lang="en-AU" sz="2400">
                          <a:effectLst/>
                        </a:rPr>
                        <a:t>sin(</a:t>
                      </a:r>
                      <a:r>
                        <a:rPr lang="en-AU" sz="2400">
                          <a:effectLst/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AU" sz="2400">
                          <a:effectLst/>
                        </a:rPr>
                        <a:t>n)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1169841"/>
                  </a:ext>
                </a:extLst>
              </a:tr>
              <a:tr h="4175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AU" sz="2400">
                          <a:effectLst/>
                        </a:rPr>
                        <a:t>9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AU" sz="2400">
                          <a:effectLst/>
                        </a:rPr>
                        <a:t>Cr</a:t>
                      </a:r>
                      <a:r>
                        <a:rPr lang="en-AU" sz="2400" baseline="30000">
                          <a:effectLst/>
                        </a:rPr>
                        <a:t>n</a:t>
                      </a:r>
                      <a:r>
                        <a:rPr lang="en-AU" sz="2400">
                          <a:effectLst/>
                        </a:rPr>
                        <a:t>cos(</a:t>
                      </a:r>
                      <a:r>
                        <a:rPr lang="en-AU" sz="2400">
                          <a:effectLst/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AU" sz="2400">
                          <a:effectLst/>
                        </a:rPr>
                        <a:t>n)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AU" sz="2400">
                          <a:effectLst/>
                        </a:rPr>
                        <a:t>C</a:t>
                      </a:r>
                      <a:r>
                        <a:rPr lang="en-AU" sz="2400" baseline="-25000">
                          <a:effectLst/>
                        </a:rPr>
                        <a:t>1</a:t>
                      </a:r>
                      <a:r>
                        <a:rPr lang="en-AU" sz="2400">
                          <a:effectLst/>
                        </a:rPr>
                        <a:t>r</a:t>
                      </a:r>
                      <a:r>
                        <a:rPr lang="en-AU" sz="2400" baseline="30000">
                          <a:effectLst/>
                        </a:rPr>
                        <a:t>n</a:t>
                      </a:r>
                      <a:r>
                        <a:rPr lang="en-AU" sz="2400">
                          <a:effectLst/>
                        </a:rPr>
                        <a:t>cos(</a:t>
                      </a:r>
                      <a:r>
                        <a:rPr lang="en-AU" sz="2400">
                          <a:effectLst/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AU" sz="2400">
                          <a:effectLst/>
                        </a:rPr>
                        <a:t>n)+C</a:t>
                      </a:r>
                      <a:r>
                        <a:rPr lang="en-AU" sz="2400" baseline="-25000">
                          <a:effectLst/>
                        </a:rPr>
                        <a:t>2</a:t>
                      </a:r>
                      <a:r>
                        <a:rPr lang="en-AU" sz="2400">
                          <a:effectLst/>
                        </a:rPr>
                        <a:t>r</a:t>
                      </a:r>
                      <a:r>
                        <a:rPr lang="en-AU" sz="2400" baseline="30000">
                          <a:effectLst/>
                        </a:rPr>
                        <a:t>n</a:t>
                      </a:r>
                      <a:r>
                        <a:rPr lang="en-AU" sz="2400">
                          <a:effectLst/>
                        </a:rPr>
                        <a:t>sin(</a:t>
                      </a:r>
                      <a:r>
                        <a:rPr lang="en-AU" sz="2400">
                          <a:effectLst/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AU" sz="2400">
                          <a:effectLst/>
                        </a:rPr>
                        <a:t>n)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6664191"/>
                  </a:ext>
                </a:extLst>
              </a:tr>
              <a:tr h="4175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AU" sz="2400">
                          <a:effectLst/>
                        </a:rPr>
                        <a:t>10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AU" sz="2400">
                          <a:effectLst/>
                        </a:rPr>
                        <a:t>cn</a:t>
                      </a:r>
                      <a:r>
                        <a:rPr lang="en-AU" sz="2400" baseline="30000">
                          <a:effectLst/>
                        </a:rPr>
                        <a:t>m</a:t>
                      </a:r>
                      <a:r>
                        <a:rPr lang="en-AU" sz="2400">
                          <a:effectLst/>
                        </a:rPr>
                        <a:t>r</a:t>
                      </a:r>
                      <a:r>
                        <a:rPr lang="en-AU" sz="2400" baseline="30000">
                          <a:effectLst/>
                        </a:rPr>
                        <a:t>n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AU" sz="2400" dirty="0" err="1">
                          <a:effectLst/>
                        </a:rPr>
                        <a:t>r</a:t>
                      </a:r>
                      <a:r>
                        <a:rPr lang="en-AU" sz="2400" baseline="30000" dirty="0" err="1">
                          <a:effectLst/>
                        </a:rPr>
                        <a:t>n</a:t>
                      </a:r>
                      <a:r>
                        <a:rPr lang="en-AU" sz="2400" dirty="0">
                          <a:effectLst/>
                        </a:rPr>
                        <a:t>(C</a:t>
                      </a:r>
                      <a:r>
                        <a:rPr lang="en-AU" sz="2400" baseline="-25000" dirty="0">
                          <a:effectLst/>
                        </a:rPr>
                        <a:t>0</a:t>
                      </a:r>
                      <a:r>
                        <a:rPr lang="en-AU" sz="2400" dirty="0">
                          <a:effectLst/>
                        </a:rPr>
                        <a:t>+C</a:t>
                      </a:r>
                      <a:r>
                        <a:rPr lang="en-AU" sz="2400" baseline="-25000" dirty="0">
                          <a:effectLst/>
                        </a:rPr>
                        <a:t>1</a:t>
                      </a:r>
                      <a:r>
                        <a:rPr lang="en-AU" sz="2400" dirty="0">
                          <a:effectLst/>
                        </a:rPr>
                        <a:t>n+…+</a:t>
                      </a:r>
                      <a:r>
                        <a:rPr lang="en-AU" sz="2400" dirty="0" err="1">
                          <a:effectLst/>
                        </a:rPr>
                        <a:t>C</a:t>
                      </a:r>
                      <a:r>
                        <a:rPr lang="en-AU" sz="2400" baseline="-25000" dirty="0" err="1">
                          <a:effectLst/>
                        </a:rPr>
                        <a:t>m</a:t>
                      </a:r>
                      <a:r>
                        <a:rPr lang="en-AU" sz="2400" dirty="0" err="1">
                          <a:effectLst/>
                        </a:rPr>
                        <a:t>n</a:t>
                      </a:r>
                      <a:r>
                        <a:rPr lang="en-AU" sz="2400" baseline="30000" dirty="0" err="1">
                          <a:effectLst/>
                        </a:rPr>
                        <a:t>m</a:t>
                      </a:r>
                      <a:r>
                        <a:rPr lang="en-AU" sz="2400" dirty="0">
                          <a:effectLst/>
                        </a:rPr>
                        <a:t>)</a:t>
                      </a:r>
                      <a:endParaRPr lang="en-ID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2762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336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85800" y="221674"/>
            <a:ext cx="9749443" cy="715963"/>
          </a:xfrm>
        </p:spPr>
        <p:txBody>
          <a:bodyPr>
            <a:normAutofit fontScale="90000"/>
          </a:bodyPr>
          <a:lstStyle/>
          <a:p>
            <a:r>
              <a:rPr lang="en-AU" dirty="0" err="1"/>
              <a:t>Solusi</a:t>
            </a:r>
            <a:r>
              <a:rPr lang="en-AU" dirty="0"/>
              <a:t> </a:t>
            </a:r>
            <a:r>
              <a:rPr lang="en-AU" dirty="0" err="1"/>
              <a:t>Hubungan</a:t>
            </a:r>
            <a:r>
              <a:rPr lang="en-AU" dirty="0"/>
              <a:t> </a:t>
            </a:r>
            <a:r>
              <a:rPr lang="en-AU" dirty="0" err="1"/>
              <a:t>Rekurensi</a:t>
            </a:r>
            <a:r>
              <a:rPr lang="en-AU" dirty="0"/>
              <a:t> Linier </a:t>
            </a:r>
            <a:r>
              <a:rPr lang="en-AU" dirty="0" err="1"/>
              <a:t>Bukan</a:t>
            </a:r>
            <a:r>
              <a:rPr lang="en-AU" dirty="0"/>
              <a:t> </a:t>
            </a:r>
            <a:r>
              <a:rPr lang="en-AU" dirty="0" err="1"/>
              <a:t>homogen-orde</a:t>
            </a:r>
            <a:r>
              <a:rPr lang="en-AU" dirty="0"/>
              <a:t> </a:t>
            </a:r>
            <a:r>
              <a:rPr lang="en-AU" dirty="0" err="1"/>
              <a:t>dua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16449" y="1504950"/>
            <a:ext cx="10861342" cy="5137293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AU" b="1" dirty="0" err="1"/>
              <a:t>Contoh</a:t>
            </a:r>
            <a:endParaRPr lang="en-ID" dirty="0"/>
          </a:p>
          <a:p>
            <a:r>
              <a:rPr lang="en-AU" dirty="0" err="1"/>
              <a:t>Diberikan</a:t>
            </a:r>
            <a:r>
              <a:rPr lang="en-AU" dirty="0"/>
              <a:t> </a:t>
            </a:r>
            <a:r>
              <a:rPr lang="en-AU" dirty="0" err="1"/>
              <a:t>hubungan</a:t>
            </a:r>
            <a:r>
              <a:rPr lang="en-AU" dirty="0"/>
              <a:t> </a:t>
            </a:r>
            <a:r>
              <a:rPr lang="en-AU" dirty="0" err="1"/>
              <a:t>rekurensi</a:t>
            </a:r>
            <a:r>
              <a:rPr lang="en-AU" dirty="0"/>
              <a:t> </a:t>
            </a:r>
            <a:r>
              <a:rPr lang="en-AU" dirty="0" err="1"/>
              <a:t>sebagai</a:t>
            </a:r>
            <a:endParaRPr lang="en-ID" dirty="0"/>
          </a:p>
          <a:p>
            <a:r>
              <a:rPr lang="en-AU" dirty="0"/>
              <a:t>a</a:t>
            </a:r>
            <a:r>
              <a:rPr lang="en-AU" baseline="-25000" dirty="0"/>
              <a:t>n</a:t>
            </a:r>
            <a:r>
              <a:rPr lang="en-AU" dirty="0"/>
              <a:t>=3a</a:t>
            </a:r>
            <a:r>
              <a:rPr lang="en-AU" baseline="-25000" dirty="0"/>
              <a:t>n-1</a:t>
            </a:r>
            <a:r>
              <a:rPr lang="en-AU" dirty="0"/>
              <a:t>-2a</a:t>
            </a:r>
            <a:r>
              <a:rPr lang="en-AU" baseline="-25000" dirty="0"/>
              <a:t>n-2</a:t>
            </a:r>
            <a:r>
              <a:rPr lang="en-AU" dirty="0"/>
              <a:t> + 3n, </a:t>
            </a:r>
            <a:r>
              <a:rPr lang="en-AU" dirty="0" err="1"/>
              <a:t>dengan</a:t>
            </a:r>
            <a:r>
              <a:rPr lang="en-AU" dirty="0"/>
              <a:t> a</a:t>
            </a:r>
            <a:r>
              <a:rPr lang="en-AU" baseline="-25000" dirty="0"/>
              <a:t>0</a:t>
            </a:r>
            <a:r>
              <a:rPr lang="en-AU" dirty="0"/>
              <a:t> = 5 dan a</a:t>
            </a:r>
            <a:r>
              <a:rPr lang="en-AU" baseline="-25000" dirty="0"/>
              <a:t>1</a:t>
            </a:r>
            <a:r>
              <a:rPr lang="en-AU" dirty="0"/>
              <a:t>=8 dan a</a:t>
            </a:r>
            <a:r>
              <a:rPr lang="en-AU" baseline="-25000" dirty="0"/>
              <a:t>2</a:t>
            </a:r>
            <a:r>
              <a:rPr lang="en-AU" dirty="0"/>
              <a:t>=12.</a:t>
            </a:r>
            <a:endParaRPr lang="en-ID" dirty="0"/>
          </a:p>
          <a:p>
            <a:r>
              <a:rPr lang="en-AU" dirty="0" err="1"/>
              <a:t>Tentukan</a:t>
            </a:r>
            <a:r>
              <a:rPr lang="en-AU" dirty="0"/>
              <a:t> </a:t>
            </a:r>
            <a:r>
              <a:rPr lang="en-AU" dirty="0" err="1"/>
              <a:t>solusi</a:t>
            </a:r>
            <a:r>
              <a:rPr lang="en-AU" dirty="0"/>
              <a:t> </a:t>
            </a:r>
            <a:r>
              <a:rPr lang="en-AU" dirty="0" err="1"/>
              <a:t>hubungan</a:t>
            </a:r>
            <a:r>
              <a:rPr lang="en-AU" dirty="0"/>
              <a:t> </a:t>
            </a:r>
            <a:r>
              <a:rPr lang="en-AU" dirty="0" err="1"/>
              <a:t>rekurensi</a:t>
            </a:r>
            <a:r>
              <a:rPr lang="en-AU" dirty="0"/>
              <a:t> </a:t>
            </a:r>
            <a:r>
              <a:rPr lang="en-AU" dirty="0" err="1"/>
              <a:t>tersebut</a:t>
            </a:r>
            <a:r>
              <a:rPr lang="en-AU" dirty="0"/>
              <a:t>.</a:t>
            </a:r>
            <a:endParaRPr lang="en-ID" dirty="0"/>
          </a:p>
          <a:p>
            <a:r>
              <a:rPr lang="en-AU" b="1" dirty="0" err="1"/>
              <a:t>Jawab</a:t>
            </a:r>
            <a:r>
              <a:rPr lang="en-AU" b="1" dirty="0"/>
              <a:t>.</a:t>
            </a:r>
            <a:endParaRPr lang="en-ID" dirty="0"/>
          </a:p>
          <a:p>
            <a:r>
              <a:rPr lang="en-AU" dirty="0" err="1"/>
              <a:t>Bagian</a:t>
            </a:r>
            <a:r>
              <a:rPr lang="en-AU" dirty="0"/>
              <a:t> </a:t>
            </a:r>
            <a:r>
              <a:rPr lang="en-AU" dirty="0" err="1"/>
              <a:t>koefisien</a:t>
            </a:r>
            <a:r>
              <a:rPr lang="en-AU" dirty="0"/>
              <a:t> </a:t>
            </a:r>
            <a:r>
              <a:rPr lang="en-AU" dirty="0" err="1"/>
              <a:t>tetap</a:t>
            </a:r>
            <a:r>
              <a:rPr lang="en-AU" dirty="0"/>
              <a:t> </a:t>
            </a:r>
            <a:r>
              <a:rPr lang="en-AU" dirty="0" err="1"/>
              <a:t>hubungan</a:t>
            </a:r>
            <a:r>
              <a:rPr lang="en-AU" dirty="0"/>
              <a:t> </a:t>
            </a:r>
            <a:r>
              <a:rPr lang="en-AU" dirty="0" err="1"/>
              <a:t>rekurensi</a:t>
            </a:r>
            <a:r>
              <a:rPr lang="en-AU" dirty="0"/>
              <a:t> di </a:t>
            </a:r>
            <a:r>
              <a:rPr lang="en-AU" dirty="0" err="1"/>
              <a:t>atas</a:t>
            </a:r>
            <a:r>
              <a:rPr lang="en-AU" dirty="0"/>
              <a:t> </a:t>
            </a:r>
            <a:r>
              <a:rPr lang="en-AU" dirty="0" err="1"/>
              <a:t>adalah</a:t>
            </a:r>
            <a:endParaRPr lang="en-ID" dirty="0"/>
          </a:p>
          <a:p>
            <a:r>
              <a:rPr lang="en-AU" dirty="0"/>
              <a:t>a</a:t>
            </a:r>
            <a:r>
              <a:rPr lang="en-AU" baseline="-25000" dirty="0"/>
              <a:t>n</a:t>
            </a:r>
            <a:r>
              <a:rPr lang="en-AU" dirty="0"/>
              <a:t>=3a</a:t>
            </a:r>
            <a:r>
              <a:rPr lang="en-AU" baseline="-25000" dirty="0"/>
              <a:t>n-1</a:t>
            </a:r>
            <a:r>
              <a:rPr lang="en-AU" dirty="0"/>
              <a:t>-2a</a:t>
            </a:r>
            <a:r>
              <a:rPr lang="en-AU" baseline="-25000" dirty="0"/>
              <a:t>n-2</a:t>
            </a:r>
            <a:endParaRPr lang="en-ID" dirty="0"/>
          </a:p>
          <a:p>
            <a:r>
              <a:rPr lang="en-AU" dirty="0" err="1"/>
              <a:t>Solusi</a:t>
            </a:r>
            <a:r>
              <a:rPr lang="en-AU" dirty="0"/>
              <a:t> </a:t>
            </a:r>
            <a:r>
              <a:rPr lang="en-AU" dirty="0" err="1"/>
              <a:t>untuk</a:t>
            </a:r>
            <a:r>
              <a:rPr lang="en-AU" dirty="0"/>
              <a:t> </a:t>
            </a:r>
            <a:r>
              <a:rPr lang="en-AU" dirty="0" err="1"/>
              <a:t>bagian</a:t>
            </a:r>
            <a:r>
              <a:rPr lang="en-AU" dirty="0"/>
              <a:t> </a:t>
            </a:r>
            <a:r>
              <a:rPr lang="en-AU" dirty="0" err="1"/>
              <a:t>koefisien</a:t>
            </a:r>
            <a:r>
              <a:rPr lang="en-AU" dirty="0"/>
              <a:t> </a:t>
            </a:r>
            <a:r>
              <a:rPr lang="en-AU" dirty="0" err="1"/>
              <a:t>tetap</a:t>
            </a:r>
            <a:r>
              <a:rPr lang="en-AU" dirty="0"/>
              <a:t> </a:t>
            </a:r>
            <a:r>
              <a:rPr lang="en-AU" dirty="0" err="1"/>
              <a:t>ini</a:t>
            </a:r>
            <a:r>
              <a:rPr lang="en-AU" dirty="0"/>
              <a:t> </a:t>
            </a:r>
            <a:r>
              <a:rPr lang="en-AU" dirty="0" err="1"/>
              <a:t>didapat</a:t>
            </a:r>
            <a:r>
              <a:rPr lang="en-AU" dirty="0"/>
              <a:t> </a:t>
            </a:r>
            <a:r>
              <a:rPr lang="en-AU" dirty="0" err="1"/>
              <a:t>sebagai</a:t>
            </a:r>
            <a:r>
              <a:rPr lang="en-AU" dirty="0"/>
              <a:t> </a:t>
            </a:r>
            <a:r>
              <a:rPr lang="en-AU" dirty="0" err="1"/>
              <a:t>berikut</a:t>
            </a:r>
            <a:r>
              <a:rPr lang="en-AU" dirty="0"/>
              <a:t>:</a:t>
            </a:r>
            <a:endParaRPr lang="en-ID" dirty="0"/>
          </a:p>
          <a:p>
            <a:r>
              <a:rPr lang="en-A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0528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85800" y="221674"/>
            <a:ext cx="9749443" cy="715963"/>
          </a:xfrm>
        </p:spPr>
        <p:txBody>
          <a:bodyPr>
            <a:normAutofit fontScale="90000"/>
          </a:bodyPr>
          <a:lstStyle/>
          <a:p>
            <a:r>
              <a:rPr lang="en-AU" dirty="0" err="1"/>
              <a:t>Solusi</a:t>
            </a:r>
            <a:r>
              <a:rPr lang="en-AU" dirty="0"/>
              <a:t> </a:t>
            </a:r>
            <a:r>
              <a:rPr lang="en-AU" dirty="0" err="1"/>
              <a:t>Hubungan</a:t>
            </a:r>
            <a:r>
              <a:rPr lang="en-AU" dirty="0"/>
              <a:t> </a:t>
            </a:r>
            <a:r>
              <a:rPr lang="en-AU" dirty="0" err="1"/>
              <a:t>Rekurensi</a:t>
            </a:r>
            <a:r>
              <a:rPr lang="en-AU" dirty="0"/>
              <a:t> Linier </a:t>
            </a:r>
            <a:r>
              <a:rPr lang="en-AU" dirty="0" err="1"/>
              <a:t>Bukan</a:t>
            </a:r>
            <a:r>
              <a:rPr lang="en-AU" dirty="0"/>
              <a:t> </a:t>
            </a:r>
            <a:r>
              <a:rPr lang="en-AU" dirty="0" err="1"/>
              <a:t>homogen-orde</a:t>
            </a:r>
            <a:r>
              <a:rPr lang="en-AU" dirty="0"/>
              <a:t> </a:t>
            </a:r>
            <a:r>
              <a:rPr lang="en-AU" dirty="0" err="1"/>
              <a:t>dua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16449" y="1504950"/>
            <a:ext cx="10861342" cy="5137293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AU" sz="2400" dirty="0" err="1"/>
              <a:t>Persamaan</a:t>
            </a:r>
            <a:r>
              <a:rPr lang="en-AU" sz="2400" dirty="0"/>
              <a:t> </a:t>
            </a:r>
            <a:r>
              <a:rPr lang="en-AU" sz="2400" dirty="0" err="1"/>
              <a:t>untuk</a:t>
            </a:r>
            <a:r>
              <a:rPr lang="en-AU" sz="2400" dirty="0"/>
              <a:t> t </a:t>
            </a:r>
            <a:r>
              <a:rPr lang="en-AU" sz="2400" dirty="0" err="1"/>
              <a:t>setelah</a:t>
            </a:r>
            <a:r>
              <a:rPr lang="en-AU" sz="2400" dirty="0"/>
              <a:t> </a:t>
            </a:r>
            <a:r>
              <a:rPr lang="en-AU" sz="2400" dirty="0" err="1"/>
              <a:t>substusi</a:t>
            </a:r>
            <a:r>
              <a:rPr lang="en-AU" sz="2400" dirty="0"/>
              <a:t> a</a:t>
            </a:r>
            <a:r>
              <a:rPr lang="en-AU" sz="2400" baseline="-25000" dirty="0"/>
              <a:t>n</a:t>
            </a:r>
            <a:r>
              <a:rPr lang="en-AU" sz="2400" dirty="0"/>
              <a:t>=</a:t>
            </a:r>
            <a:r>
              <a:rPr lang="en-AU" sz="2400" dirty="0" err="1"/>
              <a:t>t</a:t>
            </a:r>
            <a:r>
              <a:rPr lang="en-AU" sz="2400" baseline="30000" dirty="0" err="1"/>
              <a:t>n</a:t>
            </a:r>
            <a:r>
              <a:rPr lang="en-AU" sz="2400" dirty="0"/>
              <a:t> dan a</a:t>
            </a:r>
            <a:r>
              <a:rPr lang="en-AU" sz="2400" baseline="-25000" dirty="0"/>
              <a:t>n-1</a:t>
            </a:r>
            <a:r>
              <a:rPr lang="en-AU" sz="2400" dirty="0"/>
              <a:t>=t</a:t>
            </a:r>
            <a:r>
              <a:rPr lang="en-AU" sz="2400" baseline="30000" dirty="0"/>
              <a:t>n-1</a:t>
            </a:r>
            <a:r>
              <a:rPr lang="en-AU" sz="2400" dirty="0"/>
              <a:t> dan a</a:t>
            </a:r>
            <a:r>
              <a:rPr lang="en-AU" sz="2400" baseline="-25000" dirty="0"/>
              <a:t>n-2</a:t>
            </a:r>
            <a:r>
              <a:rPr lang="en-AU" sz="2400" dirty="0"/>
              <a:t> = t</a:t>
            </a:r>
            <a:r>
              <a:rPr lang="en-AU" sz="2400" baseline="30000" dirty="0"/>
              <a:t>n-2</a:t>
            </a:r>
            <a:r>
              <a:rPr lang="en-AU" sz="2400" dirty="0"/>
              <a:t> </a:t>
            </a:r>
            <a:r>
              <a:rPr lang="en-AU" sz="2400" dirty="0" err="1"/>
              <a:t>adalah</a:t>
            </a:r>
            <a:r>
              <a:rPr lang="en-AU" sz="2400" dirty="0"/>
              <a:t>: t</a:t>
            </a:r>
            <a:r>
              <a:rPr lang="en-AU" sz="2400" baseline="30000" dirty="0"/>
              <a:t>2</a:t>
            </a:r>
            <a:r>
              <a:rPr lang="en-AU" sz="2400" dirty="0"/>
              <a:t> -3t + 2 =0, dan </a:t>
            </a:r>
            <a:r>
              <a:rPr lang="en-AU" sz="2400" dirty="0" err="1"/>
              <a:t>solusi</a:t>
            </a:r>
            <a:r>
              <a:rPr lang="en-AU" sz="2400" dirty="0"/>
              <a:t> </a:t>
            </a:r>
            <a:r>
              <a:rPr lang="en-AU" sz="2400" dirty="0" err="1"/>
              <a:t>untuk</a:t>
            </a:r>
            <a:r>
              <a:rPr lang="en-AU" sz="2400" dirty="0"/>
              <a:t> t </a:t>
            </a:r>
            <a:r>
              <a:rPr lang="en-AU" sz="2400" dirty="0" err="1"/>
              <a:t>adalah</a:t>
            </a:r>
            <a:r>
              <a:rPr lang="en-AU" sz="2400" dirty="0"/>
              <a:t> t</a:t>
            </a:r>
            <a:r>
              <a:rPr lang="en-AU" sz="2400" baseline="-25000" dirty="0"/>
              <a:t>1</a:t>
            </a:r>
            <a:r>
              <a:rPr lang="en-AU" sz="2400" dirty="0"/>
              <a:t> = 2 dan t</a:t>
            </a:r>
            <a:r>
              <a:rPr lang="en-AU" sz="2400" baseline="-25000" dirty="0"/>
              <a:t>2</a:t>
            </a:r>
            <a:r>
              <a:rPr lang="en-AU" sz="2400" dirty="0"/>
              <a:t>=1. </a:t>
            </a:r>
            <a:r>
              <a:rPr lang="en-AU" sz="2400" dirty="0" err="1"/>
              <a:t>Sehingga</a:t>
            </a:r>
            <a:r>
              <a:rPr lang="en-AU" sz="2400" dirty="0"/>
              <a:t> </a:t>
            </a:r>
            <a:r>
              <a:rPr lang="en-AU" sz="2400" dirty="0" err="1"/>
              <a:t>solusi</a:t>
            </a:r>
            <a:r>
              <a:rPr lang="en-AU" sz="2400" dirty="0"/>
              <a:t> </a:t>
            </a:r>
            <a:r>
              <a:rPr lang="en-AU" sz="2400" dirty="0" err="1"/>
              <a:t>untuk</a:t>
            </a:r>
            <a:r>
              <a:rPr lang="en-AU" sz="2400" dirty="0"/>
              <a:t> </a:t>
            </a:r>
            <a:r>
              <a:rPr lang="en-AU" sz="2400" dirty="0" err="1"/>
              <a:t>bagian</a:t>
            </a:r>
            <a:r>
              <a:rPr lang="en-AU" sz="2400" dirty="0"/>
              <a:t> </a:t>
            </a:r>
            <a:r>
              <a:rPr lang="en-AU" sz="2400" dirty="0" err="1"/>
              <a:t>ini</a:t>
            </a:r>
            <a:r>
              <a:rPr lang="en-AU" sz="2400" dirty="0"/>
              <a:t> </a:t>
            </a:r>
            <a:r>
              <a:rPr lang="en-AU" sz="2400" dirty="0" err="1"/>
              <a:t>adalah</a:t>
            </a:r>
            <a:endParaRPr lang="en-ID" sz="2400" dirty="0"/>
          </a:p>
          <a:p>
            <a:r>
              <a:rPr lang="en-AU" sz="2400" dirty="0"/>
              <a:t>	</a:t>
            </a:r>
            <a:r>
              <a:rPr lang="en-AU" sz="2400" dirty="0" err="1"/>
              <a:t>V</a:t>
            </a:r>
            <a:r>
              <a:rPr lang="en-AU" sz="2400" baseline="-25000" dirty="0" err="1"/>
              <a:t>n</a:t>
            </a:r>
            <a:r>
              <a:rPr lang="en-AU" sz="2400" dirty="0"/>
              <a:t>= a2</a:t>
            </a:r>
            <a:r>
              <a:rPr lang="en-AU" sz="2400" baseline="30000" dirty="0"/>
              <a:t>n</a:t>
            </a:r>
            <a:r>
              <a:rPr lang="en-AU" sz="2400" dirty="0"/>
              <a:t> + b</a:t>
            </a:r>
            <a:endParaRPr lang="en-ID" sz="2400" dirty="0"/>
          </a:p>
          <a:p>
            <a:r>
              <a:rPr lang="en-AU" sz="2400" dirty="0" err="1"/>
              <a:t>Solusi</a:t>
            </a:r>
            <a:r>
              <a:rPr lang="en-AU" sz="2400" dirty="0"/>
              <a:t> </a:t>
            </a:r>
            <a:r>
              <a:rPr lang="en-AU" sz="2400" dirty="0" err="1"/>
              <a:t>lengkapnya</a:t>
            </a:r>
            <a:r>
              <a:rPr lang="en-AU" sz="2400" dirty="0"/>
              <a:t> </a:t>
            </a:r>
            <a:r>
              <a:rPr lang="en-AU" sz="2400" dirty="0" err="1"/>
              <a:t>adalah</a:t>
            </a:r>
            <a:endParaRPr lang="en-ID" sz="2400" dirty="0"/>
          </a:p>
          <a:p>
            <a:r>
              <a:rPr lang="en-AU" sz="2400" dirty="0"/>
              <a:t>	U</a:t>
            </a:r>
            <a:r>
              <a:rPr lang="en-AU" sz="2400" baseline="-25000" dirty="0"/>
              <a:t>n</a:t>
            </a:r>
            <a:r>
              <a:rPr lang="en-AU" sz="2400" dirty="0"/>
              <a:t> = </a:t>
            </a:r>
            <a:r>
              <a:rPr lang="en-AU" sz="2400" dirty="0" err="1"/>
              <a:t>V</a:t>
            </a:r>
            <a:r>
              <a:rPr lang="en-AU" sz="2400" baseline="-25000" dirty="0" err="1"/>
              <a:t>n</a:t>
            </a:r>
            <a:r>
              <a:rPr lang="en-AU" sz="2400" dirty="0"/>
              <a:t> + g(n) </a:t>
            </a:r>
            <a:r>
              <a:rPr lang="en-AU" sz="2400" dirty="0" err="1"/>
              <a:t>dimana</a:t>
            </a:r>
            <a:r>
              <a:rPr lang="en-AU" sz="2400" dirty="0"/>
              <a:t> g(n) = C</a:t>
            </a:r>
            <a:r>
              <a:rPr lang="en-AU" sz="2400" baseline="-25000" dirty="0"/>
              <a:t>1</a:t>
            </a:r>
            <a:r>
              <a:rPr lang="en-AU" sz="2400" dirty="0"/>
              <a:t>n+C</a:t>
            </a:r>
            <a:r>
              <a:rPr lang="en-AU" sz="2400" baseline="-25000" dirty="0"/>
              <a:t>0</a:t>
            </a:r>
            <a:r>
              <a:rPr lang="en-AU" sz="2400" dirty="0"/>
              <a:t> </a:t>
            </a:r>
          </a:p>
          <a:p>
            <a:r>
              <a:rPr lang="en-AU" sz="2400" dirty="0"/>
              <a:t>	</a:t>
            </a:r>
            <a:r>
              <a:rPr lang="en-AU" sz="2400" dirty="0" err="1"/>
              <a:t>V</a:t>
            </a:r>
            <a:r>
              <a:rPr lang="en-AU" sz="2400" baseline="-25000" dirty="0" err="1"/>
              <a:t>n</a:t>
            </a:r>
            <a:r>
              <a:rPr lang="en-AU" sz="2400" dirty="0"/>
              <a:t>= a2</a:t>
            </a:r>
            <a:r>
              <a:rPr lang="en-AU" sz="2400" baseline="30000" dirty="0"/>
              <a:t>n</a:t>
            </a:r>
            <a:r>
              <a:rPr lang="en-AU" sz="2400" dirty="0"/>
              <a:t> + b+ C</a:t>
            </a:r>
            <a:r>
              <a:rPr lang="en-AU" sz="2400" baseline="-25000" dirty="0"/>
              <a:t>1</a:t>
            </a:r>
            <a:r>
              <a:rPr lang="en-AU" sz="2400" dirty="0"/>
              <a:t>n+C</a:t>
            </a:r>
            <a:r>
              <a:rPr lang="en-AU" sz="2400" baseline="-25000" dirty="0"/>
              <a:t>0</a:t>
            </a:r>
            <a:endParaRPr lang="en-ID" sz="2400" dirty="0"/>
          </a:p>
          <a:p>
            <a:r>
              <a:rPr lang="en-AU" sz="2400" dirty="0"/>
              <a:t>Dari </a:t>
            </a:r>
            <a:r>
              <a:rPr lang="en-AU" sz="2400" dirty="0" err="1"/>
              <a:t>syarat</a:t>
            </a:r>
            <a:r>
              <a:rPr lang="en-AU" sz="2400" dirty="0"/>
              <a:t> </a:t>
            </a:r>
            <a:r>
              <a:rPr lang="en-AU" sz="2400" dirty="0" err="1"/>
              <a:t>awal</a:t>
            </a:r>
            <a:r>
              <a:rPr lang="en-AU" sz="2400" dirty="0"/>
              <a:t>:</a:t>
            </a:r>
            <a:endParaRPr lang="en-ID" sz="2400" dirty="0"/>
          </a:p>
          <a:p>
            <a:r>
              <a:rPr lang="en-AU" sz="2400" dirty="0"/>
              <a:t>a</a:t>
            </a:r>
            <a:r>
              <a:rPr lang="en-AU" sz="2400" baseline="-25000" dirty="0"/>
              <a:t>0</a:t>
            </a:r>
            <a:r>
              <a:rPr lang="en-AU" sz="2400" dirty="0"/>
              <a:t>= 5 = a+b+C</a:t>
            </a:r>
            <a:r>
              <a:rPr lang="en-AU" sz="2400" baseline="-25000" dirty="0"/>
              <a:t>0</a:t>
            </a:r>
            <a:r>
              <a:rPr lang="en-AU" sz="2400" dirty="0"/>
              <a:t> </a:t>
            </a:r>
            <a:endParaRPr lang="en-ID" sz="2400" dirty="0"/>
          </a:p>
          <a:p>
            <a:r>
              <a:rPr lang="en-AU" sz="2400" dirty="0"/>
              <a:t>a</a:t>
            </a:r>
            <a:r>
              <a:rPr lang="en-AU" sz="2400" baseline="-25000" dirty="0"/>
              <a:t>1</a:t>
            </a:r>
            <a:r>
              <a:rPr lang="en-AU" sz="2400" dirty="0"/>
              <a:t>= 8 = 2a + b + C</a:t>
            </a:r>
            <a:r>
              <a:rPr lang="en-AU" sz="2400" baseline="-25000" dirty="0"/>
              <a:t>1</a:t>
            </a:r>
            <a:r>
              <a:rPr lang="en-AU" sz="2400" dirty="0"/>
              <a:t>+C</a:t>
            </a:r>
            <a:r>
              <a:rPr lang="en-AU" sz="2400" baseline="-25000" dirty="0"/>
              <a:t>0</a:t>
            </a:r>
            <a:r>
              <a:rPr lang="en-AU" sz="2400" dirty="0"/>
              <a:t> </a:t>
            </a:r>
            <a:endParaRPr lang="en-ID" sz="2400" dirty="0"/>
          </a:p>
          <a:p>
            <a:r>
              <a:rPr lang="en-AU" sz="2400" dirty="0"/>
              <a:t>a</a:t>
            </a:r>
            <a:r>
              <a:rPr lang="en-AU" sz="2400" baseline="-25000" dirty="0"/>
              <a:t>2</a:t>
            </a:r>
            <a:r>
              <a:rPr lang="en-AU" sz="2400" dirty="0"/>
              <a:t> = 12 = 4a+b+2C</a:t>
            </a:r>
            <a:r>
              <a:rPr lang="en-AU" sz="2400" baseline="-25000" dirty="0"/>
              <a:t>1</a:t>
            </a:r>
            <a:r>
              <a:rPr lang="en-AU" sz="2400" dirty="0"/>
              <a:t>+C</a:t>
            </a:r>
            <a:r>
              <a:rPr lang="en-AU" sz="2400" baseline="-25000" dirty="0"/>
              <a:t>0</a:t>
            </a:r>
            <a:r>
              <a:rPr lang="en-AU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092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85800" y="221674"/>
            <a:ext cx="9749443" cy="715963"/>
          </a:xfrm>
        </p:spPr>
        <p:txBody>
          <a:bodyPr>
            <a:normAutofit fontScale="90000"/>
          </a:bodyPr>
          <a:lstStyle/>
          <a:p>
            <a:r>
              <a:rPr lang="en-AU" dirty="0" err="1"/>
              <a:t>Solusi</a:t>
            </a:r>
            <a:r>
              <a:rPr lang="en-AU" dirty="0"/>
              <a:t> </a:t>
            </a:r>
            <a:r>
              <a:rPr lang="en-AU" dirty="0" err="1"/>
              <a:t>Hubungan</a:t>
            </a:r>
            <a:r>
              <a:rPr lang="en-AU" dirty="0"/>
              <a:t> </a:t>
            </a:r>
            <a:r>
              <a:rPr lang="en-AU" dirty="0" err="1"/>
              <a:t>Rekurensi</a:t>
            </a:r>
            <a:r>
              <a:rPr lang="en-AU" dirty="0"/>
              <a:t> Linier </a:t>
            </a:r>
            <a:r>
              <a:rPr lang="en-AU" dirty="0" err="1"/>
              <a:t>Bukan</a:t>
            </a:r>
            <a:r>
              <a:rPr lang="en-AU" dirty="0"/>
              <a:t> </a:t>
            </a:r>
            <a:r>
              <a:rPr lang="en-AU" dirty="0" err="1"/>
              <a:t>homogen-orde</a:t>
            </a:r>
            <a:r>
              <a:rPr lang="en-AU" dirty="0"/>
              <a:t> </a:t>
            </a:r>
            <a:r>
              <a:rPr lang="en-AU" dirty="0" err="1"/>
              <a:t>dua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16449" y="1504950"/>
            <a:ext cx="10861342" cy="5137293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AU" dirty="0" err="1"/>
              <a:t>Maka</a:t>
            </a:r>
            <a:r>
              <a:rPr lang="en-AU" dirty="0"/>
              <a:t> </a:t>
            </a:r>
            <a:r>
              <a:rPr lang="en-AU" dirty="0" err="1"/>
              <a:t>didapat</a:t>
            </a:r>
            <a:r>
              <a:rPr lang="en-AU" dirty="0"/>
              <a:t>: a=1, C</a:t>
            </a:r>
            <a:r>
              <a:rPr lang="en-AU" baseline="-25000" dirty="0"/>
              <a:t>1</a:t>
            </a:r>
            <a:r>
              <a:rPr lang="en-AU" dirty="0"/>
              <a:t>=2  dan b+C</a:t>
            </a:r>
            <a:r>
              <a:rPr lang="en-AU" baseline="-25000" dirty="0"/>
              <a:t>0</a:t>
            </a:r>
            <a:r>
              <a:rPr lang="en-AU" dirty="0"/>
              <a:t>=4, </a:t>
            </a:r>
            <a:r>
              <a:rPr lang="en-AU" dirty="0" err="1"/>
              <a:t>maka</a:t>
            </a:r>
            <a:r>
              <a:rPr lang="en-AU" dirty="0"/>
              <a:t> </a:t>
            </a:r>
            <a:r>
              <a:rPr lang="en-AU" dirty="0" err="1"/>
              <a:t>solusi</a:t>
            </a:r>
            <a:r>
              <a:rPr lang="en-AU" dirty="0"/>
              <a:t> </a:t>
            </a:r>
            <a:r>
              <a:rPr lang="en-AU" dirty="0" err="1"/>
              <a:t>lengkapnya</a:t>
            </a:r>
            <a:r>
              <a:rPr lang="en-AU" dirty="0"/>
              <a:t> </a:t>
            </a:r>
            <a:r>
              <a:rPr lang="en-AU" dirty="0" err="1"/>
              <a:t>adalah</a:t>
            </a:r>
            <a:endParaRPr lang="en-ID" dirty="0"/>
          </a:p>
          <a:p>
            <a:r>
              <a:rPr lang="en-AU" dirty="0"/>
              <a:t>	a</a:t>
            </a:r>
            <a:r>
              <a:rPr lang="en-AU" baseline="-25000" dirty="0"/>
              <a:t>n</a:t>
            </a:r>
            <a:r>
              <a:rPr lang="en-AU" dirty="0"/>
              <a:t> = 2</a:t>
            </a:r>
            <a:r>
              <a:rPr lang="en-AU" baseline="30000" dirty="0"/>
              <a:t>n</a:t>
            </a:r>
            <a:r>
              <a:rPr lang="en-AU" dirty="0"/>
              <a:t>+2n+4</a:t>
            </a:r>
            <a:endParaRPr lang="en-ID" dirty="0"/>
          </a:p>
          <a:p>
            <a:r>
              <a:rPr lang="en-AU" dirty="0" err="1"/>
              <a:t>Bila</a:t>
            </a:r>
            <a:r>
              <a:rPr lang="en-AU" dirty="0"/>
              <a:t> </a:t>
            </a:r>
            <a:r>
              <a:rPr lang="en-AU" dirty="0" err="1"/>
              <a:t>ditentukan</a:t>
            </a:r>
            <a:r>
              <a:rPr lang="en-AU" dirty="0"/>
              <a:t> a</a:t>
            </a:r>
            <a:r>
              <a:rPr lang="en-AU" baseline="-25000" dirty="0"/>
              <a:t>0</a:t>
            </a:r>
            <a:r>
              <a:rPr lang="en-AU" dirty="0"/>
              <a:t>, a</a:t>
            </a:r>
            <a:r>
              <a:rPr lang="en-AU" baseline="-25000" dirty="0"/>
              <a:t>1</a:t>
            </a:r>
            <a:r>
              <a:rPr lang="en-AU" dirty="0"/>
              <a:t> dan a</a:t>
            </a:r>
            <a:r>
              <a:rPr lang="en-AU" baseline="-25000" dirty="0"/>
              <a:t>2</a:t>
            </a:r>
            <a:r>
              <a:rPr lang="en-AU" dirty="0"/>
              <a:t> </a:t>
            </a:r>
            <a:r>
              <a:rPr lang="en-AU" dirty="0" err="1"/>
              <a:t>maka</a:t>
            </a:r>
            <a:r>
              <a:rPr lang="en-AU" dirty="0"/>
              <a:t> </a:t>
            </a:r>
            <a:r>
              <a:rPr lang="en-AU" dirty="0" err="1"/>
              <a:t>didapat</a:t>
            </a:r>
            <a:r>
              <a:rPr lang="en-AU" dirty="0"/>
              <a:t>:</a:t>
            </a:r>
            <a:endParaRPr lang="en-ID" dirty="0"/>
          </a:p>
          <a:p>
            <a:r>
              <a:rPr lang="en-AU" dirty="0"/>
              <a:t>	a</a:t>
            </a:r>
            <a:r>
              <a:rPr lang="en-AU" baseline="-25000" dirty="0"/>
              <a:t>0</a:t>
            </a:r>
            <a:r>
              <a:rPr lang="en-AU" dirty="0"/>
              <a:t>= 2</a:t>
            </a:r>
            <a:r>
              <a:rPr lang="en-AU" baseline="30000" dirty="0"/>
              <a:t>0</a:t>
            </a:r>
            <a:r>
              <a:rPr lang="en-AU" dirty="0"/>
              <a:t>+2(0)+4 = 5</a:t>
            </a:r>
            <a:endParaRPr lang="en-ID" dirty="0"/>
          </a:p>
          <a:p>
            <a:r>
              <a:rPr lang="en-AU" dirty="0"/>
              <a:t>	a</a:t>
            </a:r>
            <a:r>
              <a:rPr lang="en-AU" baseline="-25000" dirty="0"/>
              <a:t>1</a:t>
            </a:r>
            <a:r>
              <a:rPr lang="en-AU" dirty="0"/>
              <a:t>= 2+2(1)+4 = 8</a:t>
            </a:r>
            <a:endParaRPr lang="en-ID" dirty="0"/>
          </a:p>
          <a:p>
            <a:r>
              <a:rPr lang="en-AU" dirty="0"/>
              <a:t>	a</a:t>
            </a:r>
            <a:r>
              <a:rPr lang="en-AU" baseline="-25000" dirty="0"/>
              <a:t>2</a:t>
            </a:r>
            <a:r>
              <a:rPr lang="en-AU" dirty="0"/>
              <a:t>= 2</a:t>
            </a:r>
            <a:r>
              <a:rPr lang="en-AU" baseline="30000" dirty="0"/>
              <a:t>2</a:t>
            </a:r>
            <a:r>
              <a:rPr lang="en-AU" dirty="0"/>
              <a:t> + 2(2) + 4 =12</a:t>
            </a:r>
            <a:endParaRPr lang="en-ID" dirty="0"/>
          </a:p>
          <a:p>
            <a:r>
              <a:rPr lang="en-AU" dirty="0"/>
              <a:t>Nilai-</a:t>
            </a:r>
            <a:r>
              <a:rPr lang="en-AU" dirty="0" err="1"/>
              <a:t>nilai</a:t>
            </a:r>
            <a:r>
              <a:rPr lang="en-AU" dirty="0"/>
              <a:t> </a:t>
            </a:r>
            <a:r>
              <a:rPr lang="en-AU" dirty="0" err="1"/>
              <a:t>sama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</a:t>
            </a:r>
            <a:r>
              <a:rPr lang="en-AU" dirty="0" err="1"/>
              <a:t>syarat</a:t>
            </a:r>
            <a:r>
              <a:rPr lang="en-AU" dirty="0"/>
              <a:t> </a:t>
            </a:r>
            <a:r>
              <a:rPr lang="en-AU" dirty="0" err="1"/>
              <a:t>awal</a:t>
            </a:r>
            <a:r>
              <a:rPr lang="en-AU" dirty="0"/>
              <a:t>/</a:t>
            </a:r>
            <a:r>
              <a:rPr lang="en-AU" dirty="0" err="1"/>
              <a:t>batas</a:t>
            </a:r>
            <a:r>
              <a:rPr lang="en-AU" dirty="0"/>
              <a:t> </a:t>
            </a:r>
            <a:r>
              <a:rPr lang="en-AU" dirty="0" err="1"/>
              <a:t>sebelumnya</a:t>
            </a:r>
            <a:r>
              <a:rPr lang="en-A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083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85800" y="221674"/>
            <a:ext cx="9749443" cy="715963"/>
          </a:xfrm>
        </p:spPr>
        <p:txBody>
          <a:bodyPr>
            <a:normAutofit fontScale="90000"/>
          </a:bodyPr>
          <a:lstStyle/>
          <a:p>
            <a:r>
              <a:rPr lang="en-AU" dirty="0" err="1"/>
              <a:t>Solusi</a:t>
            </a:r>
            <a:r>
              <a:rPr lang="en-AU" dirty="0"/>
              <a:t> </a:t>
            </a:r>
            <a:r>
              <a:rPr lang="en-AU" dirty="0" err="1"/>
              <a:t>Hubungan</a:t>
            </a:r>
            <a:r>
              <a:rPr lang="en-AU" dirty="0"/>
              <a:t> </a:t>
            </a:r>
            <a:r>
              <a:rPr lang="en-AU" dirty="0" err="1"/>
              <a:t>Rekurensi</a:t>
            </a:r>
            <a:r>
              <a:rPr lang="en-AU" dirty="0"/>
              <a:t> Linier </a:t>
            </a:r>
            <a:r>
              <a:rPr lang="en-AU" dirty="0" err="1"/>
              <a:t>Bukan</a:t>
            </a:r>
            <a:r>
              <a:rPr lang="en-AU" dirty="0"/>
              <a:t> </a:t>
            </a:r>
            <a:r>
              <a:rPr lang="en-AU" dirty="0" err="1"/>
              <a:t>homogen-orde</a:t>
            </a:r>
            <a:r>
              <a:rPr lang="en-AU" dirty="0"/>
              <a:t> </a:t>
            </a:r>
            <a:r>
              <a:rPr lang="en-AU" dirty="0" err="1"/>
              <a:t>dua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16449" y="1504950"/>
            <a:ext cx="10861342" cy="5137293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AU" b="1" dirty="0" err="1"/>
              <a:t>Contoh</a:t>
            </a:r>
            <a:r>
              <a:rPr lang="en-AU" b="1" dirty="0"/>
              <a:t> </a:t>
            </a:r>
            <a:endParaRPr lang="en-ID" dirty="0"/>
          </a:p>
          <a:p>
            <a:r>
              <a:rPr lang="en-AU" dirty="0" err="1"/>
              <a:t>Diberikan</a:t>
            </a:r>
            <a:r>
              <a:rPr lang="en-AU" dirty="0"/>
              <a:t> </a:t>
            </a:r>
            <a:r>
              <a:rPr lang="en-AU" dirty="0" err="1"/>
              <a:t>hubungan</a:t>
            </a:r>
            <a:r>
              <a:rPr lang="en-AU" dirty="0"/>
              <a:t> </a:t>
            </a:r>
            <a:r>
              <a:rPr lang="en-AU" dirty="0" err="1"/>
              <a:t>rekurensi</a:t>
            </a:r>
            <a:r>
              <a:rPr lang="en-AU" dirty="0"/>
              <a:t>:</a:t>
            </a:r>
            <a:endParaRPr lang="en-ID" dirty="0"/>
          </a:p>
          <a:p>
            <a:r>
              <a:rPr lang="en-AU" dirty="0"/>
              <a:t> 	a</a:t>
            </a:r>
            <a:r>
              <a:rPr lang="en-AU" baseline="-25000" dirty="0"/>
              <a:t>n+2</a:t>
            </a:r>
            <a:r>
              <a:rPr lang="en-AU" dirty="0"/>
              <a:t>+4a</a:t>
            </a:r>
            <a:r>
              <a:rPr lang="en-AU" baseline="-25000" dirty="0"/>
              <a:t>n+1</a:t>
            </a:r>
            <a:r>
              <a:rPr lang="en-AU" dirty="0"/>
              <a:t>+3a</a:t>
            </a:r>
            <a:r>
              <a:rPr lang="en-AU" baseline="-25000" dirty="0"/>
              <a:t>n</a:t>
            </a:r>
            <a:r>
              <a:rPr lang="en-AU" dirty="0"/>
              <a:t>=5(-2)</a:t>
            </a:r>
            <a:r>
              <a:rPr lang="en-AU" baseline="30000" dirty="0"/>
              <a:t>n</a:t>
            </a:r>
            <a:r>
              <a:rPr lang="en-AU" dirty="0"/>
              <a:t> </a:t>
            </a:r>
            <a:endParaRPr lang="en-ID" dirty="0"/>
          </a:p>
          <a:p>
            <a:r>
              <a:rPr lang="en-AU" dirty="0"/>
              <a:t> </a:t>
            </a:r>
            <a:r>
              <a:rPr lang="en-AU" dirty="0" err="1"/>
              <a:t>Solusi</a:t>
            </a:r>
            <a:r>
              <a:rPr lang="en-AU" dirty="0"/>
              <a:t> </a:t>
            </a:r>
            <a:r>
              <a:rPr lang="en-AU" dirty="0" err="1"/>
              <a:t>untuk</a:t>
            </a:r>
            <a:r>
              <a:rPr lang="en-AU" dirty="0"/>
              <a:t> </a:t>
            </a:r>
            <a:r>
              <a:rPr lang="en-AU" dirty="0" err="1"/>
              <a:t>bagian</a:t>
            </a:r>
            <a:r>
              <a:rPr lang="en-AU" dirty="0"/>
              <a:t> </a:t>
            </a:r>
            <a:r>
              <a:rPr lang="en-AU" dirty="0" err="1"/>
              <a:t>homogennya</a:t>
            </a:r>
            <a:r>
              <a:rPr lang="en-AU" dirty="0"/>
              <a:t> </a:t>
            </a:r>
            <a:r>
              <a:rPr lang="en-AU" dirty="0" err="1"/>
              <a:t>adalah</a:t>
            </a:r>
            <a:endParaRPr lang="en-ID" dirty="0"/>
          </a:p>
          <a:p>
            <a:r>
              <a:rPr lang="en-AU" dirty="0"/>
              <a:t> 	a</a:t>
            </a:r>
            <a:r>
              <a:rPr lang="en-AU" baseline="-25000" dirty="0"/>
              <a:t>n</a:t>
            </a:r>
            <a:r>
              <a:rPr lang="en-AU" dirty="0"/>
              <a:t>=c</a:t>
            </a:r>
            <a:r>
              <a:rPr lang="en-AU" baseline="-25000" dirty="0"/>
              <a:t>1</a:t>
            </a:r>
            <a:r>
              <a:rPr lang="en-AU" dirty="0"/>
              <a:t>(-3)</a:t>
            </a:r>
            <a:r>
              <a:rPr lang="en-AU" baseline="30000" dirty="0"/>
              <a:t>n</a:t>
            </a:r>
            <a:r>
              <a:rPr lang="en-AU" dirty="0"/>
              <a:t>+c</a:t>
            </a:r>
            <a:r>
              <a:rPr lang="en-AU" baseline="-25000" dirty="0"/>
              <a:t>2</a:t>
            </a:r>
            <a:r>
              <a:rPr lang="en-AU" dirty="0"/>
              <a:t>(-1)</a:t>
            </a:r>
            <a:r>
              <a:rPr lang="en-AU" baseline="30000" dirty="0"/>
              <a:t>n</a:t>
            </a:r>
            <a:r>
              <a:rPr lang="en-AU" dirty="0"/>
              <a:t>.</a:t>
            </a:r>
            <a:endParaRPr lang="en-ID" dirty="0"/>
          </a:p>
          <a:p>
            <a:r>
              <a:rPr lang="en-AU" dirty="0"/>
              <a:t> </a:t>
            </a:r>
            <a:r>
              <a:rPr lang="en-AU" dirty="0" err="1"/>
              <a:t>Untuk</a:t>
            </a:r>
            <a:r>
              <a:rPr lang="en-AU" dirty="0"/>
              <a:t> </a:t>
            </a:r>
            <a:r>
              <a:rPr lang="en-AU" dirty="0" err="1"/>
              <a:t>solusi</a:t>
            </a:r>
            <a:r>
              <a:rPr lang="en-AU" dirty="0"/>
              <a:t> </a:t>
            </a:r>
            <a:r>
              <a:rPr lang="en-AU" dirty="0" err="1"/>
              <a:t>nonhomogennya</a:t>
            </a:r>
            <a:r>
              <a:rPr lang="en-AU" dirty="0"/>
              <a:t>, </a:t>
            </a:r>
            <a:r>
              <a:rPr lang="en-AU" dirty="0" err="1"/>
              <a:t>atau</a:t>
            </a:r>
            <a:r>
              <a:rPr lang="en-AU" dirty="0"/>
              <a:t> g(n), </a:t>
            </a:r>
            <a:r>
              <a:rPr lang="en-AU" dirty="0" err="1"/>
              <a:t>dicoba</a:t>
            </a:r>
            <a:r>
              <a:rPr lang="en-AU" dirty="0"/>
              <a:t>:</a:t>
            </a:r>
            <a:endParaRPr lang="en-ID" dirty="0"/>
          </a:p>
          <a:p>
            <a:r>
              <a:rPr lang="en-AU" dirty="0"/>
              <a:t> a</a:t>
            </a:r>
            <a:r>
              <a:rPr lang="en-AU" baseline="-25000" dirty="0"/>
              <a:t>n</a:t>
            </a:r>
            <a:r>
              <a:rPr lang="en-AU" dirty="0"/>
              <a:t>=g(n) = C(-2)</a:t>
            </a:r>
            <a:r>
              <a:rPr lang="en-AU" baseline="30000" dirty="0"/>
              <a:t>n</a:t>
            </a:r>
            <a:r>
              <a:rPr lang="en-AU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51028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85800" y="221674"/>
            <a:ext cx="9749443" cy="715963"/>
          </a:xfrm>
        </p:spPr>
        <p:txBody>
          <a:bodyPr>
            <a:normAutofit fontScale="90000"/>
          </a:bodyPr>
          <a:lstStyle/>
          <a:p>
            <a:r>
              <a:rPr lang="en-AU" dirty="0" err="1"/>
              <a:t>Solusi</a:t>
            </a:r>
            <a:r>
              <a:rPr lang="en-AU" dirty="0"/>
              <a:t> </a:t>
            </a:r>
            <a:r>
              <a:rPr lang="en-AU" dirty="0" err="1"/>
              <a:t>Hubungan</a:t>
            </a:r>
            <a:r>
              <a:rPr lang="en-AU" dirty="0"/>
              <a:t> </a:t>
            </a:r>
            <a:r>
              <a:rPr lang="en-AU" dirty="0" err="1"/>
              <a:t>Rekurensi</a:t>
            </a:r>
            <a:r>
              <a:rPr lang="en-AU" dirty="0"/>
              <a:t> Linier </a:t>
            </a:r>
            <a:r>
              <a:rPr lang="en-AU" dirty="0" err="1"/>
              <a:t>Bukan</a:t>
            </a:r>
            <a:r>
              <a:rPr lang="en-AU" dirty="0"/>
              <a:t> </a:t>
            </a:r>
            <a:r>
              <a:rPr lang="en-AU" dirty="0" err="1"/>
              <a:t>homogen-orde</a:t>
            </a:r>
            <a:r>
              <a:rPr lang="en-AU" dirty="0"/>
              <a:t> </a:t>
            </a:r>
            <a:r>
              <a:rPr lang="en-AU" dirty="0" err="1"/>
              <a:t>dua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16449" y="1504950"/>
            <a:ext cx="10861342" cy="5137293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AU" dirty="0" err="1"/>
              <a:t>Maka</a:t>
            </a:r>
            <a:endParaRPr lang="en-ID" dirty="0"/>
          </a:p>
          <a:p>
            <a:r>
              <a:rPr lang="en-AU" dirty="0"/>
              <a:t>	a</a:t>
            </a:r>
            <a:r>
              <a:rPr lang="en-AU" baseline="-25000" dirty="0"/>
              <a:t>n+1</a:t>
            </a:r>
            <a:r>
              <a:rPr lang="en-AU" dirty="0"/>
              <a:t>=g(n+1)=C(-2)</a:t>
            </a:r>
            <a:r>
              <a:rPr lang="en-AU" baseline="30000" dirty="0"/>
              <a:t>n+1</a:t>
            </a:r>
            <a:r>
              <a:rPr lang="en-AU" dirty="0"/>
              <a:t>=-2C(-2)</a:t>
            </a:r>
            <a:r>
              <a:rPr lang="en-AU" baseline="30000" dirty="0"/>
              <a:t>n+1</a:t>
            </a:r>
            <a:r>
              <a:rPr lang="en-AU" dirty="0"/>
              <a:t> </a:t>
            </a:r>
            <a:endParaRPr lang="en-ID" dirty="0"/>
          </a:p>
          <a:p>
            <a:r>
              <a:rPr lang="en-AU" dirty="0"/>
              <a:t>dan</a:t>
            </a:r>
            <a:endParaRPr lang="en-ID" dirty="0"/>
          </a:p>
          <a:p>
            <a:r>
              <a:rPr lang="en-AU" dirty="0"/>
              <a:t>	a</a:t>
            </a:r>
            <a:r>
              <a:rPr lang="en-AU" baseline="-25000" dirty="0"/>
              <a:t>n+2</a:t>
            </a:r>
            <a:r>
              <a:rPr lang="en-AU" dirty="0"/>
              <a:t>=g(n+2)=C(-2)</a:t>
            </a:r>
            <a:r>
              <a:rPr lang="en-AU" baseline="30000" dirty="0"/>
              <a:t>n+2</a:t>
            </a:r>
            <a:r>
              <a:rPr lang="en-AU" dirty="0"/>
              <a:t>=4C(-2)</a:t>
            </a:r>
            <a:r>
              <a:rPr lang="en-AU" baseline="30000" dirty="0"/>
              <a:t>n+2</a:t>
            </a:r>
            <a:r>
              <a:rPr lang="en-AU" dirty="0"/>
              <a:t> </a:t>
            </a:r>
            <a:endParaRPr lang="en-ID" dirty="0"/>
          </a:p>
          <a:p>
            <a:r>
              <a:rPr lang="en-AU" dirty="0" err="1"/>
              <a:t>Dimana</a:t>
            </a:r>
            <a:endParaRPr lang="en-ID" dirty="0"/>
          </a:p>
          <a:p>
            <a:r>
              <a:rPr lang="en-AU" dirty="0"/>
              <a:t>g(n+2)+4g(n+1)+3g(n)=(4C-8C+3C)(-2)</a:t>
            </a:r>
            <a:r>
              <a:rPr lang="en-AU" baseline="30000" dirty="0"/>
              <a:t>n</a:t>
            </a:r>
            <a:r>
              <a:rPr lang="en-AU" dirty="0"/>
              <a:t>=5(-2)</a:t>
            </a:r>
            <a:r>
              <a:rPr lang="en-AU" baseline="30000" dirty="0"/>
              <a:t>n</a:t>
            </a:r>
            <a:r>
              <a:rPr lang="en-AU" dirty="0"/>
              <a:t> </a:t>
            </a:r>
            <a:r>
              <a:rPr lang="en-AU" dirty="0" err="1"/>
              <a:t>jika</a:t>
            </a:r>
            <a:r>
              <a:rPr lang="en-AU" dirty="0"/>
              <a:t> C=-5. </a:t>
            </a:r>
          </a:p>
          <a:p>
            <a:r>
              <a:rPr lang="en-AU" dirty="0" err="1"/>
              <a:t>Maka</a:t>
            </a:r>
            <a:r>
              <a:rPr lang="en-AU" dirty="0"/>
              <a:t> </a:t>
            </a:r>
            <a:endParaRPr lang="en-ID" dirty="0"/>
          </a:p>
          <a:p>
            <a:r>
              <a:rPr lang="en-AU" dirty="0"/>
              <a:t>	a</a:t>
            </a:r>
            <a:r>
              <a:rPr lang="en-AU" baseline="-25000" dirty="0"/>
              <a:t>n</a:t>
            </a:r>
            <a:r>
              <a:rPr lang="en-AU" dirty="0"/>
              <a:t>=c</a:t>
            </a:r>
            <a:r>
              <a:rPr lang="en-AU" baseline="-25000" dirty="0"/>
              <a:t>1</a:t>
            </a:r>
            <a:r>
              <a:rPr lang="en-AU" dirty="0"/>
              <a:t>(-3)</a:t>
            </a:r>
            <a:r>
              <a:rPr lang="en-AU" baseline="30000" dirty="0"/>
              <a:t>n</a:t>
            </a:r>
            <a:r>
              <a:rPr lang="en-AU" dirty="0"/>
              <a:t>+c2(-1)</a:t>
            </a:r>
            <a:r>
              <a:rPr lang="en-AU" baseline="30000" dirty="0"/>
              <a:t>n</a:t>
            </a:r>
            <a:r>
              <a:rPr lang="en-AU" dirty="0"/>
              <a:t>-5(-2)</a:t>
            </a:r>
            <a:r>
              <a:rPr lang="en-AU" baseline="30000" dirty="0"/>
              <a:t>n</a:t>
            </a:r>
            <a:r>
              <a:rPr lang="en-AU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71570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85800" y="221674"/>
            <a:ext cx="9749443" cy="715963"/>
          </a:xfrm>
        </p:spPr>
        <p:txBody>
          <a:bodyPr>
            <a:normAutofit fontScale="90000"/>
          </a:bodyPr>
          <a:lstStyle/>
          <a:p>
            <a:r>
              <a:rPr lang="en-AU" dirty="0" err="1"/>
              <a:t>Solusi</a:t>
            </a:r>
            <a:r>
              <a:rPr lang="en-AU" dirty="0"/>
              <a:t> </a:t>
            </a:r>
            <a:r>
              <a:rPr lang="en-AU" dirty="0" err="1"/>
              <a:t>Hubungan</a:t>
            </a:r>
            <a:r>
              <a:rPr lang="en-AU" dirty="0"/>
              <a:t> </a:t>
            </a:r>
            <a:r>
              <a:rPr lang="en-AU" dirty="0" err="1"/>
              <a:t>Rekurensi</a:t>
            </a:r>
            <a:r>
              <a:rPr lang="en-AU" dirty="0"/>
              <a:t> Linier </a:t>
            </a:r>
            <a:r>
              <a:rPr lang="en-AU" dirty="0" err="1"/>
              <a:t>Bukan</a:t>
            </a:r>
            <a:r>
              <a:rPr lang="en-AU" dirty="0"/>
              <a:t> </a:t>
            </a:r>
            <a:r>
              <a:rPr lang="en-AU" dirty="0" err="1"/>
              <a:t>homogen-orde</a:t>
            </a:r>
            <a:r>
              <a:rPr lang="en-AU" dirty="0"/>
              <a:t> </a:t>
            </a:r>
            <a:r>
              <a:rPr lang="en-AU" dirty="0" err="1"/>
              <a:t>dua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16449" y="1504950"/>
            <a:ext cx="10861342" cy="5137293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AU" b="1" dirty="0" err="1"/>
              <a:t>Contoh</a:t>
            </a:r>
            <a:endParaRPr lang="en-ID" dirty="0"/>
          </a:p>
          <a:p>
            <a:r>
              <a:rPr lang="en-AU" dirty="0" err="1"/>
              <a:t>Misalkan</a:t>
            </a:r>
            <a:r>
              <a:rPr lang="en-AU" dirty="0"/>
              <a:t> </a:t>
            </a:r>
            <a:r>
              <a:rPr lang="en-AU" dirty="0" err="1"/>
              <a:t>hubungan</a:t>
            </a:r>
            <a:r>
              <a:rPr lang="en-AU" dirty="0"/>
              <a:t> </a:t>
            </a:r>
            <a:r>
              <a:rPr lang="en-AU" dirty="0" err="1"/>
              <a:t>rekurensi</a:t>
            </a:r>
            <a:r>
              <a:rPr lang="en-AU" dirty="0"/>
              <a:t> </a:t>
            </a:r>
            <a:r>
              <a:rPr lang="en-AU" dirty="0" err="1"/>
              <a:t>adalah</a:t>
            </a:r>
            <a:endParaRPr lang="en-AU" dirty="0"/>
          </a:p>
          <a:p>
            <a:r>
              <a:rPr lang="en-AU" dirty="0"/>
              <a:t>	a</a:t>
            </a:r>
            <a:r>
              <a:rPr lang="en-AU" baseline="-25000" dirty="0"/>
              <a:t>n+2</a:t>
            </a:r>
            <a:r>
              <a:rPr lang="en-AU" dirty="0"/>
              <a:t>+4a</a:t>
            </a:r>
            <a:r>
              <a:rPr lang="en-AU" baseline="-25000" dirty="0"/>
              <a:t>n</a:t>
            </a:r>
            <a:r>
              <a:rPr lang="en-AU" dirty="0"/>
              <a:t>=6cos(n</a:t>
            </a:r>
            <a:r>
              <a:rPr lang="en-AU" dirty="0">
                <a:sym typeface="Symbol" panose="05050102010706020507" pitchFamily="18" charset="2"/>
              </a:rPr>
              <a:t></a:t>
            </a:r>
            <a:r>
              <a:rPr lang="en-AU" dirty="0"/>
              <a:t>/2)+3sin(n</a:t>
            </a:r>
            <a:r>
              <a:rPr lang="en-AU" dirty="0">
                <a:sym typeface="Symbol" panose="05050102010706020507" pitchFamily="18" charset="2"/>
              </a:rPr>
              <a:t></a:t>
            </a:r>
            <a:r>
              <a:rPr lang="en-AU" dirty="0"/>
              <a:t>/2).</a:t>
            </a:r>
            <a:endParaRPr lang="en-ID" dirty="0"/>
          </a:p>
          <a:p>
            <a:r>
              <a:rPr lang="en-AU" dirty="0" err="1"/>
              <a:t>Bagian</a:t>
            </a:r>
            <a:r>
              <a:rPr lang="en-AU" dirty="0"/>
              <a:t> </a:t>
            </a:r>
            <a:r>
              <a:rPr lang="en-AU" dirty="0" err="1"/>
              <a:t>homogen</a:t>
            </a:r>
            <a:r>
              <a:rPr lang="en-AU" dirty="0"/>
              <a:t> </a:t>
            </a:r>
            <a:r>
              <a:rPr lang="en-AU" dirty="0" err="1"/>
              <a:t>dari</a:t>
            </a:r>
            <a:r>
              <a:rPr lang="en-AU" dirty="0"/>
              <a:t> </a:t>
            </a:r>
            <a:r>
              <a:rPr lang="en-AU" dirty="0" err="1"/>
              <a:t>hubungan</a:t>
            </a:r>
            <a:r>
              <a:rPr lang="en-AU" dirty="0"/>
              <a:t> </a:t>
            </a:r>
            <a:r>
              <a:rPr lang="en-AU" dirty="0" err="1"/>
              <a:t>rekurensi</a:t>
            </a:r>
            <a:r>
              <a:rPr lang="en-AU" dirty="0"/>
              <a:t> </a:t>
            </a:r>
            <a:r>
              <a:rPr lang="en-AU" dirty="0" err="1"/>
              <a:t>ini</a:t>
            </a:r>
            <a:r>
              <a:rPr lang="en-AU" dirty="0"/>
              <a:t> </a:t>
            </a:r>
            <a:r>
              <a:rPr lang="en-AU" dirty="0" err="1"/>
              <a:t>adalah</a:t>
            </a:r>
            <a:endParaRPr lang="en-ID" dirty="0"/>
          </a:p>
          <a:p>
            <a:r>
              <a:rPr lang="en-AU" dirty="0"/>
              <a:t>	a</a:t>
            </a:r>
            <a:r>
              <a:rPr lang="en-AU" baseline="-25000" dirty="0"/>
              <a:t>n</a:t>
            </a:r>
            <a:r>
              <a:rPr lang="en-AU" dirty="0"/>
              <a:t>=2</a:t>
            </a:r>
            <a:r>
              <a:rPr lang="en-AU" baseline="30000" dirty="0"/>
              <a:t>n</a:t>
            </a:r>
            <a:r>
              <a:rPr lang="en-AU" dirty="0"/>
              <a:t>(c</a:t>
            </a:r>
            <a:r>
              <a:rPr lang="en-AU" baseline="-25000" dirty="0"/>
              <a:t>1</a:t>
            </a:r>
            <a:r>
              <a:rPr lang="en-AU" dirty="0"/>
              <a:t>cos(n</a:t>
            </a:r>
            <a:r>
              <a:rPr lang="en-AU" dirty="0">
                <a:sym typeface="Symbol" panose="05050102010706020507" pitchFamily="18" charset="2"/>
              </a:rPr>
              <a:t></a:t>
            </a:r>
            <a:r>
              <a:rPr lang="en-AU" dirty="0"/>
              <a:t>/2)+c</a:t>
            </a:r>
            <a:r>
              <a:rPr lang="en-AU" baseline="-25000" dirty="0"/>
              <a:t>2</a:t>
            </a:r>
            <a:r>
              <a:rPr lang="en-AU" dirty="0"/>
              <a:t>sin(n</a:t>
            </a:r>
            <a:r>
              <a:rPr lang="en-AU" dirty="0">
                <a:sym typeface="Symbol" panose="05050102010706020507" pitchFamily="18" charset="2"/>
              </a:rPr>
              <a:t></a:t>
            </a:r>
            <a:r>
              <a:rPr lang="en-AU" dirty="0"/>
              <a:t>/2).</a:t>
            </a:r>
            <a:endParaRPr lang="en-ID" dirty="0"/>
          </a:p>
          <a:p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non-</a:t>
            </a:r>
            <a:r>
              <a:rPr lang="en-US" dirty="0" err="1"/>
              <a:t>homogennya</a:t>
            </a:r>
            <a:r>
              <a:rPr lang="en-US" dirty="0"/>
              <a:t>, g(n),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dugaan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adalah</a:t>
            </a:r>
            <a:endParaRPr lang="en-US" dirty="0"/>
          </a:p>
          <a:p>
            <a:r>
              <a:rPr lang="en-AU" dirty="0"/>
              <a:t>a</a:t>
            </a:r>
            <a:r>
              <a:rPr lang="en-AU" baseline="-25000" dirty="0"/>
              <a:t>n</a:t>
            </a:r>
            <a:r>
              <a:rPr lang="en-AU" dirty="0"/>
              <a:t>=g(n)=C</a:t>
            </a:r>
            <a:r>
              <a:rPr lang="en-AU" baseline="-25000" dirty="0"/>
              <a:t>1</a:t>
            </a:r>
            <a:r>
              <a:rPr lang="en-AU" dirty="0"/>
              <a:t>cos(n</a:t>
            </a:r>
            <a:r>
              <a:rPr lang="en-AU" dirty="0">
                <a:sym typeface="Symbol" panose="05050102010706020507" pitchFamily="18" charset="2"/>
              </a:rPr>
              <a:t></a:t>
            </a:r>
            <a:r>
              <a:rPr lang="en-AU" dirty="0"/>
              <a:t>/2)+C</a:t>
            </a:r>
            <a:r>
              <a:rPr lang="en-AU" baseline="-25000" dirty="0"/>
              <a:t>2</a:t>
            </a:r>
            <a:r>
              <a:rPr lang="en-AU" dirty="0"/>
              <a:t>sin(n</a:t>
            </a:r>
            <a:r>
              <a:rPr lang="en-AU" dirty="0">
                <a:sym typeface="Symbol" panose="05050102010706020507" pitchFamily="18" charset="2"/>
              </a:rPr>
              <a:t></a:t>
            </a:r>
            <a:r>
              <a:rPr lang="en-AU" dirty="0"/>
              <a:t>/2)</a:t>
            </a:r>
          </a:p>
          <a:p>
            <a:r>
              <a:rPr lang="en-AU" dirty="0" err="1"/>
              <a:t>Untuk</a:t>
            </a:r>
            <a:r>
              <a:rPr lang="en-AU" dirty="0"/>
              <a:t> </a:t>
            </a:r>
            <a:r>
              <a:rPr lang="en-AU" dirty="0" err="1"/>
              <a:t>suku</a:t>
            </a:r>
            <a:r>
              <a:rPr lang="en-AU" dirty="0"/>
              <a:t> </a:t>
            </a:r>
            <a:r>
              <a:rPr lang="en-AU" dirty="0" err="1"/>
              <a:t>berikutnya</a:t>
            </a:r>
            <a:r>
              <a:rPr lang="en-AU" dirty="0"/>
              <a:t>:</a:t>
            </a:r>
          </a:p>
          <a:p>
            <a:r>
              <a:rPr lang="en-AU" dirty="0"/>
              <a:t>a</a:t>
            </a:r>
            <a:r>
              <a:rPr lang="en-AU" baseline="-25000" dirty="0"/>
              <a:t>n+1</a:t>
            </a:r>
            <a:r>
              <a:rPr lang="en-AU" dirty="0"/>
              <a:t>=g(n+1)=C</a:t>
            </a:r>
            <a:r>
              <a:rPr lang="en-AU" baseline="-25000" dirty="0"/>
              <a:t>1</a:t>
            </a:r>
            <a:r>
              <a:rPr lang="en-AU" dirty="0"/>
              <a:t>cos((n+1)</a:t>
            </a:r>
            <a:r>
              <a:rPr lang="en-AU" dirty="0">
                <a:sym typeface="Symbol" panose="05050102010706020507" pitchFamily="18" charset="2"/>
              </a:rPr>
              <a:t></a:t>
            </a:r>
            <a:r>
              <a:rPr lang="en-AU" dirty="0"/>
              <a:t>/2)+C</a:t>
            </a:r>
            <a:r>
              <a:rPr lang="en-AU" baseline="-25000" dirty="0"/>
              <a:t>2</a:t>
            </a:r>
            <a:r>
              <a:rPr lang="en-AU" dirty="0"/>
              <a:t>sin((n+1)</a:t>
            </a:r>
            <a:r>
              <a:rPr lang="en-AU" dirty="0">
                <a:sym typeface="Symbol" panose="05050102010706020507" pitchFamily="18" charset="2"/>
              </a:rPr>
              <a:t></a:t>
            </a:r>
            <a:r>
              <a:rPr lang="en-AU" dirty="0"/>
              <a:t>/2)</a:t>
            </a:r>
            <a:r>
              <a:rPr lang="en-US" dirty="0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56286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ACF84292-870F-394F-9A5A-28EDB1A6FAB4}" vid="{F5F74024-46E2-EF4A-831D-3047AC5CAF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TemplatePowerpoint-FTI</Template>
  <TotalTime>154</TotalTime>
  <Words>431</Words>
  <Application>Microsoft Office PowerPoint</Application>
  <PresentationFormat>Widescreen</PresentationFormat>
  <Paragraphs>110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Tahoma</vt:lpstr>
      <vt:lpstr>Times New Roman</vt:lpstr>
      <vt:lpstr>Office Theme</vt:lpstr>
      <vt:lpstr>Bab 3c Hubungan Rekurensi-2</vt:lpstr>
      <vt:lpstr>Solusi Hubungan Rekurensi Linier Bukan homogen-orde dua</vt:lpstr>
      <vt:lpstr>Solusi Hubungan Rekurensi Linier Bukan homogen-orde dua</vt:lpstr>
      <vt:lpstr>Solusi Hubungan Rekurensi Linier Bukan homogen-orde dua</vt:lpstr>
      <vt:lpstr>Solusi Hubungan Rekurensi Linier Bukan homogen-orde dua</vt:lpstr>
      <vt:lpstr>Solusi Hubungan Rekurensi Linier Bukan homogen-orde dua</vt:lpstr>
      <vt:lpstr>Solusi Hubungan Rekurensi Linier Bukan homogen-orde dua</vt:lpstr>
      <vt:lpstr>Solusi Hubungan Rekurensi Linier Bukan homogen-orde dua</vt:lpstr>
      <vt:lpstr>Solusi Hubungan Rekurensi Linier Bukan homogen-orde dua</vt:lpstr>
      <vt:lpstr>Solusi Hubungan Rekurensi Linier Bukan homogen-orde dua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Al Limbong</cp:lastModifiedBy>
  <cp:revision>27</cp:revision>
  <dcterms:created xsi:type="dcterms:W3CDTF">2021-01-18T09:22:44Z</dcterms:created>
  <dcterms:modified xsi:type="dcterms:W3CDTF">2023-09-17T13:29:35Z</dcterms:modified>
</cp:coreProperties>
</file>