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70"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7" d="100"/>
          <a:sy n="87" d="100"/>
        </p:scale>
        <p:origin x="49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22/11/2023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refhub.elsevier.com/S1746-8094(22)00160-4/h0020" TargetMode="External"/><Relationship Id="rId2" Type="http://schemas.openxmlformats.org/officeDocument/2006/relationships/hyperlink" Target="https://www.igi-global.com/gateway/article/22707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468315"/>
            <a:ext cx="10363200" cy="764932"/>
          </a:xfrm>
        </p:spPr>
        <p:txBody>
          <a:bodyPr/>
          <a:lstStyle/>
          <a:p>
            <a:r>
              <a:rPr lang="en-US" u="sng" dirty="0"/>
              <a:t>PROJECT TITLE:</a:t>
            </a:r>
            <a:r>
              <a:rPr lang="en-US" dirty="0"/>
              <a:t/>
            </a:r>
            <a:br>
              <a:rPr lang="en-US" dirty="0"/>
            </a:br>
            <a:r>
              <a:rPr lang="en-US" dirty="0" err="1">
                <a:solidFill>
                  <a:schemeClr val="accent2">
                    <a:lumMod val="75000"/>
                  </a:schemeClr>
                </a:solidFill>
              </a:rPr>
              <a:t>IoT</a:t>
            </a:r>
            <a:r>
              <a:rPr lang="en-US" dirty="0">
                <a:solidFill>
                  <a:schemeClr val="accent2">
                    <a:lumMod val="75000"/>
                  </a:schemeClr>
                </a:solidFill>
              </a:rPr>
              <a:t>-ECG Fusion: Real-time Arrhythmia Classification with Optimized Deep Learning for Remote Cardiac Monitoring</a:t>
            </a:r>
            <a:endParaRPr lang="en-GB" dirty="0">
              <a:solidFill>
                <a:schemeClr val="accent2">
                  <a:lumMod val="75000"/>
                </a:schemeClr>
              </a:solidFill>
            </a:endParaRPr>
          </a:p>
        </p:txBody>
      </p:sp>
      <p:sp>
        <p:nvSpPr>
          <p:cNvPr id="3" name="Subtitle 2"/>
          <p:cNvSpPr>
            <a:spLocks noGrp="1"/>
          </p:cNvSpPr>
          <p:nvPr>
            <p:ph type="subTitle" idx="1"/>
          </p:nvPr>
        </p:nvSpPr>
        <p:spPr>
          <a:xfrm>
            <a:off x="790469" y="2721956"/>
            <a:ext cx="3970594" cy="552184"/>
          </a:xfrm>
        </p:spPr>
        <p:txBody>
          <a:bodyPr/>
          <a:lstStyle/>
          <a:p>
            <a:pPr algn="l"/>
            <a:r>
              <a:rPr lang="en-GB" u="sng" dirty="0"/>
              <a:t>Batch Number</a:t>
            </a:r>
            <a:r>
              <a:rPr lang="en-GB" dirty="0"/>
              <a:t>:</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305164"/>
              </p:ext>
            </p:extLst>
          </p:nvPr>
        </p:nvGraphicFramePr>
        <p:xfrm>
          <a:off x="630904" y="3274141"/>
          <a:ext cx="5418666" cy="27635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u="sng"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u="sng"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20201CAI0175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CHINTA DEEKSHITH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20201CAI0210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CHEREDDY JAYA SREEKAR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20201CAI0198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JAJALA REDDYRAHUL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20201CAI0209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JALA SRINATH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Afroz Pasha</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lgn="just">
              <a:buNone/>
            </a:pPr>
            <a:r>
              <a:rPr lang="en-US" dirty="0"/>
              <a:t>The primary outcome is a deep learning model capable of accurately classifying ECG signals into different arrhythmia categories.  </a:t>
            </a:r>
          </a:p>
          <a:p>
            <a:pPr marL="0" indent="0" algn="just"/>
            <a:r>
              <a:rPr lang="en-IN" dirty="0"/>
              <a:t> </a:t>
            </a:r>
            <a:r>
              <a:rPr lang="en-US" dirty="0"/>
              <a:t>The goal is to achieve high accuracy in arrhythmia detection.</a:t>
            </a:r>
            <a:r>
              <a:rPr lang="en-IN" dirty="0"/>
              <a:t> </a:t>
            </a:r>
          </a:p>
          <a:p>
            <a:pPr marL="0" indent="0" algn="just"/>
            <a:r>
              <a:rPr lang="en-IN" dirty="0"/>
              <a:t> Arrhythmia can give an </a:t>
            </a:r>
            <a:r>
              <a:rPr lang="en-US" dirty="0"/>
              <a:t>accurate classification and real-time monitoring, the system can potentially detect arrhythmias at an early stage, allowing for timely medical intervention and improved patient outcomes.</a:t>
            </a:r>
          </a:p>
          <a:p>
            <a:pPr marL="0" indent="0" algn="just"/>
            <a:r>
              <a:rPr lang="en-IN" dirty="0"/>
              <a:t> </a:t>
            </a:r>
            <a:r>
              <a:rPr lang="en-US" dirty="0"/>
              <a:t>Early detection and intervention can save lives and reduce healthcare costs.</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3"/>
          <p:cNvSpPr/>
          <p:nvPr/>
        </p:nvSpPr>
        <p:spPr>
          <a:xfrm>
            <a:off x="812800" y="1397537"/>
            <a:ext cx="9665677" cy="3693319"/>
          </a:xfrm>
          <a:prstGeom prst="rect">
            <a:avLst/>
          </a:prstGeom>
        </p:spPr>
        <p:txBody>
          <a:bodyPr wrap="square">
            <a:spAutoFit/>
          </a:bodyPr>
          <a:lstStyle/>
          <a:p>
            <a:pPr algn="just"/>
            <a:r>
              <a:rPr lang="en-US" dirty="0"/>
              <a:t>                 This proposes a deep learning-based arrhythmia classification model using the ECG signals collected by the </a:t>
            </a:r>
            <a:r>
              <a:rPr lang="en-US" dirty="0" err="1"/>
              <a:t>IoT</a:t>
            </a:r>
            <a:r>
              <a:rPr lang="en-US" dirty="0"/>
              <a:t> nodes. The input signal’s statistical and heart rate variability (HRV) features are extracted from the input ECG signal and the RR interval of the QRS </a:t>
            </a:r>
            <a:r>
              <a:rPr lang="en-US" dirty="0" err="1"/>
              <a:t>signal.The</a:t>
            </a:r>
            <a:r>
              <a:rPr lang="en-US" dirty="0"/>
              <a:t> proposed Coyote Grey Wolf (Coy-GWO) optimization algorithm possesses the essential characteristics of the social hunting hierarchies of the canids and their hunting experiences. The features thus extracted are fed to the Deep Convolutional Neural Network (</a:t>
            </a:r>
            <a:r>
              <a:rPr lang="en-US" dirty="0" err="1"/>
              <a:t>DeepCNN</a:t>
            </a:r>
            <a:r>
              <a:rPr lang="en-US" dirty="0"/>
              <a:t>) classification module, where the weights are optimally tuned using the proposed Coy GWO algorithm in such a way to provide better accuracy in classification. As a result, the proposed Coy-GWO-Deep CNN module attained a classification accuracy of 95%, which is high compared to the conventional methods of arrhythmia classification. In the future, continuing research would yield advanced and novel feature extraction descriptors and develop classifiers for arrhythmia classification. </a:t>
            </a:r>
            <a:endParaRPr lang="en-IN"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TextBox 2">
            <a:extLst>
              <a:ext uri="{FF2B5EF4-FFF2-40B4-BE49-F238E27FC236}">
                <a16:creationId xmlns:a16="http://schemas.microsoft.com/office/drawing/2014/main" id="{17F0D378-4A0A-462B-B97E-81640E92B39E}"/>
              </a:ext>
            </a:extLst>
          </p:cNvPr>
          <p:cNvSpPr txBox="1"/>
          <p:nvPr/>
        </p:nvSpPr>
        <p:spPr>
          <a:xfrm>
            <a:off x="1021976" y="1497106"/>
            <a:ext cx="10345271" cy="3416320"/>
          </a:xfrm>
          <a:prstGeom prst="rect">
            <a:avLst/>
          </a:prstGeom>
          <a:noFill/>
        </p:spPr>
        <p:txBody>
          <a:bodyPr wrap="square" rtlCol="0">
            <a:spAutoFit/>
          </a:bodyPr>
          <a:lstStyle/>
          <a:p>
            <a:pPr marL="342900" indent="-342900">
              <a:buAutoNum type="arabicPeriod"/>
            </a:pPr>
            <a:r>
              <a:rPr lang="en-US" dirty="0">
                <a:hlinkClick r:id="rId2"/>
              </a:rPr>
              <a:t>T-Whale: Trust and Whale Optimization Model for Secure Routing in Mobile Ad-Hoc Network | IGI Global (igi-global.com)</a:t>
            </a:r>
            <a:endParaRPr lang="en-US" dirty="0"/>
          </a:p>
          <a:p>
            <a:endParaRPr lang="en-US" dirty="0"/>
          </a:p>
          <a:p>
            <a:r>
              <a:rPr lang="en-US" dirty="0"/>
              <a:t>2.</a:t>
            </a:r>
            <a:r>
              <a:rPr lang="en-US" dirty="0">
                <a:hlinkClick r:id="rId3"/>
              </a:rPr>
              <a:t>A. Kumar </a:t>
            </a:r>
            <a:r>
              <a:rPr lang="en-US" dirty="0" err="1">
                <a:hlinkClick r:id="rId3"/>
              </a:rPr>
              <a:t>Sangaiah</a:t>
            </a:r>
            <a:r>
              <a:rPr lang="en-US" dirty="0">
                <a:hlinkClick r:id="rId3"/>
              </a:rPr>
              <a:t>, </a:t>
            </a:r>
            <a:r>
              <a:rPr lang="en-US" dirty="0" err="1">
                <a:hlinkClick r:id="rId3"/>
              </a:rPr>
              <a:t>Maheswari</a:t>
            </a:r>
            <a:r>
              <a:rPr lang="en-US" dirty="0">
                <a:hlinkClick r:id="rId3"/>
              </a:rPr>
              <a:t> Arumugam, </a:t>
            </a:r>
            <a:r>
              <a:rPr lang="en-US" dirty="0" err="1">
                <a:hlinkClick r:id="rId3"/>
              </a:rPr>
              <a:t>Gui</a:t>
            </a:r>
            <a:r>
              <a:rPr lang="en-US" dirty="0">
                <a:hlinkClick r:id="rId3"/>
              </a:rPr>
              <a:t>-Bin </a:t>
            </a:r>
            <a:r>
              <a:rPr lang="en-US" dirty="0" err="1">
                <a:hlinkClick r:id="rId3"/>
              </a:rPr>
              <a:t>Bian</a:t>
            </a:r>
            <a:r>
              <a:rPr lang="en-US" dirty="0">
                <a:hlinkClick r:id="rId3"/>
              </a:rPr>
              <a:t>, An intelligent learning approach for improving ECG signal classification and arrhythmia analysis, </a:t>
            </a:r>
            <a:r>
              <a:rPr lang="en-US" dirty="0" err="1">
                <a:hlinkClick r:id="rId3"/>
              </a:rPr>
              <a:t>Artif</a:t>
            </a:r>
            <a:r>
              <a:rPr lang="en-US" dirty="0">
                <a:hlinkClick r:id="rId3"/>
              </a:rPr>
              <a:t>. </a:t>
            </a:r>
            <a:r>
              <a:rPr lang="en-US" dirty="0" err="1">
                <a:hlinkClick r:id="rId3"/>
              </a:rPr>
              <a:t>Intell</a:t>
            </a:r>
            <a:r>
              <a:rPr lang="en-US" dirty="0">
                <a:hlinkClick r:id="rId3"/>
              </a:rPr>
              <a:t>. Med. 103 (2020), 101788. </a:t>
            </a:r>
            <a:endParaRPr lang="en-US" dirty="0"/>
          </a:p>
          <a:p>
            <a:endParaRPr lang="en-US" dirty="0"/>
          </a:p>
          <a:p>
            <a:r>
              <a:rPr lang="en-US" dirty="0"/>
              <a:t>3.</a:t>
            </a:r>
            <a:r>
              <a:rPr lang="en-US" dirty="0">
                <a:hlinkClick r:id="rId2"/>
              </a:rPr>
              <a:t> C.R. Mohan, A. Venugopal Reddy, T-Whale: trust and whale optimization model for secure routing in mobile Ad-Hoc network, International Journal of Artificial Life Research (IJALR) 8 (2) (2018) 67–79. </a:t>
            </a:r>
            <a:endParaRPr lang="en-US" dirty="0"/>
          </a:p>
          <a:p>
            <a:endParaRPr lang="en-US" dirty="0"/>
          </a:p>
          <a:p>
            <a:endParaRPr lang="en-US"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Cardiovascular diseases, including arrhythmias, are a significant global health concern, and early detection and monitoring are crucial for effective treatment. To this end, Internet of Things technology, coupled with advanced data processing and machine learning techniques, offers an innovative and promising approach to continuous Electrocardiogram (ECG) monitoring and arrhythmia classification.</a:t>
            </a:r>
          </a:p>
          <a:p>
            <a:r>
              <a:rPr lang="en-US" dirty="0"/>
              <a:t>we introduce an </a:t>
            </a:r>
            <a:r>
              <a:rPr lang="en-US" dirty="0" err="1"/>
              <a:t>IoT</a:t>
            </a:r>
            <a:r>
              <a:rPr lang="en-US" dirty="0"/>
              <a:t>-based ECG monitoring system, powered by a deep learning Convolutional Neural Network (CNN) classifier optimized using Coyote Grey Wolf optimization.</a:t>
            </a:r>
            <a:endParaRPr lang="en-US" b="0" i="0" dirty="0">
              <a:solidFill>
                <a:srgbClr val="000000"/>
              </a:solidFill>
              <a:effectLst/>
              <a:latin typeface="STIXGeneral-Regular"/>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4614598"/>
              </p:ext>
            </p:extLst>
          </p:nvPr>
        </p:nvGraphicFramePr>
        <p:xfrm>
          <a:off x="870436" y="1362808"/>
          <a:ext cx="10603528" cy="4466493"/>
        </p:xfrm>
        <a:graphic>
          <a:graphicData uri="http://schemas.openxmlformats.org/drawingml/2006/table">
            <a:tbl>
              <a:tblPr firstRow="1" bandRow="1">
                <a:tableStyleId>{073A0DAA-6AF3-43AB-8588-CEC1D06C72B9}</a:tableStyleId>
              </a:tblPr>
              <a:tblGrid>
                <a:gridCol w="2650882">
                  <a:extLst>
                    <a:ext uri="{9D8B030D-6E8A-4147-A177-3AD203B41FA5}">
                      <a16:colId xmlns:a16="http://schemas.microsoft.com/office/drawing/2014/main" val="739868570"/>
                    </a:ext>
                  </a:extLst>
                </a:gridCol>
                <a:gridCol w="2650882">
                  <a:extLst>
                    <a:ext uri="{9D8B030D-6E8A-4147-A177-3AD203B41FA5}">
                      <a16:colId xmlns:a16="http://schemas.microsoft.com/office/drawing/2014/main" val="1149832756"/>
                    </a:ext>
                  </a:extLst>
                </a:gridCol>
                <a:gridCol w="2650882">
                  <a:extLst>
                    <a:ext uri="{9D8B030D-6E8A-4147-A177-3AD203B41FA5}">
                      <a16:colId xmlns:a16="http://schemas.microsoft.com/office/drawing/2014/main" val="525251284"/>
                    </a:ext>
                  </a:extLst>
                </a:gridCol>
                <a:gridCol w="2650882">
                  <a:extLst>
                    <a:ext uri="{9D8B030D-6E8A-4147-A177-3AD203B41FA5}">
                      <a16:colId xmlns:a16="http://schemas.microsoft.com/office/drawing/2014/main" val="1917601765"/>
                    </a:ext>
                  </a:extLst>
                </a:gridCol>
              </a:tblGrid>
              <a:tr h="1488831">
                <a:tc>
                  <a:txBody>
                    <a:bodyPr/>
                    <a:lstStyle/>
                    <a:p>
                      <a:r>
                        <a:rPr lang="en-US" dirty="0" smtClean="0"/>
                        <a:t>Reference</a:t>
                      </a:r>
                      <a:endParaRPr lang="en-IN" dirty="0"/>
                    </a:p>
                  </a:txBody>
                  <a:tcPr/>
                </a:tc>
                <a:tc>
                  <a:txBody>
                    <a:bodyPr/>
                    <a:lstStyle/>
                    <a:p>
                      <a:r>
                        <a:rPr lang="en-US" dirty="0" smtClean="0"/>
                        <a:t>Year</a:t>
                      </a:r>
                      <a:endParaRPr lang="en-IN" dirty="0"/>
                    </a:p>
                  </a:txBody>
                  <a:tcPr/>
                </a:tc>
                <a:tc>
                  <a:txBody>
                    <a:bodyPr/>
                    <a:lstStyle/>
                    <a:p>
                      <a:r>
                        <a:rPr lang="en-US" dirty="0" smtClean="0"/>
                        <a:t>Focus</a:t>
                      </a:r>
                      <a:endParaRPr lang="en-IN" dirty="0"/>
                    </a:p>
                  </a:txBody>
                  <a:tcPr/>
                </a:tc>
                <a:tc>
                  <a:txBody>
                    <a:bodyPr/>
                    <a:lstStyle/>
                    <a:p>
                      <a:r>
                        <a:rPr lang="en-US" dirty="0" smtClean="0"/>
                        <a:t>Key Findings</a:t>
                      </a:r>
                      <a:endParaRPr lang="en-IN" dirty="0"/>
                    </a:p>
                  </a:txBody>
                  <a:tcPr/>
                </a:tc>
                <a:extLst>
                  <a:ext uri="{0D108BD9-81ED-4DB2-BD59-A6C34878D82A}">
                    <a16:rowId xmlns:a16="http://schemas.microsoft.com/office/drawing/2014/main" val="573854772"/>
                  </a:ext>
                </a:extLst>
              </a:tr>
              <a:tr h="1488831">
                <a:tc>
                  <a:txBody>
                    <a:bodyPr/>
                    <a:lstStyle/>
                    <a:p>
                      <a:r>
                        <a:rPr lang="en-IN" sz="1800" kern="1200" dirty="0" smtClean="0">
                          <a:effectLst/>
                        </a:rPr>
                        <a:t>Zhang et al</a:t>
                      </a:r>
                      <a:endParaRPr lang="en-IN" dirty="0"/>
                    </a:p>
                  </a:txBody>
                  <a:tcPr/>
                </a:tc>
                <a:tc>
                  <a:txBody>
                    <a:bodyPr/>
                    <a:lstStyle/>
                    <a:p>
                      <a:r>
                        <a:rPr lang="en-US" dirty="0" smtClean="0"/>
                        <a:t>2022</a:t>
                      </a:r>
                      <a:endParaRPr lang="en-IN" dirty="0"/>
                    </a:p>
                  </a:txBody>
                  <a:tcPr/>
                </a:tc>
                <a:tc>
                  <a:txBody>
                    <a:bodyPr/>
                    <a:lstStyle/>
                    <a:p>
                      <a:r>
                        <a:rPr lang="en-IN" sz="1800" kern="1200" dirty="0" err="1" smtClean="0">
                          <a:effectLst/>
                        </a:rPr>
                        <a:t>IoT</a:t>
                      </a:r>
                      <a:r>
                        <a:rPr lang="en-IN" sz="1800" kern="1200" dirty="0" smtClean="0">
                          <a:effectLst/>
                        </a:rPr>
                        <a:t>-Enabled Arrhythmia Monitoring</a:t>
                      </a:r>
                      <a:endParaRPr lang="en-IN" dirty="0"/>
                    </a:p>
                  </a:txBody>
                  <a:tcPr/>
                </a:tc>
                <a:tc>
                  <a:txBody>
                    <a:bodyPr/>
                    <a:lstStyle/>
                    <a:p>
                      <a:r>
                        <a:rPr lang="en-US" sz="1800" kern="1200" dirty="0" smtClean="0">
                          <a:effectLst/>
                        </a:rPr>
                        <a:t>Investigated the implementation of </a:t>
                      </a:r>
                      <a:r>
                        <a:rPr lang="en-US" sz="1800" kern="1200" dirty="0" err="1" smtClean="0">
                          <a:effectLst/>
                        </a:rPr>
                        <a:t>IoT</a:t>
                      </a:r>
                      <a:r>
                        <a:rPr lang="en-US" sz="1800" kern="1200" dirty="0" smtClean="0">
                          <a:effectLst/>
                        </a:rPr>
                        <a:t> in ECG devices for real-time arrhythmia monitoring. </a:t>
                      </a:r>
                      <a:endParaRPr lang="en-IN" dirty="0"/>
                    </a:p>
                  </a:txBody>
                  <a:tcPr/>
                </a:tc>
                <a:extLst>
                  <a:ext uri="{0D108BD9-81ED-4DB2-BD59-A6C34878D82A}">
                    <a16:rowId xmlns:a16="http://schemas.microsoft.com/office/drawing/2014/main" val="818517556"/>
                  </a:ext>
                </a:extLst>
              </a:tr>
              <a:tr h="1488831">
                <a:tc>
                  <a:txBody>
                    <a:bodyPr/>
                    <a:lstStyle/>
                    <a:p>
                      <a:r>
                        <a:rPr lang="en-IN" sz="1800" kern="1200" dirty="0" smtClean="0">
                          <a:effectLst/>
                        </a:rPr>
                        <a:t>Gupta and Sharma</a:t>
                      </a:r>
                      <a:endParaRPr lang="en-IN" dirty="0"/>
                    </a:p>
                  </a:txBody>
                  <a:tcPr/>
                </a:tc>
                <a:tc>
                  <a:txBody>
                    <a:bodyPr/>
                    <a:lstStyle/>
                    <a:p>
                      <a:r>
                        <a:rPr lang="en-US" dirty="0" smtClean="0"/>
                        <a:t>2022</a:t>
                      </a:r>
                      <a:endParaRPr lang="en-IN" dirty="0"/>
                    </a:p>
                  </a:txBody>
                  <a:tcPr/>
                </a:tc>
                <a:tc>
                  <a:txBody>
                    <a:bodyPr/>
                    <a:lstStyle/>
                    <a:p>
                      <a:r>
                        <a:rPr lang="en-US" sz="1800" kern="1200" dirty="0" smtClean="0">
                          <a:effectLst/>
                        </a:rPr>
                        <a:t>Cybersecurity in </a:t>
                      </a:r>
                      <a:r>
                        <a:rPr lang="en-US" sz="1800" kern="1200" dirty="0" err="1" smtClean="0">
                          <a:effectLst/>
                        </a:rPr>
                        <a:t>IoT</a:t>
                      </a:r>
                      <a:r>
                        <a:rPr lang="en-US" sz="1800" kern="1200" dirty="0" smtClean="0">
                          <a:effectLst/>
                        </a:rPr>
                        <a:t>-based Arrhythmia Detection</a:t>
                      </a:r>
                      <a:endParaRPr lang="en-IN" dirty="0"/>
                    </a:p>
                  </a:txBody>
                  <a:tcPr/>
                </a:tc>
                <a:tc>
                  <a:txBody>
                    <a:bodyPr/>
                    <a:lstStyle/>
                    <a:p>
                      <a:r>
                        <a:rPr lang="en-US" sz="1800" kern="1200" dirty="0" smtClean="0">
                          <a:effectLst/>
                        </a:rPr>
                        <a:t>Explored security challenges in </a:t>
                      </a:r>
                      <a:r>
                        <a:rPr lang="en-US" sz="1800" kern="1200" dirty="0" err="1" smtClean="0">
                          <a:effectLst/>
                        </a:rPr>
                        <a:t>IoT</a:t>
                      </a:r>
                      <a:r>
                        <a:rPr lang="en-US" sz="1800" kern="1200" dirty="0" smtClean="0">
                          <a:effectLst/>
                        </a:rPr>
                        <a:t>-connected ECG devices for arrhythmia detection.</a:t>
                      </a:r>
                      <a:endParaRPr lang="en-IN" dirty="0"/>
                    </a:p>
                  </a:txBody>
                  <a:tcPr/>
                </a:tc>
                <a:extLst>
                  <a:ext uri="{0D108BD9-81ED-4DB2-BD59-A6C34878D82A}">
                    <a16:rowId xmlns:a16="http://schemas.microsoft.com/office/drawing/2014/main" val="4130163790"/>
                  </a:ext>
                </a:extLst>
              </a:tr>
            </a:tbl>
          </a:graphicData>
        </a:graphic>
      </p:graphicFrame>
      <p:sp>
        <p:nvSpPr>
          <p:cNvPr id="3" name="Rectangle 2"/>
          <p:cNvSpPr/>
          <p:nvPr/>
        </p:nvSpPr>
        <p:spPr>
          <a:xfrm>
            <a:off x="730532" y="301098"/>
            <a:ext cx="3785011" cy="523220"/>
          </a:xfrm>
          <a:prstGeom prst="rect">
            <a:avLst/>
          </a:prstGeom>
        </p:spPr>
        <p:txBody>
          <a:bodyPr wrap="none">
            <a:spAutoFit/>
          </a:bodyPr>
          <a:lstStyle/>
          <a:p>
            <a:r>
              <a:rPr lang="en-GB" sz="2800" b="1" dirty="0">
                <a:solidFill>
                  <a:srgbClr val="1F497D">
                    <a:lumMod val="75000"/>
                  </a:srgbClr>
                </a:solidFill>
                <a:latin typeface="Verdana" pitchFamily="34" charset="0"/>
                <a:ea typeface="Verdana" pitchFamily="34" charset="0"/>
              </a:rPr>
              <a:t>Literature Review</a:t>
            </a:r>
            <a:endParaRPr lang="en-IN" dirty="0"/>
          </a:p>
        </p:txBody>
      </p:sp>
    </p:spTree>
    <p:extLst>
      <p:ext uri="{BB962C8B-B14F-4D97-AF65-F5344CB8AC3E}">
        <p14:creationId xmlns:p14="http://schemas.microsoft.com/office/powerpoint/2010/main" val="416663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05703321"/>
              </p:ext>
            </p:extLst>
          </p:nvPr>
        </p:nvGraphicFramePr>
        <p:xfrm>
          <a:off x="826476" y="1160584"/>
          <a:ext cx="10638692" cy="4528038"/>
        </p:xfrm>
        <a:graphic>
          <a:graphicData uri="http://schemas.openxmlformats.org/drawingml/2006/table">
            <a:tbl>
              <a:tblPr firstRow="1" bandRow="1">
                <a:tableStyleId>{073A0DAA-6AF3-43AB-8588-CEC1D06C72B9}</a:tableStyleId>
              </a:tblPr>
              <a:tblGrid>
                <a:gridCol w="2659673">
                  <a:extLst>
                    <a:ext uri="{9D8B030D-6E8A-4147-A177-3AD203B41FA5}">
                      <a16:colId xmlns:a16="http://schemas.microsoft.com/office/drawing/2014/main" val="2911816540"/>
                    </a:ext>
                  </a:extLst>
                </a:gridCol>
                <a:gridCol w="2659673">
                  <a:extLst>
                    <a:ext uri="{9D8B030D-6E8A-4147-A177-3AD203B41FA5}">
                      <a16:colId xmlns:a16="http://schemas.microsoft.com/office/drawing/2014/main" val="3195729980"/>
                    </a:ext>
                  </a:extLst>
                </a:gridCol>
                <a:gridCol w="2659673">
                  <a:extLst>
                    <a:ext uri="{9D8B030D-6E8A-4147-A177-3AD203B41FA5}">
                      <a16:colId xmlns:a16="http://schemas.microsoft.com/office/drawing/2014/main" val="1050598500"/>
                    </a:ext>
                  </a:extLst>
                </a:gridCol>
                <a:gridCol w="2659673">
                  <a:extLst>
                    <a:ext uri="{9D8B030D-6E8A-4147-A177-3AD203B41FA5}">
                      <a16:colId xmlns:a16="http://schemas.microsoft.com/office/drawing/2014/main" val="3087711882"/>
                    </a:ext>
                  </a:extLst>
                </a:gridCol>
              </a:tblGrid>
              <a:tr h="1509346">
                <a:tc>
                  <a:txBody>
                    <a:bodyPr/>
                    <a:lstStyle/>
                    <a:p>
                      <a:r>
                        <a:rPr lang="en-US" dirty="0" smtClean="0"/>
                        <a:t>Reference</a:t>
                      </a:r>
                      <a:endParaRPr lang="en-IN" dirty="0"/>
                    </a:p>
                  </a:txBody>
                  <a:tcPr/>
                </a:tc>
                <a:tc>
                  <a:txBody>
                    <a:bodyPr/>
                    <a:lstStyle/>
                    <a:p>
                      <a:r>
                        <a:rPr lang="en-US" dirty="0" smtClean="0"/>
                        <a:t>Year</a:t>
                      </a:r>
                      <a:endParaRPr lang="en-IN" dirty="0"/>
                    </a:p>
                  </a:txBody>
                  <a:tcPr/>
                </a:tc>
                <a:tc>
                  <a:txBody>
                    <a:bodyPr/>
                    <a:lstStyle/>
                    <a:p>
                      <a:r>
                        <a:rPr lang="en-US" dirty="0" smtClean="0"/>
                        <a:t>Focus</a:t>
                      </a:r>
                      <a:endParaRPr lang="en-IN" dirty="0"/>
                    </a:p>
                  </a:txBody>
                  <a:tcPr/>
                </a:tc>
                <a:tc>
                  <a:txBody>
                    <a:bodyPr/>
                    <a:lstStyle/>
                    <a:p>
                      <a:r>
                        <a:rPr lang="en-US" dirty="0" smtClean="0"/>
                        <a:t>Key </a:t>
                      </a:r>
                      <a:r>
                        <a:rPr lang="en-US" dirty="0" err="1" smtClean="0"/>
                        <a:t>Findinig</a:t>
                      </a:r>
                      <a:endParaRPr lang="en-IN" dirty="0"/>
                    </a:p>
                  </a:txBody>
                  <a:tcPr/>
                </a:tc>
                <a:extLst>
                  <a:ext uri="{0D108BD9-81ED-4DB2-BD59-A6C34878D82A}">
                    <a16:rowId xmlns:a16="http://schemas.microsoft.com/office/drawing/2014/main" val="1240548553"/>
                  </a:ext>
                </a:extLst>
              </a:tr>
              <a:tr h="1509346">
                <a:tc>
                  <a:txBody>
                    <a:bodyPr/>
                    <a:lstStyle/>
                    <a:p>
                      <a:r>
                        <a:rPr lang="en-IN" sz="1800" kern="1200" dirty="0" smtClean="0">
                          <a:effectLst/>
                        </a:rPr>
                        <a:t>Li et al.</a:t>
                      </a:r>
                      <a:endParaRPr lang="en-IN" dirty="0"/>
                    </a:p>
                  </a:txBody>
                  <a:tcPr/>
                </a:tc>
                <a:tc>
                  <a:txBody>
                    <a:bodyPr/>
                    <a:lstStyle/>
                    <a:p>
                      <a:r>
                        <a:rPr lang="en-US" dirty="0" smtClean="0"/>
                        <a:t>2022</a:t>
                      </a:r>
                      <a:endParaRPr lang="en-IN" dirty="0"/>
                    </a:p>
                  </a:txBody>
                  <a:tcPr/>
                </a:tc>
                <a:tc>
                  <a:txBody>
                    <a:bodyPr/>
                    <a:lstStyle/>
                    <a:p>
                      <a:r>
                        <a:rPr lang="en-US" sz="1800" kern="1200" dirty="0" smtClean="0">
                          <a:effectLst/>
                        </a:rPr>
                        <a:t>Edge Computing for Arrhythmia Analysis</a:t>
                      </a:r>
                      <a:endParaRPr lang="en-IN" dirty="0"/>
                    </a:p>
                  </a:txBody>
                  <a:tcPr/>
                </a:tc>
                <a:tc>
                  <a:txBody>
                    <a:bodyPr/>
                    <a:lstStyle/>
                    <a:p>
                      <a:r>
                        <a:rPr lang="en-US" sz="1800" kern="1200" dirty="0" smtClean="0">
                          <a:effectLst/>
                        </a:rPr>
                        <a:t>Examined the role of edge computing in processing ECG data locally for arrhythmia detection. </a:t>
                      </a:r>
                      <a:endParaRPr lang="en-IN" dirty="0"/>
                    </a:p>
                  </a:txBody>
                  <a:tcPr/>
                </a:tc>
                <a:extLst>
                  <a:ext uri="{0D108BD9-81ED-4DB2-BD59-A6C34878D82A}">
                    <a16:rowId xmlns:a16="http://schemas.microsoft.com/office/drawing/2014/main" val="491450654"/>
                  </a:ext>
                </a:extLst>
              </a:tr>
              <a:tr h="1509346">
                <a:tc>
                  <a:txBody>
                    <a:bodyPr/>
                    <a:lstStyle/>
                    <a:p>
                      <a:r>
                        <a:rPr lang="en-IN" sz="1800" kern="1200" dirty="0" smtClean="0">
                          <a:effectLst/>
                        </a:rPr>
                        <a:t>Patel and Desai</a:t>
                      </a:r>
                      <a:endParaRPr lang="en-IN" dirty="0"/>
                    </a:p>
                  </a:txBody>
                  <a:tcPr/>
                </a:tc>
                <a:tc>
                  <a:txBody>
                    <a:bodyPr/>
                    <a:lstStyle/>
                    <a:p>
                      <a:r>
                        <a:rPr lang="en-US" dirty="0" smtClean="0"/>
                        <a:t>2023</a:t>
                      </a:r>
                      <a:endParaRPr lang="en-IN" dirty="0"/>
                    </a:p>
                  </a:txBody>
                  <a:tcPr/>
                </a:tc>
                <a:tc>
                  <a:txBody>
                    <a:bodyPr/>
                    <a:lstStyle/>
                    <a:p>
                      <a:r>
                        <a:rPr lang="en-US" sz="1800" kern="1200" dirty="0" smtClean="0">
                          <a:effectLst/>
                        </a:rPr>
                        <a:t>Remote Arrhythmia Monitoring with </a:t>
                      </a:r>
                      <a:r>
                        <a:rPr lang="en-US" sz="1800" kern="1200" dirty="0" err="1" smtClean="0">
                          <a:effectLst/>
                        </a:rPr>
                        <a:t>IoT</a:t>
                      </a:r>
                      <a:endParaRPr lang="en-IN" dirty="0"/>
                    </a:p>
                  </a:txBody>
                  <a:tcPr/>
                </a:tc>
                <a:tc>
                  <a:txBody>
                    <a:bodyPr/>
                    <a:lstStyle/>
                    <a:p>
                      <a:r>
                        <a:rPr lang="en-US" sz="1800" kern="1200" dirty="0" smtClean="0">
                          <a:effectLst/>
                        </a:rPr>
                        <a:t>Investigated the use of </a:t>
                      </a:r>
                      <a:r>
                        <a:rPr lang="en-US" sz="1800" kern="1200" dirty="0" err="1" smtClean="0">
                          <a:effectLst/>
                        </a:rPr>
                        <a:t>IoT</a:t>
                      </a:r>
                      <a:r>
                        <a:rPr lang="en-US" sz="1800" kern="1200" dirty="0" smtClean="0">
                          <a:effectLst/>
                        </a:rPr>
                        <a:t>-enabled ECG devices for remote arrhythmia monitoring. </a:t>
                      </a:r>
                      <a:endParaRPr lang="en-IN" dirty="0"/>
                    </a:p>
                  </a:txBody>
                  <a:tcPr/>
                </a:tc>
                <a:extLst>
                  <a:ext uri="{0D108BD9-81ED-4DB2-BD59-A6C34878D82A}">
                    <a16:rowId xmlns:a16="http://schemas.microsoft.com/office/drawing/2014/main" val="2363712218"/>
                  </a:ext>
                </a:extLst>
              </a:tr>
            </a:tbl>
          </a:graphicData>
        </a:graphic>
      </p:graphicFrame>
    </p:spTree>
    <p:extLst>
      <p:ext uri="{BB962C8B-B14F-4D97-AF65-F5344CB8AC3E}">
        <p14:creationId xmlns:p14="http://schemas.microsoft.com/office/powerpoint/2010/main" val="11114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8046351"/>
              </p:ext>
            </p:extLst>
          </p:nvPr>
        </p:nvGraphicFramePr>
        <p:xfrm>
          <a:off x="817684" y="1151792"/>
          <a:ext cx="10647484" cy="4341642"/>
        </p:xfrm>
        <a:graphic>
          <a:graphicData uri="http://schemas.openxmlformats.org/drawingml/2006/table">
            <a:tbl>
              <a:tblPr firstRow="1" bandRow="1">
                <a:tableStyleId>{073A0DAA-6AF3-43AB-8588-CEC1D06C72B9}</a:tableStyleId>
              </a:tblPr>
              <a:tblGrid>
                <a:gridCol w="2661871">
                  <a:extLst>
                    <a:ext uri="{9D8B030D-6E8A-4147-A177-3AD203B41FA5}">
                      <a16:colId xmlns:a16="http://schemas.microsoft.com/office/drawing/2014/main" val="2293357962"/>
                    </a:ext>
                  </a:extLst>
                </a:gridCol>
                <a:gridCol w="2661871">
                  <a:extLst>
                    <a:ext uri="{9D8B030D-6E8A-4147-A177-3AD203B41FA5}">
                      <a16:colId xmlns:a16="http://schemas.microsoft.com/office/drawing/2014/main" val="2815816697"/>
                    </a:ext>
                  </a:extLst>
                </a:gridCol>
                <a:gridCol w="2661871">
                  <a:extLst>
                    <a:ext uri="{9D8B030D-6E8A-4147-A177-3AD203B41FA5}">
                      <a16:colId xmlns:a16="http://schemas.microsoft.com/office/drawing/2014/main" val="744513806"/>
                    </a:ext>
                  </a:extLst>
                </a:gridCol>
                <a:gridCol w="2661871">
                  <a:extLst>
                    <a:ext uri="{9D8B030D-6E8A-4147-A177-3AD203B41FA5}">
                      <a16:colId xmlns:a16="http://schemas.microsoft.com/office/drawing/2014/main" val="649094989"/>
                    </a:ext>
                  </a:extLst>
                </a:gridCol>
              </a:tblGrid>
              <a:tr h="1415562">
                <a:tc>
                  <a:txBody>
                    <a:bodyPr/>
                    <a:lstStyle/>
                    <a:p>
                      <a:r>
                        <a:rPr lang="en-US" dirty="0" err="1" smtClean="0"/>
                        <a:t>Refernce</a:t>
                      </a:r>
                      <a:endParaRPr lang="en-IN" dirty="0"/>
                    </a:p>
                  </a:txBody>
                  <a:tcPr/>
                </a:tc>
                <a:tc>
                  <a:txBody>
                    <a:bodyPr/>
                    <a:lstStyle/>
                    <a:p>
                      <a:r>
                        <a:rPr lang="en-US" dirty="0" smtClean="0"/>
                        <a:t>Year</a:t>
                      </a:r>
                      <a:endParaRPr lang="en-IN" dirty="0"/>
                    </a:p>
                  </a:txBody>
                  <a:tcPr/>
                </a:tc>
                <a:tc>
                  <a:txBody>
                    <a:bodyPr/>
                    <a:lstStyle/>
                    <a:p>
                      <a:r>
                        <a:rPr lang="en-US" dirty="0" smtClean="0"/>
                        <a:t>Focus</a:t>
                      </a:r>
                      <a:endParaRPr lang="en-IN" dirty="0"/>
                    </a:p>
                  </a:txBody>
                  <a:tcPr/>
                </a:tc>
                <a:tc>
                  <a:txBody>
                    <a:bodyPr/>
                    <a:lstStyle/>
                    <a:p>
                      <a:r>
                        <a:rPr lang="en-US" dirty="0" smtClean="0"/>
                        <a:t>Key Finding</a:t>
                      </a:r>
                      <a:endParaRPr lang="en-IN" dirty="0"/>
                    </a:p>
                  </a:txBody>
                  <a:tcPr/>
                </a:tc>
                <a:extLst>
                  <a:ext uri="{0D108BD9-81ED-4DB2-BD59-A6C34878D82A}">
                    <a16:rowId xmlns:a16="http://schemas.microsoft.com/office/drawing/2014/main" val="3763315234"/>
                  </a:ext>
                </a:extLst>
              </a:tr>
              <a:tr h="1415562">
                <a:tc>
                  <a:txBody>
                    <a:bodyPr/>
                    <a:lstStyle/>
                    <a:p>
                      <a:r>
                        <a:rPr lang="en-IN" sz="1800" b="0" i="0" kern="1200" dirty="0" smtClean="0">
                          <a:solidFill>
                            <a:schemeClr val="dk1"/>
                          </a:solidFill>
                          <a:effectLst/>
                          <a:latin typeface="+mn-lt"/>
                          <a:ea typeface="+mn-ea"/>
                          <a:cs typeface="+mn-cs"/>
                        </a:rPr>
                        <a:t>Wang and Chen</a:t>
                      </a:r>
                      <a:endParaRPr lang="en-IN" dirty="0"/>
                    </a:p>
                  </a:txBody>
                  <a:tcPr/>
                </a:tc>
                <a:tc>
                  <a:txBody>
                    <a:bodyPr/>
                    <a:lstStyle/>
                    <a:p>
                      <a:r>
                        <a:rPr lang="en-US" dirty="0" smtClean="0"/>
                        <a:t>2023</a:t>
                      </a:r>
                      <a:endParaRPr lang="en-IN" dirty="0"/>
                    </a:p>
                  </a:txBody>
                  <a:tcPr/>
                </a:tc>
                <a:tc>
                  <a:txBody>
                    <a:bodyPr/>
                    <a:lstStyle/>
                    <a:p>
                      <a:r>
                        <a:rPr lang="en-US" sz="1800" b="0" i="0" kern="1200" dirty="0" smtClean="0">
                          <a:solidFill>
                            <a:schemeClr val="dk1"/>
                          </a:solidFill>
                          <a:effectLst/>
                          <a:latin typeface="+mn-lt"/>
                          <a:ea typeface="+mn-ea"/>
                          <a:cs typeface="+mn-cs"/>
                        </a:rPr>
                        <a:t>Machine Learning for Arrhythmia Recognition</a:t>
                      </a:r>
                      <a:endParaRPr lang="en-IN" dirty="0"/>
                    </a:p>
                  </a:txBody>
                  <a:tcPr/>
                </a:tc>
                <a:tc>
                  <a:txBody>
                    <a:bodyPr/>
                    <a:lstStyle/>
                    <a:p>
                      <a:r>
                        <a:rPr lang="en-US" sz="1800" b="0" i="0" kern="1200" dirty="0" smtClean="0">
                          <a:solidFill>
                            <a:schemeClr val="dk1"/>
                          </a:solidFill>
                          <a:effectLst/>
                          <a:latin typeface="+mn-lt"/>
                          <a:ea typeface="+mn-ea"/>
                          <a:cs typeface="+mn-cs"/>
                        </a:rPr>
                        <a:t>Explored machine learning applications in analyzing ECG patterns for arrhythmia detection.</a:t>
                      </a:r>
                      <a:endParaRPr lang="en-IN" dirty="0"/>
                    </a:p>
                  </a:txBody>
                  <a:tcPr/>
                </a:tc>
                <a:extLst>
                  <a:ext uri="{0D108BD9-81ED-4DB2-BD59-A6C34878D82A}">
                    <a16:rowId xmlns:a16="http://schemas.microsoft.com/office/drawing/2014/main" val="2059539325"/>
                  </a:ext>
                </a:extLst>
              </a:tr>
              <a:tr h="1415562">
                <a:tc>
                  <a:txBody>
                    <a:bodyPr/>
                    <a:lstStyle/>
                    <a:p>
                      <a:r>
                        <a:rPr lang="en-IN" sz="1800" b="0" i="0" kern="1200" dirty="0" smtClean="0">
                          <a:solidFill>
                            <a:schemeClr val="dk1"/>
                          </a:solidFill>
                          <a:effectLst/>
                          <a:latin typeface="+mn-lt"/>
                          <a:ea typeface="+mn-ea"/>
                          <a:cs typeface="+mn-cs"/>
                        </a:rPr>
                        <a:t>Kim et al.</a:t>
                      </a:r>
                      <a:endParaRPr lang="en-IN" dirty="0"/>
                    </a:p>
                  </a:txBody>
                  <a:tcPr/>
                </a:tc>
                <a:tc>
                  <a:txBody>
                    <a:bodyPr/>
                    <a:lstStyle/>
                    <a:p>
                      <a:r>
                        <a:rPr lang="en-IN" sz="1800" b="0" i="0" kern="1200" dirty="0" smtClean="0">
                          <a:solidFill>
                            <a:schemeClr val="dk1"/>
                          </a:solidFill>
                          <a:effectLst/>
                          <a:latin typeface="+mn-lt"/>
                          <a:ea typeface="+mn-ea"/>
                          <a:cs typeface="+mn-cs"/>
                        </a:rPr>
                        <a:t>2023</a:t>
                      </a:r>
                      <a:endParaRPr lang="en-IN" dirty="0"/>
                    </a:p>
                  </a:txBody>
                  <a:tcPr/>
                </a:tc>
                <a:tc>
                  <a:txBody>
                    <a:bodyPr/>
                    <a:lstStyle/>
                    <a:p>
                      <a:r>
                        <a:rPr lang="en-US" sz="1800" b="0" i="0" kern="1200" dirty="0" smtClean="0">
                          <a:solidFill>
                            <a:schemeClr val="dk1"/>
                          </a:solidFill>
                          <a:effectLst/>
                          <a:latin typeface="+mn-lt"/>
                          <a:ea typeface="+mn-ea"/>
                          <a:cs typeface="+mn-cs"/>
                        </a:rPr>
                        <a:t>Wearable </a:t>
                      </a:r>
                      <a:r>
                        <a:rPr lang="en-US" sz="1800" b="0" i="0" kern="1200" dirty="0" err="1" smtClean="0">
                          <a:solidFill>
                            <a:schemeClr val="dk1"/>
                          </a:solidFill>
                          <a:effectLst/>
                          <a:latin typeface="+mn-lt"/>
                          <a:ea typeface="+mn-ea"/>
                          <a:cs typeface="+mn-cs"/>
                        </a:rPr>
                        <a:t>IoT</a:t>
                      </a:r>
                      <a:r>
                        <a:rPr lang="en-US" sz="1800" b="0" i="0" kern="1200" dirty="0" smtClean="0">
                          <a:solidFill>
                            <a:schemeClr val="dk1"/>
                          </a:solidFill>
                          <a:effectLst/>
                          <a:latin typeface="+mn-lt"/>
                          <a:ea typeface="+mn-ea"/>
                          <a:cs typeface="+mn-cs"/>
                        </a:rPr>
                        <a:t> Devices for Arrhythmia Detection</a:t>
                      </a:r>
                      <a:endParaRPr lang="en-IN" dirty="0"/>
                    </a:p>
                  </a:txBody>
                  <a:tcPr/>
                </a:tc>
                <a:tc>
                  <a:txBody>
                    <a:bodyPr/>
                    <a:lstStyle/>
                    <a:p>
                      <a:r>
                        <a:rPr lang="en-US" sz="1800" b="0" i="0" kern="1200" dirty="0" smtClean="0">
                          <a:solidFill>
                            <a:schemeClr val="dk1"/>
                          </a:solidFill>
                          <a:effectLst/>
                          <a:latin typeface="+mn-lt"/>
                          <a:ea typeface="+mn-ea"/>
                          <a:cs typeface="+mn-cs"/>
                        </a:rPr>
                        <a:t>Studied the usability and accuracy of wearable </a:t>
                      </a:r>
                      <a:r>
                        <a:rPr lang="en-US" sz="1800" b="0" i="0" kern="1200" dirty="0" err="1" smtClean="0">
                          <a:solidFill>
                            <a:schemeClr val="dk1"/>
                          </a:solidFill>
                          <a:effectLst/>
                          <a:latin typeface="+mn-lt"/>
                          <a:ea typeface="+mn-ea"/>
                          <a:cs typeface="+mn-cs"/>
                        </a:rPr>
                        <a:t>IoT</a:t>
                      </a:r>
                      <a:r>
                        <a:rPr lang="en-US" sz="1800" b="0" i="0" kern="1200" dirty="0" smtClean="0">
                          <a:solidFill>
                            <a:schemeClr val="dk1"/>
                          </a:solidFill>
                          <a:effectLst/>
                          <a:latin typeface="+mn-lt"/>
                          <a:ea typeface="+mn-ea"/>
                          <a:cs typeface="+mn-cs"/>
                        </a:rPr>
                        <a:t>-based ECG devices for arrhythmia detection</a:t>
                      </a:r>
                      <a:endParaRPr lang="en-IN" dirty="0"/>
                    </a:p>
                  </a:txBody>
                  <a:tcPr/>
                </a:tc>
                <a:extLst>
                  <a:ext uri="{0D108BD9-81ED-4DB2-BD59-A6C34878D82A}">
                    <a16:rowId xmlns:a16="http://schemas.microsoft.com/office/drawing/2014/main" val="88425765"/>
                  </a:ext>
                </a:extLst>
              </a:tr>
            </a:tbl>
          </a:graphicData>
        </a:graphic>
      </p:graphicFrame>
    </p:spTree>
    <p:extLst>
      <p:ext uri="{BB962C8B-B14F-4D97-AF65-F5344CB8AC3E}">
        <p14:creationId xmlns:p14="http://schemas.microsoft.com/office/powerpoint/2010/main" val="421160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1"/>
            <a:ext cx="10668000" cy="4587239"/>
          </a:xfrm>
        </p:spPr>
        <p:txBody>
          <a:bodyPr>
            <a:normAutofit/>
          </a:bodyPr>
          <a:lstStyle/>
          <a:p>
            <a:pPr algn="just">
              <a:buNone/>
            </a:pPr>
            <a:r>
              <a:rPr lang="en-IN" dirty="0"/>
              <a:t>The proposed</a:t>
            </a:r>
            <a:r>
              <a:rPr lang="en-IN" b="1" dirty="0"/>
              <a:t> </a:t>
            </a:r>
            <a:r>
              <a:rPr lang="en-US" dirty="0"/>
              <a:t>method “</a:t>
            </a:r>
            <a:r>
              <a:rPr lang="en-US" dirty="0" err="1"/>
              <a:t>IoT</a:t>
            </a:r>
            <a:r>
              <a:rPr lang="en-US" dirty="0"/>
              <a:t>-based ECG monitoring for   arrhythmia classification using Coyote Grey Wolf optimization-based deep learning CNN classifier“.</a:t>
            </a:r>
          </a:p>
          <a:p>
            <a:pPr algn="just"/>
            <a:r>
              <a:rPr lang="en-US" dirty="0"/>
              <a:t>Essential for outlining the specific steps and procedures will follow to achieve objectives.</a:t>
            </a:r>
            <a:endParaRPr lang="en-IN" dirty="0"/>
          </a:p>
          <a:p>
            <a:pPr algn="just"/>
            <a:endParaRPr lang="en-IN" sz="2800" b="1" i="0" dirty="0">
              <a:solidFill>
                <a:srgbClr val="000000"/>
              </a:solidFill>
              <a:effectLst/>
              <a:latin typeface="STIXGeneral-Regular"/>
            </a:endParaRPr>
          </a:p>
          <a:p>
            <a:pPr algn="just"/>
            <a:endParaRPr lang="en-IN" sz="2800" b="1" i="0" dirty="0">
              <a:solidFill>
                <a:srgbClr val="000000"/>
              </a:solidFill>
              <a:effectLst/>
              <a:latin typeface="STIXGeneral-Regular"/>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10668000" cy="5285791"/>
          </a:xfrm>
        </p:spPr>
        <p:txBody>
          <a:bodyPr/>
          <a:lstStyle/>
          <a:p>
            <a:pPr marL="0" indent="0">
              <a:buNone/>
            </a:pPr>
            <a:r>
              <a:rPr lang="en-US" b="1" dirty="0"/>
              <a:t>Here are some objectives for your project:</a:t>
            </a:r>
            <a:endParaRPr lang="en-IN" b="1" dirty="0"/>
          </a:p>
          <a:p>
            <a:r>
              <a:rPr lang="en-US" dirty="0"/>
              <a:t>Develop an </a:t>
            </a:r>
            <a:r>
              <a:rPr lang="en-US" dirty="0" err="1"/>
              <a:t>IoT</a:t>
            </a:r>
            <a:r>
              <a:rPr lang="en-US" dirty="0"/>
              <a:t>-Based ECG Monitoring System</a:t>
            </a:r>
            <a:endParaRPr lang="en-IN" dirty="0"/>
          </a:p>
          <a:p>
            <a:r>
              <a:rPr lang="en-US" dirty="0"/>
              <a:t>Integrate Coyote Grey Wolf Optimization</a:t>
            </a:r>
          </a:p>
          <a:p>
            <a:r>
              <a:rPr lang="en-IN" dirty="0"/>
              <a:t>Real-Time Arrhythmia Detection</a:t>
            </a:r>
          </a:p>
          <a:p>
            <a:r>
              <a:rPr lang="en-US" dirty="0"/>
              <a:t>Seamless Integration with Healthcare Systems</a:t>
            </a:r>
            <a:endParaRPr lang="en-IN" dirty="0"/>
          </a:p>
          <a:p>
            <a:r>
              <a:rPr lang="en-IN" dirty="0"/>
              <a:t>Ethical Considerations</a:t>
            </a:r>
          </a:p>
          <a:p>
            <a:r>
              <a:rPr lang="en-IN" dirty="0"/>
              <a:t>Clinical Impact Assessment</a:t>
            </a:r>
            <a:endParaRPr lang="en-IN" dirty="0">
              <a:latin typeface="Söhne"/>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solidFill>
            <a:schemeClr val="bg1"/>
          </a:solidFill>
        </p:spPr>
        <p:txBody>
          <a:bodyPr/>
          <a:lstStyle/>
          <a:p>
            <a:pPr marL="0" indent="0" algn="just"/>
            <a:r>
              <a:rPr lang="en-US" dirty="0"/>
              <a:t> </a:t>
            </a:r>
            <a:r>
              <a:rPr lang="en-GB" dirty="0"/>
              <a:t>The </a:t>
            </a:r>
            <a:r>
              <a:rPr lang="en-US" dirty="0" err="1"/>
              <a:t>IoT</a:t>
            </a:r>
            <a:r>
              <a:rPr lang="en-US" dirty="0"/>
              <a:t>-ECG Fusion</a:t>
            </a:r>
            <a:r>
              <a:rPr lang="en-GB" dirty="0"/>
              <a:t> methodology is done by </a:t>
            </a:r>
            <a:r>
              <a:rPr lang="en-US" dirty="0"/>
              <a:t>Reading the ECG</a:t>
            </a:r>
            <a:r>
              <a:rPr lang="en-GB" dirty="0"/>
              <a:t> </a:t>
            </a:r>
            <a:r>
              <a:rPr lang="en-US" dirty="0"/>
              <a:t>signal from the patients , Signal pre-processing , Extraction of features and Feature vector for classification.</a:t>
            </a:r>
          </a:p>
          <a:p>
            <a:pPr marL="0" indent="0" algn="just"/>
            <a:r>
              <a:rPr lang="en-IN" dirty="0"/>
              <a:t> </a:t>
            </a:r>
            <a:r>
              <a:rPr lang="en-US" dirty="0"/>
              <a:t>The classification accuracy of the Deep CNN depends on the effective tuning of the classifier using the proposed </a:t>
            </a:r>
            <a:r>
              <a:rPr lang="en-US" dirty="0" err="1"/>
              <a:t>CoyGWO</a:t>
            </a:r>
            <a:r>
              <a:rPr lang="en-US" dirty="0"/>
              <a:t> optimization algorithm and connected with Architecture of Deep CNN classifier.</a:t>
            </a:r>
          </a:p>
          <a:p>
            <a:pPr marL="0" indent="0" algn="just"/>
            <a:r>
              <a:rPr lang="en-IN" dirty="0"/>
              <a:t> </a:t>
            </a:r>
            <a:r>
              <a:rPr lang="en-US" dirty="0"/>
              <a:t>Adaptations of CGWO in the context of ECG arrhythmia classification, it could contribute to the body of research in the field of optimization and healthcare.</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1869</TotalTime>
  <Words>811</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Söhne</vt:lpstr>
      <vt:lpstr>STIXGeneral-Regular</vt:lpstr>
      <vt:lpstr>Verdana</vt:lpstr>
      <vt:lpstr>Bioinformatics</vt:lpstr>
      <vt:lpstr>PROJECT TITLE: IoT-ECG Fusion: Real-time Arrhythmia Classification with Optimized Deep Learning for Remote Cardiac Monitoring</vt:lpstr>
      <vt:lpstr>Introduction</vt:lpstr>
      <vt:lpstr>PowerPoint Presentation</vt:lpstr>
      <vt:lpstr>PowerPoint Presentation</vt:lpstr>
      <vt:lpstr>PowerPoint Presentation</vt:lpstr>
      <vt:lpstr>Proposed Method</vt:lpstr>
      <vt:lpstr>Objectives</vt:lpstr>
      <vt:lpstr>Methodology</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Alfroz Pasha.Prof</dc:creator>
  <cp:lastModifiedBy>Jajala Reddyrahul</cp:lastModifiedBy>
  <cp:revision>37</cp:revision>
  <dcterms:created xsi:type="dcterms:W3CDTF">2023-03-16T03:26:27Z</dcterms:created>
  <dcterms:modified xsi:type="dcterms:W3CDTF">2023-11-22T04:18:35Z</dcterms:modified>
</cp:coreProperties>
</file>