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80" d="100"/>
          <a:sy n="80" d="100"/>
        </p:scale>
        <p:origin x="1286" y="1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152399" y="221001"/>
            <a:ext cx="2496665" cy="241299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SIMPLE OBJECTS	 </a:t>
            </a:r>
          </a:p>
          <a:p>
            <a:r>
              <a:rPr lang="en-GB" sz="1200" dirty="0">
                <a:solidFill>
                  <a:prstClr val="black"/>
                </a:solidFill>
              </a:rPr>
              <a:t>circle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cone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cube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cylinder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line</a:t>
            </a:r>
            <a:r>
              <a:rPr lang="en-GB" sz="1200" b="0" dirty="0">
                <a:solidFill>
                  <a:prstClr val="black"/>
                </a:solidFill>
              </a:rPr>
              <a:t> ( from, to,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point</a:t>
            </a:r>
            <a:r>
              <a:rPr lang="en-GB" sz="1200" b="0" dirty="0">
                <a:solidFill>
                  <a:prstClr val="black"/>
                </a:solidFill>
              </a:rPr>
              <a:t> 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polygon </a:t>
            </a:r>
            <a:r>
              <a:rPr lang="en-GB" sz="1200" b="0" dirty="0">
                <a:solidFill>
                  <a:prstClr val="black"/>
                </a:solidFill>
              </a:rPr>
              <a:t>( count,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prism </a:t>
            </a:r>
            <a:r>
              <a:rPr lang="en-GB" sz="1200" b="0" dirty="0">
                <a:solidFill>
                  <a:prstClr val="black"/>
                </a:solidFill>
              </a:rPr>
              <a:t>( count,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pyramid </a:t>
            </a:r>
            <a:r>
              <a:rPr lang="en-GB" sz="1200" b="0" dirty="0">
                <a:solidFill>
                  <a:prstClr val="black"/>
                </a:solidFill>
              </a:rPr>
              <a:t>( count,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sphere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square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  <a:endParaRPr lang="en-GB" sz="1200" dirty="0">
              <a:solidFill>
                <a:prstClr val="black"/>
              </a:solidFill>
            </a:endParaRPr>
          </a:p>
          <a:p>
            <a:endParaRPr lang="en-GB" sz="1200" b="0" dirty="0">
              <a:solidFill>
                <a:prstClr val="black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156169" y="2667000"/>
            <a:ext cx="2489124" cy="4114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construct </a:t>
            </a:r>
            <a:r>
              <a:rPr lang="en-GB" sz="1200" b="0" dirty="0">
                <a:solidFill>
                  <a:prstClr val="black"/>
                </a:solidFill>
              </a:rPr>
              <a:t>( expression,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A+B, A-B, A*B, ( …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convex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src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group</a:t>
            </a:r>
            <a:r>
              <a:rPr lang="en-GB" sz="1200" b="0" dirty="0">
                <a:solidFill>
                  <a:prstClr val="black"/>
                </a:solidFill>
              </a:rPr>
              <a:t> ( object, object, … )</a:t>
            </a:r>
          </a:p>
          <a:p>
            <a:pPr lvl="0"/>
            <a:r>
              <a:rPr lang="en-GB" sz="1200" b="0" dirty="0">
                <a:solidFill>
                  <a:prstClr val="black"/>
                </a:solidFill>
              </a:rPr>
              <a:t>	.</a:t>
            </a:r>
            <a:r>
              <a:rPr lang="en-GB" sz="1200" dirty="0">
                <a:solidFill>
                  <a:prstClr val="black"/>
                </a:solidFill>
              </a:rPr>
              <a:t>add</a:t>
            </a:r>
            <a:r>
              <a:rPr lang="en-GB" sz="1200" b="0" dirty="0">
                <a:solidFill>
                  <a:prstClr val="black"/>
                </a:solidFill>
              </a:rPr>
              <a:t> ( object, object, …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model </a:t>
            </a:r>
            <a:r>
              <a:rPr lang="en-GB" sz="1200" b="0" dirty="0">
                <a:solidFill>
                  <a:prstClr val="black"/>
                </a:solidFill>
              </a:rPr>
              <a:t>( filename,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 )</a:t>
            </a:r>
          </a:p>
          <a:p>
            <a:pPr lvl="0"/>
            <a:r>
              <a:rPr lang="en-GB" sz="1200" b="0" dirty="0">
                <a:solidFill>
                  <a:prstClr val="black"/>
                </a:solidFill>
              </a:rPr>
              <a:t>	.</a:t>
            </a:r>
            <a:r>
              <a:rPr lang="en-GB" sz="1200" dirty="0">
                <a:solidFill>
                  <a:prstClr val="black"/>
                </a:solidFill>
              </a:rPr>
              <a:t>save</a:t>
            </a:r>
            <a:r>
              <a:rPr lang="en-GB" sz="1200" b="0" dirty="0">
                <a:solidFill>
                  <a:prstClr val="black"/>
                </a:solidFill>
              </a:rPr>
              <a:t> ( filename, [object, object, …]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surface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curve, count,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text3d</a:t>
            </a:r>
            <a:r>
              <a:rPr lang="en-GB" sz="1200" b="0" dirty="0">
                <a:solidFill>
                  <a:prstClr val="black"/>
                </a:solidFill>
              </a:rPr>
              <a:t> ( text, </a:t>
            </a:r>
            <a:r>
              <a:rPr lang="en-GB" sz="1200" b="0" dirty="0" err="1">
                <a:solidFill>
                  <a:prstClr val="black"/>
                </a:solidFill>
              </a:rPr>
              <a:t>fontname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tube</a:t>
            </a:r>
            <a:r>
              <a:rPr lang="en-GB" sz="1200" b="0" dirty="0">
                <a:solidFill>
                  <a:prstClr val="black"/>
                </a:solidFill>
              </a:rPr>
              <a:t> 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curve, radius, count,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ts val="600"/>
              </a:spcBef>
            </a:pPr>
            <a:r>
              <a:rPr lang="en-GB" sz="1200" dirty="0">
                <a:solidFill>
                  <a:prstClr val="black"/>
                </a:solidFill>
              </a:rPr>
              <a:t>spline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src</a:t>
            </a:r>
            <a:r>
              <a:rPr lang="en-GB" sz="1200" b="0" dirty="0">
                <a:solidFill>
                  <a:prstClr val="black"/>
                </a:solidFill>
              </a:rPr>
              <a:t>, closed, interpolating )</a:t>
            </a:r>
          </a:p>
          <a:p>
            <a:pPr lvl="0"/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[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]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spline </a:t>
            </a:r>
            <a:r>
              <a:rPr lang="en-GB" sz="1200" b="0" dirty="0">
                <a:solidFill>
                  <a:prstClr val="black"/>
                </a:solidFill>
              </a:rPr>
              <a:t>( function, param1, param2 )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u, p1, p2)</a:t>
            </a:r>
          </a:p>
          <a:p>
            <a:pPr lvl="0"/>
            <a:r>
              <a:rPr lang="en-GB" sz="1200" dirty="0" err="1">
                <a:solidFill>
                  <a:prstClr val="black"/>
                </a:solidFill>
              </a:rPr>
              <a:t>splane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src</a:t>
            </a:r>
            <a:r>
              <a:rPr lang="en-GB" sz="1200" b="0" dirty="0">
                <a:solidFill>
                  <a:prstClr val="black"/>
                </a:solidFill>
              </a:rPr>
              <a:t>, closed, interpolating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[ [[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]],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:               :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[[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]] ]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splane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function, param1, param2 )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u, v, p1, p2 )</a:t>
            </a:r>
            <a:endParaRPr lang="en-GB" sz="1200" b="0" dirty="0">
              <a:solidFill>
                <a:prstClr val="black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6934200" y="5791200"/>
            <a:ext cx="2895600" cy="1066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2800" dirty="0">
                <a:solidFill>
                  <a:schemeClr val="tx1"/>
                </a:solidFill>
              </a:rPr>
              <a:t>Suica 2.0</a:t>
            </a:r>
          </a:p>
          <a:p>
            <a:pPr lvl="0" algn="r"/>
            <a:r>
              <a:rPr lang="en-GB" sz="1600" b="0" dirty="0">
                <a:solidFill>
                  <a:schemeClr val="tx1"/>
                </a:solidFill>
              </a:rPr>
              <a:t>for JavaScript</a:t>
            </a:r>
          </a:p>
          <a:p>
            <a:pPr lvl="0" algn="r"/>
            <a:r>
              <a:rPr lang="en-GB" sz="1600" b="0" dirty="0">
                <a:solidFill>
                  <a:schemeClr val="tx1"/>
                </a:solidFill>
              </a:rPr>
              <a:t>https://boytchev.github.io/suica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5756640" y="279400"/>
            <a:ext cx="1721912" cy="37592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MISC	</a:t>
            </a:r>
            <a:r>
              <a:rPr lang="en-GB" sz="105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2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200" b="0" dirty="0" err="1">
                <a:solidFill>
                  <a:schemeClr val="tx1"/>
                </a:solidFill>
              </a:rPr>
              <a:t>obj.</a:t>
            </a:r>
            <a:r>
              <a:rPr lang="en-GB" sz="1200" dirty="0" err="1">
                <a:solidFill>
                  <a:schemeClr val="tx1"/>
                </a:solidFill>
              </a:rPr>
              <a:t>clone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b="0" dirty="0" err="1">
                <a:solidFill>
                  <a:schemeClr val="tx1"/>
                </a:solidFill>
              </a:rPr>
              <a:t>obj.</a:t>
            </a:r>
            <a:r>
              <a:rPr lang="en-GB" sz="1200" dirty="0" err="1">
                <a:solidFill>
                  <a:schemeClr val="tx1"/>
                </a:solidFill>
              </a:rPr>
              <a:t>style</a:t>
            </a:r>
            <a:r>
              <a:rPr lang="en-GB" sz="1200" b="0" dirty="0">
                <a:solidFill>
                  <a:schemeClr val="tx1"/>
                </a:solidFill>
              </a:rPr>
              <a:t> ( {name: value, …} 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allObjects</a:t>
            </a:r>
            <a:r>
              <a:rPr lang="en-GB" sz="1200" b="0" dirty="0">
                <a:solidFill>
                  <a:schemeClr val="tx1"/>
                </a:solidFill>
              </a:rPr>
              <a:t> ( )</a:t>
            </a:r>
          </a:p>
          <a:p>
            <a:pPr lvl="0">
              <a:spcBef>
                <a:spcPts val="600"/>
              </a:spcBef>
            </a:pPr>
            <a:r>
              <a:rPr lang="en-GB" sz="1200" dirty="0" err="1">
                <a:solidFill>
                  <a:prstClr val="black"/>
                </a:solidFill>
              </a:rPr>
              <a:t>findPosition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event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findObject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event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findObjects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event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objectPosition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local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screenPosition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local, global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radians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degrees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degrees</a:t>
            </a:r>
            <a:r>
              <a:rPr lang="fr-FR" sz="1200" b="0" dirty="0">
                <a:solidFill>
                  <a:prstClr val="black"/>
                </a:solidFill>
              </a:rPr>
              <a:t> ( radians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random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from</a:t>
            </a:r>
            <a:r>
              <a:rPr lang="fr-FR" sz="1200" b="0" dirty="0">
                <a:solidFill>
                  <a:prstClr val="black"/>
                </a:solidFill>
              </a:rPr>
              <a:t>, to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random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array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endParaRPr lang="en-GB" sz="1200" b="0" dirty="0">
              <a:solidFill>
                <a:prstClr val="black"/>
              </a:solidFill>
            </a:endParaRPr>
          </a:p>
          <a:p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2777796" y="3810024"/>
            <a:ext cx="2786682" cy="10286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6289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LMS	 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scorm</a:t>
            </a:r>
            <a:endParaRPr lang="en-GB" sz="1200" dirty="0">
              <a:solidFill>
                <a:prstClr val="black"/>
              </a:solidFill>
            </a:endParaRPr>
          </a:p>
          <a:p>
            <a:r>
              <a:rPr lang="en-GB" sz="1200" dirty="0">
                <a:solidFill>
                  <a:prstClr val="black"/>
                </a:solidFill>
              </a:rPr>
              <a:t>	</a:t>
            </a:r>
            <a:r>
              <a:rPr lang="en-GB" sz="1200" b="0" dirty="0">
                <a:solidFill>
                  <a:prstClr val="black"/>
                </a:solidFill>
              </a:rPr>
              <a:t>.</a:t>
            </a:r>
            <a:r>
              <a:rPr lang="en-GB" sz="1200" dirty="0" err="1">
                <a:solidFill>
                  <a:prstClr val="black"/>
                </a:solidFill>
              </a:rPr>
              <a:t>api</a:t>
            </a:r>
            <a:r>
              <a:rPr lang="en-GB" sz="1200" b="0" dirty="0">
                <a:solidFill>
                  <a:prstClr val="black"/>
                </a:solidFill>
              </a:rPr>
              <a:t>, .</a:t>
            </a:r>
            <a:r>
              <a:rPr lang="en-GB" sz="1200" dirty="0" err="1">
                <a:solidFill>
                  <a:prstClr val="black"/>
                </a:solidFill>
              </a:rPr>
              <a:t>studentName</a:t>
            </a:r>
            <a:r>
              <a:rPr lang="en-GB" sz="1200" b="0" dirty="0">
                <a:solidFill>
                  <a:prstClr val="black"/>
                </a:solidFill>
              </a:rPr>
              <a:t>, .</a:t>
            </a:r>
            <a:r>
              <a:rPr lang="en-GB" sz="1200" dirty="0">
                <a:solidFill>
                  <a:prstClr val="black"/>
                </a:solidFill>
              </a:rPr>
              <a:t>score, </a:t>
            </a:r>
            <a:r>
              <a:rPr lang="en-GB" sz="1200" b="0" dirty="0">
                <a:solidFill>
                  <a:prstClr val="black"/>
                </a:solidFill>
              </a:rPr>
              <a:t>.</a:t>
            </a:r>
            <a:r>
              <a:rPr lang="en-GB" sz="1200" dirty="0" err="1">
                <a:solidFill>
                  <a:prstClr val="black"/>
                </a:solidFill>
              </a:rPr>
              <a:t>getValue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value )</a:t>
            </a:r>
          </a:p>
          <a:p>
            <a:pPr>
              <a:tabLst>
                <a:tab pos="171450" algn="l"/>
                <a:tab pos="2859088" algn="l"/>
              </a:tabLst>
            </a:pPr>
            <a:r>
              <a:rPr lang="en-GB" sz="1200" b="0" dirty="0">
                <a:solidFill>
                  <a:prstClr val="black"/>
                </a:solidFill>
              </a:rPr>
              <a:t>	.</a:t>
            </a:r>
            <a:r>
              <a:rPr lang="en-GB" sz="1200" dirty="0" err="1">
                <a:solidFill>
                  <a:prstClr val="black"/>
                </a:solidFill>
              </a:rPr>
              <a:t>setValue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name, value ), .</a:t>
            </a:r>
            <a:r>
              <a:rPr lang="en-GB" sz="1200" dirty="0">
                <a:solidFill>
                  <a:prstClr val="black"/>
                </a:solidFill>
              </a:rPr>
              <a:t>derandomize</a:t>
            </a:r>
            <a:r>
              <a:rPr lang="en-GB" sz="1200" b="0" dirty="0">
                <a:solidFill>
                  <a:prstClr val="black"/>
                </a:solidFill>
              </a:rPr>
              <a:t> ( seed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5745683" y="4419600"/>
            <a:ext cx="1721917" cy="21771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drawing </a:t>
            </a:r>
            <a:r>
              <a:rPr lang="en-GB" sz="1200" b="0" dirty="0">
                <a:solidFill>
                  <a:prstClr val="black"/>
                </a:solidFill>
              </a:rPr>
              <a:t>( width, height,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dirty="0" err="1">
                <a:solidFill>
                  <a:prstClr val="black"/>
                </a:solidFill>
              </a:rPr>
              <a:t>moveTo</a:t>
            </a:r>
            <a:r>
              <a:rPr lang="en-GB" sz="1200" b="0" dirty="0">
                <a:solidFill>
                  <a:prstClr val="black"/>
                </a:solidFill>
              </a:rPr>
              <a:t> ( x, y, x, y, …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lineTo</a:t>
            </a:r>
            <a:r>
              <a:rPr lang="en-GB" sz="1200" b="0" dirty="0">
                <a:solidFill>
                  <a:prstClr val="black"/>
                </a:solidFill>
              </a:rPr>
              <a:t> ( x, y, x, y, …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curveTo</a:t>
            </a:r>
            <a:r>
              <a:rPr lang="en-GB" sz="1200" b="0" dirty="0">
                <a:solidFill>
                  <a:prstClr val="black"/>
                </a:solidFill>
              </a:rPr>
              <a:t> ( m</a:t>
            </a:r>
            <a:r>
              <a:rPr lang="en-GB" sz="1200" b="0" baseline="-25000" dirty="0">
                <a:solidFill>
                  <a:prstClr val="black"/>
                </a:solidFill>
              </a:rPr>
              <a:t>x</a:t>
            </a:r>
            <a:r>
              <a:rPr lang="en-GB" sz="1200" b="0" dirty="0">
                <a:solidFill>
                  <a:prstClr val="black"/>
                </a:solidFill>
              </a:rPr>
              <a:t>, m</a:t>
            </a:r>
            <a:r>
              <a:rPr lang="en-GB" sz="1200" b="0" baseline="-25000" dirty="0">
                <a:solidFill>
                  <a:prstClr val="black"/>
                </a:solidFill>
              </a:rPr>
              <a:t>y</a:t>
            </a:r>
            <a:r>
              <a:rPr lang="en-GB" sz="1200" b="0" dirty="0">
                <a:solidFill>
                  <a:prstClr val="black"/>
                </a:solidFill>
              </a:rPr>
              <a:t>, x, y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arc</a:t>
            </a:r>
            <a:r>
              <a:rPr lang="en-GB" sz="1200" b="0" dirty="0">
                <a:solidFill>
                  <a:prstClr val="black"/>
                </a:solidFill>
              </a:rPr>
              <a:t> ( x, y, radius, from, to, </a:t>
            </a:r>
            <a:r>
              <a:rPr lang="en-GB" sz="1200" b="0" dirty="0" err="1">
                <a:solidFill>
                  <a:prstClr val="black"/>
                </a:solidFill>
              </a:rPr>
              <a:t>cw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stroke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, width, closed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fill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fillText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x, y, text,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, font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"bold 20px Courier"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clear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2788681" y="4808231"/>
            <a:ext cx="2792768" cy="204976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prstClr val="black"/>
                </a:solidFill>
              </a:rPr>
              <a:t>onPointerEnter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onPointerLeave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onPointerMove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onPointerDown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onPointerUp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onClick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onTime</a:t>
            </a:r>
            <a:endParaRPr lang="en-GB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 err="1">
                <a:solidFill>
                  <a:prstClr val="black"/>
                </a:solidFill>
              </a:rPr>
              <a:t>obj.</a:t>
            </a:r>
            <a:r>
              <a:rPr lang="en-GB" sz="1200" dirty="0" err="1">
                <a:solidFill>
                  <a:prstClr val="black"/>
                </a:solidFill>
              </a:rPr>
              <a:t>addEventListener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eventName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b="0" dirty="0" err="1">
                <a:solidFill>
                  <a:prstClr val="black"/>
                </a:solidFill>
              </a:rPr>
              <a:t>eventHandler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b="0" dirty="0" err="1">
                <a:solidFill>
                  <a:prstClr val="black"/>
                </a:solidFill>
              </a:rPr>
              <a:t>obj.</a:t>
            </a:r>
            <a:r>
              <a:rPr lang="en-GB" sz="1200" dirty="0" err="1">
                <a:solidFill>
                  <a:prstClr val="black"/>
                </a:solidFill>
              </a:rPr>
              <a:t>removeEventListener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eventName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b="0" dirty="0" err="1">
                <a:solidFill>
                  <a:prstClr val="black"/>
                </a:solidFill>
              </a:rPr>
              <a:t>obj.eventName</a:t>
            </a:r>
            <a:r>
              <a:rPr lang="en-GB" sz="1200" b="0" dirty="0">
                <a:solidFill>
                  <a:prstClr val="black"/>
                </a:solidFill>
              </a:rPr>
              <a:t> = </a:t>
            </a:r>
            <a:r>
              <a:rPr lang="en-GB" sz="1200" b="0" dirty="0" err="1">
                <a:solidFill>
                  <a:prstClr val="black"/>
                </a:solidFill>
              </a:rPr>
              <a:t>eventHandler</a:t>
            </a:r>
            <a:endParaRPr lang="en-GB" sz="1200" b="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prstClr val="black"/>
                </a:solidFill>
              </a:rPr>
              <a:t>function </a:t>
            </a:r>
            <a:r>
              <a:rPr lang="en-GB" sz="1200" b="0" dirty="0" err="1">
                <a:solidFill>
                  <a:prstClr val="black"/>
                </a:solidFill>
              </a:rPr>
              <a:t>pointerEventHandler</a:t>
            </a:r>
            <a:r>
              <a:rPr lang="en-GB" sz="1200" b="0" dirty="0">
                <a:solidFill>
                  <a:prstClr val="black"/>
                </a:solidFill>
              </a:rPr>
              <a:t> ( event ) { … }</a:t>
            </a:r>
          </a:p>
          <a:p>
            <a:r>
              <a:rPr lang="en-GB" sz="1200" b="0" dirty="0">
                <a:solidFill>
                  <a:prstClr val="black"/>
                </a:solidFill>
              </a:rPr>
              <a:t>function </a:t>
            </a:r>
            <a:r>
              <a:rPr lang="en-GB" sz="1200" b="0" dirty="0" err="1">
                <a:solidFill>
                  <a:prstClr val="black"/>
                </a:solidFill>
              </a:rPr>
              <a:t>timeEventHandler</a:t>
            </a:r>
            <a:r>
              <a:rPr lang="en-GB" sz="1200" b="0" dirty="0">
                <a:solidFill>
                  <a:prstClr val="black"/>
                </a:solidFill>
              </a:rPr>
              <a:t> ( time, </a:t>
            </a:r>
            <a:r>
              <a:rPr lang="en-GB" sz="1200" b="0" dirty="0" err="1">
                <a:solidFill>
                  <a:prstClr val="black"/>
                </a:solidFill>
              </a:rPr>
              <a:t>dTime</a:t>
            </a:r>
            <a:r>
              <a:rPr lang="en-GB" sz="1200" b="0" dirty="0">
                <a:solidFill>
                  <a:prstClr val="black"/>
                </a:solidFill>
              </a:rPr>
              <a:t> ) { … }</a:t>
            </a:r>
            <a:endParaRPr lang="en-GB" sz="1200" dirty="0">
              <a:solidFill>
                <a:prstClr val="black"/>
              </a:solidFill>
            </a:endParaRPr>
          </a:p>
          <a:p>
            <a:endParaRPr lang="en-GB" sz="1200" dirty="0">
              <a:solidFill>
                <a:prstClr val="black"/>
              </a:solidFill>
            </a:endParaRPr>
          </a:p>
          <a:p>
            <a:pPr lvl="0"/>
            <a:endParaRPr lang="en-GB" sz="1200" dirty="0">
              <a:solidFill>
                <a:prstClr val="black"/>
              </a:solidFill>
            </a:endParaRPr>
          </a:p>
          <a:p>
            <a:pPr lvl="0"/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2788681" y="236232"/>
            <a:ext cx="2763758" cy="3505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200" b="0" dirty="0">
                <a:solidFill>
                  <a:prstClr val="black"/>
                </a:solidFill>
              </a:rPr>
              <a:t>&lt;script src="</a:t>
            </a:r>
            <a:r>
              <a:rPr lang="fr-FR" sz="1200" dirty="0">
                <a:solidFill>
                  <a:prstClr val="black"/>
                </a:solidFill>
              </a:rPr>
              <a:t>suica.js</a:t>
            </a:r>
            <a:r>
              <a:rPr lang="fr-FR" sz="1200" b="0" dirty="0">
                <a:solidFill>
                  <a:prstClr val="black"/>
                </a:solidFill>
              </a:rPr>
              <a:t>"&gt;&lt;/script&gt;</a:t>
            </a:r>
          </a:p>
          <a:p>
            <a:pPr lvl="0"/>
            <a:r>
              <a:rPr lang="fr-FR" sz="1200" b="0" dirty="0">
                <a:solidFill>
                  <a:prstClr val="black"/>
                </a:solidFill>
              </a:rPr>
              <a:t>&lt;</a:t>
            </a:r>
            <a:r>
              <a:rPr lang="fr-FR" sz="1200" b="0" dirty="0" err="1">
                <a:solidFill>
                  <a:prstClr val="black"/>
                </a:solidFill>
              </a:rPr>
              <a:t>suica</a:t>
            </a:r>
            <a:r>
              <a:rPr lang="fr-FR" sz="1200" b="0" dirty="0">
                <a:solidFill>
                  <a:prstClr val="black"/>
                </a:solidFill>
              </a:rPr>
              <a:t>&gt; … &lt;/</a:t>
            </a:r>
            <a:r>
              <a:rPr lang="fr-FR" sz="1200" b="0" dirty="0" err="1">
                <a:solidFill>
                  <a:prstClr val="black"/>
                </a:solidFill>
              </a:rPr>
              <a:t>suica</a:t>
            </a:r>
            <a:r>
              <a:rPr lang="fr-FR" sz="1200" b="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background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color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proactive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pPr lvl="0"/>
            <a:r>
              <a:rPr lang="fr-FR" sz="1200" dirty="0" err="1">
                <a:solidFill>
                  <a:prstClr val="black"/>
                </a:solidFill>
              </a:rPr>
              <a:t>oxyz</a:t>
            </a:r>
            <a:r>
              <a:rPr lang="fr-FR" sz="1200" b="0" dirty="0">
                <a:solidFill>
                  <a:prstClr val="black"/>
                </a:solidFill>
              </a:rPr>
              <a:t> ( size, </a:t>
            </a:r>
            <a:r>
              <a:rPr lang="fr-FR" sz="1200" b="0" dirty="0" err="1">
                <a:solidFill>
                  <a:prstClr val="black"/>
                </a:solidFill>
              </a:rPr>
              <a:t>color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fr-FR" sz="1200" dirty="0" err="1">
                <a:solidFill>
                  <a:prstClr val="black"/>
                </a:solidFill>
              </a:rPr>
              <a:t>demo</a:t>
            </a:r>
            <a:r>
              <a:rPr lang="fr-FR" sz="1200" b="0" dirty="0">
                <a:solidFill>
                  <a:prstClr val="black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orbit</a:t>
            </a:r>
            <a:r>
              <a:rPr lang="fr-FR" sz="1200" b="0" dirty="0">
                <a:solidFill>
                  <a:prstClr val="black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lookAt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0" dirty="0">
                <a:solidFill>
                  <a:prstClr val="black"/>
                </a:solidFill>
              </a:rPr>
              <a:t>( </a:t>
            </a:r>
            <a:r>
              <a:rPr lang="fr-FR" sz="1200" b="0" dirty="0" err="1">
                <a:solidFill>
                  <a:prstClr val="black"/>
                </a:solidFill>
              </a:rPr>
              <a:t>from</a:t>
            </a:r>
            <a:r>
              <a:rPr lang="fr-FR" sz="1200" b="0" dirty="0">
                <a:solidFill>
                  <a:prstClr val="black"/>
                </a:solidFill>
              </a:rPr>
              <a:t>, to, up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perspective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near</a:t>
            </a:r>
            <a:r>
              <a:rPr lang="fr-FR" sz="1200" b="0" dirty="0">
                <a:solidFill>
                  <a:prstClr val="black"/>
                </a:solidFill>
              </a:rPr>
              <a:t>, far, </a:t>
            </a:r>
            <a:r>
              <a:rPr lang="fr-FR" sz="1200" b="0" dirty="0" err="1">
                <a:solidFill>
                  <a:prstClr val="black"/>
                </a:solidFill>
              </a:rPr>
              <a:t>fov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orthographic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near</a:t>
            </a:r>
            <a:r>
              <a:rPr lang="fr-FR" sz="1200" b="0" dirty="0">
                <a:solidFill>
                  <a:prstClr val="black"/>
                </a:solidFill>
              </a:rPr>
              <a:t>, far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fullWindow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fullScreen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stereo</a:t>
            </a:r>
            <a:r>
              <a:rPr lang="fr-FR" sz="1200" b="0" dirty="0">
                <a:solidFill>
                  <a:prstClr val="black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anaglyph</a:t>
            </a:r>
            <a:r>
              <a:rPr lang="fr-FR" sz="1200" b="0" dirty="0">
                <a:solidFill>
                  <a:prstClr val="black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vr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capture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filename</a:t>
            </a:r>
            <a:r>
              <a:rPr lang="fr-FR" sz="1200" b="0" dirty="0">
                <a:solidFill>
                  <a:prstClr val="black"/>
                </a:solidFill>
              </a:rPr>
              <a:t>, time, </a:t>
            </a:r>
            <a:r>
              <a:rPr lang="fr-FR" sz="1200" b="0" dirty="0" err="1">
                <a:solidFill>
                  <a:prstClr val="black"/>
                </a:solidFill>
              </a:rPr>
              <a:t>fps</a:t>
            </a:r>
            <a:r>
              <a:rPr lang="fr-FR" sz="1200" b="0" dirty="0">
                <a:solidFill>
                  <a:prstClr val="black"/>
                </a:solidFill>
              </a:rPr>
              <a:t>, format, </a:t>
            </a:r>
            <a:r>
              <a:rPr lang="fr-FR" sz="1200" b="0" dirty="0" err="1">
                <a:solidFill>
                  <a:prstClr val="black"/>
                </a:solidFill>
              </a:rPr>
              <a:t>skipframes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  <a:endParaRPr lang="en-GB" sz="1200" b="0" dirty="0">
              <a:solidFill>
                <a:prstClr val="black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7631834" y="283022"/>
            <a:ext cx="2197966" cy="42127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00183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ROPERTIES	</a:t>
            </a: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center</a:t>
            </a:r>
            <a:r>
              <a:rPr lang="fr-FR" sz="1200" b="0" dirty="0">
                <a:solidFill>
                  <a:prstClr val="black"/>
                </a:solidFill>
              </a:rPr>
              <a:t> = [</a:t>
            </a:r>
            <a:r>
              <a:rPr lang="fr-FR" sz="1200" dirty="0">
                <a:solidFill>
                  <a:prstClr val="black"/>
                </a:solidFill>
              </a:rPr>
              <a:t>x</a:t>
            </a:r>
            <a:r>
              <a:rPr lang="fr-FR" sz="1200" b="0" dirty="0">
                <a:solidFill>
                  <a:prstClr val="black"/>
                </a:solidFill>
              </a:rPr>
              <a:t>, </a:t>
            </a:r>
            <a:r>
              <a:rPr lang="fr-FR" sz="1200" dirty="0">
                <a:solidFill>
                  <a:prstClr val="black"/>
                </a:solidFill>
              </a:rPr>
              <a:t>y</a:t>
            </a:r>
            <a:r>
              <a:rPr lang="fr-FR" sz="1200" b="0" dirty="0">
                <a:solidFill>
                  <a:prstClr val="black"/>
                </a:solidFill>
              </a:rPr>
              <a:t>, </a:t>
            </a:r>
            <a:r>
              <a:rPr lang="fr-FR" sz="1200" dirty="0">
                <a:solidFill>
                  <a:prstClr val="black"/>
                </a:solidFill>
              </a:rPr>
              <a:t>z</a:t>
            </a:r>
            <a:r>
              <a:rPr lang="fr-FR" sz="1200" b="0" dirty="0">
                <a:solidFill>
                  <a:prstClr val="black"/>
                </a:solidFill>
              </a:rPr>
              <a:t>]</a:t>
            </a:r>
          </a:p>
          <a:p>
            <a:r>
              <a:rPr lang="fr-FR" sz="1200" dirty="0">
                <a:solidFill>
                  <a:prstClr val="black"/>
                </a:solidFill>
              </a:rPr>
              <a:t>size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>
                <a:solidFill>
                  <a:prstClr val="black"/>
                </a:solidFill>
              </a:rPr>
              <a:t>width</a:t>
            </a:r>
            <a:endParaRPr lang="fr-FR" sz="1200" b="0" dirty="0">
              <a:solidFill>
                <a:prstClr val="black"/>
              </a:solidFill>
            </a:endParaRP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size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>
                <a:solidFill>
                  <a:prstClr val="black"/>
                </a:solidFill>
              </a:rPr>
              <a:t>[</a:t>
            </a:r>
            <a:r>
              <a:rPr lang="en-US" sz="1200" dirty="0">
                <a:solidFill>
                  <a:prstClr val="black"/>
                </a:solidFill>
              </a:rPr>
              <a:t>width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</a:rPr>
              <a:t>height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</a:rPr>
              <a:t>depth</a:t>
            </a:r>
            <a:r>
              <a:rPr lang="en-US" sz="1200" b="0" dirty="0">
                <a:solidFill>
                  <a:prstClr val="black"/>
                </a:solidFill>
              </a:rPr>
              <a:t>]</a:t>
            </a:r>
            <a:endParaRPr lang="fr-FR" sz="1200" b="0" dirty="0">
              <a:solidFill>
                <a:prstClr val="black"/>
              </a:solidFill>
            </a:endParaRPr>
          </a:p>
          <a:p>
            <a:r>
              <a:rPr lang="fr-FR" sz="1200" dirty="0">
                <a:solidFill>
                  <a:prstClr val="black"/>
                </a:solidFill>
              </a:rPr>
              <a:t>spin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 err="1">
                <a:solidFill>
                  <a:prstClr val="black"/>
                </a:solidFill>
              </a:rPr>
              <a:t>spinH</a:t>
            </a:r>
            <a:endParaRPr lang="fr-FR" sz="1200" b="0" dirty="0">
              <a:solidFill>
                <a:prstClr val="black"/>
              </a:solidFill>
            </a:endParaRP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spin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>
                <a:solidFill>
                  <a:prstClr val="black"/>
                </a:solidFill>
              </a:rPr>
              <a:t>[</a:t>
            </a:r>
            <a:r>
              <a:rPr lang="en-US" sz="1200" dirty="0" err="1">
                <a:solidFill>
                  <a:prstClr val="black"/>
                </a:solidFill>
              </a:rPr>
              <a:t>spinH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spinV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spinT</a:t>
            </a:r>
            <a:r>
              <a:rPr lang="en-US" sz="1200" b="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‘</a:t>
            </a:r>
            <a:r>
              <a:rPr lang="en-US" sz="1200" b="0" dirty="0" err="1">
                <a:solidFill>
                  <a:prstClr val="black"/>
                </a:solidFill>
              </a:rPr>
              <a:t>colorName</a:t>
            </a:r>
            <a:r>
              <a:rPr lang="en-US" sz="1200" b="0" dirty="0">
                <a:solidFill>
                  <a:prstClr val="black"/>
                </a:solidFill>
              </a:rPr>
              <a:t>’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0xFFFFFF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[</a:t>
            </a:r>
            <a:r>
              <a:rPr lang="en-US" sz="1200" b="0" dirty="0" err="1">
                <a:solidFill>
                  <a:prstClr val="black"/>
                </a:solidFill>
              </a:rPr>
              <a:t>r,g,b</a:t>
            </a:r>
            <a:r>
              <a:rPr lang="en-US" sz="1200" b="0" dirty="0">
                <a:solidFill>
                  <a:prstClr val="black"/>
                </a:solidFill>
              </a:rPr>
              <a:t>]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r,g,b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∈[0.0, 1.0]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rgb</a:t>
            </a:r>
            <a:r>
              <a:rPr lang="en-US" sz="1200" b="0" dirty="0">
                <a:solidFill>
                  <a:prstClr val="black"/>
                </a:solidFill>
              </a:rPr>
              <a:t> ( r, g, b )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r,g,b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255]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hsl</a:t>
            </a:r>
            <a:r>
              <a:rPr lang="en-US" sz="1200" b="0" dirty="0">
                <a:solidFill>
                  <a:prstClr val="black"/>
                </a:solidFill>
              </a:rPr>
              <a:t> ( h, s, l )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360]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s,l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100]</a:t>
            </a:r>
          </a:p>
          <a:p>
            <a:r>
              <a:rPr lang="en-US" sz="1200" dirty="0">
                <a:solidFill>
                  <a:prstClr val="black"/>
                </a:solidFill>
              </a:rPr>
              <a:t>image</a:t>
            </a:r>
            <a:r>
              <a:rPr lang="en-US" sz="1200" b="0" dirty="0">
                <a:solidFill>
                  <a:prstClr val="black"/>
                </a:solidFill>
              </a:rPr>
              <a:t> = drawing</a:t>
            </a:r>
          </a:p>
          <a:p>
            <a:r>
              <a:rPr lang="en-US" sz="1200" dirty="0">
                <a:solidFill>
                  <a:prstClr val="black"/>
                </a:solidFill>
              </a:rPr>
              <a:t>image </a:t>
            </a:r>
            <a:r>
              <a:rPr lang="en-US" sz="1200" b="0" dirty="0">
                <a:solidFill>
                  <a:prstClr val="black"/>
                </a:solidFill>
              </a:rPr>
              <a:t>= </a:t>
            </a:r>
            <a:r>
              <a:rPr lang="en-US" sz="1200" dirty="0">
                <a:solidFill>
                  <a:prstClr val="black"/>
                </a:solidFill>
              </a:rPr>
              <a:t>image</a:t>
            </a:r>
            <a:r>
              <a:rPr lang="en-US" sz="1200" b="0" dirty="0">
                <a:solidFill>
                  <a:prstClr val="black"/>
                </a:solidFill>
              </a:rPr>
              <a:t> ( ‘</a:t>
            </a:r>
            <a:r>
              <a:rPr lang="en-US" sz="1200" b="0" dirty="0" err="1">
                <a:solidFill>
                  <a:prstClr val="black"/>
                </a:solidFill>
              </a:rPr>
              <a:t>fileName</a:t>
            </a:r>
            <a:r>
              <a:rPr lang="en-US" sz="1200" b="0" dirty="0">
                <a:solidFill>
                  <a:prstClr val="black"/>
                </a:solidFill>
              </a:rPr>
              <a:t>’ )</a:t>
            </a:r>
          </a:p>
          <a:p>
            <a:r>
              <a:rPr lang="en-US" sz="1200" dirty="0">
                <a:solidFill>
                  <a:prstClr val="black"/>
                </a:solidFill>
              </a:rPr>
              <a:t>image</a:t>
            </a:r>
            <a:r>
              <a:rPr lang="en-US" sz="1200" b="0" dirty="0">
                <a:solidFill>
                  <a:prstClr val="black"/>
                </a:solidFill>
              </a:rPr>
              <a:t> = ‘</a:t>
            </a:r>
            <a:r>
              <a:rPr lang="en-US" sz="1200" b="0" dirty="0" err="1">
                <a:solidFill>
                  <a:prstClr val="black"/>
                </a:solidFill>
              </a:rPr>
              <a:t>fileName</a:t>
            </a:r>
            <a:r>
              <a:rPr lang="en-US" sz="1200" b="0" dirty="0">
                <a:solidFill>
                  <a:prstClr val="black"/>
                </a:solidFill>
              </a:rPr>
              <a:t>’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images</a:t>
            </a:r>
            <a:r>
              <a:rPr lang="en-US" sz="1200" b="0" dirty="0">
                <a:solidFill>
                  <a:schemeClr val="tx1"/>
                </a:solidFill>
              </a:rPr>
              <a:t> = count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images</a:t>
            </a:r>
            <a:r>
              <a:rPr lang="en-US" sz="1200" b="0" dirty="0">
                <a:solidFill>
                  <a:schemeClr val="tx1"/>
                </a:solidFill>
              </a:rPr>
              <a:t> = [</a:t>
            </a:r>
            <a:r>
              <a:rPr lang="en-US" sz="1200" b="0" dirty="0" err="1">
                <a:solidFill>
                  <a:schemeClr val="tx1"/>
                </a:solidFill>
              </a:rPr>
              <a:t>count</a:t>
            </a:r>
            <a:r>
              <a:rPr lang="en-US" sz="1200" b="0" baseline="-25000" dirty="0" err="1">
                <a:solidFill>
                  <a:schemeClr val="tx1"/>
                </a:solidFill>
              </a:rPr>
              <a:t>x</a:t>
            </a:r>
            <a:r>
              <a:rPr lang="en-US" sz="1200" b="0" dirty="0">
                <a:solidFill>
                  <a:schemeClr val="tx1"/>
                </a:solidFill>
              </a:rPr>
              <a:t>, count</a:t>
            </a:r>
            <a:r>
              <a:rPr lang="en-US" sz="1200" b="0" baseline="-25000" dirty="0">
                <a:solidFill>
                  <a:schemeClr val="tx1"/>
                </a:solidFill>
              </a:rPr>
              <a:t>y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r>
              <a:rPr lang="en-US" sz="1200" dirty="0">
                <a:solidFill>
                  <a:schemeClr val="tx1"/>
                </a:solidFill>
              </a:rPr>
              <a:t>wireframe</a:t>
            </a:r>
            <a:r>
              <a:rPr lang="en-US" sz="1200" b="0" dirty="0">
                <a:solidFill>
                  <a:schemeClr val="tx1"/>
                </a:solidFill>
              </a:rPr>
              <a:t> = true/false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count </a:t>
            </a:r>
            <a:r>
              <a:rPr lang="en-US" sz="1200" b="0" dirty="0">
                <a:solidFill>
                  <a:schemeClr val="tx1"/>
                </a:solidFill>
              </a:rPr>
              <a:t>= count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 = [count, count]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threejs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</a:t>
            </a:r>
            <a:r>
              <a:rPr lang="en-US" sz="1200" b="0" dirty="0" err="1">
                <a:solidFill>
                  <a:schemeClr val="tx1"/>
                </a:solidFill>
              </a:rPr>
              <a:t>THREE.Mesh</a:t>
            </a:r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material</a:t>
            </a:r>
            <a:r>
              <a:rPr lang="en-US" sz="1200" b="0" dirty="0">
                <a:solidFill>
                  <a:schemeClr val="tx1"/>
                </a:solidFill>
              </a:rPr>
              <a:t> = </a:t>
            </a:r>
            <a:r>
              <a:rPr lang="en-US" sz="1200" b="0" dirty="0" err="1">
                <a:solidFill>
                  <a:schemeClr val="tx1"/>
                </a:solidFill>
              </a:rPr>
              <a:t>THREE.Material</a:t>
            </a:r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geometry </a:t>
            </a:r>
            <a:r>
              <a:rPr lang="en-US" sz="1200" b="0" dirty="0">
                <a:solidFill>
                  <a:schemeClr val="tx1"/>
                </a:solidFill>
              </a:rPr>
              <a:t>= </a:t>
            </a:r>
            <a:r>
              <a:rPr lang="en-US" sz="1200" b="0" dirty="0" err="1">
                <a:solidFill>
                  <a:schemeClr val="tx1"/>
                </a:solidFill>
              </a:rPr>
              <a:t>THREE.BufferGeometry</a:t>
            </a:r>
            <a:endParaRPr lang="en-US" sz="1200" b="0" dirty="0">
              <a:solidFill>
                <a:schemeClr val="tx1"/>
              </a:solidFill>
            </a:endParaRPr>
          </a:p>
          <a:p>
            <a:pPr lvl="0"/>
            <a:endParaRPr lang="fr-FR" sz="1200" b="0" dirty="0">
              <a:solidFill>
                <a:prstClr val="black"/>
              </a:solidFill>
            </a:endParaRPr>
          </a:p>
          <a:p>
            <a:pPr lvl="0"/>
            <a:endParaRPr lang="fr-FR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4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838</Words>
  <Application>Microsoft Office PowerPoint</Application>
  <PresentationFormat>A4 Paper (210x297 mm)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26</cp:revision>
  <dcterms:created xsi:type="dcterms:W3CDTF">2022-07-12T06:03:00Z</dcterms:created>
  <dcterms:modified xsi:type="dcterms:W3CDTF">2022-07-12T09:55:54Z</dcterms:modified>
</cp:coreProperties>
</file>