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69" autoAdjust="0"/>
    <p:restoredTop sz="94660"/>
  </p:normalViewPr>
  <p:slideViewPr>
    <p:cSldViewPr showGuides="1">
      <p:cViewPr varScale="1">
        <p:scale>
          <a:sx n="84" d="100"/>
          <a:sy n="84" d="100"/>
        </p:scale>
        <p:origin x="1354" y="8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13.11.2022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478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13.11.2022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8274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13.11.2022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5057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13.11.2022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1830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13.11.2022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4101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13.11.2022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3095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13.11.2022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9240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13.11.2022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65490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13.11.2022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4397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13.11.2022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8339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13.11.2022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29758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6FDB3-09F2-4348-8F47-4013D9DCE7EC}" type="datetimeFigureOut">
              <a:rPr lang="bg-BG" smtClean="0"/>
              <a:t>13.11.2022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4733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oytchev.github.io/suica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oytchev.github.io/suica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FEC8535-B52F-4CA0-82D9-92CEBB6E056E}"/>
              </a:ext>
            </a:extLst>
          </p:cNvPr>
          <p:cNvSpPr txBox="1"/>
          <p:nvPr/>
        </p:nvSpPr>
        <p:spPr>
          <a:xfrm>
            <a:off x="76201" y="533400"/>
            <a:ext cx="2348989" cy="25908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2170113" algn="l"/>
                <a:tab pos="2286000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BASIC</a:t>
            </a:r>
            <a:r>
              <a:rPr lang="bg-BG" sz="1400" u="sng" dirty="0">
                <a:solidFill>
                  <a:schemeClr val="tx1"/>
                </a:solidFill>
              </a:rPr>
              <a:t> </a:t>
            </a:r>
            <a:r>
              <a:rPr lang="en-GB" sz="1400" u="sng" dirty="0">
                <a:solidFill>
                  <a:schemeClr val="tx1"/>
                </a:solidFill>
              </a:rPr>
              <a:t>OBJECTS</a:t>
            </a:r>
            <a:r>
              <a:rPr lang="bg-BG" sz="1400" u="sng" dirty="0">
                <a:solidFill>
                  <a:schemeClr val="tx1"/>
                </a:solidFill>
              </a:rPr>
              <a:t>	</a:t>
            </a:r>
            <a:r>
              <a:rPr lang="en-GB" sz="1400" u="sng" dirty="0">
                <a:solidFill>
                  <a:schemeClr val="tx1"/>
                </a:solidFill>
              </a:rPr>
              <a:t> </a:t>
            </a:r>
          </a:p>
          <a:p>
            <a:r>
              <a:rPr lang="en-GB" sz="1100" dirty="0">
                <a:solidFill>
                  <a:prstClr val="black"/>
                </a:solidFill>
              </a:rPr>
              <a:t>circle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cone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cube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cylinder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line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/from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point</a:t>
            </a:r>
            <a:r>
              <a:rPr lang="en-GB" sz="1100" b="0" dirty="0">
                <a:solidFill>
                  <a:prstClr val="black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polygon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prism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pyramid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sphere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square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27B927-C2BF-46AA-B727-FE069952F615}"/>
              </a:ext>
            </a:extLst>
          </p:cNvPr>
          <p:cNvSpPr txBox="1"/>
          <p:nvPr/>
        </p:nvSpPr>
        <p:spPr>
          <a:xfrm>
            <a:off x="76201" y="3200400"/>
            <a:ext cx="2355087" cy="281939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286000" algn="r"/>
              </a:tabLst>
            </a:pPr>
            <a:r>
              <a:rPr lang="en-GB" sz="1400" u="sng" dirty="0">
                <a:solidFill>
                  <a:schemeClr val="tx1"/>
                </a:solidFill>
              </a:rPr>
              <a:t>ADVANCED OBJECTS	 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construct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expression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convex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size,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group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object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b="0" dirty="0">
                <a:solidFill>
                  <a:schemeClr val="tx1"/>
                </a:solidFill>
              </a:rPr>
              <a:t>	.</a:t>
            </a:r>
            <a:r>
              <a:rPr lang="en-GB" sz="1100" dirty="0">
                <a:solidFill>
                  <a:schemeClr val="tx1"/>
                </a:solidFill>
              </a:rPr>
              <a:t>add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object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model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 err="1">
                <a:solidFill>
                  <a:schemeClr val="tx1"/>
                </a:solidFill>
              </a:rPr>
              <a:t>model.save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GB" sz="1100" b="0" dirty="0">
                <a:solidFill>
                  <a:schemeClr val="tx1"/>
                </a:solidFill>
              </a:rPr>
              <a:t>, [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object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])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surface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curve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  <a:endParaRPr lang="bg-BG" sz="1100" b="0" dirty="0">
              <a:solidFill>
                <a:schemeClr val="tx1"/>
              </a:solidFill>
            </a:endParaRP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text3d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text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font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tube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curve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radius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 </a:t>
            </a:r>
            <a:r>
              <a:rPr lang="en-US" sz="1100" dirty="0">
                <a:solidFill>
                  <a:schemeClr val="tx1"/>
                </a:solidFill>
              </a:rPr>
              <a:t>extrude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shape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.radius .offset .count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1,2</a:t>
            </a:r>
            <a:endParaRPr lang="en-GB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spline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closed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interpolating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         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param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param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 err="1">
                <a:solidFill>
                  <a:schemeClr val="tx1"/>
                </a:solidFill>
              </a:rPr>
              <a:t>splane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closed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1,2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interpolating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1,2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          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param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param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037FDB-4BA4-46B7-ACD5-8F1021BB2B28}"/>
              </a:ext>
            </a:extLst>
          </p:cNvPr>
          <p:cNvSpPr txBox="1"/>
          <p:nvPr/>
        </p:nvSpPr>
        <p:spPr>
          <a:xfrm>
            <a:off x="76204" y="76200"/>
            <a:ext cx="2355082" cy="36779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 sz="2000" dirty="0">
                <a:solidFill>
                  <a:schemeClr val="tx1"/>
                </a:solidFill>
              </a:rPr>
              <a:t>Suica 2.0 </a:t>
            </a:r>
            <a:r>
              <a:rPr lang="en-GB" sz="1600" b="0" dirty="0">
                <a:solidFill>
                  <a:schemeClr val="tx1"/>
                </a:solidFill>
              </a:rPr>
              <a:t>for JavaScript</a:t>
            </a:r>
            <a:endParaRPr lang="en-GB" b="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C3A5A-36FF-4BD5-92D3-D4D2B8C2BFB7}"/>
              </a:ext>
            </a:extLst>
          </p:cNvPr>
          <p:cNvSpPr txBox="1"/>
          <p:nvPr/>
        </p:nvSpPr>
        <p:spPr>
          <a:xfrm>
            <a:off x="8153400" y="533400"/>
            <a:ext cx="1676398" cy="39624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1427163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MISC	 </a:t>
            </a:r>
          </a:p>
          <a:p>
            <a:r>
              <a:rPr lang="en-GB" sz="1100" dirty="0">
                <a:solidFill>
                  <a:schemeClr val="tx1"/>
                </a:solidFill>
              </a:rPr>
              <a:t>its</a:t>
            </a:r>
          </a:p>
          <a:p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</a:t>
            </a:r>
            <a:r>
              <a:rPr lang="en-GB" sz="1100" b="0" dirty="0" err="1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clone</a:t>
            </a:r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</a:t>
            </a:r>
            <a:r>
              <a:rPr lang="en-GB" sz="1100" b="0" dirty="0" err="1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style</a:t>
            </a:r>
            <a:r>
              <a:rPr lang="en-GB" sz="1100" b="0" dirty="0">
                <a:solidFill>
                  <a:schemeClr val="tx1"/>
                </a:solidFill>
              </a:rPr>
              <a:t> ({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</a:t>
            </a:r>
            <a:r>
              <a:rPr lang="en-GB" sz="1100" b="0" dirty="0">
                <a:solidFill>
                  <a:schemeClr val="tx1"/>
                </a:solidFill>
              </a:rPr>
              <a:t>: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en-GB" sz="1100" b="0" dirty="0">
                <a:solidFill>
                  <a:schemeClr val="tx1"/>
                </a:solidFill>
              </a:rPr>
              <a:t>, …})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allObjects</a:t>
            </a:r>
            <a:r>
              <a:rPr lang="en-GB" sz="1100" b="0" dirty="0">
                <a:solidFill>
                  <a:schemeClr val="tx1"/>
                </a:solidFill>
              </a:rPr>
              <a:t> ()</a:t>
            </a:r>
          </a:p>
          <a:p>
            <a:pPr lvl="0"/>
            <a:r>
              <a:rPr lang="en-GB" sz="1100" dirty="0" err="1">
                <a:solidFill>
                  <a:schemeClr val="tx1"/>
                </a:solidFill>
              </a:rPr>
              <a:t>findPosition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findObject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event, interactive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findObject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event, [object, …]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findObjects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event, interactive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findObjects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event, [object, …]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objectPosition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local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screenPosition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local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global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>
                <a:solidFill>
                  <a:schemeClr val="tx1"/>
                </a:solidFill>
              </a:rPr>
              <a:t>radians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degrees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degrees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radians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lerp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first, second, k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>
                <a:solidFill>
                  <a:schemeClr val="tx1"/>
                </a:solidFill>
              </a:rPr>
              <a:t>clamp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value, min</a:t>
            </a:r>
            <a:r>
              <a:rPr lang="fr-FR" sz="1100" b="0">
                <a:solidFill>
                  <a:schemeClr val="tx1">
                    <a:lumMod val="50000"/>
                    <a:lumOff val="50000"/>
                  </a:schemeClr>
                </a:solidFill>
              </a:rPr>
              <a:t>, max</a:t>
            </a:r>
            <a:r>
              <a:rPr lang="fr-FR" sz="1100" b="0">
                <a:solidFill>
                  <a:schemeClr val="tx1"/>
                </a:solidFill>
              </a:rPr>
              <a:t>)</a:t>
            </a:r>
            <a:endParaRPr lang="fr-FR" sz="1100" b="0" dirty="0">
              <a:solidFill>
                <a:schemeClr val="tx1"/>
              </a:solidFill>
            </a:endParaRPr>
          </a:p>
          <a:p>
            <a:r>
              <a:rPr lang="fr-FR" sz="1100" dirty="0" err="1">
                <a:solidFill>
                  <a:schemeClr val="tx1"/>
                </a:solidFill>
              </a:rPr>
              <a:t>random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random</a:t>
            </a:r>
            <a:r>
              <a:rPr lang="fr-FR" sz="1100" b="0" dirty="0">
                <a:solidFill>
                  <a:schemeClr val="tx1"/>
                </a:solidFill>
              </a:rPr>
              <a:t> ([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fr-FR" sz="1100" b="0" dirty="0">
                <a:solidFill>
                  <a:schemeClr val="tx1"/>
                </a:solidFill>
              </a:rPr>
              <a:t>,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r>
              <a:rPr lang="fr-FR" sz="1100" b="0" dirty="0">
                <a:solidFill>
                  <a:schemeClr val="tx1"/>
                </a:solidFill>
              </a:rPr>
              <a:t>])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randomIn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randomOn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endParaRPr lang="fr-FR" sz="1100" b="0" dirty="0">
              <a:solidFill>
                <a:schemeClr val="tx1"/>
              </a:solidFill>
            </a:endParaRPr>
          </a:p>
          <a:p>
            <a:endParaRPr lang="en-GB" sz="1100" b="0" dirty="0">
              <a:solidFill>
                <a:srgbClr val="FF0000"/>
              </a:solidFill>
            </a:endParaRPr>
          </a:p>
          <a:p>
            <a:endParaRPr lang="en-GB" sz="1200" b="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0F6664-DC79-4302-9840-53915790574A}"/>
              </a:ext>
            </a:extLst>
          </p:cNvPr>
          <p:cNvSpPr txBox="1"/>
          <p:nvPr/>
        </p:nvSpPr>
        <p:spPr>
          <a:xfrm>
            <a:off x="76203" y="6095999"/>
            <a:ext cx="5175501" cy="66819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286000" algn="l"/>
                <a:tab pos="2859088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LMS	 </a:t>
            </a:r>
          </a:p>
          <a:p>
            <a:pPr>
              <a:tabLst>
                <a:tab pos="171450" algn="l"/>
                <a:tab pos="2228850" algn="l"/>
                <a:tab pos="2859088" algn="l"/>
              </a:tabLst>
            </a:pPr>
            <a:r>
              <a:rPr lang="en-GB" sz="1100" dirty="0" err="1">
                <a:solidFill>
                  <a:schemeClr val="tx1"/>
                </a:solidFill>
              </a:rPr>
              <a:t>scorm</a:t>
            </a:r>
            <a:endParaRPr lang="en-GB" sz="1100" dirty="0">
              <a:solidFill>
                <a:schemeClr val="tx1"/>
              </a:solidFill>
            </a:endParaRPr>
          </a:p>
          <a:p>
            <a:pPr>
              <a:tabLst>
                <a:tab pos="55563" algn="l"/>
                <a:tab pos="2228850" algn="l"/>
                <a:tab pos="2859088" algn="l"/>
              </a:tabLst>
            </a:pPr>
            <a:r>
              <a:rPr lang="en-GB" sz="1100" dirty="0">
                <a:solidFill>
                  <a:schemeClr val="tx1"/>
                </a:solidFill>
              </a:rPr>
              <a:t>	</a:t>
            </a:r>
            <a:r>
              <a:rPr lang="en-GB" sz="1100" b="0" dirty="0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api</a:t>
            </a:r>
            <a:r>
              <a:rPr lang="en-GB" sz="1100" b="0" dirty="0">
                <a:solidFill>
                  <a:schemeClr val="tx1"/>
                </a:solidFill>
              </a:rPr>
              <a:t>, .</a:t>
            </a:r>
            <a:r>
              <a:rPr lang="en-GB" sz="1100" dirty="0">
                <a:solidFill>
                  <a:schemeClr val="tx1"/>
                </a:solidFill>
              </a:rPr>
              <a:t>score, </a:t>
            </a:r>
            <a:r>
              <a:rPr lang="en-GB" sz="1100" b="0" dirty="0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studentName</a:t>
            </a:r>
            <a:r>
              <a:rPr lang="en-GB" sz="1100" b="0" dirty="0">
                <a:solidFill>
                  <a:schemeClr val="tx1"/>
                </a:solidFill>
              </a:rPr>
              <a:t>,.</a:t>
            </a:r>
            <a:r>
              <a:rPr lang="en-GB" sz="1100" dirty="0" err="1">
                <a:solidFill>
                  <a:schemeClr val="tx1"/>
                </a:solidFill>
              </a:rPr>
              <a:t>getValue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en-GB" sz="1100" b="0" dirty="0">
                <a:solidFill>
                  <a:schemeClr val="tx1"/>
                </a:solidFill>
              </a:rPr>
              <a:t>) .</a:t>
            </a:r>
            <a:r>
              <a:rPr lang="en-GB" sz="1100" dirty="0" err="1">
                <a:solidFill>
                  <a:schemeClr val="tx1"/>
                </a:solidFill>
              </a:rPr>
              <a:t>setValue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en-GB" sz="1100" b="0" dirty="0">
                <a:solidFill>
                  <a:schemeClr val="tx1"/>
                </a:solidFill>
              </a:rPr>
              <a:t>), .</a:t>
            </a:r>
            <a:r>
              <a:rPr lang="en-GB" sz="1100" dirty="0">
                <a:solidFill>
                  <a:schemeClr val="tx1"/>
                </a:solidFill>
              </a:rPr>
              <a:t>derandomize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seed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F580A1-EC5A-40BC-9EB4-F8136E369B2D}"/>
              </a:ext>
            </a:extLst>
          </p:cNvPr>
          <p:cNvSpPr txBox="1"/>
          <p:nvPr/>
        </p:nvSpPr>
        <p:spPr>
          <a:xfrm>
            <a:off x="8153399" y="4572000"/>
            <a:ext cx="1676398" cy="218915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1427163" algn="l"/>
                <a:tab pos="1717675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DRAWINGS &amp; SHAPES	 </a:t>
            </a:r>
          </a:p>
          <a:p>
            <a:pPr lvl="0"/>
            <a:r>
              <a:rPr lang="en-GB" sz="1100" dirty="0">
                <a:solidFill>
                  <a:schemeClr val="tx1"/>
                </a:solidFill>
              </a:rPr>
              <a:t>drawing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width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height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71450" algn="l"/>
                <a:tab pos="2400300" algn="l"/>
              </a:tabLst>
            </a:pPr>
            <a:r>
              <a:rPr lang="en-GB" sz="1100" dirty="0">
                <a:solidFill>
                  <a:schemeClr val="tx1"/>
                </a:solidFill>
              </a:rPr>
              <a:t>shape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1450" algn="l"/>
                <a:tab pos="2400300" algn="l"/>
              </a:tabLst>
            </a:pPr>
            <a:r>
              <a:rPr lang="en-GB" sz="1100" dirty="0" err="1">
                <a:solidFill>
                  <a:schemeClr val="tx1"/>
                </a:solidFill>
              </a:rPr>
              <a:t>moveTo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…)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lineTo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…)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curveTo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GB" sz="1100" b="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GB" sz="1100" b="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schemeClr val="tx1"/>
                </a:solidFill>
              </a:rPr>
              <a:t>arc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radius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cw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1100" b="0" dirty="0">
              <a:solidFill>
                <a:schemeClr val="tx1"/>
              </a:solidFill>
            </a:endParaRPr>
          </a:p>
          <a:p>
            <a:r>
              <a:rPr lang="en-GB" sz="1100" dirty="0">
                <a:solidFill>
                  <a:schemeClr val="tx1"/>
                </a:solidFill>
              </a:rPr>
              <a:t>stroke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width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closed)</a:t>
            </a:r>
            <a:endParaRPr lang="en-GB" sz="1100" b="0" dirty="0">
              <a:solidFill>
                <a:schemeClr val="tx1"/>
              </a:solidFill>
            </a:endParaRPr>
          </a:p>
          <a:p>
            <a:r>
              <a:rPr lang="en-GB" sz="1100" dirty="0">
                <a:solidFill>
                  <a:schemeClr val="tx1"/>
                </a:solidFill>
              </a:rPr>
              <a:t>fill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1100" b="0" dirty="0">
              <a:solidFill>
                <a:schemeClr val="tx1"/>
              </a:solidFill>
            </a:endParaRPr>
          </a:p>
          <a:p>
            <a:r>
              <a:rPr lang="en-GB" sz="1100" dirty="0" err="1">
                <a:solidFill>
                  <a:schemeClr val="tx1"/>
                </a:solidFill>
              </a:rPr>
              <a:t>fillText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text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font)</a:t>
            </a:r>
            <a:endParaRPr lang="en-GB" sz="1100" b="0" dirty="0">
              <a:solidFill>
                <a:schemeClr val="tx1"/>
              </a:solidFill>
            </a:endParaRPr>
          </a:p>
          <a:p>
            <a:pPr>
              <a:tabLst>
                <a:tab pos="457200" algn="l"/>
              </a:tabLst>
            </a:pPr>
            <a:r>
              <a:rPr lang="en-GB" sz="1100" b="0" dirty="0">
                <a:solidFill>
                  <a:schemeClr val="tx1"/>
                </a:solidFill>
              </a:rPr>
              <a:t>	      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"bold 20px Courier"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GB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/>
            <a:r>
              <a:rPr lang="en-GB" sz="1100" dirty="0">
                <a:solidFill>
                  <a:schemeClr val="tx1"/>
                </a:solidFill>
              </a:rPr>
              <a:t>clear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43DBA7-0A9B-4703-879D-D7A4922ED042}"/>
              </a:ext>
            </a:extLst>
          </p:cNvPr>
          <p:cNvSpPr txBox="1"/>
          <p:nvPr/>
        </p:nvSpPr>
        <p:spPr>
          <a:xfrm>
            <a:off x="5334000" y="533399"/>
            <a:ext cx="2738120" cy="396240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570163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SUICA	</a:t>
            </a:r>
          </a:p>
          <a:p>
            <a:pPr lvl="0"/>
            <a:r>
              <a:rPr lang="fr-FR" sz="1100" dirty="0">
                <a:solidFill>
                  <a:schemeClr val="tx1"/>
                </a:solidFill>
              </a:rPr>
              <a:t>background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pPr lvl="0"/>
            <a:r>
              <a:rPr lang="fr-FR" sz="1100" dirty="0" err="1">
                <a:solidFill>
                  <a:schemeClr val="tx1"/>
                </a:solidFill>
              </a:rPr>
              <a:t>oxyz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pPr lvl="0"/>
            <a:r>
              <a:rPr lang="fr-FR" sz="1100" dirty="0" err="1">
                <a:solidFill>
                  <a:schemeClr val="tx1"/>
                </a:solidFill>
              </a:rPr>
              <a:t>demo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altitude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speed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orbit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altitude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speed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>
                <a:solidFill>
                  <a:schemeClr val="tx1"/>
                </a:solidFill>
              </a:rPr>
              <a:t>trackball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altitude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lookAt</a:t>
            </a:r>
            <a:r>
              <a:rPr lang="fr-FR" sz="1100" dirty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/>
                </a:solidFill>
              </a:rPr>
              <a:t>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up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>
                <a:solidFill>
                  <a:schemeClr val="tx1"/>
                </a:solidFill>
              </a:rPr>
              <a:t>perspective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near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far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fov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orthographic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near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far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fullWindow</a:t>
            </a:r>
            <a:r>
              <a:rPr lang="fr-FR" sz="1100" b="0" dirty="0">
                <a:solidFill>
                  <a:schemeClr val="tx1"/>
                </a:solidFill>
              </a:rPr>
              <a:t> ()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fullScreen</a:t>
            </a:r>
            <a:r>
              <a:rPr lang="fr-FR" sz="1100" b="0" dirty="0">
                <a:solidFill>
                  <a:schemeClr val="tx1"/>
                </a:solidFill>
              </a:rPr>
              <a:t> ()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stereo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anaglyph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vr</a:t>
            </a:r>
            <a:r>
              <a:rPr lang="fr-FR" sz="1100" b="0" dirty="0">
                <a:solidFill>
                  <a:schemeClr val="tx1"/>
                </a:solidFill>
              </a:rPr>
              <a:t> ()</a:t>
            </a:r>
          </a:p>
          <a:p>
            <a:r>
              <a:rPr lang="fr-FR" sz="1100" dirty="0">
                <a:solidFill>
                  <a:schemeClr val="tx1"/>
                </a:solidFill>
              </a:rPr>
              <a:t>capture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time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fps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format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skipframes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>
                <a:solidFill>
                  <a:schemeClr val="tx1"/>
                </a:solidFill>
              </a:rPr>
              <a:t>SUICA_VERSION, SUICA_DATE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6EF9B0-93E4-46D7-AD2D-C0A463E031DD}"/>
              </a:ext>
            </a:extLst>
          </p:cNvPr>
          <p:cNvSpPr txBox="1"/>
          <p:nvPr/>
        </p:nvSpPr>
        <p:spPr>
          <a:xfrm>
            <a:off x="2507486" y="533399"/>
            <a:ext cx="2744218" cy="259080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571750" algn="r"/>
              </a:tabLst>
            </a:pPr>
            <a:r>
              <a:rPr lang="en-GB" sz="1400" u="sng" dirty="0">
                <a:solidFill>
                  <a:schemeClr val="tx1"/>
                </a:solidFill>
              </a:rPr>
              <a:t>BASIC PROPERTIES</a:t>
            </a:r>
            <a:r>
              <a:rPr lang="en-GB" sz="1600" u="sng" dirty="0">
                <a:solidFill>
                  <a:schemeClr val="tx1"/>
                </a:solidFill>
              </a:rPr>
              <a:t>	</a:t>
            </a:r>
          </a:p>
          <a:p>
            <a:pPr lvl="0">
              <a:tabLst>
                <a:tab pos="173038" algn="l"/>
                <a:tab pos="217487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.center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fr-FR" sz="1100" b="0" dirty="0">
                <a:solidFill>
                  <a:schemeClr val="tx1"/>
                </a:solidFill>
              </a:rPr>
              <a:t>[.</a:t>
            </a:r>
            <a:r>
              <a:rPr lang="fr-FR" sz="1100" dirty="0">
                <a:solidFill>
                  <a:schemeClr val="tx1"/>
                </a:solidFill>
              </a:rPr>
              <a:t>x</a:t>
            </a:r>
            <a:r>
              <a:rPr lang="fr-FR" sz="1100" b="0" dirty="0">
                <a:solidFill>
                  <a:schemeClr val="tx1"/>
                </a:solidFill>
              </a:rPr>
              <a:t>, .</a:t>
            </a:r>
            <a:r>
              <a:rPr lang="fr-FR" sz="1100" dirty="0">
                <a:solidFill>
                  <a:schemeClr val="tx1"/>
                </a:solidFill>
              </a:rPr>
              <a:t>y</a:t>
            </a:r>
            <a:r>
              <a:rPr lang="fr-FR" sz="1100" b="0" dirty="0">
                <a:solidFill>
                  <a:schemeClr val="tx1"/>
                </a:solidFill>
              </a:rPr>
              <a:t>, .</a:t>
            </a:r>
            <a:r>
              <a:rPr lang="fr-FR" sz="1100" dirty="0">
                <a:solidFill>
                  <a:schemeClr val="tx1"/>
                </a:solidFill>
              </a:rPr>
              <a:t>z</a:t>
            </a:r>
            <a:r>
              <a:rPr lang="fr-FR" sz="1100" b="0" dirty="0">
                <a:solidFill>
                  <a:schemeClr val="tx1"/>
                </a:solidFill>
              </a:rPr>
              <a:t>]</a:t>
            </a:r>
          </a:p>
          <a:p>
            <a:pPr marL="342900" indent="-342900">
              <a:tabLst>
                <a:tab pos="173038" algn="l"/>
                <a:tab pos="2571750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.color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colorname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0x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FFFFFF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[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0…1</a:t>
            </a:r>
            <a:b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dirty="0" err="1">
                <a:solidFill>
                  <a:schemeClr val="tx1"/>
                </a:solidFill>
              </a:rPr>
              <a:t>rgb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255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hsl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360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bg-BG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r>
              <a:rPr lang="bg-BG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173038" algn="l"/>
                <a:tab pos="21748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.count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count / </a:t>
            </a:r>
            <a:r>
              <a:rPr lang="en-US" sz="1100" b="0" dirty="0">
                <a:solidFill>
                  <a:schemeClr val="tx1"/>
                </a:solidFill>
              </a:rPr>
              <a:t>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</a:p>
          <a:p>
            <a:pPr marL="457200" indent="-457200">
              <a:tabLst>
                <a:tab pos="173038" algn="l"/>
                <a:tab pos="21748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.image</a:t>
            </a:r>
            <a:r>
              <a:rPr lang="en-US" sz="1100" b="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drawing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US" sz="1100" b="0" dirty="0">
                <a:solidFill>
                  <a:schemeClr val="tx1"/>
                </a:solidFill>
              </a:rPr>
              <a:t>"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image</a:t>
            </a:r>
            <a:r>
              <a:rPr lang="en-US" sz="1100" b="0" dirty="0">
                <a:solidFill>
                  <a:schemeClr val="tx1"/>
                </a:solidFill>
              </a:rPr>
              <a:t> ("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US" sz="1100" b="0" dirty="0">
                <a:solidFill>
                  <a:schemeClr val="tx1"/>
                </a:solidFill>
              </a:rPr>
              <a:t>")</a:t>
            </a:r>
          </a:p>
          <a:p>
            <a:pPr>
              <a:tabLst>
                <a:tab pos="173038" algn="l"/>
                <a:tab pos="21748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.images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.count / 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</a:p>
          <a:p>
            <a:pPr>
              <a:tabLst>
                <a:tab pos="173038" algn="l"/>
                <a:tab pos="217487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.size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width / </a:t>
            </a:r>
            <a:r>
              <a:rPr lang="en-US" sz="1100" b="0" dirty="0">
                <a:solidFill>
                  <a:schemeClr val="tx1"/>
                </a:solidFill>
              </a:rPr>
              <a:t>[.</a:t>
            </a:r>
            <a:r>
              <a:rPr lang="en-US" sz="1100" dirty="0">
                <a:solidFill>
                  <a:schemeClr val="tx1"/>
                </a:solidFill>
              </a:rPr>
              <a:t>width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.</a:t>
            </a:r>
            <a:r>
              <a:rPr lang="en-US" sz="1100" dirty="0">
                <a:solidFill>
                  <a:schemeClr val="tx1"/>
                </a:solidFill>
              </a:rPr>
              <a:t>height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.</a:t>
            </a:r>
            <a:r>
              <a:rPr lang="en-US" sz="1100" dirty="0">
                <a:solidFill>
                  <a:schemeClr val="tx1"/>
                </a:solidFill>
              </a:rPr>
              <a:t>depth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  <a:endParaRPr lang="fr-FR" sz="1100" b="0" dirty="0">
              <a:solidFill>
                <a:schemeClr val="tx1"/>
              </a:solidFill>
            </a:endParaRPr>
          </a:p>
          <a:p>
            <a:pPr>
              <a:tabLst>
                <a:tab pos="173038" algn="l"/>
                <a:tab pos="217487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.spin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spinH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[.</a:t>
            </a:r>
            <a:r>
              <a:rPr lang="en-US" sz="1100" dirty="0" err="1">
                <a:solidFill>
                  <a:schemeClr val="tx1"/>
                </a:solidFill>
              </a:rPr>
              <a:t>spinH</a:t>
            </a:r>
            <a:r>
              <a:rPr lang="en-US" sz="1100" b="0" dirty="0">
                <a:solidFill>
                  <a:schemeClr val="tx1"/>
                </a:solidFill>
              </a:rPr>
              <a:t>, .</a:t>
            </a:r>
            <a:r>
              <a:rPr lang="en-US" sz="1100" dirty="0" err="1">
                <a:solidFill>
                  <a:schemeClr val="tx1"/>
                </a:solidFill>
              </a:rPr>
              <a:t>spinV</a:t>
            </a:r>
            <a:r>
              <a:rPr lang="en-US" sz="1100" b="0" dirty="0">
                <a:solidFill>
                  <a:schemeClr val="tx1"/>
                </a:solidFill>
              </a:rPr>
              <a:t>, .</a:t>
            </a:r>
            <a:r>
              <a:rPr lang="en-US" sz="1100" dirty="0" err="1">
                <a:solidFill>
                  <a:schemeClr val="tx1"/>
                </a:solidFill>
              </a:rPr>
              <a:t>spinT</a:t>
            </a:r>
            <a:r>
              <a:rPr lang="en-US" sz="1100" b="0" dirty="0">
                <a:solidFill>
                  <a:schemeClr val="tx1"/>
                </a:solidFill>
              </a:rPr>
              <a:t>, .</a:t>
            </a:r>
            <a:r>
              <a:rPr lang="en-US" sz="1100" dirty="0" err="1">
                <a:solidFill>
                  <a:schemeClr val="tx1"/>
                </a:solidFill>
              </a:rPr>
              <a:t>spinS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</a:p>
          <a:p>
            <a:pPr>
              <a:tabLst>
                <a:tab pos="173038" algn="l"/>
                <a:tab pos="21748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.visible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dirty="0">
                <a:solidFill>
                  <a:schemeClr val="tx1"/>
                </a:solidFill>
              </a:rPr>
              <a:t>.hidden</a:t>
            </a:r>
            <a:r>
              <a:rPr lang="en-US" sz="1100" b="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true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yes / false / no</a:t>
            </a:r>
          </a:p>
          <a:p>
            <a:pPr>
              <a:tabLst>
                <a:tab pos="173038" algn="l"/>
                <a:tab pos="21748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.wireframe</a:t>
            </a:r>
            <a:r>
              <a:rPr lang="en-US" sz="1100" b="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true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yes / false / no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882492-66C2-406D-811A-0DD2A2D6EEF5}"/>
              </a:ext>
            </a:extLst>
          </p:cNvPr>
          <p:cNvSpPr txBox="1"/>
          <p:nvPr/>
        </p:nvSpPr>
        <p:spPr>
          <a:xfrm>
            <a:off x="8153400" y="76200"/>
            <a:ext cx="1676398" cy="35560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algn="r"/>
            <a:r>
              <a:rPr lang="en-GB" sz="1200" b="0" dirty="0">
                <a:solidFill>
                  <a:schemeClr val="tx1"/>
                </a:solidFill>
                <a:hlinkClick r:id="rId2"/>
              </a:rPr>
              <a:t>boytchev.github.io/suica</a:t>
            </a:r>
            <a:endParaRPr lang="en-GB" sz="1200" b="0" dirty="0">
              <a:solidFill>
                <a:schemeClr val="tx1"/>
              </a:solidFill>
            </a:endParaRPr>
          </a:p>
          <a:p>
            <a:pPr lvl="0" algn="r"/>
            <a:r>
              <a:rPr lang="en-GB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version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0B9433-2D60-4A34-84F2-60BC4D3CCAFA}"/>
              </a:ext>
            </a:extLst>
          </p:cNvPr>
          <p:cNvSpPr txBox="1"/>
          <p:nvPr/>
        </p:nvSpPr>
        <p:spPr>
          <a:xfrm>
            <a:off x="5334000" y="4572000"/>
            <a:ext cx="2738120" cy="218915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571750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EVENTS	 </a:t>
            </a:r>
          </a:p>
          <a:p>
            <a:pPr lvl="0"/>
            <a:r>
              <a:rPr lang="en-GB" sz="1100" dirty="0" err="1">
                <a:solidFill>
                  <a:schemeClr val="tx1"/>
                </a:solidFill>
              </a:rPr>
              <a:t>onPointerEnter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onPointerLeave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onPointerMove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onPointerDown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onPointerUp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onClick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onTime</a:t>
            </a:r>
            <a:r>
              <a:rPr lang="en-GB" sz="110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onLoad</a:t>
            </a:r>
            <a:endParaRPr lang="en-GB" sz="1100" dirty="0">
              <a:solidFill>
                <a:schemeClr val="tx1"/>
              </a:solidFill>
            </a:endParaRPr>
          </a:p>
          <a:p>
            <a:pPr lvl="0">
              <a:spcBef>
                <a:spcPts val="600"/>
              </a:spcBef>
            </a:pP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</a:t>
            </a:r>
            <a:r>
              <a:rPr lang="en-GB" sz="1100" b="0" dirty="0" err="1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addEventListener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eventName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eventHandler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</a:t>
            </a:r>
            <a:r>
              <a:rPr lang="en-GB" sz="1100" b="0" dirty="0" err="1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removeEventListener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eventName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</a:t>
            </a:r>
            <a:r>
              <a:rPr lang="en-GB" sz="1100" b="0" dirty="0" err="1">
                <a:solidFill>
                  <a:schemeClr val="tx1"/>
                </a:solidFill>
              </a:rPr>
              <a:t>.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eventName</a:t>
            </a:r>
            <a:r>
              <a:rPr lang="en-GB" sz="1100" b="0" dirty="0">
                <a:solidFill>
                  <a:schemeClr val="tx1"/>
                </a:solidFill>
              </a:rPr>
              <a:t> =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eventHandler</a:t>
            </a:r>
            <a:endParaRPr lang="en-GB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spcBef>
                <a:spcPts val="600"/>
              </a:spcBef>
            </a:pPr>
            <a:r>
              <a:rPr lang="en-GB" sz="1100" b="0" dirty="0">
                <a:solidFill>
                  <a:schemeClr val="tx1"/>
                </a:solidFill>
              </a:rPr>
              <a:t>function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pointerEventHandler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</a:t>
            </a:r>
            <a:r>
              <a:rPr lang="en-GB" sz="1100" b="0" dirty="0">
                <a:solidFill>
                  <a:schemeClr val="tx1"/>
                </a:solidFill>
              </a:rPr>
              <a:t>) { … }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function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timeEventHandler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time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dTime</a:t>
            </a:r>
            <a:r>
              <a:rPr lang="en-GB" sz="1100" b="0" dirty="0">
                <a:solidFill>
                  <a:schemeClr val="tx1"/>
                </a:solidFill>
              </a:rPr>
              <a:t>) { … }</a:t>
            </a:r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b="0" dirty="0">
                <a:solidFill>
                  <a:schemeClr val="tx1"/>
                </a:solidFill>
              </a:rPr>
              <a:t>function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loadEventHandler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en-GB" sz="1100" b="0" dirty="0">
                <a:solidFill>
                  <a:schemeClr val="tx1"/>
                </a:solidFill>
              </a:rPr>
              <a:t>) { … }</a:t>
            </a:r>
            <a:endParaRPr lang="en-GB" sz="11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fr-FR" sz="1100" dirty="0">
                <a:solidFill>
                  <a:schemeClr val="tx1"/>
                </a:solidFill>
              </a:rPr>
              <a:t>proactive</a:t>
            </a:r>
            <a:r>
              <a:rPr lang="fr-FR" sz="1100" b="0" dirty="0">
                <a:solidFill>
                  <a:schemeClr val="tx1"/>
                </a:solidFill>
              </a:rPr>
              <a:t> ()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080CE7-A3B9-4A4B-A1C8-8869B64BEC04}"/>
              </a:ext>
            </a:extLst>
          </p:cNvPr>
          <p:cNvSpPr txBox="1"/>
          <p:nvPr/>
        </p:nvSpPr>
        <p:spPr>
          <a:xfrm>
            <a:off x="2513584" y="3212740"/>
            <a:ext cx="2738120" cy="281939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517775" algn="r"/>
              </a:tabLst>
            </a:pPr>
            <a:r>
              <a:rPr lang="en-GB" sz="1400" u="sng" dirty="0">
                <a:solidFill>
                  <a:schemeClr val="tx1"/>
                </a:solidFill>
              </a:rPr>
              <a:t>ADVANCED PROPERTIES	</a:t>
            </a:r>
          </a:p>
          <a:p>
            <a:pPr marL="342900" indent="-342900"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.closed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bool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.curve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/>
                </a:solidFill>
              </a:rPr>
              <a:t>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, …]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spline / f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b="0" baseline="30000" dirty="0">
                <a:solidFill>
                  <a:schemeClr val="tx1"/>
                </a:solidFill>
              </a:rPr>
              <a:t>                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/>
                </a:solidFill>
              </a:rPr>
              <a:t>[[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, …], …]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splane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f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.expression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A+B, A-B, A*B, (…)</a:t>
            </a:r>
            <a:endParaRPr lang="en-US" sz="1100" b="0" dirty="0">
              <a:solidFill>
                <a:srgbClr val="FF0000"/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.font</a:t>
            </a:r>
            <a:r>
              <a:rPr lang="fr-FR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fr-FR" sz="1100" b="0" dirty="0">
                <a:solidFill>
                  <a:schemeClr val="tx1"/>
                </a:solidFill>
              </a:rPr>
              <a:t>"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fontname</a:t>
            </a:r>
            <a:r>
              <a:rPr lang="fr-FR" sz="1100" b="0" dirty="0" err="1">
                <a:solidFill>
                  <a:schemeClr val="tx1"/>
                </a:solidFill>
              </a:rPr>
              <a:t>.json</a:t>
            </a:r>
            <a:r>
              <a:rPr lang="fr-FR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.interpolating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bool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</a:t>
            </a:r>
            <a:r>
              <a:rPr lang="en-US" sz="1100" dirty="0" err="1">
                <a:solidFill>
                  <a:schemeClr val="tx1"/>
                </a:solidFill>
              </a:rPr>
              <a:t>src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/>
                </a:solidFill>
              </a:rPr>
              <a:t>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, …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f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US" sz="1100" b="0" dirty="0">
              <a:solidFill>
                <a:schemeClr val="tx1"/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= </a:t>
            </a:r>
            <a:r>
              <a:rPr lang="en-US" sz="1100" b="0" dirty="0">
                <a:solidFill>
                  <a:schemeClr val="tx1"/>
                </a:solidFill>
              </a:rPr>
              <a:t>[[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, …], … 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, …]]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f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US" sz="1100" b="0" dirty="0">
              <a:solidFill>
                <a:schemeClr val="tx1"/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.vertices</a:t>
            </a:r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</a:t>
            </a:r>
            <a:r>
              <a:rPr lang="en-US" sz="1100" dirty="0" err="1">
                <a:solidFill>
                  <a:schemeClr val="tx1"/>
                </a:solidFill>
              </a:rPr>
              <a:t>threejs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THREE.Mesh</a:t>
            </a:r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b="0" dirty="0">
                <a:solidFill>
                  <a:schemeClr val="tx1"/>
                </a:solidFill>
              </a:rPr>
              <a:t>	.</a:t>
            </a:r>
            <a:r>
              <a:rPr lang="en-US" sz="1100" dirty="0">
                <a:solidFill>
                  <a:schemeClr val="tx1"/>
                </a:solidFill>
              </a:rPr>
              <a:t>material</a:t>
            </a:r>
            <a:r>
              <a:rPr lang="en-US" sz="1100" b="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THREE.Material</a:t>
            </a:r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b="0" dirty="0">
                <a:solidFill>
                  <a:schemeClr val="tx1"/>
                </a:solidFill>
              </a:rPr>
              <a:t>	.</a:t>
            </a:r>
            <a:r>
              <a:rPr lang="en-US" sz="1100" dirty="0">
                <a:solidFill>
                  <a:schemeClr val="tx1"/>
                </a:solidFill>
              </a:rPr>
              <a:t>geometry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THREE.BufferGeometry</a:t>
            </a:r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173038" algn="l"/>
                <a:tab pos="2514600" algn="r"/>
              </a:tabLst>
            </a:pPr>
            <a:r>
              <a:rPr lang="en-US" sz="1200" dirty="0">
                <a:solidFill>
                  <a:schemeClr val="tx1"/>
                </a:solidFill>
              </a:rPr>
              <a:t>.</a:t>
            </a:r>
            <a:r>
              <a:rPr lang="en-US" sz="1200" dirty="0" err="1">
                <a:solidFill>
                  <a:schemeClr val="tx1"/>
                </a:solidFill>
              </a:rPr>
              <a:t>intersectData</a:t>
            </a:r>
            <a:endParaRPr lang="en-US" sz="1200" dirty="0">
              <a:solidFill>
                <a:schemeClr val="tx1"/>
              </a:solidFill>
            </a:endParaRPr>
          </a:p>
          <a:p>
            <a:pPr>
              <a:tabLst>
                <a:tab pos="173038" algn="l"/>
                <a:tab pos="2514600" algn="r"/>
              </a:tabLst>
            </a:pPr>
            <a:r>
              <a:rPr lang="en-US" sz="1200" dirty="0">
                <a:solidFill>
                  <a:schemeClr val="tx1"/>
                </a:solidFill>
              </a:rPr>
              <a:t>.</a:t>
            </a:r>
            <a:r>
              <a:rPr lang="en-US" sz="1200" dirty="0" err="1">
                <a:solidFill>
                  <a:schemeClr val="tx1"/>
                </a:solidFill>
              </a:rPr>
              <a:t>randomIn</a:t>
            </a:r>
            <a:endParaRPr lang="en-US" sz="1200" dirty="0">
              <a:solidFill>
                <a:schemeClr val="tx1"/>
              </a:solidFill>
            </a:endParaRPr>
          </a:p>
          <a:p>
            <a:pPr>
              <a:tabLst>
                <a:tab pos="173038" algn="l"/>
                <a:tab pos="2514600" algn="r"/>
              </a:tabLst>
            </a:pPr>
            <a:r>
              <a:rPr lang="en-US" sz="1200" dirty="0">
                <a:solidFill>
                  <a:schemeClr val="tx1"/>
                </a:solidFill>
              </a:rPr>
              <a:t>.</a:t>
            </a:r>
            <a:r>
              <a:rPr lang="en-US" sz="1200" dirty="0" err="1">
                <a:solidFill>
                  <a:schemeClr val="tx1"/>
                </a:solidFill>
              </a:rPr>
              <a:t>randomOn</a:t>
            </a:r>
            <a:endParaRPr lang="fr-FR" sz="1200" b="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3F9FB8-ABF0-4714-8EFA-6FD82862320C}"/>
              </a:ext>
            </a:extLst>
          </p:cNvPr>
          <p:cNvSpPr txBox="1"/>
          <p:nvPr/>
        </p:nvSpPr>
        <p:spPr>
          <a:xfrm>
            <a:off x="2507486" y="76201"/>
            <a:ext cx="5569714" cy="36779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fr-FR" sz="1100" b="0" dirty="0">
                <a:solidFill>
                  <a:schemeClr val="tx1"/>
                </a:solidFill>
              </a:rPr>
              <a:t>&lt;script src="</a:t>
            </a:r>
            <a:r>
              <a:rPr lang="fr-FR" sz="1100" dirty="0">
                <a:solidFill>
                  <a:schemeClr val="tx1"/>
                </a:solidFill>
              </a:rPr>
              <a:t>suica.js</a:t>
            </a:r>
            <a:r>
              <a:rPr lang="fr-FR" sz="1100" b="0" dirty="0">
                <a:solidFill>
                  <a:schemeClr val="tx1"/>
                </a:solidFill>
              </a:rPr>
              <a:t>"&gt;&lt;/script&gt;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0A472D5-EBA3-48DB-9A45-D76D8201A41D}"/>
              </a:ext>
            </a:extLst>
          </p:cNvPr>
          <p:cNvGrpSpPr/>
          <p:nvPr/>
        </p:nvGrpSpPr>
        <p:grpSpPr>
          <a:xfrm>
            <a:off x="9589191" y="5187310"/>
            <a:ext cx="240608" cy="668660"/>
            <a:chOff x="9589191" y="5187310"/>
            <a:chExt cx="240608" cy="66866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328D65F-0A00-42A2-9A1F-A1EEA76AC479}"/>
                </a:ext>
              </a:extLst>
            </p:cNvPr>
            <p:cNvSpPr txBox="1"/>
            <p:nvPr/>
          </p:nvSpPr>
          <p:spPr>
            <a:xfrm rot="5400000">
              <a:off x="9392221" y="5410761"/>
              <a:ext cx="661029" cy="214127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>
                <a:tabLst>
                  <a:tab pos="171450" algn="l"/>
                </a:tabLst>
                <a:defRPr sz="1000" b="1">
                  <a:solidFill>
                    <a:schemeClr val="accent1"/>
                  </a:solidFill>
                  <a:latin typeface="Agency FB" panose="020B050302020202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>
                <a:tabLst>
                  <a:tab pos="171450" algn="l"/>
                  <a:tab pos="1427163" algn="l"/>
                  <a:tab pos="1717675" algn="l"/>
                </a:tabLst>
              </a:pPr>
              <a:r>
                <a:rPr lang="en-GB" sz="1100" b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shapes</a:t>
              </a:r>
              <a:endParaRPr lang="en-GB" sz="1100" b="0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0A59D96-28D9-4795-9439-5A8DEB274D32}"/>
                </a:ext>
              </a:extLst>
            </p:cNvPr>
            <p:cNvCxnSpPr>
              <a:cxnSpLocks/>
            </p:cNvCxnSpPr>
            <p:nvPr/>
          </p:nvCxnSpPr>
          <p:spPr>
            <a:xfrm>
              <a:off x="9589191" y="5194935"/>
              <a:ext cx="8077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6A49A61-D15B-4FE8-810A-E272685B141B}"/>
                </a:ext>
              </a:extLst>
            </p:cNvPr>
            <p:cNvCxnSpPr>
              <a:cxnSpLocks/>
            </p:cNvCxnSpPr>
            <p:nvPr/>
          </p:nvCxnSpPr>
          <p:spPr>
            <a:xfrm>
              <a:off x="9589191" y="5855970"/>
              <a:ext cx="7429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79604E5-8361-4FB7-8066-4A021DFF3E40}"/>
                </a:ext>
              </a:extLst>
            </p:cNvPr>
            <p:cNvCxnSpPr>
              <a:cxnSpLocks/>
            </p:cNvCxnSpPr>
            <p:nvPr/>
          </p:nvCxnSpPr>
          <p:spPr>
            <a:xfrm>
              <a:off x="9628817" y="5194935"/>
              <a:ext cx="0" cy="6610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0191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FEC8535-B52F-4CA0-82D9-92CEBB6E056E}"/>
              </a:ext>
            </a:extLst>
          </p:cNvPr>
          <p:cNvSpPr txBox="1"/>
          <p:nvPr/>
        </p:nvSpPr>
        <p:spPr>
          <a:xfrm>
            <a:off x="76205" y="533400"/>
            <a:ext cx="2590794" cy="25146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341563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BASIC OBJECTS	 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circle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cone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cube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cylinder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line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>
                <a:solidFill>
                  <a:schemeClr val="tx1">
                    <a:lumMod val="50000"/>
                    <a:lumOff val="50000"/>
                  </a:schemeClr>
                </a:solidFill>
              </a:rPr>
              <a:t>/from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point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polygon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prism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pyramid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dirty="0">
                <a:solidFill>
                  <a:schemeClr val="tx1"/>
                </a:solidFill>
              </a:rPr>
              <a:t>&lt;sphere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square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algn="r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 id spin image images wireframe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27B927-C2BF-46AA-B727-FE069952F615}"/>
              </a:ext>
            </a:extLst>
          </p:cNvPr>
          <p:cNvSpPr txBox="1"/>
          <p:nvPr/>
        </p:nvSpPr>
        <p:spPr>
          <a:xfrm>
            <a:off x="76205" y="3143505"/>
            <a:ext cx="2590794" cy="241299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286000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ADVANCED OBJECTS	 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clone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construct</a:t>
            </a:r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expression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convex</a:t>
            </a:r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group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 </a:t>
            </a:r>
            <a:r>
              <a:rPr lang="en-GB" sz="1100" b="0" dirty="0">
                <a:solidFill>
                  <a:schemeClr val="tx1"/>
                </a:solidFill>
              </a:rPr>
              <a:t>&lt;/</a:t>
            </a:r>
            <a:r>
              <a:rPr lang="en-GB" sz="1100" dirty="0">
                <a:solidFill>
                  <a:schemeClr val="tx1"/>
                </a:solidFill>
              </a:rPr>
              <a:t>group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model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surface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curve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count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text3d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text font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tube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curve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radius count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>
              <a:tabLst>
                <a:tab pos="2286000" algn="r"/>
              </a:tabLst>
            </a:pPr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extrude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shape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radius offset count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1.2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>
              <a:tabLst>
                <a:tab pos="2286000" algn="r"/>
              </a:tabLst>
            </a:pPr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 err="1">
                <a:solidFill>
                  <a:schemeClr val="tx1"/>
                </a:solidFill>
              </a:rPr>
              <a:t>splane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2,5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closed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interpolating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>
              <a:tabLst>
                <a:tab pos="2286000" algn="r"/>
              </a:tabLst>
            </a:pPr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 err="1">
                <a:solidFill>
                  <a:schemeClr val="tx1"/>
                </a:solidFill>
              </a:rPr>
              <a:t>splane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3,4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closed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1,2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interpolating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1.2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algn="r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 id spin image images wireframe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F580A1-EC5A-40BC-9EB4-F8136E369B2D}"/>
              </a:ext>
            </a:extLst>
          </p:cNvPr>
          <p:cNvSpPr txBox="1"/>
          <p:nvPr/>
        </p:nvSpPr>
        <p:spPr>
          <a:xfrm>
            <a:off x="8153400" y="527306"/>
            <a:ext cx="1676393" cy="252069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1485900" algn="l"/>
                <a:tab pos="1717675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DRAWINGS &amp; SHAPES	 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drawing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>
              <a:tabLst>
                <a:tab pos="171450" algn="l"/>
                <a:tab pos="2400300" algn="l"/>
              </a:tabLst>
            </a:pPr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shape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>
              <a:tabLst>
                <a:tab pos="171450" algn="l"/>
                <a:tab pos="2400300" algn="l"/>
              </a:tabLst>
            </a:pPr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 err="1">
                <a:solidFill>
                  <a:schemeClr val="tx1"/>
                </a:solidFill>
              </a:rPr>
              <a:t>moveTo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point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 err="1">
                <a:solidFill>
                  <a:schemeClr val="tx1"/>
                </a:solidFill>
              </a:rPr>
              <a:t>lineTo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 err="1">
                <a:solidFill>
                  <a:schemeClr val="tx1"/>
                </a:solidFill>
              </a:rPr>
              <a:t>curveTo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arc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 radius from to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cw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stroke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width closed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fill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 err="1">
                <a:solidFill>
                  <a:schemeClr val="tx1"/>
                </a:solidFill>
              </a:rPr>
              <a:t>fillText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 text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font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clear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endParaRPr lang="en-GB" sz="1100" b="0" dirty="0">
              <a:solidFill>
                <a:schemeClr val="tx1"/>
              </a:solidFill>
            </a:endParaRPr>
          </a:p>
          <a:p>
            <a:pPr lvl="0"/>
            <a:r>
              <a:rPr lang="en-GB" sz="1100" dirty="0">
                <a:solidFill>
                  <a:schemeClr val="tx1"/>
                </a:solidFill>
              </a:rPr>
              <a:t>point</a:t>
            </a:r>
            <a:r>
              <a:rPr lang="en-GB" sz="1100" b="0" dirty="0">
                <a:solidFill>
                  <a:schemeClr val="tx1"/>
                </a:solidFill>
              </a:rPr>
              <a:t>="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"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or </a:t>
            </a:r>
            <a:r>
              <a:rPr lang="en-GB" sz="1100" dirty="0">
                <a:solidFill>
                  <a:schemeClr val="tx1"/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="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" </a:t>
            </a:r>
            <a:r>
              <a:rPr lang="en-GB" sz="1100" dirty="0">
                <a:solidFill>
                  <a:schemeClr val="tx1"/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="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"</a:t>
            </a:r>
          </a:p>
          <a:p>
            <a:r>
              <a:rPr lang="en-GB" sz="1100" dirty="0">
                <a:solidFill>
                  <a:schemeClr val="tx1"/>
                </a:solidFill>
              </a:rPr>
              <a:t>font</a:t>
            </a:r>
            <a:r>
              <a:rPr lang="en-GB" sz="1100" b="0" dirty="0">
                <a:solidFill>
                  <a:schemeClr val="tx1"/>
                </a:solidFill>
              </a:rPr>
              <a:t>="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bold 20px Courier</a:t>
            </a:r>
            <a:r>
              <a:rPr lang="en-GB" sz="1100" b="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0B9433-2D60-4A34-84F2-60BC4D3CCAFA}"/>
              </a:ext>
            </a:extLst>
          </p:cNvPr>
          <p:cNvSpPr txBox="1"/>
          <p:nvPr/>
        </p:nvSpPr>
        <p:spPr>
          <a:xfrm>
            <a:off x="5181600" y="4114800"/>
            <a:ext cx="2895600" cy="144170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571750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EVENTS	 </a:t>
            </a:r>
          </a:p>
          <a:p>
            <a:pPr lvl="0"/>
            <a:r>
              <a:rPr lang="en-GB" sz="1100" dirty="0" err="1">
                <a:solidFill>
                  <a:schemeClr val="tx1"/>
                </a:solidFill>
              </a:rPr>
              <a:t>onPointerEnter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onPointerLeave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onPointerMove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onPointerDown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onPointerUp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onClick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onTime</a:t>
            </a:r>
            <a:r>
              <a:rPr lang="en-GB" sz="110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onLoad</a:t>
            </a:r>
            <a:endParaRPr lang="en-GB" sz="1100" dirty="0">
              <a:solidFill>
                <a:schemeClr val="tx1"/>
              </a:solidFill>
            </a:endParaRPr>
          </a:p>
          <a:p>
            <a:pPr lvl="0">
              <a:spcBef>
                <a:spcPts val="600"/>
              </a:spcBef>
            </a:pPr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tag</a:t>
            </a:r>
            <a:r>
              <a:rPr lang="en-GB" sz="1100" b="0" dirty="0">
                <a:solidFill>
                  <a:schemeClr val="tx1"/>
                </a:solidFill>
              </a:rPr>
              <a:t> …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eventName</a:t>
            </a:r>
            <a:r>
              <a:rPr lang="en-GB" sz="1100" b="0" dirty="0">
                <a:solidFill>
                  <a:schemeClr val="tx1"/>
                </a:solidFill>
              </a:rPr>
              <a:t>="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eventHandler</a:t>
            </a:r>
            <a:r>
              <a:rPr lang="en-GB" sz="1100" b="0" dirty="0">
                <a:solidFill>
                  <a:schemeClr val="tx1"/>
                </a:solidFill>
              </a:rPr>
              <a:t>“&gt;</a:t>
            </a:r>
          </a:p>
          <a:p>
            <a:pPr>
              <a:spcBef>
                <a:spcPts val="600"/>
              </a:spcBef>
            </a:pPr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>
                <a:solidFill>
                  <a:schemeClr val="tx1"/>
                </a:solidFill>
              </a:rPr>
              <a:t>proactive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  <a:endParaRPr lang="en-GB" sz="1100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43DBA7-0A9B-4703-879D-D7A4922ED042}"/>
              </a:ext>
            </a:extLst>
          </p:cNvPr>
          <p:cNvSpPr txBox="1"/>
          <p:nvPr/>
        </p:nvSpPr>
        <p:spPr>
          <a:xfrm>
            <a:off x="5181600" y="527305"/>
            <a:ext cx="2895600" cy="348589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570163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SUICA	</a:t>
            </a:r>
          </a:p>
          <a:p>
            <a:pPr marL="228600" lvl="0" indent="-228600"/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suica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width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height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background orientation proactive perspective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orthographic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fullWindow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fullScreen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stereo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anaglyph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vr</a:t>
            </a:r>
            <a:r>
              <a:rPr lang="fr-FR" sz="1100" b="0" dirty="0">
                <a:solidFill>
                  <a:schemeClr val="tx1"/>
                </a:solidFill>
              </a:rPr>
              <a:t>&gt; … &lt;/</a:t>
            </a:r>
            <a:r>
              <a:rPr lang="fr-FR" sz="1100" dirty="0" err="1">
                <a:solidFill>
                  <a:schemeClr val="tx1"/>
                </a:solidFill>
              </a:rPr>
              <a:t>suica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>
                <a:solidFill>
                  <a:schemeClr val="tx1"/>
                </a:solidFill>
              </a:rPr>
              <a:t>background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oxyz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demo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 altitude speed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orbit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 distance altitude speed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>
                <a:solidFill>
                  <a:schemeClr val="tx1"/>
                </a:solidFill>
              </a:rPr>
              <a:t>&lt;</a:t>
            </a:r>
            <a:r>
              <a:rPr lang="fr-FR" sz="1100">
                <a:solidFill>
                  <a:schemeClr val="tx1"/>
                </a:solidFill>
              </a:rPr>
              <a:t>trackball</a:t>
            </a:r>
            <a:r>
              <a:rPr lang="fr-FR" sz="1100" b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 distance altitude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lookAt</a:t>
            </a:r>
            <a:r>
              <a:rPr lang="fr-FR" sz="1100" dirty="0">
                <a:solidFill>
                  <a:schemeClr val="tx1"/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up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>
                <a:solidFill>
                  <a:schemeClr val="tx1"/>
                </a:solidFill>
              </a:rPr>
              <a:t>perspective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near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far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fov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orthographic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near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far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fullWindow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fullScreen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stereo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anaglyph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  <a:endParaRPr lang="bg-BG" sz="1100" b="0" dirty="0">
              <a:solidFill>
                <a:schemeClr val="tx1"/>
              </a:solidFill>
            </a:endParaRP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vr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>
                <a:solidFill>
                  <a:schemeClr val="tx1"/>
                </a:solidFill>
              </a:rPr>
              <a:t>capture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time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fps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format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skipframes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  <a:endParaRPr lang="en-GB" sz="1100" b="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0911BD-2186-4F01-B6B1-D2E70EAAB83D}"/>
              </a:ext>
            </a:extLst>
          </p:cNvPr>
          <p:cNvSpPr txBox="1"/>
          <p:nvPr/>
        </p:nvSpPr>
        <p:spPr>
          <a:xfrm>
            <a:off x="76204" y="76200"/>
            <a:ext cx="2590794" cy="35560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 sz="2000" dirty="0">
                <a:solidFill>
                  <a:schemeClr val="tx1"/>
                </a:solidFill>
              </a:rPr>
              <a:t>Suica 2.0 </a:t>
            </a:r>
            <a:r>
              <a:rPr lang="en-GB" sz="1600" b="0" dirty="0">
                <a:solidFill>
                  <a:schemeClr val="tx1"/>
                </a:solidFill>
              </a:rPr>
              <a:t>for HTML</a:t>
            </a:r>
            <a:endParaRPr lang="en-GB" b="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D1DB78-1CE9-43BF-BBCF-4207A105A8ED}"/>
              </a:ext>
            </a:extLst>
          </p:cNvPr>
          <p:cNvSpPr txBox="1"/>
          <p:nvPr/>
        </p:nvSpPr>
        <p:spPr>
          <a:xfrm>
            <a:off x="8153400" y="76200"/>
            <a:ext cx="1676398" cy="35560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algn="r"/>
            <a:r>
              <a:rPr lang="en-GB" sz="1200" b="0" dirty="0">
                <a:solidFill>
                  <a:schemeClr val="tx1"/>
                </a:solidFill>
                <a:hlinkClick r:id="rId2"/>
              </a:rPr>
              <a:t>boytchev.github.io/suica</a:t>
            </a:r>
            <a:endParaRPr lang="en-GB" sz="1200" b="0" dirty="0">
              <a:solidFill>
                <a:schemeClr val="tx1"/>
              </a:solidFill>
            </a:endParaRPr>
          </a:p>
          <a:p>
            <a:pPr lvl="0" algn="r"/>
            <a:r>
              <a:rPr lang="en-GB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version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0D0530-8ADE-4B97-96EF-1B4ABD98285C}"/>
              </a:ext>
            </a:extLst>
          </p:cNvPr>
          <p:cNvSpPr txBox="1"/>
          <p:nvPr/>
        </p:nvSpPr>
        <p:spPr>
          <a:xfrm>
            <a:off x="8153396" y="3137410"/>
            <a:ext cx="1676398" cy="241909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286000" algn="r"/>
              </a:tabLst>
            </a:pP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6EF9B0-93E4-46D7-AD2D-C0A463E031DD}"/>
              </a:ext>
            </a:extLst>
          </p:cNvPr>
          <p:cNvSpPr txBox="1"/>
          <p:nvPr/>
        </p:nvSpPr>
        <p:spPr>
          <a:xfrm>
            <a:off x="2743199" y="527306"/>
            <a:ext cx="2352277" cy="252069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2117725" algn="r"/>
              </a:tabLst>
            </a:pPr>
            <a:r>
              <a:rPr lang="en-GB" sz="1400" u="sng" dirty="0">
                <a:solidFill>
                  <a:schemeClr val="tx1"/>
                </a:solidFill>
              </a:rPr>
              <a:t>BASIC PROPERTIES	</a:t>
            </a:r>
          </a:p>
          <a:p>
            <a:pPr>
              <a:tabLst>
                <a:tab pos="211772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center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>
                <a:solidFill>
                  <a:schemeClr val="tx1"/>
                </a:solidFill>
              </a:rPr>
              <a:t>= "</a:t>
            </a:r>
            <a:r>
              <a:rPr lang="fr-FR" sz="1100" dirty="0">
                <a:solidFill>
                  <a:schemeClr val="tx1"/>
                </a:solidFill>
              </a:rPr>
              <a:t>x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dirty="0">
                <a:solidFill>
                  <a:schemeClr val="tx1"/>
                </a:solidFill>
              </a:rPr>
              <a:t>y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dirty="0">
                <a:solidFill>
                  <a:schemeClr val="tx1"/>
                </a:solidFill>
              </a:rPr>
              <a:t>z</a:t>
            </a:r>
            <a:r>
              <a:rPr lang="fr-FR" sz="1100" b="0" dirty="0">
                <a:solidFill>
                  <a:schemeClr val="tx1"/>
                </a:solidFill>
              </a:rPr>
              <a:t>"</a:t>
            </a:r>
          </a:p>
          <a:p>
            <a:pPr marL="285750" lvl="0" indent="-285750"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color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= 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colorname</a:t>
            </a:r>
            <a:r>
              <a:rPr lang="en-US" sz="1100" b="0" dirty="0">
                <a:solidFill>
                  <a:schemeClr val="tx1"/>
                </a:solidFill>
              </a:rPr>
              <a:t>"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sz="1100" b="0" dirty="0">
                <a:solidFill>
                  <a:schemeClr val="tx1"/>
                </a:solidFill>
              </a:rPr>
              <a:t> "0x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FFFFFF</a:t>
            </a:r>
            <a:r>
              <a:rPr lang="en-US" sz="1100" b="0" dirty="0">
                <a:solidFill>
                  <a:schemeClr val="tx1"/>
                </a:solidFill>
              </a:rPr>
              <a:t>",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b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100" b="0" dirty="0">
                <a:solidFill>
                  <a:schemeClr val="tx1"/>
                </a:solidFill>
              </a:rPr>
              <a:t>= "</a:t>
            </a:r>
            <a:r>
              <a:rPr lang="en-US" sz="1100" dirty="0" err="1">
                <a:solidFill>
                  <a:schemeClr val="tx1"/>
                </a:solidFill>
              </a:rPr>
              <a:t>rgb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US" sz="1100" b="0" dirty="0">
                <a:solidFill>
                  <a:schemeClr val="tx1"/>
                </a:solidFill>
              </a:rPr>
              <a:t>)"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255</a:t>
            </a:r>
            <a:r>
              <a:rPr lang="en-US" sz="1100" b="0" dirty="0">
                <a:solidFill>
                  <a:schemeClr val="tx1"/>
                </a:solidFill>
              </a:rPr>
              <a:t> / "</a:t>
            </a:r>
            <a:r>
              <a:rPr lang="en-US" sz="1100" dirty="0" err="1">
                <a:solidFill>
                  <a:schemeClr val="tx1"/>
                </a:solidFill>
              </a:rPr>
              <a:t>hsl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360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</a:t>
            </a:r>
            <a:r>
              <a:rPr lang="en-US" sz="1100" b="0" dirty="0">
                <a:solidFill>
                  <a:schemeClr val="tx1"/>
                </a:solidFill>
              </a:rPr>
              <a:t>)"</a:t>
            </a:r>
          </a:p>
          <a:p>
            <a:pPr marL="285750" lvl="0" indent="-285750"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count </a:t>
            </a:r>
            <a:r>
              <a:rPr lang="en-US" sz="1100" b="0" dirty="0">
                <a:solidFill>
                  <a:schemeClr val="tx1"/>
                </a:solidFill>
              </a:rPr>
              <a:t>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 lvl="0"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id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image</a:t>
            </a:r>
            <a:r>
              <a:rPr lang="en-US" sz="1100" b="0" dirty="0">
                <a:solidFill>
                  <a:schemeClr val="tx1"/>
                </a:solidFill>
              </a:rPr>
              <a:t> 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drawing</a:t>
            </a:r>
            <a:r>
              <a:rPr lang="en-US" sz="1100" b="0" dirty="0">
                <a:solidFill>
                  <a:schemeClr val="tx1"/>
                </a:solidFill>
              </a:rPr>
              <a:t>" /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images </a:t>
            </a:r>
            <a:r>
              <a:rPr lang="en-US" sz="1100" b="0" dirty="0">
                <a:solidFill>
                  <a:schemeClr val="tx1"/>
                </a:solidFill>
              </a:rPr>
              <a:t>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size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>
                <a:solidFill>
                  <a:schemeClr val="tx1"/>
                </a:solidFill>
              </a:rPr>
              <a:t>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width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dirty="0">
                <a:solidFill>
                  <a:schemeClr val="tx1"/>
                </a:solidFill>
              </a:rPr>
              <a:t>width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US" sz="1100" dirty="0">
                <a:solidFill>
                  <a:schemeClr val="tx1"/>
                </a:solidFill>
              </a:rPr>
              <a:t>height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US" sz="1100" dirty="0">
                <a:solidFill>
                  <a:schemeClr val="tx1"/>
                </a:solidFill>
              </a:rPr>
              <a:t>depth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endParaRPr lang="fr-FR" sz="1100" b="0" dirty="0">
              <a:solidFill>
                <a:schemeClr val="tx1"/>
              </a:solidFill>
            </a:endParaRPr>
          </a:p>
          <a:p>
            <a:pPr>
              <a:tabLst>
                <a:tab pos="211772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spin</a:t>
            </a:r>
            <a:r>
              <a:rPr lang="fr-FR" sz="1100" b="0" dirty="0">
                <a:solidFill>
                  <a:schemeClr val="tx1"/>
                </a:solidFill>
              </a:rPr>
              <a:t> = 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spinH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dirty="0" err="1">
                <a:solidFill>
                  <a:schemeClr val="tx1"/>
                </a:solidFill>
              </a:rPr>
              <a:t>spinH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spinV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US" sz="1100">
                <a:solidFill>
                  <a:schemeClr val="tx1"/>
                </a:solidFill>
              </a:rPr>
              <a:t>spinT</a:t>
            </a:r>
            <a:r>
              <a:rPr lang="en-US" sz="1100" b="0">
                <a:solidFill>
                  <a:schemeClr val="tx1"/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spinS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visible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dirty="0">
                <a:solidFill>
                  <a:schemeClr val="tx1"/>
                </a:solidFill>
              </a:rPr>
              <a:t>hidden</a:t>
            </a:r>
            <a:r>
              <a:rPr lang="en-US" sz="1100" b="0" dirty="0">
                <a:solidFill>
                  <a:schemeClr val="tx1"/>
                </a:solidFill>
              </a:rPr>
              <a:t> 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wireframe</a:t>
            </a:r>
            <a:r>
              <a:rPr lang="en-US" sz="1100" b="0" dirty="0">
                <a:solidFill>
                  <a:schemeClr val="tx1"/>
                </a:solidFill>
              </a:rPr>
              <a:t> 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B7F230-49E9-4E6E-9FE7-A06FC703A145}"/>
              </a:ext>
            </a:extLst>
          </p:cNvPr>
          <p:cNvSpPr txBox="1"/>
          <p:nvPr/>
        </p:nvSpPr>
        <p:spPr>
          <a:xfrm>
            <a:off x="76203" y="5645915"/>
            <a:ext cx="9753589" cy="112979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286000" algn="r"/>
              </a:tabLst>
            </a:pP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4B51B2-D402-4185-9B97-EF8AC56F8803}"/>
              </a:ext>
            </a:extLst>
          </p:cNvPr>
          <p:cNvSpPr txBox="1"/>
          <p:nvPr/>
        </p:nvSpPr>
        <p:spPr>
          <a:xfrm>
            <a:off x="2743199" y="3137410"/>
            <a:ext cx="2353934" cy="241909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2117725" algn="r"/>
              </a:tabLst>
            </a:pPr>
            <a:r>
              <a:rPr lang="en-GB" sz="1400" u="sng" dirty="0">
                <a:solidFill>
                  <a:schemeClr val="tx1"/>
                </a:solidFill>
              </a:rPr>
              <a:t>ADVANCED PROPERTIES	</a:t>
            </a:r>
          </a:p>
          <a:p>
            <a:pPr marL="285750" indent="-285750"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closed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curve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;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</a:t>
            </a:r>
            <a:r>
              <a:rPr lang="en-US" sz="1100" b="0" dirty="0">
                <a:solidFill>
                  <a:schemeClr val="tx1"/>
                </a:solidFill>
              </a:rPr>
              <a:t>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spline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(u)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100" b="0" baseline="30000" dirty="0">
                <a:solidFill>
                  <a:schemeClr val="tx1"/>
                </a:solidFill>
              </a:rPr>
              <a:t>              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;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 </a:t>
            </a:r>
            <a:r>
              <a:rPr lang="en-GB" sz="1100" b="0" dirty="0">
                <a:solidFill>
                  <a:schemeClr val="tx1"/>
                </a:solidFill>
              </a:rPr>
              <a:t>|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...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"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splane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u,v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expression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A+B, A-B, A*B, (…)</a:t>
            </a:r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211772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font</a:t>
            </a:r>
            <a:r>
              <a:rPr lang="fr-FR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fr-FR" sz="1100" b="0" dirty="0">
                <a:solidFill>
                  <a:schemeClr val="tx1"/>
                </a:solidFill>
              </a:rPr>
              <a:t>"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fontname</a:t>
            </a:r>
            <a:r>
              <a:rPr lang="fr-FR" sz="1100" b="0" dirty="0" err="1">
                <a:solidFill>
                  <a:schemeClr val="tx1"/>
                </a:solidFill>
              </a:rPr>
              <a:t>.json</a:t>
            </a:r>
            <a:r>
              <a:rPr lang="fr-FR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interpolating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  <a:p>
            <a:pPr>
              <a:tabLst>
                <a:tab pos="2117725" algn="r"/>
              </a:tabLst>
            </a:pPr>
            <a:r>
              <a:rPr lang="en-US" sz="1100" dirty="0" err="1">
                <a:solidFill>
                  <a:schemeClr val="tx1"/>
                </a:solidFill>
              </a:rPr>
              <a:t>src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=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;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(u)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5</a:t>
            </a:r>
            <a:endParaRPr lang="en-US" sz="1100" b="0" dirty="0">
              <a:solidFill>
                <a:schemeClr val="tx1"/>
              </a:solidFill>
            </a:endParaRPr>
          </a:p>
          <a:p>
            <a:pPr marL="173038">
              <a:tabLst>
                <a:tab pos="2117725" algn="r"/>
              </a:tabLst>
            </a:pPr>
            <a:r>
              <a:rPr lang="en-US" sz="1100" b="0" baseline="30000" dirty="0">
                <a:solidFill>
                  <a:schemeClr val="tx1"/>
                </a:solidFill>
              </a:rPr>
              <a:t>  </a:t>
            </a:r>
            <a:r>
              <a:rPr lang="en-US" sz="1100" b="0" dirty="0">
                <a:solidFill>
                  <a:schemeClr val="tx1"/>
                </a:solidFill>
              </a:rPr>
              <a:t>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;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 </a:t>
            </a:r>
            <a:r>
              <a:rPr lang="en-GB" sz="1100" b="0" dirty="0">
                <a:solidFill>
                  <a:schemeClr val="tx1"/>
                </a:solidFill>
              </a:rPr>
              <a:t>|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...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u,v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4</a:t>
            </a:r>
          </a:p>
          <a:p>
            <a:pPr marL="173038">
              <a:tabLst>
                <a:tab pos="2117725" algn="r"/>
              </a:tabLst>
            </a:pPr>
            <a:endParaRPr lang="en-US" sz="1100" b="0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interpolating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vs </a:t>
            </a:r>
            <a:r>
              <a:rPr lang="en-US" sz="1100" dirty="0">
                <a:solidFill>
                  <a:schemeClr val="tx1"/>
                </a:solidFill>
              </a:rPr>
              <a:t>approximating</a:t>
            </a:r>
            <a:endParaRPr lang="en-US" sz="1100" b="0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closed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vs </a:t>
            </a:r>
            <a:r>
              <a:rPr lang="en-US" sz="1100" dirty="0">
                <a:solidFill>
                  <a:schemeClr val="tx1"/>
                </a:solidFill>
              </a:rPr>
              <a:t>open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cw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vs </a:t>
            </a:r>
            <a:r>
              <a:rPr lang="en-US" sz="1100" dirty="0" err="1">
                <a:solidFill>
                  <a:schemeClr val="tx1"/>
                </a:solidFill>
              </a:rPr>
              <a:t>ccw</a:t>
            </a:r>
            <a:endParaRPr lang="en-US" sz="1100" b="0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3038">
              <a:tabLst>
                <a:tab pos="2117725" algn="r"/>
              </a:tabLst>
            </a:pPr>
            <a:endParaRPr lang="en-US" sz="1200" b="0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A9B2AC-D583-49D0-B0B3-DCCEBC2E7E71}"/>
              </a:ext>
            </a:extLst>
          </p:cNvPr>
          <p:cNvSpPr txBox="1"/>
          <p:nvPr/>
        </p:nvSpPr>
        <p:spPr>
          <a:xfrm>
            <a:off x="2743199" y="76201"/>
            <a:ext cx="5334000" cy="36779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fr-FR" sz="1100" b="0" dirty="0">
                <a:solidFill>
                  <a:schemeClr val="tx1"/>
                </a:solidFill>
              </a:rPr>
              <a:t>&lt;script src="</a:t>
            </a:r>
            <a:r>
              <a:rPr lang="fr-FR" sz="1100" dirty="0">
                <a:solidFill>
                  <a:schemeClr val="tx1"/>
                </a:solidFill>
              </a:rPr>
              <a:t>suica.js</a:t>
            </a:r>
            <a:r>
              <a:rPr lang="fr-FR" sz="1100" b="0" dirty="0">
                <a:solidFill>
                  <a:schemeClr val="tx1"/>
                </a:solidFill>
              </a:rPr>
              <a:t>"&gt;&lt;/script&gt;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A51A2D-1262-4CED-8C56-B2D3825F29F7}"/>
              </a:ext>
            </a:extLst>
          </p:cNvPr>
          <p:cNvSpPr txBox="1"/>
          <p:nvPr/>
        </p:nvSpPr>
        <p:spPr>
          <a:xfrm rot="5400000">
            <a:off x="9392222" y="1366451"/>
            <a:ext cx="661029" cy="21412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>
              <a:tabLst>
                <a:tab pos="171450" algn="l"/>
                <a:tab pos="1427163" algn="l"/>
                <a:tab pos="1717675" algn="l"/>
              </a:tabLst>
            </a:pP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shapes</a:t>
            </a:r>
            <a:endParaRPr lang="en-GB" sz="1100" b="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8D77DE-F536-44BC-94EB-1959CB8EE8F3}"/>
              </a:ext>
            </a:extLst>
          </p:cNvPr>
          <p:cNvCxnSpPr>
            <a:cxnSpLocks/>
          </p:cNvCxnSpPr>
          <p:nvPr/>
        </p:nvCxnSpPr>
        <p:spPr>
          <a:xfrm>
            <a:off x="9589192" y="1150625"/>
            <a:ext cx="8077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3563119-5622-411C-B8E0-328F8B4D21CE}"/>
              </a:ext>
            </a:extLst>
          </p:cNvPr>
          <p:cNvCxnSpPr>
            <a:cxnSpLocks/>
          </p:cNvCxnSpPr>
          <p:nvPr/>
        </p:nvCxnSpPr>
        <p:spPr>
          <a:xfrm>
            <a:off x="9589192" y="1811660"/>
            <a:ext cx="7429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A668C8-9AE0-4AE7-8D62-02BADA09B4BA}"/>
              </a:ext>
            </a:extLst>
          </p:cNvPr>
          <p:cNvCxnSpPr>
            <a:cxnSpLocks/>
          </p:cNvCxnSpPr>
          <p:nvPr/>
        </p:nvCxnSpPr>
        <p:spPr>
          <a:xfrm>
            <a:off x="9628818" y="1150625"/>
            <a:ext cx="0" cy="6610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355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702</TotalTime>
  <Words>1603</Words>
  <Application>Microsoft Office PowerPoint</Application>
  <PresentationFormat>A4 Paper (210x297 mm)</PresentationFormat>
  <Paragraphs>207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Pavel Boytchev</dc:creator>
  <cp:lastModifiedBy>Pavel Boytchev</cp:lastModifiedBy>
  <cp:revision>98</cp:revision>
  <dcterms:created xsi:type="dcterms:W3CDTF">2022-07-12T06:03:00Z</dcterms:created>
  <dcterms:modified xsi:type="dcterms:W3CDTF">2022-11-13T06:44:19Z</dcterms:modified>
</cp:coreProperties>
</file>