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6" autoAdjust="0"/>
    <p:restoredTop sz="94660"/>
  </p:normalViewPr>
  <p:slideViewPr>
    <p:cSldViewPr showGuides="1">
      <p:cViewPr varScale="1">
        <p:scale>
          <a:sx n="84" d="100"/>
          <a:sy n="84" d="100"/>
        </p:scale>
        <p:origin x="1642" y="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1"/>
            <a:ext cx="2438399" cy="23622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200" dirty="0">
                <a:solidFill>
                  <a:prstClr val="black"/>
                </a:solidFill>
              </a:rPr>
              <a:t>circle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cone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cube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cylinder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line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point</a:t>
            </a:r>
            <a:r>
              <a:rPr lang="en-GB" sz="1200" b="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polygon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prism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pyramid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sphere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square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2997201"/>
            <a:ext cx="2438399" cy="277469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construct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convex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group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	.</a:t>
            </a:r>
            <a:r>
              <a:rPr lang="en-GB" sz="1200" dirty="0">
                <a:solidFill>
                  <a:schemeClr val="tx1"/>
                </a:solidFill>
              </a:rPr>
              <a:t>add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model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 err="1">
                <a:solidFill>
                  <a:schemeClr val="tx1"/>
                </a:solidFill>
              </a:rPr>
              <a:t>model.save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200" b="0" dirty="0">
                <a:solidFill>
                  <a:schemeClr val="tx1"/>
                </a:solidFill>
              </a:rPr>
              <a:t>, [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surface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 </a:t>
            </a:r>
            <a:r>
              <a:rPr lang="en-GB" sz="1200" dirty="0">
                <a:solidFill>
                  <a:schemeClr val="tx1"/>
                </a:solidFill>
              </a:rPr>
              <a:t>text3d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tube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 </a:t>
            </a:r>
            <a:r>
              <a:rPr lang="en-GB" sz="1200" dirty="0">
                <a:solidFill>
                  <a:schemeClr val="tx1"/>
                </a:solidFill>
              </a:rPr>
              <a:t>spline </a:t>
            </a:r>
            <a:r>
              <a:rPr lang="en-GB" sz="1200" b="0" dirty="0">
                <a:solidFill>
                  <a:schemeClr val="tx1"/>
                </a:solidFill>
              </a:rPr>
              <a:t>(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200" b="0" dirty="0">
                <a:solidFill>
                  <a:schemeClr val="tx1"/>
                </a:solidFill>
              </a:rPr>
              <a:t> 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          </a:t>
            </a:r>
            <a:r>
              <a:rPr lang="en-GB" sz="1200" b="0" dirty="0">
                <a:solidFill>
                  <a:schemeClr val="tx1"/>
                </a:solidFill>
              </a:rPr>
              <a:t>(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 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          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2859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400" dirty="0">
                <a:solidFill>
                  <a:schemeClr val="tx1"/>
                </a:solidFill>
              </a:rPr>
              <a:t>Suica 2.0 </a:t>
            </a:r>
            <a:r>
              <a:rPr lang="en-GB" sz="18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7543800" y="533400"/>
            <a:ext cx="2285998" cy="2895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544638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MISC	</a:t>
            </a:r>
            <a:r>
              <a:rPr lang="en-GB" sz="1050" u="sng" dirty="0">
                <a:solidFill>
                  <a:srgbClr val="FF0000"/>
                </a:solidFill>
              </a:rPr>
              <a:t> </a:t>
            </a:r>
          </a:p>
          <a:p>
            <a:r>
              <a:rPr lang="en-GB" sz="1200" dirty="0">
                <a:solidFill>
                  <a:srgbClr val="FF0000"/>
                </a:solidFill>
              </a:rPr>
              <a:t>its</a:t>
            </a:r>
          </a:p>
          <a:p>
            <a:r>
              <a:rPr lang="en-GB" sz="1200" b="0" dirty="0" err="1">
                <a:solidFill>
                  <a:srgbClr val="FF0000"/>
                </a:solidFill>
              </a:rPr>
              <a:t>obj.</a:t>
            </a:r>
            <a:r>
              <a:rPr lang="en-GB" sz="1200" dirty="0" err="1">
                <a:solidFill>
                  <a:srgbClr val="FF0000"/>
                </a:solidFill>
              </a:rPr>
              <a:t>clone</a:t>
            </a:r>
            <a:endParaRPr lang="en-GB" sz="1200" dirty="0">
              <a:solidFill>
                <a:srgbClr val="FF0000"/>
              </a:solidFill>
            </a:endParaRPr>
          </a:p>
          <a:p>
            <a:r>
              <a:rPr lang="en-GB" sz="1200" b="0" dirty="0" err="1">
                <a:solidFill>
                  <a:srgbClr val="FF0000"/>
                </a:solidFill>
              </a:rPr>
              <a:t>obj.</a:t>
            </a:r>
            <a:r>
              <a:rPr lang="en-GB" sz="1200" dirty="0" err="1">
                <a:solidFill>
                  <a:srgbClr val="FF0000"/>
                </a:solidFill>
              </a:rPr>
              <a:t>style</a:t>
            </a:r>
            <a:r>
              <a:rPr lang="en-GB" sz="1200" b="0" dirty="0">
                <a:solidFill>
                  <a:srgbClr val="FF0000"/>
                </a:solidFill>
              </a:rPr>
              <a:t> ( {name: value, …} )</a:t>
            </a:r>
          </a:p>
          <a:p>
            <a:r>
              <a:rPr lang="en-GB" sz="1200" dirty="0" err="1">
                <a:solidFill>
                  <a:srgbClr val="FF0000"/>
                </a:solidFill>
              </a:rPr>
              <a:t>allObjects</a:t>
            </a:r>
            <a:r>
              <a:rPr lang="en-GB" sz="1200" b="0" dirty="0">
                <a:solidFill>
                  <a:srgbClr val="FF0000"/>
                </a:solidFill>
              </a:rPr>
              <a:t> ( )</a:t>
            </a:r>
          </a:p>
          <a:p>
            <a:pPr lvl="0">
              <a:spcBef>
                <a:spcPts val="600"/>
              </a:spcBef>
            </a:pPr>
            <a:r>
              <a:rPr lang="en-GB" sz="1200" dirty="0" err="1">
                <a:solidFill>
                  <a:srgbClr val="FF0000"/>
                </a:solidFill>
              </a:rPr>
              <a:t>findPosition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event )</a:t>
            </a:r>
          </a:p>
          <a:p>
            <a:r>
              <a:rPr lang="en-GB" sz="1200" dirty="0" err="1">
                <a:solidFill>
                  <a:srgbClr val="FF0000"/>
                </a:solidFill>
              </a:rPr>
              <a:t>findObject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event )</a:t>
            </a:r>
          </a:p>
          <a:p>
            <a:r>
              <a:rPr lang="en-GB" sz="1200" dirty="0" err="1">
                <a:solidFill>
                  <a:srgbClr val="FF0000"/>
                </a:solidFill>
              </a:rPr>
              <a:t>findObjects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event )</a:t>
            </a:r>
          </a:p>
          <a:p>
            <a:r>
              <a:rPr lang="en-GB" sz="1200" dirty="0" err="1">
                <a:solidFill>
                  <a:srgbClr val="FF0000"/>
                </a:solidFill>
              </a:rPr>
              <a:t>objectPosition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local )</a:t>
            </a:r>
          </a:p>
          <a:p>
            <a:r>
              <a:rPr lang="en-GB" sz="1200" dirty="0" err="1">
                <a:solidFill>
                  <a:srgbClr val="FF0000"/>
                </a:solidFill>
              </a:rPr>
              <a:t>screenPosition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local, global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srgbClr val="FF0000"/>
                </a:solidFill>
              </a:rPr>
              <a:t>radians</a:t>
            </a:r>
            <a:r>
              <a:rPr lang="fr-FR" sz="1200" b="0" dirty="0">
                <a:solidFill>
                  <a:srgbClr val="FF0000"/>
                </a:solidFill>
              </a:rPr>
              <a:t> ( </a:t>
            </a:r>
            <a:r>
              <a:rPr lang="fr-FR" sz="1200" b="0" dirty="0" err="1">
                <a:solidFill>
                  <a:srgbClr val="FF0000"/>
                </a:solidFill>
              </a:rPr>
              <a:t>degrees</a:t>
            </a:r>
            <a:r>
              <a:rPr lang="fr-FR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degrees</a:t>
            </a:r>
            <a:r>
              <a:rPr lang="fr-FR" sz="1200" b="0" dirty="0">
                <a:solidFill>
                  <a:srgbClr val="FF0000"/>
                </a:solidFill>
              </a:rPr>
              <a:t> ( radians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random</a:t>
            </a:r>
            <a:r>
              <a:rPr lang="fr-FR" sz="1200" b="0" dirty="0">
                <a:solidFill>
                  <a:srgbClr val="FF0000"/>
                </a:solidFill>
              </a:rPr>
              <a:t> ( </a:t>
            </a:r>
            <a:r>
              <a:rPr lang="fr-FR" sz="1200" b="0" dirty="0" err="1">
                <a:solidFill>
                  <a:srgbClr val="FF0000"/>
                </a:solidFill>
              </a:rPr>
              <a:t>from</a:t>
            </a:r>
            <a:r>
              <a:rPr lang="fr-FR" sz="1200" b="0" dirty="0">
                <a:solidFill>
                  <a:srgbClr val="FF0000"/>
                </a:solidFill>
              </a:rPr>
              <a:t>, to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random</a:t>
            </a:r>
            <a:r>
              <a:rPr lang="fr-FR" sz="1200" b="0" dirty="0">
                <a:solidFill>
                  <a:srgbClr val="FF0000"/>
                </a:solidFill>
              </a:rPr>
              <a:t> ( </a:t>
            </a:r>
            <a:r>
              <a:rPr lang="fr-FR" sz="1200" b="0" dirty="0" err="1">
                <a:solidFill>
                  <a:srgbClr val="FF0000"/>
                </a:solidFill>
              </a:rPr>
              <a:t>array</a:t>
            </a:r>
            <a:r>
              <a:rPr lang="fr-FR" sz="1200" b="0" dirty="0">
                <a:solidFill>
                  <a:srgbClr val="FF0000"/>
                </a:solidFill>
              </a:rPr>
              <a:t> )</a:t>
            </a:r>
          </a:p>
          <a:p>
            <a:endParaRPr lang="en-GB" sz="12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5849797"/>
            <a:ext cx="2666998" cy="9144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459038" algn="l"/>
                <a:tab pos="2859088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200" dirty="0" err="1">
                <a:solidFill>
                  <a:schemeClr val="tx1"/>
                </a:solidFill>
              </a:rPr>
              <a:t>scorm</a:t>
            </a:r>
            <a:endParaRPr lang="en-GB" sz="1200" dirty="0">
              <a:solidFill>
                <a:schemeClr val="tx1"/>
              </a:solidFill>
            </a:endParaRP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200" dirty="0">
                <a:solidFill>
                  <a:schemeClr val="tx1"/>
                </a:solidFill>
              </a:rPr>
              <a:t>	</a:t>
            </a:r>
            <a:r>
              <a:rPr lang="en-GB" sz="1200" b="0" dirty="0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api</a:t>
            </a:r>
            <a:r>
              <a:rPr lang="en-GB" sz="1200" b="0" dirty="0">
                <a:solidFill>
                  <a:schemeClr val="tx1"/>
                </a:solidFill>
              </a:rPr>
              <a:t>, .</a:t>
            </a:r>
            <a:r>
              <a:rPr lang="en-GB" sz="1200" dirty="0">
                <a:solidFill>
                  <a:schemeClr val="tx1"/>
                </a:solidFill>
              </a:rPr>
              <a:t>score, </a:t>
            </a:r>
            <a:r>
              <a:rPr lang="en-GB" sz="1200" b="0" dirty="0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studentName</a:t>
            </a:r>
            <a:r>
              <a:rPr lang="en-GB" sz="1200" b="0" dirty="0">
                <a:solidFill>
                  <a:schemeClr val="tx1"/>
                </a:solidFill>
              </a:rPr>
              <a:t>,.</a:t>
            </a:r>
            <a:r>
              <a:rPr lang="en-GB" sz="1200" dirty="0" err="1">
                <a:solidFill>
                  <a:schemeClr val="tx1"/>
                </a:solidFill>
              </a:rPr>
              <a:t>getValue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200" b="0" dirty="0">
                <a:solidFill>
                  <a:schemeClr val="tx1"/>
                </a:solidFill>
              </a:rPr>
              <a:t>	.</a:t>
            </a:r>
            <a:r>
              <a:rPr lang="en-GB" sz="1200" dirty="0" err="1">
                <a:solidFill>
                  <a:schemeClr val="tx1"/>
                </a:solidFill>
              </a:rPr>
              <a:t>setValue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200" b="0" dirty="0">
                <a:solidFill>
                  <a:schemeClr val="tx1"/>
                </a:solidFill>
              </a:rPr>
              <a:t>), .</a:t>
            </a:r>
            <a:r>
              <a:rPr lang="en-GB" sz="1200" dirty="0">
                <a:solidFill>
                  <a:schemeClr val="tx1"/>
                </a:solidFill>
              </a:rPr>
              <a:t>derandomize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7543800" y="3530598"/>
            <a:ext cx="2285998" cy="22412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544638" algn="l"/>
                <a:tab pos="1717675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DRAWINGS</a:t>
            </a:r>
            <a:r>
              <a:rPr lang="en-GB" sz="1200" u="sng" dirty="0">
                <a:solidFill>
                  <a:srgbClr val="FF0000"/>
                </a:solidFill>
              </a:rPr>
              <a:t>	 </a:t>
            </a:r>
          </a:p>
          <a:p>
            <a:pPr lvl="0"/>
            <a:r>
              <a:rPr lang="en-GB" sz="1200" dirty="0">
                <a:solidFill>
                  <a:srgbClr val="FF0000"/>
                </a:solidFill>
              </a:rPr>
              <a:t>drawing </a:t>
            </a:r>
            <a:r>
              <a:rPr lang="en-GB" sz="1200" b="0" dirty="0">
                <a:solidFill>
                  <a:srgbClr val="FF0000"/>
                </a:solidFill>
              </a:rPr>
              <a:t>( width, height,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200" dirty="0" err="1">
                <a:solidFill>
                  <a:srgbClr val="FF0000"/>
                </a:solidFill>
              </a:rPr>
              <a:t>moveTo</a:t>
            </a:r>
            <a:r>
              <a:rPr lang="en-GB" sz="1200" b="0" dirty="0">
                <a:solidFill>
                  <a:srgbClr val="FF0000"/>
                </a:solidFill>
              </a:rPr>
              <a:t> ( x, y, x, y, … )</a:t>
            </a:r>
          </a:p>
          <a:p>
            <a:r>
              <a:rPr lang="en-GB" sz="1200" dirty="0" err="1">
                <a:solidFill>
                  <a:srgbClr val="FF0000"/>
                </a:solidFill>
              </a:rPr>
              <a:t>lineTo</a:t>
            </a:r>
            <a:r>
              <a:rPr lang="en-GB" sz="1200" b="0" dirty="0">
                <a:solidFill>
                  <a:srgbClr val="FF0000"/>
                </a:solidFill>
              </a:rPr>
              <a:t> ( x, y, x, y, … )</a:t>
            </a:r>
          </a:p>
          <a:p>
            <a:r>
              <a:rPr lang="en-GB" sz="1200" dirty="0" err="1">
                <a:solidFill>
                  <a:srgbClr val="FF0000"/>
                </a:solidFill>
              </a:rPr>
              <a:t>curveTo</a:t>
            </a:r>
            <a:r>
              <a:rPr lang="en-GB" sz="1200" b="0" dirty="0">
                <a:solidFill>
                  <a:srgbClr val="FF0000"/>
                </a:solidFill>
              </a:rPr>
              <a:t> ( m</a:t>
            </a:r>
            <a:r>
              <a:rPr lang="en-GB" sz="1200" b="0" baseline="-25000" dirty="0">
                <a:solidFill>
                  <a:srgbClr val="FF0000"/>
                </a:solidFill>
              </a:rPr>
              <a:t>x</a:t>
            </a:r>
            <a:r>
              <a:rPr lang="en-GB" sz="1200" b="0" dirty="0">
                <a:solidFill>
                  <a:srgbClr val="FF0000"/>
                </a:solidFill>
              </a:rPr>
              <a:t>, m</a:t>
            </a:r>
            <a:r>
              <a:rPr lang="en-GB" sz="1200" b="0" baseline="-25000" dirty="0">
                <a:solidFill>
                  <a:srgbClr val="FF0000"/>
                </a:solidFill>
              </a:rPr>
              <a:t>y</a:t>
            </a:r>
            <a:r>
              <a:rPr lang="en-GB" sz="1200" b="0" dirty="0">
                <a:solidFill>
                  <a:srgbClr val="FF0000"/>
                </a:solidFill>
              </a:rPr>
              <a:t>, x, y )</a:t>
            </a:r>
          </a:p>
          <a:p>
            <a:r>
              <a:rPr lang="en-GB" sz="1200" dirty="0">
                <a:solidFill>
                  <a:srgbClr val="FF0000"/>
                </a:solidFill>
              </a:rPr>
              <a:t>arc</a:t>
            </a:r>
            <a:r>
              <a:rPr lang="en-GB" sz="1200" b="0" dirty="0">
                <a:solidFill>
                  <a:srgbClr val="FF0000"/>
                </a:solidFill>
              </a:rPr>
              <a:t> ( x, y, radius, from, to, </a:t>
            </a:r>
            <a:r>
              <a:rPr lang="en-GB" sz="1200" b="0" dirty="0" err="1">
                <a:solidFill>
                  <a:srgbClr val="FF0000"/>
                </a:solidFill>
              </a:rPr>
              <a:t>cw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dirty="0">
                <a:solidFill>
                  <a:srgbClr val="FF0000"/>
                </a:solidFill>
              </a:rPr>
              <a:t>stroke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, width, closed )</a:t>
            </a:r>
          </a:p>
          <a:p>
            <a:r>
              <a:rPr lang="en-GB" sz="1200" dirty="0">
                <a:solidFill>
                  <a:srgbClr val="FF0000"/>
                </a:solidFill>
              </a:rPr>
              <a:t>fill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dirty="0" err="1">
                <a:solidFill>
                  <a:srgbClr val="FF0000"/>
                </a:solidFill>
              </a:rPr>
              <a:t>fillText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x, y, text,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, font )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	"bold 20px Courier"</a:t>
            </a:r>
          </a:p>
          <a:p>
            <a:pPr lvl="0"/>
            <a:r>
              <a:rPr lang="en-GB" sz="1200" dirty="0">
                <a:solidFill>
                  <a:srgbClr val="FF0000"/>
                </a:solidFill>
              </a:rPr>
              <a:t>clear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4953000" y="533400"/>
            <a:ext cx="2514600" cy="353737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SUICA</a:t>
            </a:r>
          </a:p>
          <a:p>
            <a:pPr lvl="0"/>
            <a:r>
              <a:rPr lang="fr-FR" sz="1200" b="0" dirty="0">
                <a:solidFill>
                  <a:srgbClr val="FF0000"/>
                </a:solidFill>
              </a:rPr>
              <a:t>&lt;script src="</a:t>
            </a:r>
            <a:r>
              <a:rPr lang="fr-FR" sz="1200" dirty="0">
                <a:solidFill>
                  <a:srgbClr val="FF0000"/>
                </a:solidFill>
              </a:rPr>
              <a:t>suica.js</a:t>
            </a:r>
            <a:r>
              <a:rPr lang="fr-FR" sz="1200" b="0" dirty="0">
                <a:solidFill>
                  <a:srgbClr val="FF0000"/>
                </a:solidFill>
              </a:rPr>
              <a:t>"&gt;&lt;/script&gt;</a:t>
            </a:r>
          </a:p>
          <a:p>
            <a:pPr lvl="0"/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b="0" dirty="0" err="1">
                <a:solidFill>
                  <a:srgbClr val="FF0000"/>
                </a:solidFill>
              </a:rPr>
              <a:t>suica</a:t>
            </a:r>
            <a:r>
              <a:rPr lang="fr-FR" sz="1200" b="0" dirty="0">
                <a:solidFill>
                  <a:srgbClr val="FF0000"/>
                </a:solidFill>
              </a:rPr>
              <a:t>&gt; … &lt;/</a:t>
            </a:r>
            <a:r>
              <a:rPr lang="fr-FR" sz="1200" b="0" dirty="0" err="1">
                <a:solidFill>
                  <a:srgbClr val="FF0000"/>
                </a:solidFill>
              </a:rPr>
              <a:t>suica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pPr lvl="0">
              <a:spcBef>
                <a:spcPts val="600"/>
              </a:spcBef>
            </a:pPr>
            <a:r>
              <a:rPr lang="fr-FR" sz="1200" dirty="0">
                <a:solidFill>
                  <a:srgbClr val="FF0000"/>
                </a:solidFill>
              </a:rPr>
              <a:t>background</a:t>
            </a:r>
            <a:r>
              <a:rPr lang="fr-FR" sz="1200" b="0" dirty="0">
                <a:solidFill>
                  <a:srgbClr val="FF0000"/>
                </a:solidFill>
              </a:rPr>
              <a:t> ( </a:t>
            </a:r>
            <a:r>
              <a:rPr lang="fr-FR" sz="1200" b="0" dirty="0" err="1">
                <a:solidFill>
                  <a:srgbClr val="FF0000"/>
                </a:solidFill>
              </a:rPr>
              <a:t>color</a:t>
            </a:r>
            <a:r>
              <a:rPr lang="fr-FR" sz="1200" b="0" dirty="0">
                <a:solidFill>
                  <a:srgbClr val="FF0000"/>
                </a:solidFill>
              </a:rPr>
              <a:t> )</a:t>
            </a:r>
          </a:p>
          <a:p>
            <a:pPr lvl="0"/>
            <a:r>
              <a:rPr lang="fr-FR" sz="1200" dirty="0">
                <a:solidFill>
                  <a:srgbClr val="FF0000"/>
                </a:solidFill>
              </a:rPr>
              <a:t>proactive</a:t>
            </a:r>
            <a:r>
              <a:rPr lang="fr-FR" sz="1200" b="0" dirty="0">
                <a:solidFill>
                  <a:srgbClr val="FF0000"/>
                </a:solidFill>
              </a:rPr>
              <a:t> ( )</a:t>
            </a:r>
          </a:p>
          <a:p>
            <a:pPr lvl="0"/>
            <a:r>
              <a:rPr lang="fr-FR" sz="1200" dirty="0" err="1">
                <a:solidFill>
                  <a:srgbClr val="FF0000"/>
                </a:solidFill>
              </a:rPr>
              <a:t>oxyz</a:t>
            </a:r>
            <a:r>
              <a:rPr lang="fr-FR" sz="1200" b="0" dirty="0">
                <a:solidFill>
                  <a:srgbClr val="FF0000"/>
                </a:solidFill>
              </a:rPr>
              <a:t> ( size, </a:t>
            </a:r>
            <a:r>
              <a:rPr lang="fr-FR" sz="1200" b="0" dirty="0" err="1">
                <a:solidFill>
                  <a:srgbClr val="FF0000"/>
                </a:solidFill>
              </a:rPr>
              <a:t>color</a:t>
            </a:r>
            <a:r>
              <a:rPr lang="fr-FR" sz="1200" b="0" dirty="0">
                <a:solidFill>
                  <a:srgbClr val="FF0000"/>
                </a:solidFill>
              </a:rPr>
              <a:t> )</a:t>
            </a:r>
          </a:p>
          <a:p>
            <a:pPr lvl="0"/>
            <a:r>
              <a:rPr lang="fr-FR" sz="1200" dirty="0" err="1">
                <a:solidFill>
                  <a:srgbClr val="FF0000"/>
                </a:solidFill>
              </a:rPr>
              <a:t>demo</a:t>
            </a:r>
            <a:r>
              <a:rPr lang="fr-FR" sz="1200" b="0" dirty="0">
                <a:solidFill>
                  <a:srgbClr val="FF0000"/>
                </a:solidFill>
              </a:rPr>
              <a:t> ( distance, altitude, speed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orbit</a:t>
            </a:r>
            <a:r>
              <a:rPr lang="fr-FR" sz="1200" b="0" dirty="0">
                <a:solidFill>
                  <a:srgbClr val="FF0000"/>
                </a:solidFill>
              </a:rPr>
              <a:t> ( distance, altitude, speed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lookAt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b="0" dirty="0">
                <a:solidFill>
                  <a:srgbClr val="FF0000"/>
                </a:solidFill>
              </a:rPr>
              <a:t>( </a:t>
            </a:r>
            <a:r>
              <a:rPr lang="fr-FR" sz="1200" b="0" dirty="0" err="1">
                <a:solidFill>
                  <a:srgbClr val="FF0000"/>
                </a:solidFill>
              </a:rPr>
              <a:t>from</a:t>
            </a:r>
            <a:r>
              <a:rPr lang="fr-FR" sz="1200" b="0" dirty="0">
                <a:solidFill>
                  <a:srgbClr val="FF0000"/>
                </a:solidFill>
              </a:rPr>
              <a:t>, to, up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srgbClr val="FF0000"/>
                </a:solidFill>
              </a:rPr>
              <a:t>perspective</a:t>
            </a:r>
            <a:r>
              <a:rPr lang="fr-FR" sz="1200" b="0" dirty="0">
                <a:solidFill>
                  <a:srgbClr val="FF0000"/>
                </a:solidFill>
              </a:rPr>
              <a:t> ( </a:t>
            </a:r>
            <a:r>
              <a:rPr lang="fr-FR" sz="1200" b="0" dirty="0" err="1">
                <a:solidFill>
                  <a:srgbClr val="FF0000"/>
                </a:solidFill>
              </a:rPr>
              <a:t>near</a:t>
            </a:r>
            <a:r>
              <a:rPr lang="fr-FR" sz="1200" b="0" dirty="0">
                <a:solidFill>
                  <a:srgbClr val="FF0000"/>
                </a:solidFill>
              </a:rPr>
              <a:t>, far, </a:t>
            </a:r>
            <a:r>
              <a:rPr lang="fr-FR" sz="1200" b="0" dirty="0" err="1">
                <a:solidFill>
                  <a:srgbClr val="FF0000"/>
                </a:solidFill>
              </a:rPr>
              <a:t>fov</a:t>
            </a:r>
            <a:r>
              <a:rPr lang="fr-FR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orthographic</a:t>
            </a:r>
            <a:r>
              <a:rPr lang="fr-FR" sz="1200" b="0" dirty="0">
                <a:solidFill>
                  <a:srgbClr val="FF0000"/>
                </a:solidFill>
              </a:rPr>
              <a:t> ( </a:t>
            </a:r>
            <a:r>
              <a:rPr lang="fr-FR" sz="1200" b="0" dirty="0" err="1">
                <a:solidFill>
                  <a:srgbClr val="FF0000"/>
                </a:solidFill>
              </a:rPr>
              <a:t>near</a:t>
            </a:r>
            <a:r>
              <a:rPr lang="fr-FR" sz="1200" b="0" dirty="0">
                <a:solidFill>
                  <a:srgbClr val="FF0000"/>
                </a:solidFill>
              </a:rPr>
              <a:t>, far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fullWindow</a:t>
            </a:r>
            <a:r>
              <a:rPr lang="fr-FR" sz="1200" b="0" dirty="0">
                <a:solidFill>
                  <a:srgbClr val="FF0000"/>
                </a:solidFill>
              </a:rPr>
              <a:t> (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fullScreen</a:t>
            </a:r>
            <a:r>
              <a:rPr lang="fr-FR" sz="1200" b="0" dirty="0">
                <a:solidFill>
                  <a:srgbClr val="FF0000"/>
                </a:solidFill>
              </a:rPr>
              <a:t> (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stereo</a:t>
            </a:r>
            <a:r>
              <a:rPr lang="fr-FR" sz="1200" b="0" dirty="0">
                <a:solidFill>
                  <a:srgbClr val="FF0000"/>
                </a:solidFill>
              </a:rPr>
              <a:t> ( distance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anaglyph</a:t>
            </a:r>
            <a:r>
              <a:rPr lang="fr-FR" sz="1200" b="0" dirty="0">
                <a:solidFill>
                  <a:srgbClr val="FF0000"/>
                </a:solidFill>
              </a:rPr>
              <a:t> ( distance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vr</a:t>
            </a:r>
            <a:r>
              <a:rPr lang="fr-FR" sz="1200" b="0" dirty="0">
                <a:solidFill>
                  <a:srgbClr val="FF0000"/>
                </a:solidFill>
              </a:rPr>
              <a:t> (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srgbClr val="FF0000"/>
                </a:solidFill>
              </a:rPr>
              <a:t>capture</a:t>
            </a:r>
            <a:r>
              <a:rPr lang="fr-FR" sz="1200" b="0" dirty="0">
                <a:solidFill>
                  <a:srgbClr val="FF0000"/>
                </a:solidFill>
              </a:rPr>
              <a:t> ( </a:t>
            </a:r>
            <a:r>
              <a:rPr lang="fr-FR" sz="1200" b="0" dirty="0" err="1">
                <a:solidFill>
                  <a:srgbClr val="FF0000"/>
                </a:solidFill>
              </a:rPr>
              <a:t>filename</a:t>
            </a:r>
            <a:r>
              <a:rPr lang="fr-FR" sz="1200" b="0" dirty="0">
                <a:solidFill>
                  <a:srgbClr val="FF0000"/>
                </a:solidFill>
              </a:rPr>
              <a:t>, time, </a:t>
            </a:r>
            <a:r>
              <a:rPr lang="fr-FR" sz="1200" b="0" dirty="0" err="1">
                <a:solidFill>
                  <a:srgbClr val="FF0000"/>
                </a:solidFill>
              </a:rPr>
              <a:t>fps</a:t>
            </a:r>
            <a:r>
              <a:rPr lang="fr-FR" sz="1200" b="0" dirty="0">
                <a:solidFill>
                  <a:srgbClr val="FF0000"/>
                </a:solidFill>
              </a:rPr>
              <a:t>, format, </a:t>
            </a:r>
            <a:r>
              <a:rPr lang="fr-FR" sz="1200" b="0" dirty="0" err="1">
                <a:solidFill>
                  <a:srgbClr val="FF0000"/>
                </a:solidFill>
              </a:rPr>
              <a:t>skipframes</a:t>
            </a:r>
            <a:r>
              <a:rPr lang="fr-FR" sz="1200" b="0" dirty="0">
                <a:solidFill>
                  <a:srgbClr val="FF0000"/>
                </a:solidFill>
              </a:rPr>
              <a:t> )</a:t>
            </a:r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90800" y="533401"/>
            <a:ext cx="2286002" cy="25907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057400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PROPERTIES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.center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200" b="0" dirty="0">
                <a:solidFill>
                  <a:schemeClr val="tx1"/>
                </a:solidFill>
              </a:rPr>
              <a:t>[.</a:t>
            </a:r>
            <a:r>
              <a:rPr lang="fr-FR" sz="1200" dirty="0">
                <a:solidFill>
                  <a:schemeClr val="tx1"/>
                </a:solidFill>
              </a:rPr>
              <a:t>x</a:t>
            </a:r>
            <a:r>
              <a:rPr lang="fr-FR" sz="1200" b="0" dirty="0">
                <a:solidFill>
                  <a:schemeClr val="tx1"/>
                </a:solidFill>
              </a:rPr>
              <a:t>, .</a:t>
            </a:r>
            <a:r>
              <a:rPr lang="fr-FR" sz="1200" dirty="0">
                <a:solidFill>
                  <a:schemeClr val="tx1"/>
                </a:solidFill>
              </a:rPr>
              <a:t>y</a:t>
            </a:r>
            <a:r>
              <a:rPr lang="fr-FR" sz="1200" b="0" dirty="0">
                <a:solidFill>
                  <a:schemeClr val="tx1"/>
                </a:solidFill>
              </a:rPr>
              <a:t>, .</a:t>
            </a:r>
            <a:r>
              <a:rPr lang="fr-FR" sz="1200" dirty="0">
                <a:solidFill>
                  <a:schemeClr val="tx1"/>
                </a:solidFill>
              </a:rPr>
              <a:t>z</a:t>
            </a:r>
            <a:r>
              <a:rPr lang="fr-FR" sz="12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.color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0x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b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0…255</a:t>
            </a:r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hsl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h=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0…360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0…100</a:t>
            </a:r>
            <a:endParaRPr lang="en-US" sz="105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.count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.image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200" b="0" dirty="0">
                <a:solidFill>
                  <a:schemeClr val="tx1"/>
                </a:solidFill>
              </a:rPr>
              <a:t>.jpg"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b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image</a:t>
            </a:r>
            <a:r>
              <a:rPr lang="en-US" sz="1200" b="0" dirty="0">
                <a:solidFill>
                  <a:schemeClr val="tx1"/>
                </a:solidFill>
              </a:rPr>
              <a:t> ("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200" b="0" dirty="0">
                <a:solidFill>
                  <a:schemeClr val="tx1"/>
                </a:solidFill>
              </a:rPr>
              <a:t>.jpg 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.images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.size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200" b="0" dirty="0">
                <a:solidFill>
                  <a:schemeClr val="tx1"/>
                </a:solidFill>
              </a:rPr>
              <a:t>[.</a:t>
            </a:r>
            <a:r>
              <a:rPr lang="en-US" sz="1200" dirty="0">
                <a:solidFill>
                  <a:schemeClr val="tx1"/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.</a:t>
            </a:r>
            <a:r>
              <a:rPr lang="en-US" sz="1200" dirty="0">
                <a:solidFill>
                  <a:schemeClr val="tx1"/>
                </a:solidFill>
              </a:rPr>
              <a:t>height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.</a:t>
            </a:r>
            <a:r>
              <a:rPr lang="en-US" sz="1200" dirty="0">
                <a:solidFill>
                  <a:schemeClr val="tx1"/>
                </a:solidFill>
              </a:rPr>
              <a:t>depth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endParaRPr lang="fr-FR" sz="12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.spin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[.</a:t>
            </a:r>
            <a:r>
              <a:rPr lang="en-US" sz="1200" dirty="0" err="1">
                <a:solidFill>
                  <a:schemeClr val="tx1"/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, .</a:t>
            </a:r>
            <a:r>
              <a:rPr lang="en-US" sz="1200" dirty="0" err="1">
                <a:solidFill>
                  <a:schemeClr val="tx1"/>
                </a:solidFill>
              </a:rPr>
              <a:t>spinV</a:t>
            </a:r>
            <a:r>
              <a:rPr lang="en-US" sz="1200" b="0" dirty="0">
                <a:solidFill>
                  <a:schemeClr val="tx1"/>
                </a:solidFill>
              </a:rPr>
              <a:t>, .</a:t>
            </a:r>
            <a:r>
              <a:rPr lang="en-US" sz="1200" dirty="0" err="1">
                <a:solidFill>
                  <a:schemeClr val="tx1"/>
                </a:solidFill>
              </a:rPr>
              <a:t>spinT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.wireframe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true/false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458200" y="76200"/>
            <a:ext cx="13715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A66577-82B0-4430-9DA9-9552F9D79896}"/>
              </a:ext>
            </a:extLst>
          </p:cNvPr>
          <p:cNvSpPr txBox="1"/>
          <p:nvPr/>
        </p:nvSpPr>
        <p:spPr>
          <a:xfrm>
            <a:off x="2438400" y="76201"/>
            <a:ext cx="5943600" cy="3556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2819399" y="5849798"/>
            <a:ext cx="7010398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4953000" y="4172373"/>
            <a:ext cx="2514600" cy="159952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EVENTS	 </a:t>
            </a:r>
          </a:p>
          <a:p>
            <a:pPr lvl="0"/>
            <a:r>
              <a:rPr lang="en-GB" sz="1200" dirty="0" err="1">
                <a:solidFill>
                  <a:srgbClr val="FF0000"/>
                </a:solidFill>
              </a:rPr>
              <a:t>onPointerEnter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onPointerLeave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onPointerMove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onPointerDown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onPointerUp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onClick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onTime</a:t>
            </a:r>
            <a:endParaRPr lang="en-GB" sz="120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 err="1">
                <a:solidFill>
                  <a:srgbClr val="FF0000"/>
                </a:solidFill>
              </a:rPr>
              <a:t>obj.</a:t>
            </a:r>
            <a:r>
              <a:rPr lang="en-GB" sz="1200" dirty="0" err="1">
                <a:solidFill>
                  <a:srgbClr val="FF0000"/>
                </a:solidFill>
              </a:rPr>
              <a:t>addEventListener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eventName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b="0" dirty="0" err="1">
                <a:solidFill>
                  <a:srgbClr val="FF0000"/>
                </a:solidFill>
              </a:rPr>
              <a:t>eventHandler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b="0" dirty="0" err="1">
                <a:solidFill>
                  <a:srgbClr val="FF0000"/>
                </a:solidFill>
              </a:rPr>
              <a:t>obj.</a:t>
            </a:r>
            <a:r>
              <a:rPr lang="en-GB" sz="1200" dirty="0" err="1">
                <a:solidFill>
                  <a:srgbClr val="FF0000"/>
                </a:solidFill>
              </a:rPr>
              <a:t>removeEventListener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eventName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b="0" dirty="0" err="1">
                <a:solidFill>
                  <a:srgbClr val="FF0000"/>
                </a:solidFill>
              </a:rPr>
              <a:t>obj.eventName</a:t>
            </a:r>
            <a:r>
              <a:rPr lang="en-GB" sz="1200" b="0" dirty="0">
                <a:solidFill>
                  <a:srgbClr val="FF0000"/>
                </a:solidFill>
              </a:rPr>
              <a:t> = </a:t>
            </a:r>
            <a:r>
              <a:rPr lang="en-GB" sz="1200" b="0" dirty="0" err="1">
                <a:solidFill>
                  <a:srgbClr val="FF0000"/>
                </a:solidFill>
              </a:rPr>
              <a:t>eventHandler</a:t>
            </a:r>
            <a:endParaRPr lang="en-GB" sz="1200" b="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srgbClr val="FF0000"/>
                </a:solidFill>
              </a:rPr>
              <a:t>function </a:t>
            </a:r>
            <a:r>
              <a:rPr lang="en-GB" sz="1200" b="0" dirty="0" err="1">
                <a:solidFill>
                  <a:srgbClr val="FF0000"/>
                </a:solidFill>
              </a:rPr>
              <a:t>pointerEventHandler</a:t>
            </a:r>
            <a:r>
              <a:rPr lang="en-GB" sz="1200" b="0" dirty="0">
                <a:solidFill>
                  <a:srgbClr val="FF0000"/>
                </a:solidFill>
              </a:rPr>
              <a:t> ( event ) { … }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function </a:t>
            </a:r>
            <a:r>
              <a:rPr lang="en-GB" sz="1200" b="0" dirty="0" err="1">
                <a:solidFill>
                  <a:srgbClr val="FF0000"/>
                </a:solidFill>
              </a:rPr>
              <a:t>timeEventHandler</a:t>
            </a:r>
            <a:r>
              <a:rPr lang="en-GB" sz="1200" b="0" dirty="0">
                <a:solidFill>
                  <a:srgbClr val="FF0000"/>
                </a:solidFill>
              </a:rPr>
              <a:t> ( time, </a:t>
            </a:r>
            <a:r>
              <a:rPr lang="en-GB" sz="1200" b="0" dirty="0" err="1">
                <a:solidFill>
                  <a:srgbClr val="FF0000"/>
                </a:solidFill>
              </a:rPr>
              <a:t>dTime</a:t>
            </a:r>
            <a:r>
              <a:rPr lang="en-GB" sz="1200" b="0" dirty="0">
                <a:solidFill>
                  <a:srgbClr val="FF0000"/>
                </a:solidFill>
              </a:rPr>
              <a:t> ) { … }</a:t>
            </a:r>
            <a:endParaRPr lang="en-GB" sz="1200" dirty="0">
              <a:solidFill>
                <a:srgbClr val="FF0000"/>
              </a:solidFill>
            </a:endParaRPr>
          </a:p>
          <a:p>
            <a:endParaRPr lang="en-GB" sz="1200" dirty="0">
              <a:solidFill>
                <a:srgbClr val="FF0000"/>
              </a:solidFill>
            </a:endParaRPr>
          </a:p>
          <a:p>
            <a:pPr lvl="0"/>
            <a:endParaRPr lang="en-GB" sz="1200" dirty="0">
              <a:solidFill>
                <a:srgbClr val="FF0000"/>
              </a:solidFill>
            </a:endParaRPr>
          </a:p>
          <a:p>
            <a:pPr lvl="0"/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95880" y="3225799"/>
            <a:ext cx="2280922" cy="25460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174875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0574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.closed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.curve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…]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05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</a:t>
            </a:r>
            <a:r>
              <a:rPr lang="en-US" sz="1050" b="0" dirty="0">
                <a:solidFill>
                  <a:schemeClr val="tx1"/>
                </a:solidFill>
              </a:rPr>
              <a:t>]</a:t>
            </a:r>
            <a:r>
              <a:rPr lang="en-US" sz="1200" b="0" dirty="0">
                <a:solidFill>
                  <a:schemeClr val="tx1"/>
                </a:solidFill>
              </a:rPr>
              <a:t>, …]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.expression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.font</a:t>
            </a:r>
            <a:r>
              <a:rPr lang="fr-FR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200" b="0" dirty="0" err="1">
                <a:solidFill>
                  <a:schemeClr val="tx1"/>
                </a:solidFill>
              </a:rPr>
              <a:t>.json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.interpolating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src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2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05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</a:t>
            </a:r>
            <a:r>
              <a:rPr lang="en-US" sz="1050" b="0" dirty="0">
                <a:solidFill>
                  <a:schemeClr val="tx1"/>
                </a:solidFill>
              </a:rPr>
              <a:t>]</a:t>
            </a:r>
            <a:r>
              <a:rPr lang="en-US" sz="1200" b="0" dirty="0">
                <a:solidFill>
                  <a:schemeClr val="tx1"/>
                </a:solidFill>
              </a:rPr>
              <a:t>, … </a:t>
            </a:r>
            <a:r>
              <a:rPr lang="en-US" sz="105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</a:t>
            </a:r>
            <a:r>
              <a:rPr lang="en-US" sz="1050" b="0" dirty="0">
                <a:solidFill>
                  <a:schemeClr val="tx1"/>
                </a:solidFill>
              </a:rPr>
              <a:t>]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2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threejs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material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geometry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038" algn="l"/>
                <a:tab pos="2174875" algn="r"/>
              </a:tabLst>
            </a:pPr>
            <a:endParaRPr lang="fr-FR" sz="12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438396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77165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circle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cube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cylinder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line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to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polygon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prism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pyramid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dirty="0">
                <a:solidFill>
                  <a:schemeClr val="tx1"/>
                </a:solidFill>
              </a:rPr>
              <a:t>&lt;sphere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square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438396" cy="272389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clone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construct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convex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group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200" b="0" dirty="0">
                <a:solidFill>
                  <a:schemeClr val="tx1"/>
                </a:solidFill>
              </a:rPr>
              <a:t>&lt;/</a:t>
            </a:r>
            <a:r>
              <a:rPr lang="en-GB" sz="1200" dirty="0">
                <a:solidFill>
                  <a:schemeClr val="tx1"/>
                </a:solidFill>
              </a:rPr>
              <a:t>group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model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surface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text3d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tube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open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approximating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GB" sz="1200" b="0" dirty="0">
              <a:solidFill>
                <a:schemeClr val="tx1"/>
              </a:solidFill>
            </a:endParaRPr>
          </a:p>
          <a:p>
            <a:pPr>
              <a:tabLst>
                <a:tab pos="22860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open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approximating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endParaRPr lang="en-GB" sz="1200" b="0" dirty="0">
              <a:solidFill>
                <a:schemeClr val="tx1"/>
              </a:solidFill>
            </a:endParaRP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001000" y="527306"/>
            <a:ext cx="1828793" cy="22158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544638" algn="l"/>
                <a:tab pos="1717675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DRAWINGS</a:t>
            </a:r>
            <a:r>
              <a:rPr lang="en-GB" sz="1200" u="sng" dirty="0">
                <a:solidFill>
                  <a:srgbClr val="FF0000"/>
                </a:solidFill>
              </a:rPr>
              <a:t>	 </a:t>
            </a:r>
          </a:p>
          <a:p>
            <a:pPr lvl="0"/>
            <a:r>
              <a:rPr lang="en-GB" sz="1200" b="0" dirty="0">
                <a:solidFill>
                  <a:srgbClr val="FF0000"/>
                </a:solidFill>
              </a:rPr>
              <a:t>&lt;</a:t>
            </a:r>
            <a:r>
              <a:rPr lang="en-GB" sz="1200" dirty="0">
                <a:solidFill>
                  <a:srgbClr val="FF0000"/>
                </a:solidFill>
              </a:rPr>
              <a:t>drawing </a:t>
            </a:r>
            <a:r>
              <a:rPr lang="en-GB" sz="1200" b="0" dirty="0">
                <a:solidFill>
                  <a:srgbClr val="FF0000"/>
                </a:solidFill>
              </a:rPr>
              <a:t>size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200" b="0" dirty="0">
                <a:solidFill>
                  <a:srgbClr val="FF0000"/>
                </a:solidFill>
              </a:rPr>
              <a:t>&lt;</a:t>
            </a:r>
            <a:r>
              <a:rPr lang="en-GB" sz="1200" dirty="0" err="1">
                <a:solidFill>
                  <a:srgbClr val="FF0000"/>
                </a:solidFill>
              </a:rPr>
              <a:t>moveTo</a:t>
            </a:r>
            <a:r>
              <a:rPr lang="en-GB" sz="1200" b="0" dirty="0">
                <a:solidFill>
                  <a:srgbClr val="FF0000"/>
                </a:solidFill>
              </a:rPr>
              <a:t> point&gt;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&lt;</a:t>
            </a:r>
            <a:r>
              <a:rPr lang="en-GB" sz="1200" dirty="0" err="1">
                <a:solidFill>
                  <a:srgbClr val="FF0000"/>
                </a:solidFill>
              </a:rPr>
              <a:t>lineTo</a:t>
            </a:r>
            <a:r>
              <a:rPr lang="en-GB" sz="1200" b="0" dirty="0">
                <a:solidFill>
                  <a:srgbClr val="FF0000"/>
                </a:solidFill>
              </a:rPr>
              <a:t> point&gt;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&lt;</a:t>
            </a:r>
            <a:r>
              <a:rPr lang="en-GB" sz="1200" dirty="0" err="1">
                <a:solidFill>
                  <a:srgbClr val="FF0000"/>
                </a:solidFill>
              </a:rPr>
              <a:t>curveTo</a:t>
            </a:r>
            <a:r>
              <a:rPr lang="en-GB" sz="1200" b="0" dirty="0">
                <a:solidFill>
                  <a:srgbClr val="FF0000"/>
                </a:solidFill>
              </a:rPr>
              <a:t> m point&gt;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&lt;</a:t>
            </a:r>
            <a:r>
              <a:rPr lang="en-GB" sz="1200" dirty="0">
                <a:solidFill>
                  <a:srgbClr val="FF0000"/>
                </a:solidFill>
              </a:rPr>
              <a:t>arc</a:t>
            </a:r>
            <a:r>
              <a:rPr lang="en-GB" sz="1200" b="0" dirty="0">
                <a:solidFill>
                  <a:srgbClr val="FF0000"/>
                </a:solidFill>
              </a:rPr>
              <a:t> point radius from to </a:t>
            </a:r>
            <a:r>
              <a:rPr lang="en-GB" sz="1200" b="0" dirty="0" err="1">
                <a:solidFill>
                  <a:srgbClr val="FF0000"/>
                </a:solidFill>
              </a:rPr>
              <a:t>cw</a:t>
            </a:r>
            <a:r>
              <a:rPr lang="en-GB" sz="1200" b="0" dirty="0">
                <a:solidFill>
                  <a:srgbClr val="FF0000"/>
                </a:solidFill>
              </a:rPr>
              <a:t>&gt;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&lt;</a:t>
            </a:r>
            <a:r>
              <a:rPr lang="en-GB" sz="1200" dirty="0">
                <a:solidFill>
                  <a:srgbClr val="FF0000"/>
                </a:solidFill>
              </a:rPr>
              <a:t>stroke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width closed&gt;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&lt;</a:t>
            </a:r>
            <a:r>
              <a:rPr lang="en-GB" sz="1200" dirty="0">
                <a:solidFill>
                  <a:srgbClr val="FF0000"/>
                </a:solidFill>
              </a:rPr>
              <a:t>fill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&gt;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&lt;</a:t>
            </a:r>
            <a:r>
              <a:rPr lang="en-GB" sz="1200" dirty="0" err="1">
                <a:solidFill>
                  <a:srgbClr val="FF0000"/>
                </a:solidFill>
              </a:rPr>
              <a:t>fillText</a:t>
            </a:r>
            <a:r>
              <a:rPr lang="en-GB" sz="1200" b="0" dirty="0">
                <a:solidFill>
                  <a:srgbClr val="FF0000"/>
                </a:solidFill>
              </a:rPr>
              <a:t> point text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font&gt;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	"bold 20px Courier"</a:t>
            </a:r>
          </a:p>
          <a:p>
            <a:pPr lvl="0"/>
            <a:r>
              <a:rPr lang="en-GB" sz="1200" b="0" dirty="0">
                <a:solidFill>
                  <a:srgbClr val="FF0000"/>
                </a:solidFill>
              </a:rPr>
              <a:t>&lt;</a:t>
            </a:r>
            <a:r>
              <a:rPr lang="en-GB" sz="1200" dirty="0">
                <a:solidFill>
                  <a:srgbClr val="FF0000"/>
                </a:solidFill>
              </a:rPr>
              <a:t>clear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69612" y="4591305"/>
            <a:ext cx="2760566" cy="142849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EVENTS	 </a:t>
            </a:r>
          </a:p>
          <a:p>
            <a:pPr lvl="0"/>
            <a:r>
              <a:rPr lang="en-GB" sz="1200" dirty="0" err="1">
                <a:solidFill>
                  <a:srgbClr val="FF0000"/>
                </a:solidFill>
              </a:rPr>
              <a:t>onPointerEnter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onPointerLeave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onPointerMove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onPointerDown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onPointerUp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onClick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onTime</a:t>
            </a:r>
            <a:endParaRPr lang="en-GB" sz="120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srgbClr val="FF0000"/>
                </a:solidFill>
              </a:rPr>
              <a:t>&lt;tag … </a:t>
            </a:r>
            <a:r>
              <a:rPr lang="en-GB" sz="1200" b="0" dirty="0" err="1">
                <a:solidFill>
                  <a:srgbClr val="FF0000"/>
                </a:solidFill>
              </a:rPr>
              <a:t>eventName</a:t>
            </a:r>
            <a:r>
              <a:rPr lang="en-GB" sz="1200" b="0" dirty="0">
                <a:solidFill>
                  <a:srgbClr val="FF0000"/>
                </a:solidFill>
              </a:rPr>
              <a:t>="</a:t>
            </a:r>
            <a:r>
              <a:rPr lang="en-GB" sz="1200" b="0" dirty="0" err="1">
                <a:solidFill>
                  <a:srgbClr val="FF0000"/>
                </a:solidFill>
              </a:rPr>
              <a:t>eventHandler</a:t>
            </a:r>
            <a:r>
              <a:rPr lang="en-GB" sz="1200" b="0" dirty="0">
                <a:solidFill>
                  <a:srgbClr val="FF0000"/>
                </a:solidFill>
              </a:rPr>
              <a:t>“&gt;</a:t>
            </a: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srgbClr val="FF0000"/>
                </a:solidFill>
              </a:rPr>
              <a:t>function </a:t>
            </a:r>
            <a:r>
              <a:rPr lang="en-GB" sz="1200" b="0" dirty="0" err="1">
                <a:solidFill>
                  <a:srgbClr val="FF0000"/>
                </a:solidFill>
              </a:rPr>
              <a:t>pointerEventHandler</a:t>
            </a:r>
            <a:r>
              <a:rPr lang="en-GB" sz="1200" b="0" dirty="0">
                <a:solidFill>
                  <a:srgbClr val="FF0000"/>
                </a:solidFill>
              </a:rPr>
              <a:t> ( event ) { … }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function </a:t>
            </a:r>
            <a:r>
              <a:rPr lang="en-GB" sz="1200" b="0" dirty="0" err="1">
                <a:solidFill>
                  <a:srgbClr val="FF0000"/>
                </a:solidFill>
              </a:rPr>
              <a:t>timeEventHandler</a:t>
            </a:r>
            <a:r>
              <a:rPr lang="en-GB" sz="1200" b="0" dirty="0">
                <a:solidFill>
                  <a:srgbClr val="FF0000"/>
                </a:solidFill>
              </a:rPr>
              <a:t> ( time, </a:t>
            </a:r>
            <a:r>
              <a:rPr lang="en-GB" sz="1200" b="0" dirty="0" err="1">
                <a:solidFill>
                  <a:srgbClr val="FF0000"/>
                </a:solidFill>
              </a:rPr>
              <a:t>dTime</a:t>
            </a:r>
            <a:r>
              <a:rPr lang="en-GB" sz="1200" b="0" dirty="0">
                <a:solidFill>
                  <a:srgbClr val="FF0000"/>
                </a:solidFill>
              </a:rPr>
              <a:t> ) { … }</a:t>
            </a:r>
            <a:endParaRPr lang="en-GB" sz="1200" dirty="0">
              <a:solidFill>
                <a:srgbClr val="FF0000"/>
              </a:solidFill>
            </a:endParaRPr>
          </a:p>
          <a:p>
            <a:endParaRPr lang="en-GB" sz="1200" dirty="0">
              <a:solidFill>
                <a:srgbClr val="FF0000"/>
              </a:solidFill>
            </a:endParaRPr>
          </a:p>
          <a:p>
            <a:pPr lvl="0"/>
            <a:endParaRPr lang="en-GB" sz="1200" dirty="0">
              <a:solidFill>
                <a:srgbClr val="FF0000"/>
              </a:solidFill>
            </a:endParaRPr>
          </a:p>
          <a:p>
            <a:pPr lvl="0"/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6"/>
            <a:ext cx="2733277" cy="39684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SUICA	</a:t>
            </a:r>
          </a:p>
          <a:p>
            <a:pPr lvl="0"/>
            <a:r>
              <a:rPr lang="fr-FR" sz="1200" b="0" dirty="0">
                <a:solidFill>
                  <a:srgbClr val="FF0000"/>
                </a:solidFill>
              </a:rPr>
              <a:t>&lt;script src="</a:t>
            </a:r>
            <a:r>
              <a:rPr lang="fr-FR" sz="1200" dirty="0">
                <a:solidFill>
                  <a:srgbClr val="FF0000"/>
                </a:solidFill>
              </a:rPr>
              <a:t>suica.js</a:t>
            </a:r>
            <a:r>
              <a:rPr lang="fr-FR" sz="1200" b="0" dirty="0">
                <a:solidFill>
                  <a:srgbClr val="FF0000"/>
                </a:solidFill>
              </a:rPr>
              <a:t>"&gt;&lt;/script&gt;</a:t>
            </a:r>
          </a:p>
          <a:p>
            <a:pPr marL="228600" lvl="0" indent="-228600"/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suica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width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height</a:t>
            </a:r>
            <a:r>
              <a:rPr lang="fr-FR" sz="1200" b="0" dirty="0">
                <a:solidFill>
                  <a:srgbClr val="FF0000"/>
                </a:solidFill>
              </a:rPr>
              <a:t> background orientation proactive perspective </a:t>
            </a:r>
            <a:r>
              <a:rPr lang="fr-FR" sz="1200" b="0" dirty="0" err="1">
                <a:solidFill>
                  <a:srgbClr val="FF0000"/>
                </a:solidFill>
              </a:rPr>
              <a:t>orthographic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fullWindow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fullScreen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stereo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anaglyph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vr</a:t>
            </a:r>
            <a:r>
              <a:rPr lang="fr-FR" sz="1200" b="0" dirty="0">
                <a:solidFill>
                  <a:srgbClr val="FF0000"/>
                </a:solidFill>
              </a:rPr>
              <a:t>&gt; … &lt;/</a:t>
            </a:r>
            <a:r>
              <a:rPr lang="fr-FR" sz="1200" dirty="0" err="1">
                <a:solidFill>
                  <a:srgbClr val="FF0000"/>
                </a:solidFill>
              </a:rPr>
              <a:t>suica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pPr lvl="0">
              <a:spcBef>
                <a:spcPts val="600"/>
              </a:spcBef>
            </a:pPr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>
                <a:solidFill>
                  <a:srgbClr val="FF0000"/>
                </a:solidFill>
              </a:rPr>
              <a:t>background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color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>
                <a:solidFill>
                  <a:srgbClr val="FF0000"/>
                </a:solidFill>
              </a:rPr>
              <a:t>proactive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oxyz</a:t>
            </a:r>
            <a:r>
              <a:rPr lang="fr-FR" sz="1200" b="0" dirty="0">
                <a:solidFill>
                  <a:srgbClr val="FF0000"/>
                </a:solidFill>
              </a:rPr>
              <a:t> size </a:t>
            </a:r>
            <a:r>
              <a:rPr lang="fr-FR" sz="1200" b="0" dirty="0" err="1">
                <a:solidFill>
                  <a:srgbClr val="FF0000"/>
                </a:solidFill>
              </a:rPr>
              <a:t>color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demo</a:t>
            </a:r>
            <a:r>
              <a:rPr lang="fr-FR" sz="1200" b="0" dirty="0">
                <a:solidFill>
                  <a:srgbClr val="FF0000"/>
                </a:solidFill>
              </a:rPr>
              <a:t> distance altitude speed&gt;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orbit</a:t>
            </a:r>
            <a:r>
              <a:rPr lang="fr-FR" sz="1200" b="0" dirty="0">
                <a:solidFill>
                  <a:srgbClr val="FF0000"/>
                </a:solidFill>
              </a:rPr>
              <a:t> id distance altitude speed&gt;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lookAt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from</a:t>
            </a:r>
            <a:r>
              <a:rPr lang="fr-FR" sz="1200" b="0" dirty="0">
                <a:solidFill>
                  <a:srgbClr val="FF0000"/>
                </a:solidFill>
              </a:rPr>
              <a:t> to up&gt;</a:t>
            </a:r>
          </a:p>
          <a:p>
            <a:pPr>
              <a:spcBef>
                <a:spcPts val="600"/>
              </a:spcBef>
            </a:pPr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>
                <a:solidFill>
                  <a:srgbClr val="FF0000"/>
                </a:solidFill>
              </a:rPr>
              <a:t>perspective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near</a:t>
            </a:r>
            <a:r>
              <a:rPr lang="fr-FR" sz="1200" b="0" dirty="0">
                <a:solidFill>
                  <a:srgbClr val="FF0000"/>
                </a:solidFill>
              </a:rPr>
              <a:t> far </a:t>
            </a:r>
            <a:r>
              <a:rPr lang="fr-FR" sz="1200" b="0" dirty="0" err="1">
                <a:solidFill>
                  <a:srgbClr val="FF0000"/>
                </a:solidFill>
              </a:rPr>
              <a:t>fov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orthographic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near</a:t>
            </a:r>
            <a:r>
              <a:rPr lang="fr-FR" sz="1200" b="0" dirty="0">
                <a:solidFill>
                  <a:srgbClr val="FF0000"/>
                </a:solidFill>
              </a:rPr>
              <a:t> far&gt;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fullWindow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fullScreen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stereo</a:t>
            </a:r>
            <a:r>
              <a:rPr lang="fr-FR" sz="1200" b="0" dirty="0">
                <a:solidFill>
                  <a:srgbClr val="FF0000"/>
                </a:solidFill>
              </a:rPr>
              <a:t> distance&gt;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anaglyph</a:t>
            </a:r>
            <a:r>
              <a:rPr lang="fr-FR" sz="1200" b="0" dirty="0">
                <a:solidFill>
                  <a:srgbClr val="FF0000"/>
                </a:solidFill>
              </a:rPr>
              <a:t> distance&gt;</a:t>
            </a:r>
          </a:p>
          <a:p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 err="1">
                <a:solidFill>
                  <a:srgbClr val="FF0000"/>
                </a:solidFill>
              </a:rPr>
              <a:t>vr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pPr>
              <a:spcBef>
                <a:spcPts val="600"/>
              </a:spcBef>
            </a:pPr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dirty="0">
                <a:solidFill>
                  <a:srgbClr val="FF0000"/>
                </a:solidFill>
              </a:rPr>
              <a:t>capture</a:t>
            </a:r>
            <a:r>
              <a:rPr lang="fr-FR" sz="1200" b="0" dirty="0">
                <a:solidFill>
                  <a:srgbClr val="FF0000"/>
                </a:solidFill>
              </a:rPr>
              <a:t> </a:t>
            </a:r>
            <a:r>
              <a:rPr lang="fr-FR" sz="1200" b="0" dirty="0" err="1">
                <a:solidFill>
                  <a:srgbClr val="FF0000"/>
                </a:solidFill>
              </a:rPr>
              <a:t>filename</a:t>
            </a:r>
            <a:r>
              <a:rPr lang="fr-FR" sz="1200" b="0" dirty="0">
                <a:solidFill>
                  <a:srgbClr val="FF0000"/>
                </a:solidFill>
              </a:rPr>
              <a:t> time </a:t>
            </a:r>
            <a:r>
              <a:rPr lang="fr-FR" sz="1200" b="0" dirty="0" err="1">
                <a:solidFill>
                  <a:srgbClr val="FF0000"/>
                </a:solidFill>
              </a:rPr>
              <a:t>fps</a:t>
            </a:r>
            <a:r>
              <a:rPr lang="fr-FR" sz="1200" b="0" dirty="0">
                <a:solidFill>
                  <a:srgbClr val="FF0000"/>
                </a:solidFill>
              </a:rPr>
              <a:t> format </a:t>
            </a:r>
            <a:r>
              <a:rPr lang="fr-FR" sz="1200" b="0" dirty="0" err="1">
                <a:solidFill>
                  <a:srgbClr val="FF0000"/>
                </a:solidFill>
              </a:rPr>
              <a:t>skipframes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18287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400" dirty="0">
                <a:solidFill>
                  <a:schemeClr val="tx1"/>
                </a:solidFill>
              </a:rPr>
              <a:t>Suica 2.0 </a:t>
            </a:r>
            <a:r>
              <a:rPr lang="en-GB" sz="18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458200" y="76200"/>
            <a:ext cx="13715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468EB-7E4F-4275-A69A-BD39D468570A}"/>
              </a:ext>
            </a:extLst>
          </p:cNvPr>
          <p:cNvSpPr txBox="1"/>
          <p:nvPr/>
        </p:nvSpPr>
        <p:spPr>
          <a:xfrm>
            <a:off x="1981200" y="76201"/>
            <a:ext cx="6400800" cy="3556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CB1244-4E30-4E12-B1DD-7D91B674E6BE}"/>
              </a:ext>
            </a:extLst>
          </p:cNvPr>
          <p:cNvSpPr txBox="1"/>
          <p:nvPr/>
        </p:nvSpPr>
        <p:spPr>
          <a:xfrm>
            <a:off x="2622810" y="5804410"/>
            <a:ext cx="2475980" cy="97129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D21FED-B0F5-4B0D-B60B-4E2CF57F5552}"/>
              </a:ext>
            </a:extLst>
          </p:cNvPr>
          <p:cNvSpPr txBox="1"/>
          <p:nvPr/>
        </p:nvSpPr>
        <p:spPr>
          <a:xfrm>
            <a:off x="5166299" y="6115306"/>
            <a:ext cx="2760566" cy="66649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001000" y="2838704"/>
            <a:ext cx="1828794" cy="3943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622811" y="527306"/>
            <a:ext cx="2472666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center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>
                <a:solidFill>
                  <a:schemeClr val="tx1"/>
                </a:solidFill>
              </a:rPr>
              <a:t>= "</a:t>
            </a:r>
            <a:r>
              <a:rPr lang="fr-FR" sz="1200" dirty="0">
                <a:solidFill>
                  <a:schemeClr val="tx1"/>
                </a:solidFill>
              </a:rPr>
              <a:t>x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dirty="0">
                <a:solidFill>
                  <a:schemeClr val="tx1"/>
                </a:solidFill>
              </a:rPr>
              <a:t>y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dirty="0">
                <a:solidFill>
                  <a:schemeClr val="tx1"/>
                </a:solidFill>
              </a:rPr>
              <a:t>z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color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200" b="0" dirty="0">
                <a:solidFill>
                  <a:schemeClr val="tx1"/>
                </a:solidFill>
              </a:rPr>
              <a:t>"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200" b="0" dirty="0">
                <a:solidFill>
                  <a:schemeClr val="tx1"/>
                </a:solidFill>
              </a:rPr>
              <a:t> "0x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b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)"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0…255</a:t>
            </a:r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dirty="0" err="1">
                <a:solidFill>
                  <a:schemeClr val="tx1"/>
                </a:solidFill>
              </a:rPr>
              <a:t>hsl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200" b="0" dirty="0">
                <a:solidFill>
                  <a:schemeClr val="tx1"/>
                </a:solidFill>
              </a:rPr>
              <a:t>)"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h=0…360, 0…100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count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id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image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200" b="0" dirty="0">
                <a:solidFill>
                  <a:schemeClr val="tx1"/>
                </a:solidFill>
              </a:rPr>
              <a:t>" /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200" b="0" dirty="0">
                <a:solidFill>
                  <a:schemeClr val="tx1"/>
                </a:solidFill>
              </a:rPr>
              <a:t>.jpg"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images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size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dirty="0">
                <a:solidFill>
                  <a:schemeClr val="tx1"/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height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depth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endParaRPr lang="fr-FR" sz="12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spin</a:t>
            </a:r>
            <a:r>
              <a:rPr lang="fr-FR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spinV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spinT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wireframe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4" y="5962905"/>
            <a:ext cx="2438396" cy="8127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621153" y="3137410"/>
            <a:ext cx="2475980" cy="25775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PROPERTIES	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approximating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closed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curve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200" b="0" dirty="0">
                <a:solidFill>
                  <a:schemeClr val="tx1"/>
                </a:solidFill>
              </a:rPr>
              <a:t>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200" b="0" dirty="0">
                <a:solidFill>
                  <a:schemeClr val="tx1"/>
                </a:solidFill>
              </a:rPr>
              <a:t>|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"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expression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font</a:t>
            </a:r>
            <a:r>
              <a:rPr lang="fr-FR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200" b="0" dirty="0" err="1">
                <a:solidFill>
                  <a:schemeClr val="tx1"/>
                </a:solidFill>
              </a:rPr>
              <a:t>.json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interpolating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open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200" dirty="0" err="1">
                <a:solidFill>
                  <a:schemeClr val="tx1"/>
                </a:solidFill>
              </a:rPr>
              <a:t>src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2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200" b="0" baseline="30000" dirty="0">
                <a:solidFill>
                  <a:schemeClr val="tx1"/>
                </a:solidFill>
              </a:rPr>
              <a:t> 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200" b="0" dirty="0">
                <a:solidFill>
                  <a:schemeClr val="tx1"/>
                </a:solidFill>
              </a:rPr>
              <a:t>|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lvl="0">
              <a:tabLst>
                <a:tab pos="2117725" algn="r"/>
              </a:tabLst>
            </a:pPr>
            <a:r>
              <a:rPr lang="fr-FR" sz="1200" dirty="0">
                <a:solidFill>
                  <a:srgbClr val="FF0000"/>
                </a:solidFill>
              </a:rPr>
              <a:t>point </a:t>
            </a:r>
            <a:r>
              <a:rPr lang="fr-FR" sz="1200" b="0" dirty="0">
                <a:solidFill>
                  <a:srgbClr val="FF0000"/>
                </a:solidFill>
              </a:rPr>
              <a:t>= "</a:t>
            </a:r>
            <a:r>
              <a:rPr lang="fr-FR" sz="1200" dirty="0">
                <a:solidFill>
                  <a:srgbClr val="FF0000"/>
                </a:solidFill>
              </a:rPr>
              <a:t>x</a:t>
            </a:r>
            <a:r>
              <a:rPr lang="fr-FR" sz="1200" b="0" dirty="0">
                <a:solidFill>
                  <a:srgbClr val="FF0000"/>
                </a:solidFill>
              </a:rPr>
              <a:t>, </a:t>
            </a:r>
            <a:r>
              <a:rPr lang="fr-FR" sz="1200" dirty="0">
                <a:solidFill>
                  <a:srgbClr val="FF0000"/>
                </a:solidFill>
              </a:rPr>
              <a:t>y</a:t>
            </a:r>
            <a:r>
              <a:rPr lang="fr-FR" sz="1200" b="0" dirty="0">
                <a:solidFill>
                  <a:srgbClr val="FF0000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rgbClr val="FF0000"/>
                </a:solidFill>
              </a:rPr>
              <a:t>orientation</a:t>
            </a:r>
            <a:r>
              <a:rPr lang="en-US" sz="1200" b="0" dirty="0">
                <a:solidFill>
                  <a:srgbClr val="FF0000"/>
                </a:solidFill>
              </a:rPr>
              <a:t> = "</a:t>
            </a:r>
            <a:r>
              <a:rPr lang="en-US" sz="1200" b="0" dirty="0" err="1">
                <a:solidFill>
                  <a:srgbClr val="FF0000"/>
                </a:solidFill>
              </a:rPr>
              <a:t>xyz</a:t>
            </a:r>
            <a:r>
              <a:rPr lang="en-US" sz="1200" b="0" dirty="0">
                <a:solidFill>
                  <a:srgbClr val="FF0000"/>
                </a:solidFill>
              </a:rPr>
              <a:t>"/ "</a:t>
            </a:r>
            <a:r>
              <a:rPr lang="en-US" sz="1200" b="0" dirty="0" err="1">
                <a:solidFill>
                  <a:srgbClr val="FF0000"/>
                </a:solidFill>
              </a:rPr>
              <a:t>xzy</a:t>
            </a:r>
            <a:r>
              <a:rPr lang="en-US" sz="1200" b="0" dirty="0">
                <a:solidFill>
                  <a:srgbClr val="FF0000"/>
                </a:solidFill>
              </a:rPr>
              <a:t>"/ "</a:t>
            </a:r>
            <a:r>
              <a:rPr lang="en-US" sz="1200" b="0" dirty="0" err="1">
                <a:solidFill>
                  <a:srgbClr val="FF0000"/>
                </a:solidFill>
              </a:rPr>
              <a:t>yxz</a:t>
            </a:r>
            <a:r>
              <a:rPr lang="en-US" sz="1200" b="0" dirty="0">
                <a:solidFill>
                  <a:srgbClr val="FF0000"/>
                </a:solidFill>
              </a:rPr>
              <a:t>"/ …</a:t>
            </a:r>
            <a:endParaRPr lang="fr-FR" sz="1200" b="0" dirty="0">
              <a:solidFill>
                <a:srgbClr val="FF0000"/>
              </a:solidFill>
            </a:endParaRPr>
          </a:p>
          <a:p>
            <a:pPr lvl="0">
              <a:tabLst>
                <a:tab pos="2117725" algn="r"/>
              </a:tabLst>
            </a:pPr>
            <a:endParaRPr lang="fr-FR" sz="12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558</TotalTime>
  <Words>1531</Words>
  <Application>Microsoft Office PowerPoint</Application>
  <PresentationFormat>A4 Paper (210x297 mm)</PresentationFormat>
  <Paragraphs>189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68</cp:revision>
  <dcterms:created xsi:type="dcterms:W3CDTF">2022-07-12T06:03:00Z</dcterms:created>
  <dcterms:modified xsi:type="dcterms:W3CDTF">2022-07-14T12:51:39Z</dcterms:modified>
</cp:coreProperties>
</file>