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4" d="100"/>
          <a:sy n="84" d="100"/>
        </p:scale>
        <p:origin x="456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152399" y="221001"/>
            <a:ext cx="2496665" cy="24129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SIMPLE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prstClr val="black"/>
                </a:solidFill>
              </a:rPr>
              <a:t> ( from, to,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  <a:endParaRPr lang="en-GB" sz="1200" dirty="0">
              <a:solidFill>
                <a:prstClr val="black"/>
              </a:solidFill>
            </a:endParaRPr>
          </a:p>
          <a:p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156169" y="2667000"/>
            <a:ext cx="2489124" cy="411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construct </a:t>
            </a:r>
            <a:r>
              <a:rPr lang="en-GB" sz="1200" b="0" dirty="0">
                <a:solidFill>
                  <a:prstClr val="black"/>
                </a:solidFill>
              </a:rPr>
              <a:t>( expression,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A+B, A-B, A*B, ( …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convex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group</a:t>
            </a:r>
            <a:r>
              <a:rPr lang="en-GB" sz="1200" b="0" dirty="0">
                <a:solidFill>
                  <a:prstClr val="black"/>
                </a:solidFill>
              </a:rPr>
              <a:t> ( object, object, … )</a:t>
            </a:r>
          </a:p>
          <a:p>
            <a:pPr lvl="0"/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>
                <a:solidFill>
                  <a:prstClr val="black"/>
                </a:solidFill>
              </a:rPr>
              <a:t>add</a:t>
            </a:r>
            <a:r>
              <a:rPr lang="en-GB" sz="1200" b="0" dirty="0">
                <a:solidFill>
                  <a:prstClr val="black"/>
                </a:solidFill>
              </a:rPr>
              <a:t> ( object, object, …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model </a:t>
            </a:r>
            <a:r>
              <a:rPr lang="en-GB" sz="1200" b="0" dirty="0">
                <a:solidFill>
                  <a:prstClr val="black"/>
                </a:solidFill>
              </a:rPr>
              <a:t>( filename,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 )</a:t>
            </a:r>
          </a:p>
          <a:p>
            <a:pPr lvl="0"/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>
                <a:solidFill>
                  <a:prstClr val="black"/>
                </a:solidFill>
              </a:rPr>
              <a:t>save</a:t>
            </a:r>
            <a:r>
              <a:rPr lang="en-GB" sz="1200" b="0" dirty="0">
                <a:solidFill>
                  <a:prstClr val="black"/>
                </a:solidFill>
              </a:rPr>
              <a:t> ( filename, [object, object, …]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surface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curve, count,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text3d</a:t>
            </a:r>
            <a:r>
              <a:rPr lang="en-GB" sz="1200" b="0" dirty="0">
                <a:solidFill>
                  <a:prstClr val="black"/>
                </a:solidFill>
              </a:rPr>
              <a:t> ( text, </a:t>
            </a:r>
            <a:r>
              <a:rPr lang="en-GB" sz="1200" b="0" dirty="0" err="1">
                <a:solidFill>
                  <a:prstClr val="black"/>
                </a:solidFill>
              </a:rPr>
              <a:t>fontname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tube</a:t>
            </a:r>
            <a:r>
              <a:rPr lang="en-GB" sz="1200" b="0" dirty="0">
                <a:solidFill>
                  <a:prstClr val="black"/>
                </a:solidFill>
              </a:rPr>
              <a:t> 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curve, radius, count,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ts val="600"/>
              </a:spcBef>
            </a:pPr>
            <a:r>
              <a:rPr lang="en-GB" sz="1200" dirty="0">
                <a:solidFill>
                  <a:prstClr val="black"/>
                </a:solidFill>
              </a:rPr>
              <a:t>spline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closed, interpolating )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[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]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spline </a:t>
            </a:r>
            <a:r>
              <a:rPr lang="en-GB" sz="1200" b="0" dirty="0">
                <a:solidFill>
                  <a:prstClr val="black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u, p1, p2)</a:t>
            </a:r>
          </a:p>
          <a:p>
            <a:pPr lvl="0"/>
            <a:r>
              <a:rPr lang="en-GB" sz="1200" dirty="0" err="1">
                <a:solidFill>
                  <a:prstClr val="black"/>
                </a:solidFill>
              </a:rPr>
              <a:t>splane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closed, interpolating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[ [[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]],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:               :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[[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]] ]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splane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u, v, p1, p2 )</a:t>
            </a:r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6934200" y="5867400"/>
            <a:ext cx="2895600" cy="990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2400" dirty="0">
                <a:solidFill>
                  <a:schemeClr val="tx1"/>
                </a:solidFill>
              </a:rPr>
              <a:t>Suica 2.0</a:t>
            </a:r>
          </a:p>
          <a:p>
            <a:pPr lvl="0" algn="r"/>
            <a:r>
              <a:rPr lang="en-GB" sz="1200" b="0" dirty="0">
                <a:solidFill>
                  <a:schemeClr val="tx1"/>
                </a:solidFill>
              </a:rPr>
              <a:t>for JavaScript</a:t>
            </a:r>
          </a:p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https://boytchev.github.io/suica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/>
                </a:solidFill>
              </a:rPr>
              <a:t>version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5756640" y="279400"/>
            <a:ext cx="1721912" cy="37592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200" b="0" dirty="0" err="1">
                <a:solidFill>
                  <a:schemeClr val="tx1"/>
                </a:solidFill>
              </a:rPr>
              <a:t>obj.</a:t>
            </a:r>
            <a:r>
              <a:rPr lang="en-GB" sz="1200" dirty="0" err="1">
                <a:solidFill>
                  <a:schemeClr val="tx1"/>
                </a:solidFill>
              </a:rPr>
              <a:t>clone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 err="1">
                <a:solidFill>
                  <a:schemeClr val="tx1"/>
                </a:solidFill>
              </a:rPr>
              <a:t>obj.</a:t>
            </a:r>
            <a:r>
              <a:rPr lang="en-GB" sz="1200" dirty="0" err="1">
                <a:solidFill>
                  <a:schemeClr val="tx1"/>
                </a:solidFill>
              </a:rPr>
              <a:t>style</a:t>
            </a:r>
            <a:r>
              <a:rPr lang="en-GB" sz="1200" b="0" dirty="0">
                <a:solidFill>
                  <a:schemeClr val="tx1"/>
                </a:solidFill>
              </a:rPr>
              <a:t> ( {name: value, …} 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allObjects</a:t>
            </a:r>
            <a:r>
              <a:rPr lang="en-GB" sz="1200" b="0" dirty="0">
                <a:solidFill>
                  <a:schemeClr val="tx1"/>
                </a:solidFill>
              </a:rPr>
              <a:t> ( )</a:t>
            </a:r>
          </a:p>
          <a:p>
            <a:pPr lvl="0">
              <a:spcBef>
                <a:spcPts val="600"/>
              </a:spcBef>
            </a:pPr>
            <a:r>
              <a:rPr lang="en-GB" sz="1200" dirty="0" err="1">
                <a:solidFill>
                  <a:prstClr val="black"/>
                </a:solidFill>
              </a:rPr>
              <a:t>findPosition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findObject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findObjects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objectPosition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local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screenPosition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local, global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radians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degrees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degrees</a:t>
            </a:r>
            <a:r>
              <a:rPr lang="fr-FR" sz="1200" b="0" dirty="0">
                <a:solidFill>
                  <a:prstClr val="black"/>
                </a:solidFill>
              </a:rPr>
              <a:t> ( radians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random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from</a:t>
            </a:r>
            <a:r>
              <a:rPr lang="fr-FR" sz="1200" b="0" dirty="0">
                <a:solidFill>
                  <a:prstClr val="black"/>
                </a:solidFill>
              </a:rPr>
              <a:t>, to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random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array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endParaRPr lang="en-GB" sz="1200" b="0" dirty="0">
              <a:solidFill>
                <a:prstClr val="black"/>
              </a:solidFill>
            </a:endParaRPr>
          </a:p>
          <a:p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2777796" y="3810024"/>
            <a:ext cx="2786682" cy="1028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6289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scorm</a:t>
            </a:r>
            <a:endParaRPr lang="en-GB" sz="1200" dirty="0">
              <a:solidFill>
                <a:prstClr val="black"/>
              </a:solidFill>
            </a:endParaRPr>
          </a:p>
          <a:p>
            <a:r>
              <a:rPr lang="en-GB" sz="1200" dirty="0">
                <a:solidFill>
                  <a:prstClr val="black"/>
                </a:solidFill>
              </a:rPr>
              <a:t>	</a:t>
            </a:r>
            <a:r>
              <a:rPr lang="en-GB" sz="1200" b="0" dirty="0">
                <a:solidFill>
                  <a:prstClr val="black"/>
                </a:solidFill>
              </a:rPr>
              <a:t>.</a:t>
            </a:r>
            <a:r>
              <a:rPr lang="en-GB" sz="1200" dirty="0" err="1">
                <a:solidFill>
                  <a:prstClr val="black"/>
                </a:solidFill>
              </a:rPr>
              <a:t>api</a:t>
            </a:r>
            <a:r>
              <a:rPr lang="en-GB" sz="1200" b="0" dirty="0">
                <a:solidFill>
                  <a:prstClr val="black"/>
                </a:solidFill>
              </a:rPr>
              <a:t>, .</a:t>
            </a:r>
            <a:r>
              <a:rPr lang="en-GB" sz="1200" dirty="0" err="1">
                <a:solidFill>
                  <a:prstClr val="black"/>
                </a:solidFill>
              </a:rPr>
              <a:t>studentName</a:t>
            </a:r>
            <a:r>
              <a:rPr lang="en-GB" sz="1200" b="0" dirty="0">
                <a:solidFill>
                  <a:prstClr val="black"/>
                </a:solidFill>
              </a:rPr>
              <a:t>, .</a:t>
            </a:r>
            <a:r>
              <a:rPr lang="en-GB" sz="1200" dirty="0">
                <a:solidFill>
                  <a:prstClr val="black"/>
                </a:solidFill>
              </a:rPr>
              <a:t>score, </a:t>
            </a:r>
            <a:r>
              <a:rPr lang="en-GB" sz="1200" b="0" dirty="0">
                <a:solidFill>
                  <a:prstClr val="black"/>
                </a:solidFill>
              </a:rPr>
              <a:t>.</a:t>
            </a:r>
            <a:r>
              <a:rPr lang="en-GB" sz="1200" dirty="0" err="1">
                <a:solidFill>
                  <a:prstClr val="black"/>
                </a:solidFill>
              </a:rPr>
              <a:t>getValue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value )</a:t>
            </a:r>
          </a:p>
          <a:p>
            <a:pPr>
              <a:tabLst>
                <a:tab pos="171450" algn="l"/>
                <a:tab pos="2859088" algn="l"/>
              </a:tabLst>
            </a:pPr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 err="1">
                <a:solidFill>
                  <a:prstClr val="black"/>
                </a:solidFill>
              </a:rPr>
              <a:t>setValue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name, value ), .</a:t>
            </a:r>
            <a:r>
              <a:rPr lang="en-GB" sz="1200" dirty="0">
                <a:solidFill>
                  <a:prstClr val="black"/>
                </a:solidFill>
              </a:rPr>
              <a:t>derandomize</a:t>
            </a:r>
            <a:r>
              <a:rPr lang="en-GB" sz="1200" b="0" dirty="0">
                <a:solidFill>
                  <a:prstClr val="black"/>
                </a:solidFill>
              </a:rPr>
              <a:t> ( seed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5745683" y="4419600"/>
            <a:ext cx="1721917" cy="21771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drawing </a:t>
            </a:r>
            <a:r>
              <a:rPr lang="en-GB" sz="1200" b="0" dirty="0">
                <a:solidFill>
                  <a:prstClr val="black"/>
                </a:solidFill>
              </a:rPr>
              <a:t>( width, height,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prstClr val="black"/>
                </a:solidFill>
              </a:rPr>
              <a:t>moveTo</a:t>
            </a:r>
            <a:r>
              <a:rPr lang="en-GB" sz="1200" b="0" dirty="0">
                <a:solidFill>
                  <a:prstClr val="black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lineTo</a:t>
            </a:r>
            <a:r>
              <a:rPr lang="en-GB" sz="1200" b="0" dirty="0">
                <a:solidFill>
                  <a:prstClr val="black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curveTo</a:t>
            </a:r>
            <a:r>
              <a:rPr lang="en-GB" sz="1200" b="0" dirty="0">
                <a:solidFill>
                  <a:prstClr val="black"/>
                </a:solidFill>
              </a:rPr>
              <a:t> ( m</a:t>
            </a:r>
            <a:r>
              <a:rPr lang="en-GB" sz="1200" b="0" baseline="-25000" dirty="0">
                <a:solidFill>
                  <a:prstClr val="black"/>
                </a:solidFill>
              </a:rPr>
              <a:t>x</a:t>
            </a:r>
            <a:r>
              <a:rPr lang="en-GB" sz="1200" b="0" dirty="0">
                <a:solidFill>
                  <a:prstClr val="black"/>
                </a:solidFill>
              </a:rPr>
              <a:t>, m</a:t>
            </a:r>
            <a:r>
              <a:rPr lang="en-GB" sz="1200" b="0" baseline="-25000" dirty="0">
                <a:solidFill>
                  <a:prstClr val="black"/>
                </a:solidFill>
              </a:rPr>
              <a:t>y</a:t>
            </a:r>
            <a:r>
              <a:rPr lang="en-GB" sz="1200" b="0" dirty="0">
                <a:solidFill>
                  <a:prstClr val="black"/>
                </a:solidFill>
              </a:rPr>
              <a:t>, x, y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arc</a:t>
            </a:r>
            <a:r>
              <a:rPr lang="en-GB" sz="1200" b="0" dirty="0">
                <a:solidFill>
                  <a:prstClr val="black"/>
                </a:solidFill>
              </a:rPr>
              <a:t> ( x, y, radius, from, to, </a:t>
            </a:r>
            <a:r>
              <a:rPr lang="en-GB" sz="1200" b="0" dirty="0" err="1">
                <a:solidFill>
                  <a:prstClr val="black"/>
                </a:solidFill>
              </a:rPr>
              <a:t>cw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stroke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, width, closed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fill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fillText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x, y, text,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, font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"bold 20px Courier"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clear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2788681" y="4808231"/>
            <a:ext cx="2792768" cy="20497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prstClr val="black"/>
                </a:solidFill>
              </a:rPr>
              <a:t>onPointerEnter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onPointerLeave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onPointerMove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onPointerDown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onPointerUp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onClick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onTime</a:t>
            </a:r>
            <a:endParaRPr lang="en-GB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prstClr val="black"/>
                </a:solidFill>
              </a:rPr>
              <a:t>obj.</a:t>
            </a:r>
            <a:r>
              <a:rPr lang="en-GB" sz="1200" dirty="0" err="1">
                <a:solidFill>
                  <a:prstClr val="black"/>
                </a:solidFill>
              </a:rPr>
              <a:t>addEventListener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eventName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b="0" dirty="0" err="1">
                <a:solidFill>
                  <a:prstClr val="black"/>
                </a:solidFill>
              </a:rPr>
              <a:t>eventHandler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b="0" dirty="0" err="1">
                <a:solidFill>
                  <a:prstClr val="black"/>
                </a:solidFill>
              </a:rPr>
              <a:t>obj.</a:t>
            </a:r>
            <a:r>
              <a:rPr lang="en-GB" sz="1200" dirty="0" err="1">
                <a:solidFill>
                  <a:prstClr val="black"/>
                </a:solidFill>
              </a:rPr>
              <a:t>removeEventListener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eventName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b="0" dirty="0" err="1">
                <a:solidFill>
                  <a:prstClr val="black"/>
                </a:solidFill>
              </a:rPr>
              <a:t>obj.eventName</a:t>
            </a:r>
            <a:r>
              <a:rPr lang="en-GB" sz="1200" b="0" dirty="0">
                <a:solidFill>
                  <a:prstClr val="black"/>
                </a:solidFill>
              </a:rPr>
              <a:t> = </a:t>
            </a:r>
            <a:r>
              <a:rPr lang="en-GB" sz="1200" b="0" dirty="0" err="1">
                <a:solidFill>
                  <a:prstClr val="black"/>
                </a:solidFill>
              </a:rPr>
              <a:t>eventHandler</a:t>
            </a:r>
            <a:endParaRPr lang="en-GB" sz="1200" b="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prstClr val="black"/>
                </a:solidFill>
              </a:rPr>
              <a:t>function </a:t>
            </a:r>
            <a:r>
              <a:rPr lang="en-GB" sz="1200" b="0" dirty="0" err="1">
                <a:solidFill>
                  <a:prstClr val="black"/>
                </a:solidFill>
              </a:rPr>
              <a:t>pointerEventHandler</a:t>
            </a:r>
            <a:r>
              <a:rPr lang="en-GB" sz="1200" b="0" dirty="0">
                <a:solidFill>
                  <a:prstClr val="black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prstClr val="black"/>
                </a:solidFill>
              </a:rPr>
              <a:t>function </a:t>
            </a:r>
            <a:r>
              <a:rPr lang="en-GB" sz="1200" b="0" dirty="0" err="1">
                <a:solidFill>
                  <a:prstClr val="black"/>
                </a:solidFill>
              </a:rPr>
              <a:t>timeEventHandler</a:t>
            </a:r>
            <a:r>
              <a:rPr lang="en-GB" sz="1200" b="0" dirty="0">
                <a:solidFill>
                  <a:prstClr val="black"/>
                </a:solidFill>
              </a:rPr>
              <a:t> ( time, </a:t>
            </a:r>
            <a:r>
              <a:rPr lang="en-GB" sz="1200" b="0" dirty="0" err="1">
                <a:solidFill>
                  <a:prstClr val="black"/>
                </a:solidFill>
              </a:rPr>
              <a:t>dTime</a:t>
            </a:r>
            <a:r>
              <a:rPr lang="en-GB" sz="1200" b="0" dirty="0">
                <a:solidFill>
                  <a:prstClr val="black"/>
                </a:solidFill>
              </a:rPr>
              <a:t> ) { … }</a:t>
            </a:r>
            <a:endParaRPr lang="en-GB" sz="1200" dirty="0">
              <a:solidFill>
                <a:prstClr val="black"/>
              </a:solidFill>
            </a:endParaRPr>
          </a:p>
          <a:p>
            <a:endParaRPr lang="en-GB" sz="1200" dirty="0">
              <a:solidFill>
                <a:prstClr val="black"/>
              </a:solidFill>
            </a:endParaRPr>
          </a:p>
          <a:p>
            <a:pPr lvl="0"/>
            <a:endParaRPr lang="en-GB" sz="1200" dirty="0">
              <a:solidFill>
                <a:prstClr val="black"/>
              </a:solidFill>
            </a:endParaRPr>
          </a:p>
          <a:p>
            <a:pPr lvl="0"/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2788681" y="236232"/>
            <a:ext cx="2763758" cy="3505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200" b="0" dirty="0">
                <a:solidFill>
                  <a:prstClr val="black"/>
                </a:solidFill>
              </a:rPr>
              <a:t>&lt;script src="</a:t>
            </a:r>
            <a:r>
              <a:rPr lang="fr-FR" sz="1200" dirty="0">
                <a:solidFill>
                  <a:prstClr val="black"/>
                </a:solidFill>
              </a:rPr>
              <a:t>suica.js</a:t>
            </a:r>
            <a:r>
              <a:rPr lang="fr-FR" sz="1200" b="0" dirty="0">
                <a:solidFill>
                  <a:prstClr val="black"/>
                </a:solidFill>
              </a:rPr>
              <a:t>"&gt;&lt;/script&gt;</a:t>
            </a:r>
          </a:p>
          <a:p>
            <a:pPr lvl="0"/>
            <a:r>
              <a:rPr lang="fr-FR" sz="1200" b="0" dirty="0">
                <a:solidFill>
                  <a:prstClr val="black"/>
                </a:solidFill>
              </a:rPr>
              <a:t>&lt;</a:t>
            </a:r>
            <a:r>
              <a:rPr lang="fr-FR" sz="1200" b="0" dirty="0" err="1">
                <a:solidFill>
                  <a:prstClr val="black"/>
                </a:solidFill>
              </a:rPr>
              <a:t>suica</a:t>
            </a:r>
            <a:r>
              <a:rPr lang="fr-FR" sz="1200" b="0" dirty="0">
                <a:solidFill>
                  <a:prstClr val="black"/>
                </a:solidFill>
              </a:rPr>
              <a:t>&gt; … &lt;/</a:t>
            </a:r>
            <a:r>
              <a:rPr lang="fr-FR" sz="1200" b="0" dirty="0" err="1">
                <a:solidFill>
                  <a:prstClr val="black"/>
                </a:solidFill>
              </a:rPr>
              <a:t>suica</a:t>
            </a:r>
            <a:r>
              <a:rPr lang="fr-FR" sz="1200" b="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background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color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proactive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pPr lvl="0"/>
            <a:r>
              <a:rPr lang="fr-FR" sz="1200" dirty="0" err="1">
                <a:solidFill>
                  <a:prstClr val="black"/>
                </a:solidFill>
              </a:rPr>
              <a:t>oxyz</a:t>
            </a:r>
            <a:r>
              <a:rPr lang="fr-FR" sz="1200" b="0" dirty="0">
                <a:solidFill>
                  <a:prstClr val="black"/>
                </a:solidFill>
              </a:rPr>
              <a:t> ( size, </a:t>
            </a:r>
            <a:r>
              <a:rPr lang="fr-FR" sz="1200" b="0" dirty="0" err="1">
                <a:solidFill>
                  <a:prstClr val="black"/>
                </a:solidFill>
              </a:rPr>
              <a:t>color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fr-FR" sz="1200" dirty="0" err="1">
                <a:solidFill>
                  <a:prstClr val="black"/>
                </a:solidFill>
              </a:rPr>
              <a:t>demo</a:t>
            </a:r>
            <a:r>
              <a:rPr lang="fr-FR" sz="1200" b="0" dirty="0">
                <a:solidFill>
                  <a:prstClr val="black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orbit</a:t>
            </a:r>
            <a:r>
              <a:rPr lang="fr-FR" sz="1200" b="0" dirty="0">
                <a:solidFill>
                  <a:prstClr val="black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lookAt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0" dirty="0">
                <a:solidFill>
                  <a:prstClr val="black"/>
                </a:solidFill>
              </a:rPr>
              <a:t>( </a:t>
            </a:r>
            <a:r>
              <a:rPr lang="fr-FR" sz="1200" b="0" dirty="0" err="1">
                <a:solidFill>
                  <a:prstClr val="black"/>
                </a:solidFill>
              </a:rPr>
              <a:t>from</a:t>
            </a:r>
            <a:r>
              <a:rPr lang="fr-FR" sz="1200" b="0" dirty="0">
                <a:solidFill>
                  <a:prstClr val="black"/>
                </a:solidFill>
              </a:rPr>
              <a:t>, to, up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perspective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near</a:t>
            </a:r>
            <a:r>
              <a:rPr lang="fr-FR" sz="1200" b="0" dirty="0">
                <a:solidFill>
                  <a:prstClr val="black"/>
                </a:solidFill>
              </a:rPr>
              <a:t>, far, </a:t>
            </a:r>
            <a:r>
              <a:rPr lang="fr-FR" sz="1200" b="0" dirty="0" err="1">
                <a:solidFill>
                  <a:prstClr val="black"/>
                </a:solidFill>
              </a:rPr>
              <a:t>fov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orthographic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near</a:t>
            </a:r>
            <a:r>
              <a:rPr lang="fr-FR" sz="1200" b="0" dirty="0">
                <a:solidFill>
                  <a:prstClr val="black"/>
                </a:solidFill>
              </a:rPr>
              <a:t>, far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fullWindow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fullScreen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stereo</a:t>
            </a:r>
            <a:r>
              <a:rPr lang="fr-FR" sz="1200" b="0" dirty="0">
                <a:solidFill>
                  <a:prstClr val="black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anaglyph</a:t>
            </a:r>
            <a:r>
              <a:rPr lang="fr-FR" sz="1200" b="0" dirty="0">
                <a:solidFill>
                  <a:prstClr val="black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vr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capture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filename</a:t>
            </a:r>
            <a:r>
              <a:rPr lang="fr-FR" sz="1200" b="0" dirty="0">
                <a:solidFill>
                  <a:prstClr val="black"/>
                </a:solidFill>
              </a:rPr>
              <a:t>, time, </a:t>
            </a:r>
            <a:r>
              <a:rPr lang="fr-FR" sz="1200" b="0" dirty="0" err="1">
                <a:solidFill>
                  <a:prstClr val="black"/>
                </a:solidFill>
              </a:rPr>
              <a:t>fps</a:t>
            </a:r>
            <a:r>
              <a:rPr lang="fr-FR" sz="1200" b="0" dirty="0">
                <a:solidFill>
                  <a:prstClr val="black"/>
                </a:solidFill>
              </a:rPr>
              <a:t>, format, </a:t>
            </a:r>
            <a:r>
              <a:rPr lang="fr-FR" sz="1200" b="0" dirty="0" err="1">
                <a:solidFill>
                  <a:prstClr val="black"/>
                </a:solidFill>
              </a:rPr>
              <a:t>skipframes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7631834" y="283022"/>
            <a:ext cx="2197966" cy="42127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0018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PROPERTIES	</a:t>
            </a: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center</a:t>
            </a:r>
            <a:r>
              <a:rPr lang="fr-FR" sz="1200" b="0" dirty="0">
                <a:solidFill>
                  <a:prstClr val="black"/>
                </a:solidFill>
              </a:rPr>
              <a:t> = [</a:t>
            </a:r>
            <a:r>
              <a:rPr lang="fr-FR" sz="1200" dirty="0">
                <a:solidFill>
                  <a:prstClr val="black"/>
                </a:solidFill>
              </a:rPr>
              <a:t>x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y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z</a:t>
            </a:r>
            <a:r>
              <a:rPr lang="fr-FR" sz="1200" b="0" dirty="0">
                <a:solidFill>
                  <a:prstClr val="black"/>
                </a:solidFill>
              </a:rPr>
              <a:t>]</a:t>
            </a:r>
          </a:p>
          <a:p>
            <a:r>
              <a:rPr lang="fr-FR" sz="1200" dirty="0">
                <a:solidFill>
                  <a:prstClr val="black"/>
                </a:solidFill>
              </a:rPr>
              <a:t>size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width</a:t>
            </a:r>
            <a:endParaRPr lang="fr-FR" sz="1200" b="0" dirty="0">
              <a:solidFill>
                <a:prstClr val="black"/>
              </a:solidFill>
            </a:endParaRP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size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[</a:t>
            </a:r>
            <a:r>
              <a:rPr lang="en-US" sz="1200" dirty="0">
                <a:solidFill>
                  <a:prstClr val="black"/>
                </a:solidFill>
              </a:rPr>
              <a:t>width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</a:rPr>
              <a:t>height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</a:rPr>
              <a:t>depth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  <a:endParaRPr lang="fr-FR" sz="1200" b="0" dirty="0">
              <a:solidFill>
                <a:prstClr val="black"/>
              </a:solidFill>
            </a:endParaRPr>
          </a:p>
          <a:p>
            <a:r>
              <a:rPr lang="fr-FR" sz="1200" dirty="0">
                <a:solidFill>
                  <a:prstClr val="black"/>
                </a:solidFill>
              </a:rPr>
              <a:t>spin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 err="1">
                <a:solidFill>
                  <a:prstClr val="black"/>
                </a:solidFill>
              </a:rPr>
              <a:t>spinH</a:t>
            </a:r>
            <a:endParaRPr lang="fr-FR" sz="1200" b="0" dirty="0">
              <a:solidFill>
                <a:prstClr val="black"/>
              </a:solidFill>
            </a:endParaRP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spin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spinH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spinV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spinT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'</a:t>
            </a:r>
            <a:r>
              <a:rPr lang="en-US" sz="1200" b="0" dirty="0" err="1">
                <a:solidFill>
                  <a:prstClr val="black"/>
                </a:solidFill>
              </a:rPr>
              <a:t>colorName</a:t>
            </a:r>
            <a:r>
              <a:rPr lang="en-US" sz="1200" b="0" dirty="0">
                <a:solidFill>
                  <a:prstClr val="black"/>
                </a:solidFill>
              </a:rPr>
              <a:t>'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0xFFFFFF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[</a:t>
            </a:r>
            <a:r>
              <a:rPr lang="en-US" sz="1200" b="0" dirty="0" err="1">
                <a:solidFill>
                  <a:prstClr val="black"/>
                </a:solidFill>
              </a:rPr>
              <a:t>r,g,b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∈[0.0, 1.0]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rgb</a:t>
            </a:r>
            <a:r>
              <a:rPr lang="en-US" sz="1200" b="0" dirty="0">
                <a:solidFill>
                  <a:prstClr val="black"/>
                </a:solidFill>
              </a:rPr>
              <a:t> ( r, g, b 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255]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hsl</a:t>
            </a:r>
            <a:r>
              <a:rPr lang="en-US" sz="1200" b="0" dirty="0">
                <a:solidFill>
                  <a:prstClr val="black"/>
                </a:solidFill>
              </a:rPr>
              <a:t> ( h, s, l 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360]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s,l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100]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= drawing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 </a:t>
            </a:r>
            <a:r>
              <a:rPr lang="en-US" sz="1200" b="0" dirty="0">
                <a:solidFill>
                  <a:prstClr val="black"/>
                </a:solidFill>
              </a:rPr>
              <a:t>= </a:t>
            </a:r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( 'filename' )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= 'filename'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[</a:t>
            </a:r>
            <a:r>
              <a:rPr lang="en-US" sz="1200" b="0" dirty="0" err="1">
                <a:solidFill>
                  <a:schemeClr val="tx1"/>
                </a:solidFill>
              </a:rPr>
              <a:t>count</a:t>
            </a:r>
            <a:r>
              <a:rPr lang="en-US" sz="1200" b="0" baseline="-25000" dirty="0" err="1">
                <a:solidFill>
                  <a:schemeClr val="tx1"/>
                </a:solidFill>
              </a:rPr>
              <a:t>x</a:t>
            </a:r>
            <a:r>
              <a:rPr lang="en-US" sz="1200" b="0" dirty="0">
                <a:solidFill>
                  <a:schemeClr val="tx1"/>
                </a:solidFill>
              </a:rPr>
              <a:t>, count</a:t>
            </a:r>
            <a:r>
              <a:rPr lang="en-US" sz="1200" b="0" baseline="-25000" dirty="0">
                <a:solidFill>
                  <a:schemeClr val="tx1"/>
                </a:solidFill>
              </a:rPr>
              <a:t>y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true/false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 = [count, count]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</a:t>
            </a:r>
            <a:r>
              <a:rPr lang="en-US" sz="1200" b="0" dirty="0" err="1">
                <a:solidFill>
                  <a:schemeClr val="tx1"/>
                </a:solidFill>
              </a:rPr>
              <a:t>THREE.Mesh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 err="1">
                <a:solidFill>
                  <a:schemeClr val="tx1"/>
                </a:solidFill>
              </a:rPr>
              <a:t>THREE.Material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/>
                </a:solidFill>
              </a:rPr>
              <a:t>= </a:t>
            </a:r>
            <a:r>
              <a:rPr lang="en-US" sz="1200" b="0" dirty="0" err="1">
                <a:solidFill>
                  <a:schemeClr val="tx1"/>
                </a:solidFill>
              </a:rPr>
              <a:t>THREE.BufferGeometry</a:t>
            </a:r>
            <a:endParaRPr lang="en-US" sz="1200" b="0" dirty="0">
              <a:solidFill>
                <a:schemeClr val="tx1"/>
              </a:solidFill>
            </a:endParaRPr>
          </a:p>
          <a:p>
            <a:pPr lvl="0"/>
            <a:endParaRPr lang="fr-FR" sz="1200" b="0" dirty="0">
              <a:solidFill>
                <a:prstClr val="black"/>
              </a:solidFill>
            </a:endParaRPr>
          </a:p>
          <a:p>
            <a:pPr lvl="0"/>
            <a:endParaRPr lang="fr-FR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152399" y="221001"/>
            <a:ext cx="2496665" cy="24129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SIMPLE OBJECTS	 </a:t>
            </a:r>
          </a:p>
          <a:p>
            <a:r>
              <a:rPr lang="en-GB" sz="1200" dirty="0">
                <a:solidFill>
                  <a:schemeClr val="tx1"/>
                </a:solidFill>
              </a:rPr>
              <a:t>&lt;circle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cube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cylinder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line</a:t>
            </a:r>
            <a:r>
              <a:rPr lang="en-GB" sz="1200" b="0" dirty="0">
                <a:solidFill>
                  <a:schemeClr val="tx1"/>
                </a:solidFill>
              </a:rPr>
              <a:t> from to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polygon </a:t>
            </a:r>
            <a:r>
              <a:rPr lang="en-GB" sz="1200" b="0" dirty="0">
                <a:solidFill>
                  <a:schemeClr val="tx1"/>
                </a:solidFill>
              </a:rPr>
              <a:t>count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prism </a:t>
            </a:r>
            <a:r>
              <a:rPr lang="en-GB" sz="1200" b="0" dirty="0">
                <a:solidFill>
                  <a:schemeClr val="tx1"/>
                </a:solidFill>
              </a:rPr>
              <a:t>count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pyramid </a:t>
            </a:r>
            <a:r>
              <a:rPr lang="en-GB" sz="1200" b="0" dirty="0">
                <a:solidFill>
                  <a:schemeClr val="tx1"/>
                </a:solidFill>
              </a:rPr>
              <a:t>count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dirty="0">
                <a:solidFill>
                  <a:schemeClr val="tx1"/>
                </a:solidFill>
              </a:rPr>
              <a:t>&lt;sphere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square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156169" y="2667000"/>
            <a:ext cx="2489124" cy="411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clone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construct </a:t>
            </a:r>
            <a:r>
              <a:rPr lang="en-GB" sz="1200" b="0" dirty="0">
                <a:solidFill>
                  <a:schemeClr val="tx1"/>
                </a:solidFill>
              </a:rPr>
              <a:t>expression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	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 … )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convex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 … &lt;/group&gt;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/>
                </a:solidFill>
              </a:rPr>
              <a:t>filename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…&gt;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curve count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text </a:t>
            </a:r>
            <a:r>
              <a:rPr lang="en-GB" sz="1200" b="0" dirty="0" err="1">
                <a:solidFill>
                  <a:schemeClr val="tx1"/>
                </a:solidFill>
              </a:rPr>
              <a:t>fontname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 curve radius count 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…&gt;</a:t>
            </a:r>
          </a:p>
          <a:p>
            <a:pPr lvl="0">
              <a:spcBef>
                <a:spcPts val="600"/>
              </a:spcBef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spline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 closed/open</a:t>
            </a:r>
            <a:br>
              <a:rPr lang="en-GB" sz="1200" b="0" dirty="0">
                <a:solidFill>
                  <a:schemeClr val="tx1"/>
                </a:solidFill>
              </a:rPr>
            </a:br>
            <a:r>
              <a:rPr lang="en-GB" sz="1200" b="0" dirty="0">
                <a:solidFill>
                  <a:schemeClr val="tx1"/>
                </a:solidFill>
              </a:rPr>
              <a:t>	interpolating/approximating&gt;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…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spline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functionName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 closed/open	interpolating/approximating&gt;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…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b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:               :</a:t>
            </a:r>
            <a:b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…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5745683" y="4419600"/>
            <a:ext cx="1721917" cy="2133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/>
                </a:solidFill>
              </a:rPr>
              <a:t>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/>
                </a:solidFill>
              </a:rPr>
              <a:t> point&gt;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point&gt;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m point&gt;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point radius from to </a:t>
            </a:r>
            <a:r>
              <a:rPr lang="en-GB" sz="1200" b="0" dirty="0" err="1">
                <a:solidFill>
                  <a:schemeClr val="tx1"/>
                </a:solidFill>
              </a:rPr>
              <a:t>cw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width closed&gt;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b="0" dirty="0">
                <a:solidFill>
                  <a:schemeClr val="tx1"/>
                </a:solidFill>
              </a:rPr>
              <a:t> point text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font&gt;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"bold 20px Courier"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  <a:endParaRPr lang="en-GB" sz="12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2788681" y="4808231"/>
            <a:ext cx="2792768" cy="20497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onPointerEnter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onPointerLeave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onPointerMove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onPointerDown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onPointerUp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onClick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onTime</a:t>
            </a:r>
            <a:endParaRPr lang="en-GB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chemeClr val="tx1"/>
                </a:solidFill>
              </a:rPr>
              <a:t>&lt;tag … </a:t>
            </a:r>
            <a:r>
              <a:rPr lang="en-GB" sz="1200" b="0" dirty="0" err="1">
                <a:solidFill>
                  <a:schemeClr val="tx1"/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 err="1">
                <a:solidFill>
                  <a:schemeClr val="tx1"/>
                </a:solidFill>
              </a:rPr>
              <a:t>eventHandler</a:t>
            </a:r>
            <a:r>
              <a:rPr lang="en-GB" sz="1200" b="0" dirty="0">
                <a:solidFill>
                  <a:schemeClr val="tx1"/>
                </a:solidFill>
              </a:rPr>
              <a:t>“&gt;</a:t>
            </a: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/>
                </a:solidFill>
              </a:rPr>
              <a:t>pointerEventHandler</a:t>
            </a:r>
            <a:r>
              <a:rPr lang="en-GB" sz="1200" b="0" dirty="0">
                <a:solidFill>
                  <a:schemeClr val="tx1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/>
                </a:solidFill>
              </a:rPr>
              <a:t>timeEventHandler</a:t>
            </a:r>
            <a:r>
              <a:rPr lang="en-GB" sz="1200" b="0" dirty="0">
                <a:solidFill>
                  <a:schemeClr val="tx1"/>
                </a:solidFill>
              </a:rPr>
              <a:t> ( time, </a:t>
            </a:r>
            <a:r>
              <a:rPr lang="en-GB" sz="1200" b="0" dirty="0" err="1">
                <a:solidFill>
                  <a:schemeClr val="tx1"/>
                </a:solidFill>
              </a:rPr>
              <a:t>dTime</a:t>
            </a:r>
            <a:r>
              <a:rPr lang="en-GB" sz="1200" b="0" dirty="0">
                <a:solidFill>
                  <a:schemeClr val="tx1"/>
                </a:solidFill>
              </a:rPr>
              <a:t> ) { … }</a:t>
            </a: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pPr lvl="0"/>
            <a:endParaRPr lang="en-GB" sz="1200" dirty="0">
              <a:solidFill>
                <a:schemeClr val="tx1"/>
              </a:solidFill>
            </a:endParaRPr>
          </a:p>
          <a:p>
            <a:pPr lvl="0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2788681" y="236232"/>
            <a:ext cx="2763758" cy="395476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  <a:p>
            <a:pPr marL="228600" lvl="0" indent="-22860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suica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width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height</a:t>
            </a:r>
            <a:r>
              <a:rPr lang="fr-FR" sz="1200" b="0" dirty="0">
                <a:solidFill>
                  <a:schemeClr val="tx1"/>
                </a:solidFill>
              </a:rPr>
              <a:t> background orientation proactive perspective </a:t>
            </a:r>
            <a:r>
              <a:rPr lang="fr-FR" sz="1200" b="0" dirty="0" err="1">
                <a:solidFill>
                  <a:schemeClr val="tx1"/>
                </a:solidFill>
              </a:rPr>
              <a:t>orthographic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fullWindow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fullScreen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stereo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anaglyph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&gt; … &lt;/</a:t>
            </a:r>
            <a:r>
              <a:rPr lang="fr-FR" sz="1200" dirty="0" err="1">
                <a:solidFill>
                  <a:schemeClr val="tx1"/>
                </a:solidFill>
              </a:rPr>
              <a:t>suica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background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proactive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oxyz</a:t>
            </a:r>
            <a:r>
              <a:rPr lang="fr-FR" sz="1200" b="0" dirty="0">
                <a:solidFill>
                  <a:schemeClr val="tx1"/>
                </a:solidFill>
              </a:rPr>
              <a:t> size </a:t>
            </a:r>
            <a:r>
              <a:rPr lang="fr-FR" sz="1200" b="0" dirty="0" err="1">
                <a:solidFill>
                  <a:schemeClr val="tx1"/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demo</a:t>
            </a:r>
            <a:r>
              <a:rPr lang="fr-FR" sz="1200" b="0" dirty="0">
                <a:solidFill>
                  <a:schemeClr val="tx1"/>
                </a:solidFill>
              </a:rPr>
              <a:t> distance altitude speed&gt;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orbit</a:t>
            </a:r>
            <a:r>
              <a:rPr lang="fr-FR" sz="1200" b="0" dirty="0">
                <a:solidFill>
                  <a:schemeClr val="tx1"/>
                </a:solidFill>
              </a:rPr>
              <a:t> id distance altitude speed&gt;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lookAt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from</a:t>
            </a:r>
            <a:r>
              <a:rPr lang="fr-FR" sz="1200" b="0" dirty="0">
                <a:solidFill>
                  <a:schemeClr val="tx1"/>
                </a:solidFill>
              </a:rPr>
              <a:t> to up&gt;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perspective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near</a:t>
            </a:r>
            <a:r>
              <a:rPr lang="fr-FR" sz="1200" b="0" dirty="0">
                <a:solidFill>
                  <a:schemeClr val="tx1"/>
                </a:solidFill>
              </a:rPr>
              <a:t> far </a:t>
            </a:r>
            <a:r>
              <a:rPr lang="fr-FR" sz="1200" b="0" dirty="0" err="1">
                <a:solidFill>
                  <a:schemeClr val="tx1"/>
                </a:solidFill>
              </a:rPr>
              <a:t>fov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orthographic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near</a:t>
            </a:r>
            <a:r>
              <a:rPr lang="fr-FR" sz="1200" b="0" dirty="0">
                <a:solidFill>
                  <a:schemeClr val="tx1"/>
                </a:solidFill>
              </a:rPr>
              <a:t> far&gt;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fullWindow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fullScreen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stereo</a:t>
            </a:r>
            <a:r>
              <a:rPr lang="fr-FR" sz="1200" b="0" dirty="0">
                <a:solidFill>
                  <a:schemeClr val="tx1"/>
                </a:solidFill>
              </a:rPr>
              <a:t> distance&gt;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anaglyph</a:t>
            </a:r>
            <a:r>
              <a:rPr lang="fr-FR" sz="1200" b="0" dirty="0">
                <a:solidFill>
                  <a:schemeClr val="tx1"/>
                </a:solidFill>
              </a:rPr>
              <a:t> distance&gt;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capture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/>
                </a:solidFill>
              </a:rPr>
              <a:t>filename</a:t>
            </a:r>
            <a:r>
              <a:rPr lang="fr-FR" sz="1200" b="0" dirty="0">
                <a:solidFill>
                  <a:schemeClr val="tx1"/>
                </a:solidFill>
              </a:rPr>
              <a:t> time </a:t>
            </a:r>
            <a:r>
              <a:rPr lang="fr-FR" sz="1200" b="0" dirty="0" err="1">
                <a:solidFill>
                  <a:schemeClr val="tx1"/>
                </a:solidFill>
              </a:rPr>
              <a:t>fps</a:t>
            </a:r>
            <a:r>
              <a:rPr lang="fr-FR" sz="1200" b="0" dirty="0">
                <a:solidFill>
                  <a:schemeClr val="tx1"/>
                </a:solidFill>
              </a:rPr>
              <a:t> format </a:t>
            </a:r>
            <a:r>
              <a:rPr lang="fr-FR" sz="1200" b="0" dirty="0" err="1">
                <a:solidFill>
                  <a:schemeClr val="tx1"/>
                </a:solidFill>
              </a:rPr>
              <a:t>skipframes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7631834" y="283022"/>
            <a:ext cx="2197966" cy="42127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0018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PROPERTIES	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b="0" dirty="0">
                <a:solidFill>
                  <a:schemeClr val="tx1"/>
                </a:solidFill>
              </a:rPr>
              <a:t> = "string"</a:t>
            </a:r>
            <a:r>
              <a:rPr lang="fr-FR" sz="1200" b="0" dirty="0">
                <a:solidFill>
                  <a:schemeClr val="tx1"/>
                </a:solidFill>
              </a:rPr>
              <a:t> </a:t>
            </a:r>
          </a:p>
          <a:p>
            <a:r>
              <a:rPr lang="fr-FR" sz="1200" dirty="0">
                <a:solidFill>
                  <a:prstClr val="black"/>
                </a:solidFill>
              </a:rPr>
              <a:t>center</a:t>
            </a:r>
            <a:r>
              <a:rPr lang="fr-FR" sz="1200" b="0" dirty="0">
                <a:solidFill>
                  <a:prstClr val="black"/>
                </a:solidFill>
              </a:rPr>
              <a:t> = "</a:t>
            </a:r>
            <a:r>
              <a:rPr lang="fr-FR" sz="1200" dirty="0">
                <a:solidFill>
                  <a:prstClr val="black"/>
                </a:solidFill>
              </a:rPr>
              <a:t>x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y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z</a:t>
            </a:r>
            <a:r>
              <a:rPr lang="fr-FR" sz="1200" b="0" dirty="0">
                <a:solidFill>
                  <a:prstClr val="black"/>
                </a:solidFill>
              </a:rPr>
              <a:t>"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point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/>
                </a:solidFill>
              </a:rPr>
              <a:t>width"</a:t>
            </a:r>
            <a:endParaRPr lang="fr-FR" sz="1200" b="0" dirty="0">
              <a:solidFill>
                <a:schemeClr val="tx1"/>
              </a:solidFill>
            </a:endParaRP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/>
                </a:solidFill>
              </a:rPr>
              <a:t> = "0xFFFFFF"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r,g,b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rgbClr val="FF0000"/>
                </a:solidFill>
              </a:rPr>
              <a:t> 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∈[0.0, 1.0]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/>
                </a:solidFill>
              </a:rPr>
              <a:t>r,g,b</a:t>
            </a:r>
            <a:r>
              <a:rPr lang="en-US" sz="1200" b="0" dirty="0">
                <a:solidFill>
                  <a:schemeClr val="tx1"/>
                </a:solidFill>
              </a:rPr>
              <a:t>)"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255]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/>
                </a:solidFill>
              </a:rPr>
              <a:t> (</a:t>
            </a:r>
            <a:r>
              <a:rPr lang="en-US" sz="1200" b="0" dirty="0" err="1">
                <a:solidFill>
                  <a:schemeClr val="tx1"/>
                </a:solidFill>
              </a:rPr>
              <a:t>h,s,l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  <a:r>
              <a:rPr lang="en-US" sz="1200" b="0" dirty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360]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s,l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100]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= "drawing"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= "filename"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"count"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count</a:t>
            </a:r>
            <a:r>
              <a:rPr lang="en-US" sz="1200" b="0" baseline="-25000" dirty="0" err="1">
                <a:solidFill>
                  <a:schemeClr val="tx1"/>
                </a:solidFill>
              </a:rPr>
              <a:t>x</a:t>
            </a:r>
            <a:r>
              <a:rPr lang="en-US" sz="1200" b="0" dirty="0">
                <a:solidFill>
                  <a:schemeClr val="tx1"/>
                </a:solidFill>
              </a:rPr>
              <a:t>, count</a:t>
            </a:r>
            <a:r>
              <a:rPr lang="en-US" sz="1200" b="0" baseline="-25000" dirty="0">
                <a:solidFill>
                  <a:schemeClr val="tx1"/>
                </a:solidFill>
              </a:rPr>
              <a:t>y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true/false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 = [count, count]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curve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x,y,z</a:t>
            </a:r>
            <a:r>
              <a:rPr lang="en-US" sz="1200" b="0" dirty="0">
                <a:solidFill>
                  <a:schemeClr val="tx1"/>
                </a:solidFill>
              </a:rPr>
              <a:t>; </a:t>
            </a:r>
            <a:r>
              <a:rPr lang="en-US" sz="1200" b="0" dirty="0" err="1">
                <a:solidFill>
                  <a:schemeClr val="tx1"/>
                </a:solidFill>
              </a:rPr>
              <a:t>x,y,z</a:t>
            </a:r>
            <a:r>
              <a:rPr lang="en-US" sz="1200" b="0" dirty="0">
                <a:solidFill>
                  <a:schemeClr val="tx1"/>
                </a:solidFill>
              </a:rPr>
              <a:t>; …“</a:t>
            </a:r>
          </a:p>
          <a:p>
            <a:r>
              <a:rPr lang="en-US" sz="1200" dirty="0">
                <a:solidFill>
                  <a:schemeClr val="tx1"/>
                </a:solidFill>
              </a:rPr>
              <a:t>orientation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xyz</a:t>
            </a:r>
            <a:r>
              <a:rPr lang="en-US" sz="1200" b="0" dirty="0">
                <a:solidFill>
                  <a:schemeClr val="tx1"/>
                </a:solidFill>
              </a:rPr>
              <a:t>"/ "</a:t>
            </a:r>
            <a:r>
              <a:rPr lang="en-US" sz="1200" b="0" dirty="0" err="1">
                <a:solidFill>
                  <a:schemeClr val="tx1"/>
                </a:solidFill>
              </a:rPr>
              <a:t>xzy</a:t>
            </a:r>
            <a:r>
              <a:rPr lang="en-US" sz="1200" b="0" dirty="0">
                <a:solidFill>
                  <a:schemeClr val="tx1"/>
                </a:solidFill>
              </a:rPr>
              <a:t>"/ "</a:t>
            </a:r>
            <a:r>
              <a:rPr lang="en-US" sz="1200" b="0" dirty="0" err="1">
                <a:solidFill>
                  <a:schemeClr val="tx1"/>
                </a:solidFill>
              </a:rPr>
              <a:t>yxz</a:t>
            </a:r>
            <a:r>
              <a:rPr lang="en-US" sz="1200" b="0" dirty="0">
                <a:solidFill>
                  <a:schemeClr val="tx1"/>
                </a:solidFill>
              </a:rPr>
              <a:t>"/ …</a:t>
            </a:r>
            <a:endParaRPr lang="fr-FR" sz="1200" b="0" dirty="0">
              <a:solidFill>
                <a:srgbClr val="FF0000"/>
              </a:solidFill>
            </a:endParaRPr>
          </a:p>
          <a:p>
            <a:pPr lvl="0"/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AEEC1-21D6-45E4-A453-CA3B668225E7}"/>
              </a:ext>
            </a:extLst>
          </p:cNvPr>
          <p:cNvSpPr txBox="1"/>
          <p:nvPr/>
        </p:nvSpPr>
        <p:spPr>
          <a:xfrm>
            <a:off x="6934200" y="5867400"/>
            <a:ext cx="2895600" cy="990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2400" dirty="0">
                <a:solidFill>
                  <a:schemeClr val="tx1"/>
                </a:solidFill>
              </a:rPr>
              <a:t>Suica 2.0</a:t>
            </a:r>
          </a:p>
          <a:p>
            <a:pPr lvl="0" algn="r"/>
            <a:r>
              <a:rPr lang="en-GB" sz="1200" b="0" dirty="0">
                <a:solidFill>
                  <a:schemeClr val="tx1"/>
                </a:solidFill>
              </a:rPr>
              <a:t>for HTML</a:t>
            </a:r>
          </a:p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https://boytchev.github.io/suica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/>
                </a:solidFill>
              </a:rPr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1473</Words>
  <Application>Microsoft Office PowerPoint</Application>
  <PresentationFormat>A4 Paper (210x297 mm)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43</cp:revision>
  <dcterms:created xsi:type="dcterms:W3CDTF">2022-07-12T06:03:00Z</dcterms:created>
  <dcterms:modified xsi:type="dcterms:W3CDTF">2022-07-14T07:50:56Z</dcterms:modified>
</cp:coreProperties>
</file>