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8" r:id="rId2"/>
    <p:sldId id="257" r:id="rId3"/>
  </p:sldIdLst>
  <p:sldSz cx="9906000" cy="6858000" type="A4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4086" autoAdjust="0"/>
    <p:restoredTop sz="94660"/>
  </p:normalViewPr>
  <p:slideViewPr>
    <p:cSldViewPr showGuides="1">
      <p:cViewPr>
        <p:scale>
          <a:sx n="125" d="100"/>
          <a:sy n="125" d="100"/>
        </p:scale>
        <p:origin x="-1147" y="-1373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2247863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40827459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2350571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8183074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8241016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73309547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18924064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4654906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17439738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78339901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bg-BG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332975805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346FDB3-09F2-4348-8F47-4013D9DCE7EC}" type="datetimeFigureOut">
              <a:rPr lang="bg-BG" smtClean="0"/>
              <a:t>15.7.2022 г.</a:t>
            </a:fld>
            <a:endParaRPr lang="bg-BG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bg-BG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364F25-7424-4F5F-9F33-787C0645B3EC}" type="slidenum">
              <a:rPr lang="bg-BG" smtClean="0"/>
              <a:t>‹#›</a:t>
            </a:fld>
            <a:endParaRPr lang="bg-BG"/>
          </a:p>
        </p:txBody>
      </p:sp>
    </p:spTree>
    <p:extLst>
      <p:ext uri="{BB962C8B-B14F-4D97-AF65-F5344CB8AC3E}">
        <p14:creationId xmlns:p14="http://schemas.microsoft.com/office/powerpoint/2010/main" val="21247338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hyperlink" Target="https://boytchev.github.io/suica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>
            <a:lumMod val="9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1" y="533400"/>
            <a:ext cx="2438399" cy="25907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200" dirty="0">
                <a:solidFill>
                  <a:prstClr val="black"/>
                </a:solidFill>
              </a:rPr>
              <a:t>circle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cone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cube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cylinder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line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point</a:t>
            </a:r>
            <a:r>
              <a:rPr lang="en-GB" sz="1200" b="0" dirty="0">
                <a:solidFill>
                  <a:prstClr val="black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polygon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prism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pyramid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sphere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prstClr val="black"/>
                </a:solidFill>
              </a:rPr>
              <a:t>square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1" y="3200400"/>
            <a:ext cx="2438399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construct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convex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size,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	.</a:t>
            </a:r>
            <a:r>
              <a:rPr lang="en-GB" sz="1200" dirty="0">
                <a:solidFill>
                  <a:schemeClr val="tx1"/>
                </a:solidFill>
              </a:rPr>
              <a:t>add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model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 err="1">
                <a:solidFill>
                  <a:schemeClr val="tx1"/>
                </a:solidFill>
              </a:rPr>
              <a:t>model.save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GB" sz="1200" b="0" dirty="0">
                <a:solidFill>
                  <a:schemeClr val="tx1"/>
                </a:solidFill>
              </a:rPr>
              <a:t>, [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object</a:t>
            </a:r>
            <a:r>
              <a:rPr lang="en-GB" sz="1200" b="0" dirty="0">
                <a:solidFill>
                  <a:schemeClr val="tx1"/>
                </a:solidFill>
              </a:rPr>
              <a:t>,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])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surface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 </a:t>
            </a:r>
            <a:r>
              <a:rPr lang="en-GB" sz="1200" dirty="0">
                <a:solidFill>
                  <a:schemeClr val="tx1"/>
                </a:solidFill>
              </a:rPr>
              <a:t>text3d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tube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 </a:t>
            </a:r>
            <a:r>
              <a:rPr lang="en-GB" sz="1200" dirty="0">
                <a:solidFill>
                  <a:schemeClr val="tx1"/>
                </a:solidFill>
              </a:rPr>
              <a:t>spline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         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3736" algn="l"/>
                <a:tab pos="2743200" algn="r"/>
              </a:tabLst>
            </a:pP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736" algn="l"/>
                <a:tab pos="2743200" algn="r"/>
              </a:tabLst>
            </a:pPr>
            <a:r>
              <a:rPr lang="en-GB" sz="1200" dirty="0">
                <a:solidFill>
                  <a:schemeClr val="tx1"/>
                </a:solidFill>
              </a:rPr>
              <a:t>          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param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7037FDB-4BA4-46B7-ACD5-8F1021BB2B28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400" dirty="0">
                <a:solidFill>
                  <a:schemeClr val="tx1"/>
                </a:solidFill>
              </a:rPr>
              <a:t>Suica 2.0 </a:t>
            </a:r>
            <a:r>
              <a:rPr lang="en-GB" sz="1800" b="0" dirty="0">
                <a:solidFill>
                  <a:schemeClr val="tx1"/>
                </a:solidFill>
              </a:rPr>
              <a:t>for JavaScript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73C3A5A-36FF-4BD5-92D3-D4D2B8C2BFB7}"/>
              </a:ext>
            </a:extLst>
          </p:cNvPr>
          <p:cNvSpPr txBox="1"/>
          <p:nvPr/>
        </p:nvSpPr>
        <p:spPr>
          <a:xfrm>
            <a:off x="8229600" y="533400"/>
            <a:ext cx="1600198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MISC	</a:t>
            </a:r>
            <a:r>
              <a:rPr lang="en-GB" sz="1050" u="sng" dirty="0">
                <a:solidFill>
                  <a:schemeClr val="tx1"/>
                </a:solidFill>
              </a:rPr>
              <a:t> </a:t>
            </a:r>
          </a:p>
          <a:p>
            <a:r>
              <a:rPr lang="en-GB" sz="1200" dirty="0">
                <a:solidFill>
                  <a:schemeClr val="tx1"/>
                </a:solidFill>
              </a:rPr>
              <a:t>its</a:t>
            </a: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clone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style</a:t>
            </a:r>
            <a:r>
              <a:rPr lang="en-GB" sz="1200" b="0" dirty="0">
                <a:solidFill>
                  <a:schemeClr val="tx1"/>
                </a:solidFill>
              </a:rPr>
              <a:t> ({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200" b="0" dirty="0">
                <a:solidFill>
                  <a:schemeClr val="tx1"/>
                </a:solidFill>
              </a:rPr>
              <a:t>: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, …})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allObjects</a:t>
            </a:r>
            <a:r>
              <a:rPr lang="en-GB" sz="1200" b="0" dirty="0">
                <a:solidFill>
                  <a:schemeClr val="tx1"/>
                </a:solidFill>
              </a:rPr>
              <a:t> ()</a:t>
            </a:r>
          </a:p>
          <a:p>
            <a:pPr lvl="0"/>
            <a:r>
              <a:rPr lang="en-GB" sz="1200" dirty="0" err="1">
                <a:solidFill>
                  <a:schemeClr val="tx1"/>
                </a:solidFill>
              </a:rPr>
              <a:t>findPosition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findObject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findObjects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objectPosition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screenPosition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local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global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>
                <a:solidFill>
                  <a:schemeClr val="tx1"/>
                </a:solidFill>
              </a:rPr>
              <a:t>radians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degrees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degrees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radians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random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random</a:t>
            </a:r>
            <a:r>
              <a:rPr lang="fr-FR" sz="1200" b="0" dirty="0">
                <a:solidFill>
                  <a:schemeClr val="tx1"/>
                </a:solidFill>
              </a:rPr>
              <a:t> ([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fr-FR" sz="1200" b="0" dirty="0">
                <a:solidFill>
                  <a:schemeClr val="tx1"/>
                </a:solidFill>
              </a:rPr>
              <a:t>,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</a:t>
            </a:r>
            <a:r>
              <a:rPr lang="fr-FR" sz="1200" b="0" dirty="0">
                <a:solidFill>
                  <a:schemeClr val="tx1"/>
                </a:solidFill>
              </a:rPr>
              <a:t>])</a:t>
            </a:r>
          </a:p>
          <a:p>
            <a:endParaRPr lang="en-GB" sz="1200" b="0" dirty="0">
              <a:solidFill>
                <a:srgbClr val="FF0000"/>
              </a:solidFill>
            </a:endParaRPr>
          </a:p>
          <a:p>
            <a:endParaRPr lang="en-GB" sz="1200" b="0" dirty="0">
              <a:solidFill>
                <a:srgbClr val="FF0000"/>
              </a:solidFill>
            </a:endParaRP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E20F6664-DC79-4302-9840-53915790574A}"/>
              </a:ext>
            </a:extLst>
          </p:cNvPr>
          <p:cNvSpPr txBox="1"/>
          <p:nvPr/>
        </p:nvSpPr>
        <p:spPr>
          <a:xfrm>
            <a:off x="76203" y="6095999"/>
            <a:ext cx="5257797" cy="6681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  <a:tab pos="2859088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LMS	 </a:t>
            </a:r>
          </a:p>
          <a:p>
            <a:pPr>
              <a:tabLst>
                <a:tab pos="171450" algn="l"/>
                <a:tab pos="2228850" algn="l"/>
                <a:tab pos="2859088" algn="l"/>
              </a:tabLst>
            </a:pPr>
            <a:r>
              <a:rPr lang="en-GB" sz="1200" dirty="0" err="1">
                <a:solidFill>
                  <a:schemeClr val="tx1"/>
                </a:solidFill>
              </a:rPr>
              <a:t>scorm</a:t>
            </a:r>
            <a:endParaRPr lang="en-GB" sz="1200" dirty="0">
              <a:solidFill>
                <a:schemeClr val="tx1"/>
              </a:solidFill>
            </a:endParaRPr>
          </a:p>
          <a:p>
            <a:pPr>
              <a:tabLst>
                <a:tab pos="55563" algn="l"/>
                <a:tab pos="2228850" algn="l"/>
                <a:tab pos="2859088" algn="l"/>
              </a:tabLst>
            </a:pPr>
            <a:r>
              <a:rPr lang="en-GB" sz="1200" dirty="0">
                <a:solidFill>
                  <a:schemeClr val="tx1"/>
                </a:solidFill>
              </a:rPr>
              <a:t>	</a:t>
            </a:r>
            <a:r>
              <a:rPr lang="en-GB" sz="1200" b="0" dirty="0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api</a:t>
            </a:r>
            <a:r>
              <a:rPr lang="en-GB" sz="1200" b="0" dirty="0">
                <a:solidFill>
                  <a:schemeClr val="tx1"/>
                </a:solidFill>
              </a:rPr>
              <a:t>, .</a:t>
            </a:r>
            <a:r>
              <a:rPr lang="en-GB" sz="1200" dirty="0">
                <a:solidFill>
                  <a:schemeClr val="tx1"/>
                </a:solidFill>
              </a:rPr>
              <a:t>score, </a:t>
            </a:r>
            <a:r>
              <a:rPr lang="en-GB" sz="1200" b="0" dirty="0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studentName</a:t>
            </a:r>
            <a:r>
              <a:rPr lang="en-GB" sz="1200" b="0" dirty="0">
                <a:solidFill>
                  <a:schemeClr val="tx1"/>
                </a:solidFill>
              </a:rPr>
              <a:t>,.</a:t>
            </a:r>
            <a:r>
              <a:rPr lang="en-GB" sz="1200" dirty="0" err="1">
                <a:solidFill>
                  <a:schemeClr val="tx1"/>
                </a:solidFill>
              </a:rPr>
              <a:t>getValue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) .</a:t>
            </a:r>
            <a:r>
              <a:rPr lang="en-GB" sz="1200" dirty="0" err="1">
                <a:solidFill>
                  <a:schemeClr val="tx1"/>
                </a:solidFill>
              </a:rPr>
              <a:t>setValue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name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value</a:t>
            </a:r>
            <a:r>
              <a:rPr lang="en-GB" sz="1200" b="0" dirty="0">
                <a:solidFill>
                  <a:schemeClr val="tx1"/>
                </a:solidFill>
              </a:rPr>
              <a:t>), .</a:t>
            </a:r>
            <a:r>
              <a:rPr lang="en-GB" sz="1200" dirty="0">
                <a:solidFill>
                  <a:schemeClr val="tx1"/>
                </a:solidFill>
              </a:rPr>
              <a:t>derandomize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seed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229600" y="3581400"/>
            <a:ext cx="1600198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27163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dirty="0">
                <a:solidFill>
                  <a:schemeClr val="tx1"/>
                </a:solidFill>
              </a:rPr>
              <a:t>drawing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dirty="0" err="1">
                <a:solidFill>
                  <a:schemeClr val="tx1"/>
                </a:solidFill>
              </a:rPr>
              <a:t>moveTo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lineTo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…)</a:t>
            </a:r>
          </a:p>
          <a:p>
            <a:r>
              <a:rPr lang="en-GB" sz="1200" dirty="0" err="1">
                <a:solidFill>
                  <a:schemeClr val="tx1"/>
                </a:solidFill>
              </a:rPr>
              <a:t>curveTo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2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200" b="0" baseline="-25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dirty="0">
                <a:solidFill>
                  <a:schemeClr val="tx1"/>
                </a:solidFill>
              </a:rPr>
              <a:t>arc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radius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stroke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closed)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dirty="0">
                <a:solidFill>
                  <a:schemeClr val="tx1"/>
                </a:solidFill>
              </a:rPr>
              <a:t>fill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  <a:p>
            <a:r>
              <a:rPr lang="en-GB" sz="1200" dirty="0" err="1">
                <a:solidFill>
                  <a:schemeClr val="tx1"/>
                </a:solidFill>
              </a:rPr>
              <a:t>fillText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font)</a:t>
            </a:r>
            <a:endParaRPr lang="en-GB" sz="1200" b="0" dirty="0">
              <a:solidFill>
                <a:schemeClr val="tx1"/>
              </a:solidFill>
            </a:endParaRPr>
          </a:p>
          <a:p>
            <a:pPr>
              <a:tabLst>
                <a:tab pos="457200" algn="l"/>
              </a:tabLst>
            </a:pPr>
            <a:r>
              <a:rPr lang="en-GB" sz="1200" b="0" dirty="0">
                <a:solidFill>
                  <a:schemeClr val="tx1"/>
                </a:solidFill>
              </a:rPr>
              <a:t>	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"bold 20px Courier"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endParaRPr lang="en-GB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/>
            <a:r>
              <a:rPr lang="en-GB" sz="1200" dirty="0">
                <a:solidFill>
                  <a:schemeClr val="tx1"/>
                </a:solidFill>
              </a:rPr>
              <a:t>clear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410200" y="533401"/>
            <a:ext cx="2738120" cy="29718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SUICA	</a:t>
            </a:r>
          </a:p>
          <a:p>
            <a:pPr lvl="0"/>
            <a:r>
              <a:rPr lang="fr-FR" sz="1200" dirty="0">
                <a:solidFill>
                  <a:schemeClr val="tx1"/>
                </a:solidFill>
              </a:rPr>
              <a:t>background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200" dirty="0" err="1">
                <a:solidFill>
                  <a:schemeClr val="tx1"/>
                </a:solidFill>
              </a:rPr>
              <a:t>oxyz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pPr lvl="0"/>
            <a:r>
              <a:rPr lang="fr-FR" sz="1200" dirty="0" err="1">
                <a:solidFill>
                  <a:schemeClr val="tx1"/>
                </a:solidFill>
              </a:rPr>
              <a:t>demo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orbit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altitude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speed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lookAt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to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up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>
                <a:solidFill>
                  <a:schemeClr val="tx1"/>
                </a:solidFill>
              </a:rPr>
              <a:t>perspective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orthographic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far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fullWindow</a:t>
            </a:r>
            <a:r>
              <a:rPr lang="fr-FR" sz="12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fullScreen</a:t>
            </a:r>
            <a:r>
              <a:rPr lang="fr-FR" sz="12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stereo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anaglyph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fr-FR" sz="1200" dirty="0" err="1">
                <a:solidFill>
                  <a:schemeClr val="tx1"/>
                </a:solidFill>
              </a:rPr>
              <a:t>vr</a:t>
            </a:r>
            <a:r>
              <a:rPr lang="fr-FR" sz="1200" b="0" dirty="0">
                <a:solidFill>
                  <a:schemeClr val="tx1"/>
                </a:solidFill>
              </a:rPr>
              <a:t> ()</a:t>
            </a:r>
          </a:p>
          <a:p>
            <a:r>
              <a:rPr lang="fr-FR" sz="1200" dirty="0">
                <a:solidFill>
                  <a:schemeClr val="tx1"/>
                </a:solidFill>
              </a:rPr>
              <a:t>capture</a:t>
            </a:r>
            <a:r>
              <a:rPr lang="fr-FR" sz="1200" b="0" dirty="0">
                <a:solidFill>
                  <a:schemeClr val="tx1"/>
                </a:solidFill>
              </a:rPr>
              <a:t> (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format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200" b="0" dirty="0">
                <a:solidFill>
                  <a:schemeClr val="tx1"/>
                </a:solidFill>
              </a:rPr>
              <a:t>)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590800" y="533401"/>
            <a:ext cx="2744218" cy="2590801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71750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PROPERTIES	</a:t>
            </a:r>
          </a:p>
          <a:p>
            <a:pPr lvl="0"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.center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[.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.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, .</a:t>
            </a:r>
            <a:r>
              <a:rPr lang="fr-FR" sz="1200" dirty="0">
                <a:solidFill>
                  <a:schemeClr val="tx1"/>
                </a:solidFill>
              </a:rPr>
              <a:t>z</a:t>
            </a:r>
            <a:r>
              <a:rPr lang="fr-FR" sz="1200" b="0" dirty="0">
                <a:solidFill>
                  <a:schemeClr val="tx1"/>
                </a:solidFill>
              </a:rPr>
              <a:t>]</a:t>
            </a:r>
          </a:p>
          <a:p>
            <a:pPr marL="342900" indent="-342900">
              <a:tabLst>
                <a:tab pos="173038" algn="l"/>
                <a:tab pos="2571750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.color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0x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0…1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 err="1">
                <a:solidFill>
                  <a:schemeClr val="tx1"/>
                </a:solidFill>
              </a:rPr>
              <a:t>hsl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bg-BG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bg-BG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endParaRPr lang="en-US" sz="105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.count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count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pPr marL="457200" indent="-457200"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.image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drawing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("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")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.images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.count / 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.size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 / </a:t>
            </a:r>
            <a:r>
              <a:rPr lang="en-US" sz="1200" b="0" dirty="0">
                <a:solidFill>
                  <a:schemeClr val="tx1"/>
                </a:solidFill>
              </a:rPr>
              <a:t>[.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.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endParaRPr lang="fr-FR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1748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.spin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[.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.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.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</a:p>
          <a:p>
            <a:pPr>
              <a:tabLst>
                <a:tab pos="173038" algn="l"/>
                <a:tab pos="21748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.wireframe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true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bg-BG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yes / false / no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A882492-66C2-406D-811A-0DD2A2D6EEF5}"/>
              </a:ext>
            </a:extLst>
          </p:cNvPr>
          <p:cNvSpPr txBox="1"/>
          <p:nvPr/>
        </p:nvSpPr>
        <p:spPr>
          <a:xfrm>
            <a:off x="8229600" y="76200"/>
            <a:ext cx="16001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F994614-CB7B-4906-8F52-6F032CB29F97}"/>
              </a:ext>
            </a:extLst>
          </p:cNvPr>
          <p:cNvSpPr txBox="1"/>
          <p:nvPr/>
        </p:nvSpPr>
        <p:spPr>
          <a:xfrm>
            <a:off x="5410200" y="6095999"/>
            <a:ext cx="4419597" cy="668200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410200" y="3581400"/>
            <a:ext cx="2738120" cy="2438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chemeClr val="tx1"/>
                </a:solidFill>
              </a:rPr>
              <a:t>onPointerEnter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onPointerLeave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onPointerMove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onPointerDown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onPointerUp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onClick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onTime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onLoad</a:t>
            </a:r>
            <a:endParaRPr lang="en-GB" sz="12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addEventListener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dirty="0" err="1">
                <a:solidFill>
                  <a:schemeClr val="tx1"/>
                </a:solidFill>
              </a:rPr>
              <a:t>removeEventListener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/>
                </a:solidFill>
              </a:rPr>
              <a:t>(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200" b="0" dirty="0">
                <a:solidFill>
                  <a:schemeClr val="tx1"/>
                </a:solidFill>
              </a:rPr>
              <a:t>)</a:t>
            </a:r>
          </a:p>
          <a:p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obj</a:t>
            </a:r>
            <a:r>
              <a:rPr lang="en-GB" sz="1200" b="0" dirty="0" err="1">
                <a:solidFill>
                  <a:schemeClr val="tx1"/>
                </a:solidFill>
              </a:rPr>
              <a:t>.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200" b="0" dirty="0">
                <a:solidFill>
                  <a:schemeClr val="tx1"/>
                </a:solidFill>
              </a:rPr>
              <a:t> =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endParaRPr lang="en-GB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chemeClr val="tx1"/>
                </a:solidFill>
              </a:rPr>
              <a:t>function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pointerEventHandler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event</a:t>
            </a:r>
            <a:r>
              <a:rPr lang="en-GB" sz="1200" b="0" dirty="0">
                <a:solidFill>
                  <a:schemeClr val="tx1"/>
                </a:solidFill>
              </a:rPr>
              <a:t>) { … }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function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200" b="0" dirty="0">
                <a:solidFill>
                  <a:schemeClr val="tx1"/>
                </a:solidFill>
              </a:rPr>
              <a:t>) { … }</a:t>
            </a:r>
            <a:endParaRPr lang="en-GB" sz="1200" dirty="0">
              <a:solidFill>
                <a:schemeClr val="tx1"/>
              </a:solidFill>
            </a:endParaRPr>
          </a:p>
          <a:p>
            <a:r>
              <a:rPr lang="en-GB" sz="1200" b="0" dirty="0">
                <a:solidFill>
                  <a:schemeClr val="tx1"/>
                </a:solidFill>
              </a:rPr>
              <a:t>function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timeEventHandler</a:t>
            </a:r>
            <a:r>
              <a:rPr lang="en-GB" sz="1200" b="0" dirty="0">
                <a:solidFill>
                  <a:schemeClr val="tx1"/>
                </a:solidFill>
              </a:rPr>
              <a:t> (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time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dTime</a:t>
            </a:r>
            <a:r>
              <a:rPr lang="en-GB" sz="1200" b="0" dirty="0">
                <a:solidFill>
                  <a:schemeClr val="tx1"/>
                </a:solidFill>
              </a:rPr>
              <a:t>) { … }</a:t>
            </a:r>
            <a:endParaRPr lang="en-GB" sz="1200" dirty="0">
              <a:solidFill>
                <a:schemeClr val="tx1"/>
              </a:solidFill>
            </a:endParaRPr>
          </a:p>
          <a:p>
            <a:pPr>
              <a:spcBef>
                <a:spcPts val="600"/>
              </a:spcBef>
            </a:pPr>
            <a:r>
              <a:rPr lang="fr-FR" sz="1200" dirty="0">
                <a:solidFill>
                  <a:schemeClr val="tx1"/>
                </a:solidFill>
              </a:rPr>
              <a:t>proactive</a:t>
            </a:r>
            <a:r>
              <a:rPr lang="fr-FR" sz="1200" b="0" dirty="0">
                <a:solidFill>
                  <a:schemeClr val="tx1"/>
                </a:solidFill>
              </a:rPr>
              <a:t> ()</a:t>
            </a:r>
            <a:endParaRPr lang="en-GB" sz="1200" dirty="0">
              <a:solidFill>
                <a:schemeClr val="tx1"/>
              </a:solidFill>
            </a:endParaRP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2080CE7-A3B9-4A4B-A1C8-8869B64BEC04}"/>
              </a:ext>
            </a:extLst>
          </p:cNvPr>
          <p:cNvSpPr txBox="1"/>
          <p:nvPr/>
        </p:nvSpPr>
        <p:spPr>
          <a:xfrm>
            <a:off x="2595880" y="3200401"/>
            <a:ext cx="2738120" cy="2819399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51777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PROPERTIES	</a:t>
            </a:r>
          </a:p>
          <a:p>
            <a:pPr marL="342900" indent="-342900"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.closed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…]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spline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              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, …]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.expression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b="0" dirty="0">
              <a:solidFill>
                <a:srgbClr val="FF0000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.font</a:t>
            </a:r>
            <a:r>
              <a:rPr lang="fr-FR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200" b="0" dirty="0" err="1">
                <a:solidFill>
                  <a:schemeClr val="tx1"/>
                </a:solidFill>
              </a:rPr>
              <a:t>.json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.interpolating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bool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src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5</a:t>
            </a:r>
            <a:endParaRPr lang="en-US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       = </a:t>
            </a:r>
            <a:r>
              <a:rPr lang="en-US" sz="1200" b="0" dirty="0">
                <a:solidFill>
                  <a:schemeClr val="tx1"/>
                </a:solidFill>
              </a:rPr>
              <a:t>[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, … </a:t>
            </a:r>
            <a:r>
              <a:rPr lang="en-US" sz="1050" b="0" dirty="0">
                <a:solidFill>
                  <a:schemeClr val="tx1"/>
                </a:solidFill>
              </a:rPr>
              <a:t>[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, …</a:t>
            </a:r>
            <a:r>
              <a:rPr lang="en-US" sz="1050" b="0" dirty="0">
                <a:solidFill>
                  <a:schemeClr val="tx1"/>
                </a:solidFill>
              </a:rPr>
              <a:t>]</a:t>
            </a:r>
            <a:r>
              <a:rPr lang="en-US" sz="1200" b="0" dirty="0">
                <a:solidFill>
                  <a:schemeClr val="tx1"/>
                </a:solidFill>
              </a:rPr>
              <a:t>]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f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</a:t>
            </a:r>
            <a:r>
              <a:rPr lang="en-US" sz="1200" b="0" dirty="0">
                <a:solidFill>
                  <a:schemeClr val="tx1"/>
                </a:solidFill>
              </a:rPr>
              <a:t>)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4</a:t>
            </a:r>
            <a:endParaRPr lang="en-US" sz="1200" b="0" dirty="0">
              <a:solidFill>
                <a:schemeClr val="tx1"/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.vertices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.</a:t>
            </a:r>
            <a:r>
              <a:rPr lang="en-US" sz="1200" dirty="0" err="1">
                <a:solidFill>
                  <a:schemeClr val="tx1"/>
                </a:solidFill>
              </a:rPr>
              <a:t>threejs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THREE.Mesh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material</a:t>
            </a:r>
            <a:r>
              <a:rPr lang="en-US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THREE.Material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173038" algn="l"/>
                <a:tab pos="2517775" algn="r"/>
              </a:tabLst>
            </a:pPr>
            <a:r>
              <a:rPr lang="en-US" sz="1200" b="0" dirty="0">
                <a:solidFill>
                  <a:schemeClr val="tx1"/>
                </a:solidFill>
              </a:rPr>
              <a:t>	.</a:t>
            </a:r>
            <a:r>
              <a:rPr lang="en-US" sz="1200" dirty="0">
                <a:solidFill>
                  <a:schemeClr val="tx1"/>
                </a:solidFill>
              </a:rPr>
              <a:t>geometry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THREE.BufferGeometry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lvl="0">
              <a:tabLst>
                <a:tab pos="173038" algn="l"/>
                <a:tab pos="2174875" algn="r"/>
              </a:tabLst>
            </a:pPr>
            <a:endParaRPr lang="fr-FR" sz="1200" b="0" dirty="0">
              <a:solidFill>
                <a:srgbClr val="FF0000"/>
              </a:solidFill>
            </a:endParaRP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23F9FB8-ABF0-4714-8EFA-6FD82862320C}"/>
              </a:ext>
            </a:extLst>
          </p:cNvPr>
          <p:cNvSpPr txBox="1"/>
          <p:nvPr/>
        </p:nvSpPr>
        <p:spPr>
          <a:xfrm>
            <a:off x="2590800" y="76201"/>
            <a:ext cx="5562600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200" b="0" dirty="0">
                <a:solidFill>
                  <a:schemeClr val="tx1"/>
                </a:solidFill>
              </a:rPr>
              <a:t>&lt;script src="</a:t>
            </a:r>
            <a:r>
              <a:rPr lang="fr-FR" sz="1200" dirty="0">
                <a:solidFill>
                  <a:schemeClr val="tx1"/>
                </a:solidFill>
              </a:rPr>
              <a:t>suica.js</a:t>
            </a:r>
            <a:r>
              <a:rPr lang="fr-FR" sz="12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406019199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8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TextBox 12">
            <a:extLst>
              <a:ext uri="{FF2B5EF4-FFF2-40B4-BE49-F238E27FC236}">
                <a16:creationId xmlns:a16="http://schemas.microsoft.com/office/drawing/2014/main" id="{8FEC8535-B52F-4CA0-82D9-92CEBB6E056E}"/>
              </a:ext>
            </a:extLst>
          </p:cNvPr>
          <p:cNvSpPr txBox="1"/>
          <p:nvPr/>
        </p:nvSpPr>
        <p:spPr>
          <a:xfrm>
            <a:off x="76205" y="533400"/>
            <a:ext cx="2438396" cy="251460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7716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OBJECTS	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circle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cube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cylinder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line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from to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polygon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prism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pyramid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dirty="0">
                <a:solidFill>
                  <a:schemeClr val="tx1"/>
                </a:solidFill>
              </a:rPr>
              <a:t>&lt;sphere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square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427B927-C2BF-46AA-B727-FE069952F615}"/>
              </a:ext>
            </a:extLst>
          </p:cNvPr>
          <p:cNvSpPr txBox="1"/>
          <p:nvPr/>
        </p:nvSpPr>
        <p:spPr>
          <a:xfrm>
            <a:off x="76205" y="3143505"/>
            <a:ext cx="2438396" cy="2419095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28600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OBJECTS	 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clone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construct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expression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convex</a:t>
            </a:r>
            <a:r>
              <a:rPr lang="en-GB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</a:t>
            </a:r>
            <a:r>
              <a:rPr lang="en-GB" sz="1200" b="0" dirty="0">
                <a:solidFill>
                  <a:schemeClr val="tx1"/>
                </a:solidFill>
              </a:rPr>
              <a:t>&lt;/</a:t>
            </a:r>
            <a:r>
              <a:rPr lang="en-GB" sz="1200" dirty="0">
                <a:solidFill>
                  <a:schemeClr val="tx1"/>
                </a:solidFill>
              </a:rPr>
              <a:t>group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model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surface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count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text3d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text font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tube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center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curve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radius count 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2,5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>
              <a:tabLst>
                <a:tab pos="2286000" algn="r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splane</a:t>
            </a:r>
            <a:r>
              <a:rPr lang="en-GB" sz="120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src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3,4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closed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1,2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interpolating</a:t>
            </a:r>
            <a:r>
              <a:rPr lang="en-GB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1.2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algn="r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… id spin image images wireframe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5F580A1-EC5A-40BC-9EB4-F8136E369B2D}"/>
              </a:ext>
            </a:extLst>
          </p:cNvPr>
          <p:cNvSpPr txBox="1"/>
          <p:nvPr/>
        </p:nvSpPr>
        <p:spPr>
          <a:xfrm>
            <a:off x="8153400" y="527306"/>
            <a:ext cx="1676393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1485900" algn="l"/>
                <a:tab pos="1717675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DRAWINGS</a:t>
            </a:r>
            <a:r>
              <a:rPr lang="en-GB" sz="1200" u="sng" dirty="0">
                <a:solidFill>
                  <a:schemeClr val="tx1"/>
                </a:solidFill>
              </a:rPr>
              <a:t>	 </a:t>
            </a:r>
          </a:p>
          <a:p>
            <a:pPr lvl="0"/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drawing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>
              <a:tabLst>
                <a:tab pos="171450" algn="l"/>
                <a:tab pos="2400300" algn="l"/>
              </a:tabLst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moveTo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point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lineTo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curveTo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m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arc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radius from to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cw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stroke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width closed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fill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 err="1">
                <a:solidFill>
                  <a:schemeClr val="tx1"/>
                </a:solidFill>
              </a:rPr>
              <a:t>fillText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 text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font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dirty="0">
                <a:solidFill>
                  <a:schemeClr val="tx1"/>
                </a:solidFill>
              </a:rPr>
              <a:t>clear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en-GB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endParaRPr lang="en-GB" sz="1200" b="0" dirty="0">
              <a:solidFill>
                <a:schemeClr val="tx1"/>
              </a:solidFill>
            </a:endParaRPr>
          </a:p>
          <a:p>
            <a:pPr lvl="0"/>
            <a:r>
              <a:rPr lang="en-GB" sz="1200" dirty="0">
                <a:solidFill>
                  <a:schemeClr val="tx1"/>
                </a:solidFill>
              </a:rPr>
              <a:t>point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or </a:t>
            </a:r>
            <a:r>
              <a:rPr lang="en-GB" sz="1200" dirty="0">
                <a:solidFill>
                  <a:schemeClr val="tx1"/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x</a:t>
            </a:r>
            <a:r>
              <a:rPr lang="en-GB" sz="1200" b="0" dirty="0">
                <a:solidFill>
                  <a:schemeClr val="tx1"/>
                </a:solidFill>
              </a:rPr>
              <a:t>" </a:t>
            </a:r>
            <a:r>
              <a:rPr lang="en-GB" sz="1200" dirty="0">
                <a:solidFill>
                  <a:schemeClr val="tx1"/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y</a:t>
            </a:r>
            <a:r>
              <a:rPr lang="en-GB" sz="1200" b="0" dirty="0">
                <a:solidFill>
                  <a:schemeClr val="tx1"/>
                </a:solidFill>
              </a:rPr>
              <a:t>"</a:t>
            </a:r>
          </a:p>
          <a:p>
            <a:r>
              <a:rPr lang="en-GB" sz="1200" dirty="0">
                <a:solidFill>
                  <a:schemeClr val="tx1"/>
                </a:solidFill>
              </a:rPr>
              <a:t>font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bold 20px Courier</a:t>
            </a:r>
            <a:r>
              <a:rPr lang="en-GB" sz="12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30B9433-2D60-4A34-84F2-60BC4D3CCAFA}"/>
              </a:ext>
            </a:extLst>
          </p:cNvPr>
          <p:cNvSpPr txBox="1"/>
          <p:nvPr/>
        </p:nvSpPr>
        <p:spPr>
          <a:xfrm>
            <a:off x="5181600" y="4114800"/>
            <a:ext cx="2895600" cy="144170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1750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EVENTS	 </a:t>
            </a:r>
          </a:p>
          <a:p>
            <a:pPr lvl="0"/>
            <a:r>
              <a:rPr lang="en-GB" sz="1200" dirty="0" err="1">
                <a:solidFill>
                  <a:schemeClr val="tx1"/>
                </a:solidFill>
              </a:rPr>
              <a:t>onPointerEnter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onPointerLeave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onPointerMove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onPointerDown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onPointerUp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onClick</a:t>
            </a:r>
            <a:r>
              <a:rPr lang="en-GB" sz="1200" b="0" dirty="0">
                <a:solidFill>
                  <a:schemeClr val="tx1"/>
                </a:solidFill>
              </a:rPr>
              <a:t>, </a:t>
            </a:r>
            <a:r>
              <a:rPr lang="en-GB" sz="1200" dirty="0" err="1">
                <a:solidFill>
                  <a:schemeClr val="tx1"/>
                </a:solidFill>
              </a:rPr>
              <a:t>onTime</a:t>
            </a:r>
            <a:r>
              <a:rPr lang="en-GB" sz="1200" dirty="0">
                <a:solidFill>
                  <a:schemeClr val="tx1"/>
                </a:solidFill>
              </a:rPr>
              <a:t>, </a:t>
            </a:r>
            <a:r>
              <a:rPr lang="en-GB" sz="1200">
                <a:solidFill>
                  <a:schemeClr val="tx1"/>
                </a:solidFill>
              </a:rPr>
              <a:t>onLoad</a:t>
            </a:r>
            <a:endParaRPr lang="en-GB" sz="1200" dirty="0">
              <a:solidFill>
                <a:schemeClr val="tx1"/>
              </a:solidFill>
            </a:endParaRPr>
          </a:p>
          <a:p>
            <a:pPr lvl="0">
              <a:spcBef>
                <a:spcPts val="600"/>
              </a:spcBef>
            </a:pPr>
            <a:r>
              <a:rPr lang="en-GB" sz="1200" b="0" dirty="0">
                <a:solidFill>
                  <a:schemeClr val="tx1"/>
                </a:solidFill>
              </a:rPr>
              <a:t>&lt;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tag</a:t>
            </a:r>
            <a:r>
              <a:rPr lang="en-GB" sz="1200" b="0" dirty="0">
                <a:solidFill>
                  <a:schemeClr val="tx1"/>
                </a:solidFill>
              </a:rPr>
              <a:t> … 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eventName</a:t>
            </a:r>
            <a:r>
              <a:rPr lang="en-GB" sz="1200" b="0" dirty="0">
                <a:solidFill>
                  <a:schemeClr val="tx1"/>
                </a:solidFill>
              </a:rPr>
              <a:t>="</a:t>
            </a:r>
            <a:r>
              <a:rPr lang="en-GB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eventHandler</a:t>
            </a:r>
            <a:r>
              <a:rPr lang="en-GB" sz="1200" b="0" dirty="0">
                <a:solidFill>
                  <a:schemeClr val="tx1"/>
                </a:solidFill>
              </a:rPr>
              <a:t>“&gt;</a:t>
            </a:r>
          </a:p>
          <a:p>
            <a:pPr>
              <a:spcBef>
                <a:spcPts val="600"/>
              </a:spcBef>
            </a:pPr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proactive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  <a:endParaRPr lang="en-GB" sz="1200" dirty="0">
              <a:solidFill>
                <a:srgbClr val="FF0000"/>
              </a:solidFill>
            </a:endParaRP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4A43DBA7-0A9B-4703-879D-D7A4922ED042}"/>
              </a:ext>
            </a:extLst>
          </p:cNvPr>
          <p:cNvSpPr txBox="1"/>
          <p:nvPr/>
        </p:nvSpPr>
        <p:spPr>
          <a:xfrm>
            <a:off x="5181600" y="527305"/>
            <a:ext cx="2895600" cy="3485893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1450" algn="l"/>
                <a:tab pos="2570163" algn="l"/>
              </a:tabLst>
            </a:pPr>
            <a:r>
              <a:rPr lang="en-GB" sz="1600" u="sng" dirty="0">
                <a:solidFill>
                  <a:schemeClr val="tx1"/>
                </a:solidFill>
              </a:rPr>
              <a:t>SUICA	</a:t>
            </a:r>
          </a:p>
          <a:p>
            <a:pPr marL="228600" lvl="0" indent="-22860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suica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height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background orientation proactive perspective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orthographic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fullWindow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fullScreen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stereo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anaglyph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vr</a:t>
            </a:r>
            <a:r>
              <a:rPr lang="fr-FR" sz="1200" b="0" dirty="0">
                <a:solidFill>
                  <a:schemeClr val="tx1"/>
                </a:solidFill>
              </a:rPr>
              <a:t>&gt; … &lt;/</a:t>
            </a:r>
            <a:r>
              <a:rPr lang="fr-FR" sz="1200" dirty="0" err="1">
                <a:solidFill>
                  <a:schemeClr val="tx1"/>
                </a:solidFill>
              </a:rPr>
              <a:t>suica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background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oxyz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size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pPr lvl="0"/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demo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 altitude speed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orbit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 distance altitude speed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lookAt</a:t>
            </a:r>
            <a:r>
              <a:rPr lang="fr-FR" sz="120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from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to up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perspective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fov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orthographic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near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far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fullWindow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fullScreen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stereo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anaglyph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distance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  <a:endParaRPr lang="bg-BG" sz="1200" b="0" dirty="0">
              <a:solidFill>
                <a:schemeClr val="tx1"/>
              </a:solidFill>
            </a:endParaRP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 err="1">
                <a:solidFill>
                  <a:schemeClr val="tx1"/>
                </a:solidFill>
              </a:rPr>
              <a:t>vr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</a:p>
          <a:p>
            <a:r>
              <a:rPr lang="fr-FR" sz="1200" b="0" dirty="0">
                <a:solidFill>
                  <a:schemeClr val="tx1"/>
                </a:solidFill>
              </a:rPr>
              <a:t>&lt;</a:t>
            </a:r>
            <a:r>
              <a:rPr lang="fr-FR" sz="1200" dirty="0">
                <a:solidFill>
                  <a:schemeClr val="tx1"/>
                </a:solidFill>
              </a:rPr>
              <a:t>capture</a:t>
            </a:r>
            <a:r>
              <a:rPr lang="fr-FR" sz="1200" b="0" dirty="0">
                <a:solidFill>
                  <a:schemeClr val="tx1"/>
                </a:solidFill>
              </a:rPr>
              <a:t>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time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fps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format 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skipframes</a:t>
            </a:r>
            <a:r>
              <a:rPr lang="fr-FR" sz="1200" b="0" dirty="0">
                <a:solidFill>
                  <a:schemeClr val="tx1"/>
                </a:solidFill>
              </a:rPr>
              <a:t>&gt;</a:t>
            </a: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C0911BD-2186-4F01-B6B1-D2E70EAAB83D}"/>
              </a:ext>
            </a:extLst>
          </p:cNvPr>
          <p:cNvSpPr txBox="1"/>
          <p:nvPr/>
        </p:nvSpPr>
        <p:spPr>
          <a:xfrm>
            <a:off x="76204" y="76200"/>
            <a:ext cx="2438396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91440" rIns="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en-GB" sz="2400" dirty="0">
                <a:solidFill>
                  <a:schemeClr val="tx1"/>
                </a:solidFill>
              </a:rPr>
              <a:t>Suica 2.0 </a:t>
            </a:r>
            <a:r>
              <a:rPr lang="en-GB" sz="1800" b="0" dirty="0">
                <a:solidFill>
                  <a:schemeClr val="tx1"/>
                </a:solidFill>
              </a:rPr>
              <a:t>for HTML</a:t>
            </a:r>
            <a:endParaRPr lang="en-GB" b="0" dirty="0">
              <a:solidFill>
                <a:schemeClr val="tx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7D1DB78-1CE9-43BF-BBCF-4207A105A8ED}"/>
              </a:ext>
            </a:extLst>
          </p:cNvPr>
          <p:cNvSpPr txBox="1"/>
          <p:nvPr/>
        </p:nvSpPr>
        <p:spPr>
          <a:xfrm>
            <a:off x="8153400" y="76200"/>
            <a:ext cx="1676398" cy="355602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0" tIns="91440" rIns="91440" bIns="9144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 algn="r"/>
            <a:r>
              <a:rPr lang="en-GB" sz="1200" b="0" dirty="0">
                <a:solidFill>
                  <a:schemeClr val="tx1"/>
                </a:solidFill>
                <a:hlinkClick r:id="rId2"/>
              </a:rPr>
              <a:t>boytchev.github.io/suica</a:t>
            </a:r>
            <a:endParaRPr lang="en-GB" sz="1200" b="0" dirty="0">
              <a:solidFill>
                <a:schemeClr val="tx1"/>
              </a:solidFill>
            </a:endParaRPr>
          </a:p>
          <a:p>
            <a:pPr lvl="0" algn="r"/>
            <a:r>
              <a:rPr lang="en-GB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version 1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30D0530-8ADE-4B97-96EF-1B4ABD98285C}"/>
              </a:ext>
            </a:extLst>
          </p:cNvPr>
          <p:cNvSpPr txBox="1"/>
          <p:nvPr/>
        </p:nvSpPr>
        <p:spPr>
          <a:xfrm>
            <a:off x="8153396" y="3137410"/>
            <a:ext cx="1676398" cy="2419094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456EF9B0-93E4-46D7-AD2D-C0A463E031DD}"/>
              </a:ext>
            </a:extLst>
          </p:cNvPr>
          <p:cNvSpPr txBox="1"/>
          <p:nvPr/>
        </p:nvSpPr>
        <p:spPr>
          <a:xfrm>
            <a:off x="2622811" y="527306"/>
            <a:ext cx="2472666" cy="25206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BASIC PROPERTIES	</a:t>
            </a: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center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fr-FR" sz="1200" dirty="0">
                <a:solidFill>
                  <a:schemeClr val="tx1"/>
                </a:solidFill>
              </a:rPr>
              <a:t>x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y</a:t>
            </a:r>
            <a:r>
              <a:rPr lang="fr-FR" sz="1200" b="0" dirty="0">
                <a:solidFill>
                  <a:schemeClr val="tx1"/>
                </a:solidFill>
              </a:rPr>
              <a:t>, </a:t>
            </a:r>
            <a:r>
              <a:rPr lang="fr-FR" sz="1200" dirty="0">
                <a:solidFill>
                  <a:schemeClr val="tx1"/>
                </a:solidFill>
              </a:rPr>
              <a:t>z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color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colorname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</a:t>
            </a:r>
            <a:r>
              <a:rPr lang="en-US" sz="1200" b="0" dirty="0">
                <a:solidFill>
                  <a:schemeClr val="tx1"/>
                </a:solidFill>
              </a:rPr>
              <a:t> "0x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FFFFFF</a:t>
            </a:r>
            <a:r>
              <a:rPr lang="en-US" sz="1200" b="0" dirty="0">
                <a:solidFill>
                  <a:schemeClr val="tx1"/>
                </a:solidFill>
              </a:rPr>
              <a:t>",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05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br>
              <a:rPr lang="en-US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</a:b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dirty="0" err="1">
                <a:solidFill>
                  <a:schemeClr val="tx1"/>
                </a:solidFill>
              </a:rPr>
              <a:t>rgb</a:t>
            </a:r>
            <a:r>
              <a:rPr lang="en-US" sz="120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r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g</a:t>
            </a:r>
            <a:r>
              <a:rPr lang="en-US" sz="1200" b="0" dirty="0" err="1">
                <a:solidFill>
                  <a:schemeClr val="tx1"/>
                </a:solidFill>
              </a:rPr>
              <a:t>,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b</a:t>
            </a:r>
            <a:r>
              <a:rPr lang="en-US" sz="1200" b="0" dirty="0">
                <a:solidFill>
                  <a:schemeClr val="tx1"/>
                </a:solidFill>
              </a:rPr>
              <a:t>)"</a:t>
            </a:r>
            <a:r>
              <a:rPr lang="en-US" sz="105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255</a:t>
            </a:r>
            <a:r>
              <a:rPr lang="en-US" sz="1200" b="0" dirty="0">
                <a:solidFill>
                  <a:schemeClr val="tx1"/>
                </a:solidFill>
              </a:rPr>
              <a:t> / "</a:t>
            </a:r>
            <a:r>
              <a:rPr lang="en-US" sz="1200" dirty="0" err="1">
                <a:solidFill>
                  <a:schemeClr val="tx1"/>
                </a:solidFill>
              </a:rPr>
              <a:t>hsl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(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h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360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l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100</a:t>
            </a:r>
            <a:r>
              <a:rPr lang="en-US" sz="1200" b="0" dirty="0">
                <a:solidFill>
                  <a:schemeClr val="tx1"/>
                </a:solidFill>
              </a:rPr>
              <a:t>)"</a:t>
            </a:r>
          </a:p>
          <a:p>
            <a:pPr marL="285750" lvl="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count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 lvl="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id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 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image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drawing</a:t>
            </a:r>
            <a:r>
              <a:rPr lang="en-US" sz="1200" b="0" dirty="0">
                <a:solidFill>
                  <a:schemeClr val="tx1"/>
                </a:solidFill>
              </a:rPr>
              <a:t>" /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filename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images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count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size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fr-FR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>
                <a:solidFill>
                  <a:schemeClr val="tx1"/>
                </a:solidFill>
              </a:rPr>
              <a:t>width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height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>
                <a:solidFill>
                  <a:schemeClr val="tx1"/>
                </a:solidFill>
              </a:rPr>
              <a:t>depth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endParaRPr lang="fr-FR" sz="1200" b="0" dirty="0">
              <a:solidFill>
                <a:schemeClr val="tx1"/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spin</a:t>
            </a:r>
            <a:r>
              <a:rPr lang="fr-FR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dirty="0" err="1">
                <a:solidFill>
                  <a:schemeClr val="tx1"/>
                </a:solidFill>
              </a:rPr>
              <a:t>spinH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spinV</a:t>
            </a:r>
            <a:r>
              <a:rPr lang="en-US" sz="1200" b="0" dirty="0">
                <a:solidFill>
                  <a:schemeClr val="tx1"/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spinT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wireframe</a:t>
            </a:r>
            <a:r>
              <a:rPr lang="en-US" sz="1200" b="0" dirty="0">
                <a:solidFill>
                  <a:schemeClr val="tx1"/>
                </a:solidFill>
              </a:rPr>
              <a:t> 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A8B7F230-49E9-4E6E-9FE7-A06FC703A145}"/>
              </a:ext>
            </a:extLst>
          </p:cNvPr>
          <p:cNvSpPr txBox="1"/>
          <p:nvPr/>
        </p:nvSpPr>
        <p:spPr>
          <a:xfrm>
            <a:off x="76203" y="5658105"/>
            <a:ext cx="9753589" cy="1117599"/>
          </a:xfrm>
          <a:prstGeom prst="rect">
            <a:avLst/>
          </a:prstGeom>
          <a:solidFill>
            <a:schemeClr val="bg1">
              <a:lumMod val="95000"/>
            </a:schemeClr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173038" algn="l"/>
                <a:tab pos="2286000" algn="r"/>
              </a:tabLst>
            </a:pPr>
            <a:endParaRPr lang="en-GB" sz="1200" b="0" dirty="0">
              <a:solidFill>
                <a:schemeClr val="tx1"/>
              </a:solidFill>
            </a:endParaRP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714B51B2-D402-4185-9B97-EF8AC56F8803}"/>
              </a:ext>
            </a:extLst>
          </p:cNvPr>
          <p:cNvSpPr txBox="1"/>
          <p:nvPr/>
        </p:nvSpPr>
        <p:spPr>
          <a:xfrm>
            <a:off x="2621153" y="3137410"/>
            <a:ext cx="2475980" cy="2419094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t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tabLst>
                <a:tab pos="2117725" algn="r"/>
              </a:tabLst>
            </a:pPr>
            <a:r>
              <a:rPr lang="en-GB" sz="1600" u="sng" dirty="0">
                <a:solidFill>
                  <a:schemeClr val="tx1"/>
                </a:solidFill>
              </a:rPr>
              <a:t>ADVANCED PROPERTIES	</a:t>
            </a:r>
          </a:p>
          <a:p>
            <a:pPr marL="28575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closed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curve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</a:t>
            </a:r>
            <a:r>
              <a:rPr lang="en-US" sz="1200" b="0" dirty="0">
                <a:solidFill>
                  <a:schemeClr val="tx1"/>
                </a:solidFill>
              </a:rPr>
              <a:t>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spline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            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200" b="0" dirty="0">
                <a:solidFill>
                  <a:schemeClr val="tx1"/>
                </a:solidFill>
              </a:rPr>
              <a:t>|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splane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expression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string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	</a:t>
            </a:r>
            <a:r>
              <a:rPr lang="en-GB" sz="105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A+B, A-B, A*B, (…)</a:t>
            </a:r>
            <a:endParaRPr lang="en-US" sz="1200" b="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fr-FR" sz="1200" dirty="0">
                <a:solidFill>
                  <a:schemeClr val="tx1"/>
                </a:solidFill>
              </a:rPr>
              <a:t>font</a:t>
            </a:r>
            <a:r>
              <a:rPr lang="fr-FR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fr-FR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= 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  <a:r>
              <a:rPr lang="fr-FR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fontname</a:t>
            </a:r>
            <a:r>
              <a:rPr lang="fr-FR" sz="1200" b="0" dirty="0" err="1">
                <a:solidFill>
                  <a:schemeClr val="tx1"/>
                </a:solidFill>
              </a:rPr>
              <a:t>.json</a:t>
            </a:r>
            <a:r>
              <a:rPr lang="fr-FR" sz="1200" b="0" dirty="0">
                <a:solidFill>
                  <a:schemeClr val="tx1"/>
                </a:solidFill>
              </a:rPr>
              <a:t>"</a:t>
            </a: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interpolating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=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,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bool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</a:p>
          <a:p>
            <a:pPr>
              <a:tabLst>
                <a:tab pos="2117725" algn="r"/>
              </a:tabLst>
            </a:pPr>
            <a:r>
              <a:rPr lang="en-US" sz="1200" dirty="0" err="1">
                <a:solidFill>
                  <a:schemeClr val="tx1"/>
                </a:solidFill>
              </a:rPr>
              <a:t>src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=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id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1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2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(u)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5</a:t>
            </a:r>
            <a:endParaRPr lang="en-US" sz="1200" b="0" dirty="0">
              <a:solidFill>
                <a:schemeClr val="tx1"/>
              </a:solidFill>
            </a:endParaRPr>
          </a:p>
          <a:p>
            <a:pPr marL="173038">
              <a:tabLst>
                <a:tab pos="2117725" algn="r"/>
              </a:tabLst>
            </a:pPr>
            <a:r>
              <a:rPr lang="en-US" sz="1200" b="0" baseline="30000" dirty="0">
                <a:solidFill>
                  <a:schemeClr val="tx1"/>
                </a:solidFill>
              </a:rPr>
              <a:t>  </a:t>
            </a:r>
            <a:r>
              <a:rPr lang="en-US" sz="1200" b="0" dirty="0">
                <a:solidFill>
                  <a:schemeClr val="tx1"/>
                </a:solidFill>
              </a:rPr>
              <a:t>= "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point</a:t>
            </a:r>
            <a:r>
              <a:rPr lang="en-US" sz="1200" b="0" dirty="0">
                <a:solidFill>
                  <a:schemeClr val="tx1"/>
                </a:solidFill>
              </a:rPr>
              <a:t>;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… </a:t>
            </a:r>
            <a:r>
              <a:rPr lang="en-GB" sz="1200" b="0" dirty="0">
                <a:solidFill>
                  <a:schemeClr val="tx1"/>
                </a:solidFill>
              </a:rPr>
              <a:t>| </a:t>
            </a:r>
            <a:r>
              <a:rPr lang="en-GB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...</a:t>
            </a:r>
            <a:r>
              <a:rPr lang="en-GB" sz="1200" b="0" dirty="0">
                <a:solidFill>
                  <a:schemeClr val="tx1"/>
                </a:solidFill>
              </a:rPr>
              <a:t>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3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/ 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func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(</a:t>
            </a:r>
            <a:r>
              <a:rPr lang="en-US" sz="1200" b="0" dirty="0" err="1">
                <a:solidFill>
                  <a:schemeClr val="tx1">
                    <a:lumMod val="50000"/>
                    <a:lumOff val="50000"/>
                  </a:schemeClr>
                </a:solidFill>
              </a:rPr>
              <a:t>u,v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)</a:t>
            </a:r>
            <a:r>
              <a:rPr lang="en-US" sz="1200" b="0" dirty="0">
                <a:solidFill>
                  <a:schemeClr val="tx1"/>
                </a:solidFill>
              </a:rPr>
              <a:t>"</a:t>
            </a:r>
            <a:r>
              <a:rPr lang="en-US" sz="1200" b="0" baseline="300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4</a:t>
            </a: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interpolating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200" dirty="0">
                <a:solidFill>
                  <a:schemeClr val="tx1"/>
                </a:solidFill>
              </a:rPr>
              <a:t>approximating</a:t>
            </a: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285750" indent="-285750">
              <a:tabLst>
                <a:tab pos="2117725" algn="r"/>
              </a:tabLst>
            </a:pPr>
            <a:r>
              <a:rPr lang="en-US" sz="1200" dirty="0">
                <a:solidFill>
                  <a:schemeClr val="tx1"/>
                </a:solidFill>
              </a:rPr>
              <a:t>closed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200" dirty="0">
                <a:solidFill>
                  <a:schemeClr val="tx1"/>
                </a:solidFill>
              </a:rPr>
              <a:t>open</a:t>
            </a:r>
            <a:r>
              <a:rPr lang="en-US" sz="120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, </a:t>
            </a:r>
            <a:r>
              <a:rPr lang="en-US" sz="1200" dirty="0" err="1">
                <a:solidFill>
                  <a:schemeClr val="tx1"/>
                </a:solidFill>
              </a:rPr>
              <a:t>cw</a:t>
            </a:r>
            <a:r>
              <a:rPr lang="en-US" sz="1200" b="0" dirty="0">
                <a:solidFill>
                  <a:schemeClr val="tx1">
                    <a:lumMod val="50000"/>
                    <a:lumOff val="50000"/>
                  </a:schemeClr>
                </a:solidFill>
              </a:rPr>
              <a:t> vs </a:t>
            </a:r>
            <a:r>
              <a:rPr lang="en-US" sz="1200" dirty="0" err="1">
                <a:solidFill>
                  <a:schemeClr val="tx1"/>
                </a:solidFill>
              </a:rPr>
              <a:t>ccw</a:t>
            </a: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  <a:p>
            <a:pPr marL="173038">
              <a:tabLst>
                <a:tab pos="2117725" algn="r"/>
              </a:tabLst>
            </a:pPr>
            <a:endParaRPr lang="en-US" sz="1200" b="0" baseline="30000" dirty="0">
              <a:solidFill>
                <a:schemeClr val="tx1">
                  <a:lumMod val="50000"/>
                  <a:lumOff val="50000"/>
                </a:schemeClr>
              </a:solidFill>
            </a:endParaRP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25A9B2AC-D583-49D0-B0B3-DCCEBC2E7E71}"/>
              </a:ext>
            </a:extLst>
          </p:cNvPr>
          <p:cNvSpPr txBox="1"/>
          <p:nvPr/>
        </p:nvSpPr>
        <p:spPr>
          <a:xfrm>
            <a:off x="2621152" y="76201"/>
            <a:ext cx="5456047" cy="367790"/>
          </a:xfrm>
          <a:prstGeom prst="rect">
            <a:avLst/>
          </a:prstGeom>
          <a:solidFill>
            <a:schemeClr val="bg1"/>
          </a:solidFill>
          <a:ln w="31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>
            <a:defPPr>
              <a:defRPr lang="en-US"/>
            </a:defPPr>
            <a:lvl1pPr>
              <a:tabLst>
                <a:tab pos="171450" algn="l"/>
              </a:tabLst>
              <a:defRPr sz="1000" b="1">
                <a:solidFill>
                  <a:schemeClr val="accent1"/>
                </a:solidFill>
                <a:latin typeface="Agency FB" panose="020B0503020202020204" pitchFamily="34" charset="0"/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lvl="0"/>
            <a:r>
              <a:rPr lang="fr-FR" sz="1200" b="0" dirty="0">
                <a:solidFill>
                  <a:schemeClr val="tx1"/>
                </a:solidFill>
              </a:rPr>
              <a:t>&lt;script src="</a:t>
            </a:r>
            <a:r>
              <a:rPr lang="fr-FR" sz="1200" dirty="0">
                <a:solidFill>
                  <a:schemeClr val="tx1"/>
                </a:solidFill>
              </a:rPr>
              <a:t>suica.js</a:t>
            </a:r>
            <a:r>
              <a:rPr lang="fr-FR" sz="1200" b="0" dirty="0">
                <a:solidFill>
                  <a:schemeClr val="tx1"/>
                </a:solidFill>
              </a:rPr>
              <a:t>"&gt;&lt;/script&gt;</a:t>
            </a:r>
          </a:p>
        </p:txBody>
      </p:sp>
    </p:spTree>
    <p:extLst>
      <p:ext uri="{BB962C8B-B14F-4D97-AF65-F5344CB8AC3E}">
        <p14:creationId xmlns:p14="http://schemas.microsoft.com/office/powerpoint/2010/main" val="2360355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 T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 Them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 Them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653</TotalTime>
  <Words>1465</Words>
  <Application>Microsoft Office PowerPoint</Application>
  <PresentationFormat>A4 Paper (210x297 mm)</PresentationFormat>
  <Paragraphs>184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Agency FB</vt:lpstr>
      <vt:lpstr>Arial</vt:lpstr>
      <vt:lpstr>Calibri</vt:lpstr>
      <vt:lpstr>Calibri Light</vt:lpstr>
      <vt:lpstr>Office Theme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Pavel Boytchev</dc:creator>
  <cp:lastModifiedBy>Pavel Boytchev</cp:lastModifiedBy>
  <cp:revision>79</cp:revision>
  <dcterms:created xsi:type="dcterms:W3CDTF">2022-07-12T06:03:00Z</dcterms:created>
  <dcterms:modified xsi:type="dcterms:W3CDTF">2022-07-15T08:00:34Z</dcterms:modified>
</cp:coreProperties>
</file>