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6" r:id="rId3"/>
  </p:sld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84061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98016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755462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784619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243067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171373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783555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150772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rPr>
              <a:t>BIG IDEAS FOR EVERY SPACE</a:t>
            </a:r>
            <a:endParaRPr kumimoji="1" lang="ja-JP" altLang="en-US" b="1" dirty="0">
              <a:solidFill>
                <a:prstClr val="white"/>
              </a:solidFill>
              <a:latin typeface="メイリオ"/>
            </a:endParaRPr>
          </a:p>
        </p:txBody>
      </p:sp>
    </p:spTree>
    <p:extLst>
      <p:ext uri="{BB962C8B-B14F-4D97-AF65-F5344CB8AC3E}">
        <p14:creationId xmlns:p14="http://schemas.microsoft.com/office/powerpoint/2010/main" val="1638639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294940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75623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805800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128491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217585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101439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429421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969410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6184855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847199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471680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727732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45383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561518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7211584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676312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9112536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81928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rPr>
              <a:t>BIG IDEAS FOR EVERY SPACE</a:t>
            </a:r>
            <a:endParaRPr kumimoji="1" lang="ja-JP" altLang="en-US" b="1" dirty="0">
              <a:solidFill>
                <a:prstClr val="white"/>
              </a:solidFill>
              <a:latin typeface="メイリオ"/>
            </a:endParaRPr>
          </a:p>
        </p:txBody>
      </p:sp>
    </p:spTree>
    <p:extLst>
      <p:ext uri="{BB962C8B-B14F-4D97-AF65-F5344CB8AC3E}">
        <p14:creationId xmlns:p14="http://schemas.microsoft.com/office/powerpoint/2010/main" val="39646566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40965389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8763922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3037986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0626283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08908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6222437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5545349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3595663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1754730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815014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8548051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6367416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4435439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3163560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4133801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52166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6410514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1362104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rPr>
              <a:t>BIG IDEAS FOR EVERY SPACE</a:t>
            </a:r>
            <a:endParaRPr kumimoji="1" lang="ja-JP" altLang="en-US" b="1" dirty="0">
              <a:solidFill>
                <a:prstClr val="white"/>
              </a:solidFill>
              <a:latin typeface="メイリオ"/>
            </a:endParaRPr>
          </a:p>
        </p:txBody>
      </p:sp>
    </p:spTree>
    <p:extLst>
      <p:ext uri="{BB962C8B-B14F-4D97-AF65-F5344CB8AC3E}">
        <p14:creationId xmlns:p14="http://schemas.microsoft.com/office/powerpoint/2010/main" val="2339889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72171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66971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87887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27165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gif"/><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1672057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904075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34739043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7.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2546" b="12546"/>
          <a:stretch>
            <a:fillRect/>
          </a:stretch>
        </p:blipFill>
        <p:spPr/>
      </p:pic>
      <p:sp>
        <p:nvSpPr>
          <p:cNvPr id="4" name="Textplatzhalter 3"/>
          <p:cNvSpPr>
            <a:spLocks noGrp="1"/>
          </p:cNvSpPr>
          <p:nvPr>
            <p:ph type="body" sz="quarter" idx="11"/>
          </p:nvPr>
        </p:nvSpPr>
        <p:spPr/>
        <p:txBody>
          <a:bodyPr/>
          <a:lstStyle/>
          <a:p>
            <a:r>
              <a:rPr lang="en-US" altLang="ja-JP" dirty="0" smtClean="0"/>
              <a:t>E2 STUDIO </a:t>
            </a:r>
            <a:r>
              <a:rPr kumimoji="1" lang="en-US" altLang="ja-JP" cap="all" dirty="0" smtClean="0"/>
              <a:t>investigation</a:t>
            </a:r>
            <a:endParaRPr kumimoji="1" lang="en-US" altLang="ja-JP" cap="all" dirty="0"/>
          </a:p>
        </p:txBody>
      </p:sp>
      <p:sp>
        <p:nvSpPr>
          <p:cNvPr id="6" name="テキスト プレースホルダー 5"/>
          <p:cNvSpPr>
            <a:spLocks noGrp="1"/>
          </p:cNvSpPr>
          <p:nvPr>
            <p:ph type="body" sz="quarter" idx="13"/>
          </p:nvPr>
        </p:nvSpPr>
        <p:spPr>
          <a:xfrm>
            <a:off x="1080000" y="2700000"/>
            <a:ext cx="5040000" cy="855958"/>
          </a:xfrm>
        </p:spPr>
        <p:txBody>
          <a:bodyPr/>
          <a:lstStyle/>
          <a:p>
            <a:r>
              <a:rPr kumimoji="1" lang="en-US" altLang="ja-JP" dirty="0" smtClean="0"/>
              <a:t>May 2017</a:t>
            </a:r>
          </a:p>
          <a:p>
            <a:r>
              <a:rPr lang="en-US" altLang="ja-JP" dirty="0" smtClean="0"/>
              <a:t>By </a:t>
            </a:r>
            <a:r>
              <a:rPr lang="en-US" altLang="ja-JP" dirty="0" err="1" smtClean="0"/>
              <a:t>thai</a:t>
            </a:r>
            <a:r>
              <a:rPr lang="en-US" altLang="ja-JP" dirty="0" smtClean="0"/>
              <a:t> ho</a:t>
            </a:r>
            <a:endParaRPr kumimoji="1" lang="ja-JP" altLang="en-US" dirty="0"/>
          </a:p>
        </p:txBody>
      </p:sp>
      <p:sp>
        <p:nvSpPr>
          <p:cNvPr id="7" name="テキスト プレースホルダー 6"/>
          <p:cNvSpPr>
            <a:spLocks noGrp="1"/>
          </p:cNvSpPr>
          <p:nvPr>
            <p:ph type="body" sz="quarter" idx="15"/>
          </p:nvPr>
        </p:nvSpPr>
        <p:spPr/>
        <p:txBody>
          <a:bodyPr/>
          <a:lstStyle/>
          <a:p>
            <a:endParaRPr kumimoji="1" lang="ja-JP" altLang="en-US" dirty="0"/>
          </a:p>
        </p:txBody>
      </p:sp>
    </p:spTree>
    <p:extLst>
      <p:ext uri="{BB962C8B-B14F-4D97-AF65-F5344CB8AC3E}">
        <p14:creationId xmlns:p14="http://schemas.microsoft.com/office/powerpoint/2010/main" val="2275264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DEBUG CONFIGURATION</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10</a:t>
            </a:fld>
            <a:endParaRPr lang="de-DE" dirty="0">
              <a:solidFill>
                <a:srgbClr val="06418C"/>
              </a:solidFill>
            </a:endParaRPr>
          </a:p>
        </p:txBody>
      </p:sp>
      <p:sp>
        <p:nvSpPr>
          <p:cNvPr id="4" name="Content Placeholder 3"/>
          <p:cNvSpPr>
            <a:spLocks noGrp="1"/>
          </p:cNvSpPr>
          <p:nvPr>
            <p:ph idx="1"/>
          </p:nvPr>
        </p:nvSpPr>
        <p:spPr>
          <a:xfrm>
            <a:off x="1103761" y="1611233"/>
            <a:ext cx="9984552" cy="368884"/>
          </a:xfrm>
        </p:spPr>
        <p:txBody>
          <a:bodyPr/>
          <a:lstStyle/>
          <a:p>
            <a:pPr marL="0" indent="0">
              <a:buNone/>
            </a:pPr>
            <a:r>
              <a:rPr lang="en-US" sz="2200" b="1" dirty="0" smtClean="0">
                <a:solidFill>
                  <a:srgbClr val="FF0000"/>
                </a:solidFill>
              </a:rPr>
              <a:t>Startup Configuration:</a:t>
            </a:r>
          </a:p>
        </p:txBody>
      </p:sp>
      <p:sp>
        <p:nvSpPr>
          <p:cNvPr id="9" name="TextBox 8"/>
          <p:cNvSpPr txBox="1"/>
          <p:nvPr/>
        </p:nvSpPr>
        <p:spPr>
          <a:xfrm>
            <a:off x="685296" y="2251310"/>
            <a:ext cx="10149407"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solidFill>
                  <a:srgbClr val="FF0000"/>
                </a:solidFill>
              </a:rPr>
              <a:t>Search Project…</a:t>
            </a:r>
          </a:p>
          <a:p>
            <a:r>
              <a:rPr lang="en-US" dirty="0" smtClean="0"/>
              <a:t>Click the Search Project… button to search for executable files found in the workspace below the project selected in the Debug Configurations - Main tab</a:t>
            </a:r>
          </a:p>
          <a:p>
            <a:pPr marL="285750" indent="-285750">
              <a:buFont typeface="Wingdings" panose="05000000000000000000" pitchFamily="2" charset="2"/>
              <a:buChar char="Ø"/>
            </a:pPr>
            <a:r>
              <a:rPr lang="en-US" b="1" dirty="0" smtClean="0">
                <a:solidFill>
                  <a:srgbClr val="FF0000"/>
                </a:solidFill>
              </a:rPr>
              <a:t>Workspace…</a:t>
            </a:r>
          </a:p>
          <a:p>
            <a:r>
              <a:rPr lang="en-US" dirty="0" smtClean="0"/>
              <a:t>The Workspace… button works in a similar way to the Search Project… button with scope to choose files from anywhere in the Eclipse workspace, not just the project selected in the main tab. </a:t>
            </a:r>
          </a:p>
          <a:p>
            <a:pPr marL="285750" indent="-285750">
              <a:buFont typeface="Wingdings" panose="05000000000000000000" pitchFamily="2" charset="2"/>
              <a:buChar char="Ø"/>
            </a:pPr>
            <a:r>
              <a:rPr lang="en-US" b="1" dirty="0" smtClean="0">
                <a:solidFill>
                  <a:srgbClr val="FF0000"/>
                </a:solidFill>
              </a:rPr>
              <a:t>File System…</a:t>
            </a:r>
          </a:p>
          <a:p>
            <a:r>
              <a:rPr lang="en-US" dirty="0" smtClean="0"/>
              <a:t>The File System… button permits selection of a file located anywhere accessible from your development environment. Click the Open button when you have located the file to be downloaded. </a:t>
            </a:r>
          </a:p>
          <a:p>
            <a:pPr marL="285750" indent="-285750">
              <a:buFont typeface="Wingdings" panose="05000000000000000000" pitchFamily="2" charset="2"/>
              <a:buChar char="Ø"/>
            </a:pPr>
            <a:r>
              <a:rPr lang="en-US" b="1" dirty="0" smtClean="0">
                <a:solidFill>
                  <a:srgbClr val="FF0000"/>
                </a:solidFill>
              </a:rPr>
              <a:t>Runtime Options</a:t>
            </a:r>
          </a:p>
          <a:p>
            <a:r>
              <a:rPr lang="en-US" dirty="0" smtClean="0"/>
              <a:t>These options control what happens after the software reaches a state of readiness to run. </a:t>
            </a:r>
          </a:p>
          <a:p>
            <a:endParaRPr lang="en-US" dirty="0"/>
          </a:p>
        </p:txBody>
      </p:sp>
    </p:spTree>
    <p:extLst>
      <p:ext uri="{BB962C8B-B14F-4D97-AF65-F5344CB8AC3E}">
        <p14:creationId xmlns:p14="http://schemas.microsoft.com/office/powerpoint/2010/main" val="641331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DEBUG CONFIGURATION</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11</a:t>
            </a:fld>
            <a:endParaRPr lang="de-DE" dirty="0">
              <a:solidFill>
                <a:srgbClr val="06418C"/>
              </a:solidFill>
            </a:endParaRPr>
          </a:p>
        </p:txBody>
      </p:sp>
      <p:sp>
        <p:nvSpPr>
          <p:cNvPr id="4" name="Content Placeholder 3"/>
          <p:cNvSpPr>
            <a:spLocks noGrp="1"/>
          </p:cNvSpPr>
          <p:nvPr>
            <p:ph idx="1"/>
          </p:nvPr>
        </p:nvSpPr>
        <p:spPr>
          <a:xfrm>
            <a:off x="1103761" y="1611233"/>
            <a:ext cx="9984552" cy="368884"/>
          </a:xfrm>
        </p:spPr>
        <p:txBody>
          <a:bodyPr/>
          <a:lstStyle/>
          <a:p>
            <a:pPr marL="0" indent="0">
              <a:buNone/>
            </a:pPr>
            <a:r>
              <a:rPr lang="en-US" sz="2200" b="1" dirty="0" smtClean="0">
                <a:solidFill>
                  <a:srgbClr val="FF0000"/>
                </a:solidFill>
              </a:rPr>
              <a:t>Startup Configuration:</a:t>
            </a:r>
          </a:p>
        </p:txBody>
      </p:sp>
      <p:sp>
        <p:nvSpPr>
          <p:cNvPr id="9" name="TextBox 8"/>
          <p:cNvSpPr txBox="1"/>
          <p:nvPr/>
        </p:nvSpPr>
        <p:spPr>
          <a:xfrm>
            <a:off x="372130" y="2075119"/>
            <a:ext cx="11447813" cy="4016484"/>
          </a:xfrm>
          <a:prstGeom prst="rect">
            <a:avLst/>
          </a:prstGeom>
          <a:noFill/>
        </p:spPr>
        <p:txBody>
          <a:bodyPr wrap="square" rtlCol="0">
            <a:spAutoFit/>
          </a:bodyPr>
          <a:lstStyle/>
          <a:p>
            <a:pPr marL="285750" indent="-285750">
              <a:buFont typeface="Wingdings" panose="05000000000000000000" pitchFamily="2" charset="2"/>
              <a:buChar char="Ø"/>
            </a:pPr>
            <a:r>
              <a:rPr lang="en-US" sz="1700" b="1" dirty="0" smtClean="0">
                <a:solidFill>
                  <a:srgbClr val="FF0000"/>
                </a:solidFill>
              </a:rPr>
              <a:t>Set program counter at (hex)</a:t>
            </a:r>
          </a:p>
          <a:p>
            <a:r>
              <a:rPr lang="en-US" sz="1700" dirty="0" smtClean="0"/>
              <a:t>Select this option if you wish to control the starting value of the program counter on a per debug configuration basis. Do not use this option on multicore targets as its effect is indeterminate for other than single core targets. </a:t>
            </a:r>
          </a:p>
          <a:p>
            <a:pPr marL="285750" indent="-285750">
              <a:buFont typeface="Wingdings" panose="05000000000000000000" pitchFamily="2" charset="2"/>
              <a:buChar char="Ø"/>
            </a:pPr>
            <a:r>
              <a:rPr lang="en-US" sz="1700" b="1" dirty="0" smtClean="0">
                <a:solidFill>
                  <a:srgbClr val="FF0000"/>
                </a:solidFill>
              </a:rPr>
              <a:t>Set breakpoint at:</a:t>
            </a:r>
          </a:p>
          <a:p>
            <a:r>
              <a:rPr lang="en-US" sz="1700" dirty="0" smtClean="0"/>
              <a:t>The Set breakpoint at text field allows you to specify the name of a function at which execution is to be paused on the first occasion it is called. Subsequent calls will not cause execution to be paused. Note that for a C++ project this will need to be the mangled method name. </a:t>
            </a:r>
          </a:p>
          <a:p>
            <a:pPr marL="285750" indent="-285750">
              <a:buFont typeface="Wingdings" panose="05000000000000000000" pitchFamily="2" charset="2"/>
              <a:buChar char="Ø"/>
            </a:pPr>
            <a:r>
              <a:rPr lang="en-US" sz="1700" b="1" dirty="0" smtClean="0">
                <a:solidFill>
                  <a:srgbClr val="FF0000"/>
                </a:solidFill>
              </a:rPr>
              <a:t>Resume</a:t>
            </a:r>
          </a:p>
          <a:p>
            <a:r>
              <a:rPr lang="en-US" sz="1700" dirty="0" smtClean="0"/>
              <a:t>Resume in this contexts means: proceed with execution as soon as possible. Execution becomes possible immediately following the completion of the download of the first file. The selected state is the default state for this checkbox. Clearing the selection causes execution to be paused upon completion of the first download. </a:t>
            </a:r>
          </a:p>
          <a:p>
            <a:pPr marL="285750" indent="-285750">
              <a:buFont typeface="Wingdings" panose="05000000000000000000" pitchFamily="2" charset="2"/>
              <a:buChar char="Ø"/>
            </a:pPr>
            <a:r>
              <a:rPr lang="en-US" sz="1700" b="1" dirty="0" smtClean="0">
                <a:solidFill>
                  <a:srgbClr val="FF0000"/>
                </a:solidFill>
              </a:rPr>
              <a:t>Run Commands </a:t>
            </a:r>
          </a:p>
          <a:p>
            <a:r>
              <a:rPr lang="en-US" sz="1700" dirty="0" smtClean="0"/>
              <a:t>In contrast to the initialization commands which are sent to GDB prior to download of the software this text field allows you to enter commands which are sent to GDB after all other startup steps have completed. As with the initialization commands, each run command should be on a separate line.</a:t>
            </a:r>
            <a:endParaRPr lang="en-US" sz="1700" dirty="0"/>
          </a:p>
        </p:txBody>
      </p:sp>
    </p:spTree>
    <p:extLst>
      <p:ext uri="{BB962C8B-B14F-4D97-AF65-F5344CB8AC3E}">
        <p14:creationId xmlns:p14="http://schemas.microsoft.com/office/powerpoint/2010/main" val="870539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12</a:t>
            </a:fld>
            <a:endParaRPr lang="de-DE" dirty="0">
              <a:solidFill>
                <a:srgbClr val="06418C"/>
              </a:solidFill>
            </a:endParaRPr>
          </a:p>
        </p:txBody>
      </p:sp>
      <p:sp>
        <p:nvSpPr>
          <p:cNvPr id="4" name="Inhaltsplatzhalter 3"/>
          <p:cNvSpPr>
            <a:spLocks noGrp="1"/>
          </p:cNvSpPr>
          <p:nvPr>
            <p:ph idx="1"/>
          </p:nvPr>
        </p:nvSpPr>
        <p:spPr>
          <a:xfrm>
            <a:off x="1260000" y="2276872"/>
            <a:ext cx="9000000" cy="915122"/>
          </a:xfrm>
        </p:spPr>
        <p:txBody>
          <a:bodyPr/>
          <a:lstStyle/>
          <a:p>
            <a:pPr lvl="1"/>
            <a:r>
              <a:rPr lang="de-DE" sz="2200" dirty="0" smtClean="0"/>
              <a:t>Debug configuration</a:t>
            </a:r>
          </a:p>
          <a:p>
            <a:pPr lvl="1"/>
            <a:r>
              <a:rPr lang="de-DE" sz="2200" dirty="0" smtClean="0">
                <a:solidFill>
                  <a:srgbClr val="FF0000"/>
                </a:solidFill>
              </a:rPr>
              <a:t>Debugger views</a:t>
            </a:r>
          </a:p>
        </p:txBody>
      </p:sp>
    </p:spTree>
    <p:extLst>
      <p:ext uri="{BB962C8B-B14F-4D97-AF65-F5344CB8AC3E}">
        <p14:creationId xmlns:p14="http://schemas.microsoft.com/office/powerpoint/2010/main" val="720805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13</a:t>
            </a:fld>
            <a:endParaRPr lang="de-DE" dirty="0">
              <a:solidFill>
                <a:srgbClr val="06418C"/>
              </a:solidFill>
            </a:endParaRPr>
          </a:p>
        </p:txBody>
      </p:sp>
      <p:sp>
        <p:nvSpPr>
          <p:cNvPr id="4" name="Content Placeholder 3"/>
          <p:cNvSpPr>
            <a:spLocks noGrp="1"/>
          </p:cNvSpPr>
          <p:nvPr>
            <p:ph idx="1"/>
          </p:nvPr>
        </p:nvSpPr>
        <p:spPr>
          <a:xfrm>
            <a:off x="1103761" y="1611233"/>
            <a:ext cx="9984552" cy="368884"/>
          </a:xfrm>
        </p:spPr>
        <p:txBody>
          <a:bodyPr/>
          <a:lstStyle/>
          <a:p>
            <a:pPr marL="0" indent="0">
              <a:buNone/>
            </a:pPr>
            <a:r>
              <a:rPr lang="en-US" sz="2200" b="1" dirty="0" smtClean="0">
                <a:solidFill>
                  <a:srgbClr val="FF0000"/>
                </a:solidFill>
              </a:rPr>
              <a:t>Breakpoints</a:t>
            </a:r>
          </a:p>
        </p:txBody>
      </p:sp>
      <p:sp>
        <p:nvSpPr>
          <p:cNvPr id="5" name="TextBox 4"/>
          <p:cNvSpPr txBox="1"/>
          <p:nvPr/>
        </p:nvSpPr>
        <p:spPr>
          <a:xfrm>
            <a:off x="678933" y="2048690"/>
            <a:ext cx="9630888" cy="369332"/>
          </a:xfrm>
          <a:prstGeom prst="rect">
            <a:avLst/>
          </a:prstGeom>
          <a:noFill/>
        </p:spPr>
        <p:txBody>
          <a:bodyPr wrap="square" rtlCol="0">
            <a:spAutoFit/>
          </a:bodyPr>
          <a:lstStyle/>
          <a:p>
            <a:r>
              <a:rPr lang="en-US" dirty="0" smtClean="0"/>
              <a:t>A breakpoint suspends the execution of a program at the location where the breakpoint is set</a:t>
            </a:r>
            <a:endParaRPr lang="en-US" dirty="0"/>
          </a:p>
        </p:txBody>
      </p:sp>
      <p:sp>
        <p:nvSpPr>
          <p:cNvPr id="6" name="TextBox 5"/>
          <p:cNvSpPr txBox="1"/>
          <p:nvPr/>
        </p:nvSpPr>
        <p:spPr>
          <a:xfrm>
            <a:off x="375093" y="2660238"/>
            <a:ext cx="6600639"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When a breakpoint is enabled, it causes the program to suspend whenever it is hit. Enabled breakpoints are indicated with a blue enabled breakpoint circle. Enabled breakpoints that are successfully installed are indicated with a checkmark overlay. </a:t>
            </a:r>
          </a:p>
          <a:p>
            <a:pPr marL="285750" indent="-285750">
              <a:buFont typeface="Wingdings" panose="05000000000000000000" pitchFamily="2" charset="2"/>
              <a:buChar char="Ø"/>
            </a:pPr>
            <a:r>
              <a:rPr lang="en-US" dirty="0" smtClean="0"/>
              <a:t>When a breakpoint is disabled, it will not affect the execution of the program. Disabled breakpoints are indicated with a white disabled breakpoint circle.</a:t>
            </a:r>
            <a:endParaRPr lang="en-US" dirty="0"/>
          </a:p>
        </p:txBody>
      </p:sp>
      <p:pic>
        <p:nvPicPr>
          <p:cNvPr id="8" name="Picture 7"/>
          <p:cNvPicPr>
            <a:picLocks noChangeAspect="1"/>
          </p:cNvPicPr>
          <p:nvPr/>
        </p:nvPicPr>
        <p:blipFill>
          <a:blip r:embed="rId2"/>
          <a:stretch>
            <a:fillRect/>
          </a:stretch>
        </p:blipFill>
        <p:spPr>
          <a:xfrm>
            <a:off x="7494690" y="2865933"/>
            <a:ext cx="3889550" cy="2857973"/>
          </a:xfrm>
          <a:prstGeom prst="rect">
            <a:avLst/>
          </a:prstGeom>
        </p:spPr>
      </p:pic>
      <p:sp>
        <p:nvSpPr>
          <p:cNvPr id="10" name="TextBox 9"/>
          <p:cNvSpPr txBox="1"/>
          <p:nvPr/>
        </p:nvSpPr>
        <p:spPr>
          <a:xfrm>
            <a:off x="323772" y="4968562"/>
            <a:ext cx="6875813"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Note: Execution will also suspend if Stop at main() on startup is enabled on the Launch Configuration dialog. To access the Launch Configuration dialog, from the menu bar choose Run &gt; Debug</a:t>
            </a:r>
            <a:endParaRPr lang="en-US" dirty="0"/>
          </a:p>
        </p:txBody>
      </p:sp>
    </p:spTree>
    <p:extLst>
      <p:ext uri="{BB962C8B-B14F-4D97-AF65-F5344CB8AC3E}">
        <p14:creationId xmlns:p14="http://schemas.microsoft.com/office/powerpoint/2010/main" val="3210620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14</a:t>
            </a:fld>
            <a:endParaRPr lang="de-DE" dirty="0">
              <a:solidFill>
                <a:srgbClr val="06418C"/>
              </a:solidFill>
            </a:endParaRPr>
          </a:p>
        </p:txBody>
      </p:sp>
      <p:sp>
        <p:nvSpPr>
          <p:cNvPr id="4" name="Content Placeholder 3"/>
          <p:cNvSpPr>
            <a:spLocks noGrp="1"/>
          </p:cNvSpPr>
          <p:nvPr>
            <p:ph idx="1"/>
          </p:nvPr>
        </p:nvSpPr>
        <p:spPr>
          <a:xfrm>
            <a:off x="1103761" y="1750952"/>
            <a:ext cx="9984552" cy="368884"/>
          </a:xfrm>
        </p:spPr>
        <p:txBody>
          <a:bodyPr/>
          <a:lstStyle/>
          <a:p>
            <a:pPr marL="0" indent="0">
              <a:buNone/>
            </a:pPr>
            <a:r>
              <a:rPr lang="en-US" sz="2200" b="1" dirty="0" smtClean="0">
                <a:solidFill>
                  <a:srgbClr val="FF0000"/>
                </a:solidFill>
              </a:rPr>
              <a:t>Adding breakpoints</a:t>
            </a:r>
          </a:p>
        </p:txBody>
      </p:sp>
      <p:sp>
        <p:nvSpPr>
          <p:cNvPr id="7" name="TextBox 6"/>
          <p:cNvSpPr txBox="1"/>
          <p:nvPr/>
        </p:nvSpPr>
        <p:spPr>
          <a:xfrm>
            <a:off x="640912" y="2628439"/>
            <a:ext cx="561738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t>To add a breakpoint point, double click the marker bar located in the left margin of the C/C++ Editor beside the line of code where you want to add a breakpoint. </a:t>
            </a:r>
          </a:p>
          <a:p>
            <a:pPr marL="285750" indent="-285750" algn="just">
              <a:buFont typeface="Wingdings" panose="05000000000000000000" pitchFamily="2" charset="2"/>
              <a:buChar char="Ø"/>
            </a:pPr>
            <a:r>
              <a:rPr lang="en-US" dirty="0" smtClean="0"/>
              <a:t>A dot Icon Breakpoint object is displayed in the marker bar and in the Breakpoints view, along with the name of the associated file.</a:t>
            </a:r>
            <a:endParaRPr lang="en-US" dirty="0"/>
          </a:p>
        </p:txBody>
      </p:sp>
      <p:pic>
        <p:nvPicPr>
          <p:cNvPr id="9" name="Picture 8"/>
          <p:cNvPicPr>
            <a:picLocks noChangeAspect="1"/>
          </p:cNvPicPr>
          <p:nvPr/>
        </p:nvPicPr>
        <p:blipFill>
          <a:blip r:embed="rId2"/>
          <a:stretch>
            <a:fillRect/>
          </a:stretch>
        </p:blipFill>
        <p:spPr>
          <a:xfrm>
            <a:off x="6752709" y="2119836"/>
            <a:ext cx="4493527" cy="3702999"/>
          </a:xfrm>
          <a:prstGeom prst="rect">
            <a:avLst/>
          </a:prstGeom>
        </p:spPr>
      </p:pic>
    </p:spTree>
    <p:extLst>
      <p:ext uri="{BB962C8B-B14F-4D97-AF65-F5344CB8AC3E}">
        <p14:creationId xmlns:p14="http://schemas.microsoft.com/office/powerpoint/2010/main" val="2549614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15</a:t>
            </a:fld>
            <a:endParaRPr lang="de-DE" dirty="0">
              <a:solidFill>
                <a:srgbClr val="06418C"/>
              </a:solidFill>
            </a:endParaRPr>
          </a:p>
        </p:txBody>
      </p:sp>
      <p:sp>
        <p:nvSpPr>
          <p:cNvPr id="4" name="Content Placeholder 3"/>
          <p:cNvSpPr>
            <a:spLocks noGrp="1"/>
          </p:cNvSpPr>
          <p:nvPr>
            <p:ph idx="1"/>
          </p:nvPr>
        </p:nvSpPr>
        <p:spPr>
          <a:xfrm>
            <a:off x="1080000" y="1644074"/>
            <a:ext cx="9984552" cy="368884"/>
          </a:xfrm>
        </p:spPr>
        <p:txBody>
          <a:bodyPr/>
          <a:lstStyle/>
          <a:p>
            <a:pPr marL="0" indent="0">
              <a:buNone/>
            </a:pPr>
            <a:r>
              <a:rPr lang="en-US" sz="2200" b="1" dirty="0" smtClean="0">
                <a:solidFill>
                  <a:srgbClr val="FF0000"/>
                </a:solidFill>
              </a:rPr>
              <a:t>Adding breakpoints  actions</a:t>
            </a:r>
          </a:p>
        </p:txBody>
      </p:sp>
      <p:sp>
        <p:nvSpPr>
          <p:cNvPr id="5" name="Rectangle 4"/>
          <p:cNvSpPr/>
          <p:nvPr/>
        </p:nvSpPr>
        <p:spPr>
          <a:xfrm>
            <a:off x="1314203" y="2012958"/>
            <a:ext cx="6096000" cy="923330"/>
          </a:xfrm>
          <a:prstGeom prst="rect">
            <a:avLst/>
          </a:prstGeom>
        </p:spPr>
        <p:txBody>
          <a:bodyPr>
            <a:spAutoFit/>
          </a:bodyPr>
          <a:lstStyle/>
          <a:p>
            <a:r>
              <a:rPr lang="en-US" dirty="0" smtClean="0"/>
              <a:t>To add a new breakpoint action:</a:t>
            </a:r>
          </a:p>
          <a:p>
            <a:pPr>
              <a:buFont typeface="+mj-lt"/>
              <a:buAutoNum type="arabicPeriod"/>
            </a:pPr>
            <a:r>
              <a:rPr lang="en-US" dirty="0" smtClean="0"/>
              <a:t> Click </a:t>
            </a:r>
            <a:r>
              <a:rPr lang="en-US" b="1" dirty="0" smtClean="0"/>
              <a:t>Window &gt; Preferences</a:t>
            </a:r>
            <a:r>
              <a:rPr lang="en-US" dirty="0" smtClean="0"/>
              <a:t>. </a:t>
            </a:r>
          </a:p>
          <a:p>
            <a:pPr>
              <a:buFont typeface="+mj-lt"/>
              <a:buAutoNum type="arabicPeriod"/>
            </a:pPr>
            <a:r>
              <a:rPr lang="en-US" dirty="0" smtClean="0"/>
              <a:t> Expand </a:t>
            </a:r>
            <a:r>
              <a:rPr lang="en-US" b="1" dirty="0" smtClean="0"/>
              <a:t>C/C++ &gt; Debug</a:t>
            </a:r>
            <a:r>
              <a:rPr lang="en-US" dirty="0" smtClean="0"/>
              <a:t> and click </a:t>
            </a:r>
            <a:r>
              <a:rPr lang="en-US" b="1" dirty="0" smtClean="0"/>
              <a:t>Breakpoint Actions</a:t>
            </a:r>
            <a:r>
              <a:rPr lang="en-US" dirty="0" smtClean="0"/>
              <a:t>.</a:t>
            </a:r>
            <a:endParaRPr lang="en-US" dirty="0"/>
          </a:p>
        </p:txBody>
      </p:sp>
      <p:pic>
        <p:nvPicPr>
          <p:cNvPr id="6" name="Picture 5"/>
          <p:cNvPicPr>
            <a:picLocks noChangeAspect="1"/>
          </p:cNvPicPr>
          <p:nvPr/>
        </p:nvPicPr>
        <p:blipFill>
          <a:blip r:embed="rId2"/>
          <a:stretch>
            <a:fillRect/>
          </a:stretch>
        </p:blipFill>
        <p:spPr>
          <a:xfrm>
            <a:off x="1658407" y="2968322"/>
            <a:ext cx="3460326" cy="3111971"/>
          </a:xfrm>
          <a:prstGeom prst="rect">
            <a:avLst/>
          </a:prstGeom>
        </p:spPr>
      </p:pic>
    </p:spTree>
    <p:extLst>
      <p:ext uri="{BB962C8B-B14F-4D97-AF65-F5344CB8AC3E}">
        <p14:creationId xmlns:p14="http://schemas.microsoft.com/office/powerpoint/2010/main" val="1373499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16</a:t>
            </a:fld>
            <a:endParaRPr lang="de-DE" dirty="0">
              <a:solidFill>
                <a:srgbClr val="06418C"/>
              </a:solidFill>
            </a:endParaRPr>
          </a:p>
        </p:txBody>
      </p:sp>
      <p:sp>
        <p:nvSpPr>
          <p:cNvPr id="4" name="Content Placeholder 3"/>
          <p:cNvSpPr>
            <a:spLocks noGrp="1"/>
          </p:cNvSpPr>
          <p:nvPr>
            <p:ph idx="1"/>
          </p:nvPr>
        </p:nvSpPr>
        <p:spPr>
          <a:xfrm>
            <a:off x="1080000" y="1644074"/>
            <a:ext cx="9984552" cy="368884"/>
          </a:xfrm>
        </p:spPr>
        <p:txBody>
          <a:bodyPr/>
          <a:lstStyle/>
          <a:p>
            <a:pPr marL="0" indent="0">
              <a:buNone/>
            </a:pPr>
            <a:r>
              <a:rPr lang="en-US" sz="2200" b="1" dirty="0" smtClean="0">
                <a:solidFill>
                  <a:srgbClr val="FF0000"/>
                </a:solidFill>
              </a:rPr>
              <a:t>Adding breakpoints  actions</a:t>
            </a:r>
          </a:p>
        </p:txBody>
      </p:sp>
      <p:sp>
        <p:nvSpPr>
          <p:cNvPr id="7" name="Rectangle 6"/>
          <p:cNvSpPr/>
          <p:nvPr/>
        </p:nvSpPr>
        <p:spPr>
          <a:xfrm>
            <a:off x="985000" y="1998168"/>
            <a:ext cx="4946611" cy="369332"/>
          </a:xfrm>
          <a:prstGeom prst="rect">
            <a:avLst/>
          </a:prstGeom>
        </p:spPr>
        <p:txBody>
          <a:bodyPr wrap="none">
            <a:spAutoFit/>
          </a:bodyPr>
          <a:lstStyle/>
          <a:p>
            <a:r>
              <a:rPr lang="en-US" dirty="0" smtClean="0"/>
              <a:t>3. In the </a:t>
            </a:r>
            <a:r>
              <a:rPr lang="en-US" b="1" dirty="0" smtClean="0"/>
              <a:t>Breakpoint Actions</a:t>
            </a:r>
            <a:r>
              <a:rPr lang="en-US" dirty="0" smtClean="0"/>
              <a:t> page, click </a:t>
            </a:r>
            <a:r>
              <a:rPr lang="en-US" b="1" dirty="0" smtClean="0"/>
              <a:t>New</a:t>
            </a:r>
            <a:r>
              <a:rPr lang="en-US" dirty="0" smtClean="0"/>
              <a:t>.</a:t>
            </a:r>
            <a:endParaRPr lang="en-US" dirty="0"/>
          </a:p>
        </p:txBody>
      </p:sp>
      <p:pic>
        <p:nvPicPr>
          <p:cNvPr id="8" name="Picture 7"/>
          <p:cNvPicPr>
            <a:picLocks noChangeAspect="1"/>
          </p:cNvPicPr>
          <p:nvPr/>
        </p:nvPicPr>
        <p:blipFill>
          <a:blip r:embed="rId2"/>
          <a:stretch>
            <a:fillRect/>
          </a:stretch>
        </p:blipFill>
        <p:spPr>
          <a:xfrm>
            <a:off x="1230273" y="2446928"/>
            <a:ext cx="4886325" cy="3629025"/>
          </a:xfrm>
          <a:prstGeom prst="rect">
            <a:avLst/>
          </a:prstGeom>
        </p:spPr>
      </p:pic>
    </p:spTree>
    <p:extLst>
      <p:ext uri="{BB962C8B-B14F-4D97-AF65-F5344CB8AC3E}">
        <p14:creationId xmlns:p14="http://schemas.microsoft.com/office/powerpoint/2010/main" val="1127157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17</a:t>
            </a:fld>
            <a:endParaRPr lang="de-DE" dirty="0">
              <a:solidFill>
                <a:srgbClr val="06418C"/>
              </a:solidFill>
            </a:endParaRPr>
          </a:p>
        </p:txBody>
      </p:sp>
      <p:sp>
        <p:nvSpPr>
          <p:cNvPr id="4" name="Content Placeholder 3"/>
          <p:cNvSpPr>
            <a:spLocks noGrp="1"/>
          </p:cNvSpPr>
          <p:nvPr>
            <p:ph idx="1"/>
          </p:nvPr>
        </p:nvSpPr>
        <p:spPr>
          <a:xfrm>
            <a:off x="1068136" y="1742419"/>
            <a:ext cx="9984552" cy="368884"/>
          </a:xfrm>
        </p:spPr>
        <p:txBody>
          <a:bodyPr/>
          <a:lstStyle/>
          <a:p>
            <a:pPr marL="0" indent="0">
              <a:buNone/>
            </a:pPr>
            <a:r>
              <a:rPr lang="en-US" sz="2200" b="1" dirty="0" smtClean="0">
                <a:solidFill>
                  <a:srgbClr val="FF0000"/>
                </a:solidFill>
              </a:rPr>
              <a:t>Adding breakpoints  actions</a:t>
            </a:r>
          </a:p>
        </p:txBody>
      </p:sp>
      <p:sp>
        <p:nvSpPr>
          <p:cNvPr id="5" name="Rectangle 4"/>
          <p:cNvSpPr/>
          <p:nvPr/>
        </p:nvSpPr>
        <p:spPr>
          <a:xfrm>
            <a:off x="969227" y="2282007"/>
            <a:ext cx="7770421" cy="2862322"/>
          </a:xfrm>
          <a:prstGeom prst="rect">
            <a:avLst/>
          </a:prstGeom>
        </p:spPr>
        <p:txBody>
          <a:bodyPr wrap="square">
            <a:spAutoFit/>
          </a:bodyPr>
          <a:lstStyle/>
          <a:p>
            <a:pPr algn="just"/>
            <a:r>
              <a:rPr lang="en-US" dirty="0" smtClean="0"/>
              <a:t>4. In the </a:t>
            </a:r>
            <a:r>
              <a:rPr lang="en-US" b="1" dirty="0" smtClean="0"/>
              <a:t>New Breakpoint Action</a:t>
            </a:r>
            <a:r>
              <a:rPr lang="en-US" dirty="0" smtClean="0"/>
              <a:t> dialog box, type a name for the action in the </a:t>
            </a:r>
            <a:r>
              <a:rPr lang="en-US" b="1" dirty="0" smtClean="0"/>
              <a:t>Action name</a:t>
            </a:r>
            <a:r>
              <a:rPr lang="en-US" dirty="0" smtClean="0"/>
              <a:t> box. </a:t>
            </a:r>
          </a:p>
          <a:p>
            <a:pPr algn="just"/>
            <a:r>
              <a:rPr lang="en-US" dirty="0" smtClean="0"/>
              <a:t>5. Select an action from the </a:t>
            </a:r>
            <a:r>
              <a:rPr lang="en-US" b="1" dirty="0" smtClean="0"/>
              <a:t>Action type</a:t>
            </a:r>
            <a:r>
              <a:rPr lang="en-US" dirty="0" smtClean="0"/>
              <a:t> list. </a:t>
            </a:r>
          </a:p>
          <a:p>
            <a:pPr algn="just"/>
            <a:r>
              <a:rPr lang="en-US" dirty="0" smtClean="0"/>
              <a:t>6. Set the action's attributes: </a:t>
            </a:r>
          </a:p>
          <a:p>
            <a:pPr marL="742950" lvl="1" indent="-285750" algn="just">
              <a:buFont typeface="Wingdings" panose="05000000000000000000" pitchFamily="2" charset="2"/>
              <a:buChar char="§"/>
            </a:pPr>
            <a:r>
              <a:rPr lang="en-US" dirty="0" smtClean="0"/>
              <a:t>For a sound action, select a sound file. </a:t>
            </a:r>
          </a:p>
          <a:p>
            <a:pPr marL="742950" lvl="1" indent="-285750" algn="just">
              <a:buFont typeface="Wingdings" panose="05000000000000000000" pitchFamily="2" charset="2"/>
              <a:buChar char="§"/>
            </a:pPr>
            <a:r>
              <a:rPr lang="en-US" dirty="0" smtClean="0"/>
              <a:t>For a log action, type the message to appear in the Log Action Messages console. </a:t>
            </a:r>
          </a:p>
          <a:p>
            <a:pPr marL="742950" lvl="1" indent="-285750" algn="just">
              <a:buFont typeface="Wingdings" panose="05000000000000000000" pitchFamily="2" charset="2"/>
              <a:buChar char="§"/>
            </a:pPr>
            <a:r>
              <a:rPr lang="en-US" dirty="0" smtClean="0"/>
              <a:t>For a resume action, set the </a:t>
            </a:r>
            <a:r>
              <a:rPr lang="en-US" b="1" dirty="0" smtClean="0"/>
              <a:t>Resume after</a:t>
            </a:r>
            <a:r>
              <a:rPr lang="en-US" dirty="0" smtClean="0"/>
              <a:t> time in seconds. </a:t>
            </a:r>
          </a:p>
          <a:p>
            <a:pPr marL="742950" lvl="1" indent="-285750" algn="just">
              <a:buFont typeface="Wingdings" panose="05000000000000000000" pitchFamily="2" charset="2"/>
              <a:buChar char="§"/>
            </a:pPr>
            <a:r>
              <a:rPr lang="en-US" dirty="0" smtClean="0"/>
              <a:t>For an external tool action, click </a:t>
            </a:r>
            <a:r>
              <a:rPr lang="en-US" b="1" dirty="0" smtClean="0"/>
              <a:t>Choose</a:t>
            </a:r>
            <a:r>
              <a:rPr lang="en-US" dirty="0" smtClean="0"/>
              <a:t> to select a program. </a:t>
            </a:r>
          </a:p>
          <a:p>
            <a:pPr algn="just"/>
            <a:r>
              <a:rPr lang="en-US" dirty="0" smtClean="0"/>
              <a:t>7. Click </a:t>
            </a:r>
            <a:r>
              <a:rPr lang="en-US" b="1" dirty="0" smtClean="0"/>
              <a:t>OK</a:t>
            </a:r>
            <a:r>
              <a:rPr lang="en-US" dirty="0" smtClean="0"/>
              <a:t>.</a:t>
            </a:r>
            <a:endParaRPr lang="en-US" dirty="0"/>
          </a:p>
        </p:txBody>
      </p:sp>
      <p:sp>
        <p:nvSpPr>
          <p:cNvPr id="6" name="TextBox 5"/>
          <p:cNvSpPr txBox="1"/>
          <p:nvPr/>
        </p:nvSpPr>
        <p:spPr>
          <a:xfrm>
            <a:off x="815501" y="5239329"/>
            <a:ext cx="9048997" cy="646331"/>
          </a:xfrm>
          <a:prstGeom prst="rect">
            <a:avLst/>
          </a:prstGeom>
          <a:noFill/>
        </p:spPr>
        <p:txBody>
          <a:bodyPr wrap="square" rtlCol="0">
            <a:spAutoFit/>
          </a:bodyPr>
          <a:lstStyle/>
          <a:p>
            <a:r>
              <a:rPr lang="en-US" smtClean="0"/>
              <a:t>The new breakpoint actions appears in the Actions available for any breakpoint in the workspace list</a:t>
            </a:r>
            <a:endParaRPr lang="en-US" dirty="0"/>
          </a:p>
        </p:txBody>
      </p:sp>
    </p:spTree>
    <p:extLst>
      <p:ext uri="{BB962C8B-B14F-4D97-AF65-F5344CB8AC3E}">
        <p14:creationId xmlns:p14="http://schemas.microsoft.com/office/powerpoint/2010/main" val="3648672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18</a:t>
            </a:fld>
            <a:endParaRPr lang="de-DE" dirty="0">
              <a:solidFill>
                <a:srgbClr val="06418C"/>
              </a:solidFill>
            </a:endParaRPr>
          </a:p>
        </p:txBody>
      </p:sp>
      <p:sp>
        <p:nvSpPr>
          <p:cNvPr id="4" name="Content Placeholder 3"/>
          <p:cNvSpPr>
            <a:spLocks noGrp="1"/>
          </p:cNvSpPr>
          <p:nvPr>
            <p:ph idx="1"/>
          </p:nvPr>
        </p:nvSpPr>
        <p:spPr>
          <a:xfrm>
            <a:off x="1080000" y="1611790"/>
            <a:ext cx="9984552" cy="368884"/>
          </a:xfrm>
        </p:spPr>
        <p:txBody>
          <a:bodyPr/>
          <a:lstStyle/>
          <a:p>
            <a:pPr marL="0" indent="0">
              <a:buNone/>
            </a:pPr>
            <a:r>
              <a:rPr lang="en-US" sz="2200" b="1" dirty="0" smtClean="0">
                <a:solidFill>
                  <a:srgbClr val="FF0000"/>
                </a:solidFill>
              </a:rPr>
              <a:t>Attaching or removing breakpoint actions</a:t>
            </a:r>
          </a:p>
        </p:txBody>
      </p:sp>
      <p:sp>
        <p:nvSpPr>
          <p:cNvPr id="7" name="Rectangle 6"/>
          <p:cNvSpPr/>
          <p:nvPr/>
        </p:nvSpPr>
        <p:spPr>
          <a:xfrm>
            <a:off x="901870" y="1980674"/>
            <a:ext cx="8907148" cy="923330"/>
          </a:xfrm>
          <a:prstGeom prst="rect">
            <a:avLst/>
          </a:prstGeom>
        </p:spPr>
        <p:txBody>
          <a:bodyPr wrap="square">
            <a:spAutoFit/>
          </a:bodyPr>
          <a:lstStyle/>
          <a:p>
            <a:r>
              <a:rPr lang="en-US" dirty="0" smtClean="0"/>
              <a:t>You can attach one or more breakpoint actions to a single breakpoint. For example, when the breakpoint is hit you could both log a message and play a sound. </a:t>
            </a:r>
          </a:p>
          <a:p>
            <a:r>
              <a:rPr lang="en-US" dirty="0" smtClean="0"/>
              <a:t>Actions are executed in the order they appear in the </a:t>
            </a:r>
            <a:r>
              <a:rPr lang="en-US" b="1" dirty="0" smtClean="0"/>
              <a:t>Actions for this breakpoint</a:t>
            </a:r>
            <a:r>
              <a:rPr lang="en-US" dirty="0" smtClean="0"/>
              <a:t> list</a:t>
            </a:r>
            <a:endParaRPr lang="en-US" dirty="0"/>
          </a:p>
        </p:txBody>
      </p:sp>
      <p:sp>
        <p:nvSpPr>
          <p:cNvPr id="8" name="Rectangle 7"/>
          <p:cNvSpPr/>
          <p:nvPr/>
        </p:nvSpPr>
        <p:spPr>
          <a:xfrm>
            <a:off x="408327" y="3320814"/>
            <a:ext cx="6160725" cy="369332"/>
          </a:xfrm>
          <a:prstGeom prst="rect">
            <a:avLst/>
          </a:prstGeom>
        </p:spPr>
        <p:txBody>
          <a:bodyPr wrap="none">
            <a:spAutoFit/>
          </a:bodyPr>
          <a:lstStyle/>
          <a:p>
            <a:r>
              <a:rPr lang="en-US" dirty="0" smtClean="0"/>
              <a:t>To attach or remove a breakpoint action from a breakpoint:</a:t>
            </a:r>
            <a:endParaRPr lang="en-US" dirty="0"/>
          </a:p>
        </p:txBody>
      </p:sp>
      <p:sp>
        <p:nvSpPr>
          <p:cNvPr id="9" name="Rectangle 8"/>
          <p:cNvSpPr/>
          <p:nvPr/>
        </p:nvSpPr>
        <p:spPr>
          <a:xfrm>
            <a:off x="565832" y="3713728"/>
            <a:ext cx="5530205" cy="1200329"/>
          </a:xfrm>
          <a:prstGeom prst="rect">
            <a:avLst/>
          </a:prstGeom>
        </p:spPr>
        <p:txBody>
          <a:bodyPr wrap="square">
            <a:spAutoFit/>
          </a:bodyPr>
          <a:lstStyle/>
          <a:p>
            <a:pPr>
              <a:buFont typeface="+mj-lt"/>
              <a:buAutoNum type="arabicPeriod"/>
            </a:pPr>
            <a:r>
              <a:rPr lang="en-US" dirty="0" smtClean="0"/>
              <a:t> In the </a:t>
            </a:r>
            <a:r>
              <a:rPr lang="en-US" b="1" dirty="0" smtClean="0"/>
              <a:t>Breakpoints</a:t>
            </a:r>
            <a:r>
              <a:rPr lang="en-US" dirty="0" smtClean="0"/>
              <a:t> view, right-click the breakpoint, and select </a:t>
            </a:r>
            <a:r>
              <a:rPr lang="en-US" b="1" dirty="0" smtClean="0"/>
              <a:t>Properties</a:t>
            </a:r>
            <a:r>
              <a:rPr lang="en-US" dirty="0" smtClean="0"/>
              <a:t>. </a:t>
            </a:r>
          </a:p>
          <a:p>
            <a:pPr>
              <a:buFont typeface="+mj-lt"/>
              <a:buAutoNum type="arabicPeriod"/>
            </a:pPr>
            <a:r>
              <a:rPr lang="en-US" dirty="0" smtClean="0"/>
              <a:t> In the </a:t>
            </a:r>
            <a:r>
              <a:rPr lang="en-US" b="1" dirty="0" smtClean="0"/>
              <a:t>Properties for C/C++ Breakpoint </a:t>
            </a:r>
            <a:r>
              <a:rPr lang="en-US" dirty="0" smtClean="0"/>
              <a:t>dialog box, click </a:t>
            </a:r>
            <a:r>
              <a:rPr lang="en-US" b="1" dirty="0" smtClean="0"/>
              <a:t>Actions</a:t>
            </a:r>
            <a:endParaRPr lang="en-US" dirty="0"/>
          </a:p>
        </p:txBody>
      </p:sp>
      <p:pic>
        <p:nvPicPr>
          <p:cNvPr id="10" name="Picture 9"/>
          <p:cNvPicPr>
            <a:picLocks noChangeAspect="1"/>
          </p:cNvPicPr>
          <p:nvPr/>
        </p:nvPicPr>
        <p:blipFill>
          <a:blip r:embed="rId2"/>
          <a:stretch>
            <a:fillRect/>
          </a:stretch>
        </p:blipFill>
        <p:spPr>
          <a:xfrm>
            <a:off x="6852062" y="3073297"/>
            <a:ext cx="3408217" cy="2971697"/>
          </a:xfrm>
          <a:prstGeom prst="rect">
            <a:avLst/>
          </a:prstGeom>
        </p:spPr>
      </p:pic>
    </p:spTree>
    <p:extLst>
      <p:ext uri="{BB962C8B-B14F-4D97-AF65-F5344CB8AC3E}">
        <p14:creationId xmlns:p14="http://schemas.microsoft.com/office/powerpoint/2010/main" val="252760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19</a:t>
            </a:fld>
            <a:endParaRPr lang="de-DE" dirty="0">
              <a:solidFill>
                <a:srgbClr val="06418C"/>
              </a:solidFill>
            </a:endParaRPr>
          </a:p>
        </p:txBody>
      </p:sp>
      <p:sp>
        <p:nvSpPr>
          <p:cNvPr id="4" name="Content Placeholder 3"/>
          <p:cNvSpPr>
            <a:spLocks noGrp="1"/>
          </p:cNvSpPr>
          <p:nvPr>
            <p:ph idx="1"/>
          </p:nvPr>
        </p:nvSpPr>
        <p:spPr>
          <a:xfrm>
            <a:off x="1080000" y="1721518"/>
            <a:ext cx="9984552" cy="368884"/>
          </a:xfrm>
        </p:spPr>
        <p:txBody>
          <a:bodyPr/>
          <a:lstStyle/>
          <a:p>
            <a:pPr marL="0" indent="0">
              <a:buNone/>
            </a:pPr>
            <a:r>
              <a:rPr lang="en-US" sz="2200" b="1" dirty="0" smtClean="0">
                <a:solidFill>
                  <a:srgbClr val="FF0000"/>
                </a:solidFill>
              </a:rPr>
              <a:t>Attaching or removing breakpoint actions</a:t>
            </a:r>
          </a:p>
        </p:txBody>
      </p:sp>
      <p:sp>
        <p:nvSpPr>
          <p:cNvPr id="5" name="Rectangle 4"/>
          <p:cNvSpPr/>
          <p:nvPr/>
        </p:nvSpPr>
        <p:spPr>
          <a:xfrm>
            <a:off x="1080000" y="2317278"/>
            <a:ext cx="9217152" cy="3139321"/>
          </a:xfrm>
          <a:prstGeom prst="rect">
            <a:avLst/>
          </a:prstGeom>
        </p:spPr>
        <p:txBody>
          <a:bodyPr wrap="square">
            <a:spAutoFit/>
          </a:bodyPr>
          <a:lstStyle/>
          <a:p>
            <a:r>
              <a:rPr lang="en-US" dirty="0" smtClean="0"/>
              <a:t>3. In the </a:t>
            </a:r>
            <a:r>
              <a:rPr lang="en-US" b="1" dirty="0" smtClean="0"/>
              <a:t>Available actions</a:t>
            </a:r>
            <a:r>
              <a:rPr lang="en-US" dirty="0" smtClean="0"/>
              <a:t> list: </a:t>
            </a:r>
          </a:p>
          <a:p>
            <a:pPr marL="742950" lvl="1" indent="-285750">
              <a:buFont typeface="Wingdings" panose="05000000000000000000" pitchFamily="2" charset="2"/>
              <a:buChar char="§"/>
            </a:pPr>
            <a:r>
              <a:rPr lang="en-US" dirty="0" smtClean="0"/>
              <a:t>Select an action and click </a:t>
            </a:r>
            <a:r>
              <a:rPr lang="en-US" b="1" dirty="0" smtClean="0"/>
              <a:t>Attach</a:t>
            </a:r>
            <a:r>
              <a:rPr lang="en-US" dirty="0" smtClean="0"/>
              <a:t> to link it to the breakpoint. Repeat as required. </a:t>
            </a:r>
          </a:p>
          <a:p>
            <a:pPr marL="742950" lvl="1" indent="-285750">
              <a:buFont typeface="Wingdings" panose="05000000000000000000" pitchFamily="2" charset="2"/>
              <a:buChar char="§"/>
            </a:pPr>
            <a:r>
              <a:rPr lang="en-US" dirty="0" smtClean="0"/>
              <a:t>To add a new breakpoint action, click </a:t>
            </a:r>
            <a:r>
              <a:rPr lang="en-US" b="1" dirty="0" smtClean="0"/>
              <a:t>New</a:t>
            </a:r>
            <a:r>
              <a:rPr lang="en-US" dirty="0" smtClean="0"/>
              <a:t>. </a:t>
            </a:r>
          </a:p>
          <a:p>
            <a:pPr marL="742950" lvl="1" indent="-285750">
              <a:buFont typeface="Wingdings" panose="05000000000000000000" pitchFamily="2" charset="2"/>
              <a:buChar char="§"/>
            </a:pPr>
            <a:r>
              <a:rPr lang="en-US" dirty="0" smtClean="0"/>
              <a:t>To edit the selected breakpoint action, click </a:t>
            </a:r>
            <a:r>
              <a:rPr lang="en-US" b="1" dirty="0" smtClean="0"/>
              <a:t>Edit</a:t>
            </a:r>
            <a:r>
              <a:rPr lang="en-US" dirty="0" smtClean="0"/>
              <a:t>. </a:t>
            </a:r>
          </a:p>
          <a:p>
            <a:pPr marL="742950" lvl="1" indent="-285750">
              <a:buFont typeface="Wingdings" panose="05000000000000000000" pitchFamily="2" charset="2"/>
              <a:buChar char="§"/>
            </a:pPr>
            <a:r>
              <a:rPr lang="en-US" dirty="0" smtClean="0"/>
              <a:t>To delete the selected action, click </a:t>
            </a:r>
            <a:r>
              <a:rPr lang="en-US" b="1" dirty="0" smtClean="0"/>
              <a:t>Delete</a:t>
            </a:r>
            <a:r>
              <a:rPr lang="en-US" dirty="0" smtClean="0"/>
              <a:t>. </a:t>
            </a:r>
            <a:br>
              <a:rPr lang="en-US" dirty="0" smtClean="0"/>
            </a:br>
            <a:r>
              <a:rPr lang="en-US" b="1" dirty="0" smtClean="0"/>
              <a:t>NOTE</a:t>
            </a:r>
            <a:r>
              <a:rPr lang="en-US" dirty="0" smtClean="0"/>
              <a:t>: Deleting a breakpoint action removes it from the workspace. </a:t>
            </a:r>
          </a:p>
          <a:p>
            <a:r>
              <a:rPr lang="en-US" dirty="0" smtClean="0"/>
              <a:t>4. In the </a:t>
            </a:r>
            <a:r>
              <a:rPr lang="en-US" b="1" dirty="0" smtClean="0"/>
              <a:t>Actions for this breakpoint</a:t>
            </a:r>
            <a:r>
              <a:rPr lang="en-US" dirty="0" smtClean="0"/>
              <a:t> list you can: </a:t>
            </a:r>
          </a:p>
          <a:p>
            <a:pPr marL="742950" lvl="1" indent="-285750">
              <a:buFont typeface="Arial" panose="020B0604020202020204" pitchFamily="34" charset="0"/>
              <a:buChar char="•"/>
            </a:pPr>
            <a:r>
              <a:rPr lang="en-US" dirty="0" smtClean="0"/>
              <a:t>Click </a:t>
            </a:r>
            <a:r>
              <a:rPr lang="en-US" b="1" dirty="0" smtClean="0"/>
              <a:t>Remove</a:t>
            </a:r>
            <a:r>
              <a:rPr lang="en-US" dirty="0" smtClean="0"/>
              <a:t> to delete the selected action from the list. </a:t>
            </a:r>
          </a:p>
          <a:p>
            <a:pPr marL="742950" lvl="1" indent="-285750">
              <a:buFont typeface="Arial" panose="020B0604020202020204" pitchFamily="34" charset="0"/>
              <a:buChar char="•"/>
            </a:pPr>
            <a:r>
              <a:rPr lang="en-US" dirty="0" smtClean="0"/>
              <a:t>Click </a:t>
            </a:r>
            <a:r>
              <a:rPr lang="en-US" b="1" dirty="0" smtClean="0"/>
              <a:t>Up</a:t>
            </a:r>
            <a:r>
              <a:rPr lang="en-US" dirty="0" smtClean="0"/>
              <a:t> to move the selected action up in the list. </a:t>
            </a:r>
          </a:p>
          <a:p>
            <a:pPr marL="742950" lvl="1" indent="-285750">
              <a:buFont typeface="Arial" panose="020B0604020202020204" pitchFamily="34" charset="0"/>
              <a:buChar char="•"/>
            </a:pPr>
            <a:r>
              <a:rPr lang="en-US" dirty="0" smtClean="0"/>
              <a:t>Click </a:t>
            </a:r>
            <a:r>
              <a:rPr lang="en-US" b="1" dirty="0" smtClean="0"/>
              <a:t>Down</a:t>
            </a:r>
            <a:r>
              <a:rPr lang="en-US" dirty="0" smtClean="0"/>
              <a:t> to move the selected action down in the list. </a:t>
            </a:r>
          </a:p>
          <a:p>
            <a:r>
              <a:rPr lang="en-US" dirty="0" smtClean="0"/>
              <a:t>5. Click </a:t>
            </a:r>
            <a:r>
              <a:rPr lang="en-US" b="1" dirty="0" smtClean="0"/>
              <a:t>OK</a:t>
            </a:r>
            <a:endParaRPr lang="en-US" dirty="0"/>
          </a:p>
        </p:txBody>
      </p:sp>
    </p:spTree>
    <p:extLst>
      <p:ext uri="{BB962C8B-B14F-4D97-AF65-F5344CB8AC3E}">
        <p14:creationId xmlns:p14="http://schemas.microsoft.com/office/powerpoint/2010/main" val="1171620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a:t>
            </a:fld>
            <a:endParaRPr lang="de-DE" dirty="0">
              <a:solidFill>
                <a:srgbClr val="06418C"/>
              </a:solidFill>
            </a:endParaRPr>
          </a:p>
        </p:txBody>
      </p:sp>
      <p:sp>
        <p:nvSpPr>
          <p:cNvPr id="4" name="Inhaltsplatzhalter 3"/>
          <p:cNvSpPr>
            <a:spLocks noGrp="1"/>
          </p:cNvSpPr>
          <p:nvPr>
            <p:ph idx="1"/>
          </p:nvPr>
        </p:nvSpPr>
        <p:spPr>
          <a:xfrm>
            <a:off x="1260000" y="2276872"/>
            <a:ext cx="9000000" cy="915122"/>
          </a:xfrm>
        </p:spPr>
        <p:txBody>
          <a:bodyPr/>
          <a:lstStyle/>
          <a:p>
            <a:pPr lvl="1"/>
            <a:r>
              <a:rPr lang="de-DE" sz="2200" dirty="0" smtClean="0">
                <a:solidFill>
                  <a:srgbClr val="FF0000"/>
                </a:solidFill>
              </a:rPr>
              <a:t>Debug configuration</a:t>
            </a:r>
          </a:p>
          <a:p>
            <a:pPr lvl="1"/>
            <a:r>
              <a:rPr lang="de-DE" sz="2200" dirty="0" smtClean="0"/>
              <a:t>Debugger views</a:t>
            </a:r>
          </a:p>
        </p:txBody>
      </p:sp>
    </p:spTree>
    <p:extLst>
      <p:ext uri="{BB962C8B-B14F-4D97-AF65-F5344CB8AC3E}">
        <p14:creationId xmlns:p14="http://schemas.microsoft.com/office/powerpoint/2010/main" val="1601624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20</a:t>
            </a:fld>
            <a:endParaRPr lang="de-DE" dirty="0">
              <a:solidFill>
                <a:srgbClr val="06418C"/>
              </a:solidFill>
            </a:endParaRPr>
          </a:p>
        </p:txBody>
      </p:sp>
      <p:sp>
        <p:nvSpPr>
          <p:cNvPr id="4" name="Content Placeholder 3"/>
          <p:cNvSpPr>
            <a:spLocks noGrp="1"/>
          </p:cNvSpPr>
          <p:nvPr>
            <p:ph idx="1"/>
          </p:nvPr>
        </p:nvSpPr>
        <p:spPr>
          <a:xfrm>
            <a:off x="1080000" y="1721518"/>
            <a:ext cx="9984552" cy="368884"/>
          </a:xfrm>
        </p:spPr>
        <p:txBody>
          <a:bodyPr/>
          <a:lstStyle/>
          <a:p>
            <a:pPr marL="0" indent="0">
              <a:buNone/>
            </a:pPr>
            <a:r>
              <a:rPr lang="en-US" sz="2200" b="1" dirty="0" smtClean="0">
                <a:solidFill>
                  <a:srgbClr val="FF0000"/>
                </a:solidFill>
              </a:rPr>
              <a:t>Current consumption view</a:t>
            </a:r>
          </a:p>
        </p:txBody>
      </p:sp>
      <p:sp>
        <p:nvSpPr>
          <p:cNvPr id="6" name="Rectangle 5"/>
          <p:cNvSpPr/>
          <p:nvPr/>
        </p:nvSpPr>
        <p:spPr>
          <a:xfrm>
            <a:off x="884774" y="2090402"/>
            <a:ext cx="8910452" cy="369332"/>
          </a:xfrm>
          <a:prstGeom prst="rect">
            <a:avLst/>
          </a:prstGeom>
        </p:spPr>
        <p:txBody>
          <a:bodyPr wrap="square">
            <a:spAutoFit/>
          </a:bodyPr>
          <a:lstStyle/>
          <a:p>
            <a:r>
              <a:rPr lang="en-US" dirty="0" smtClean="0">
                <a:effectLst/>
                <a:latin typeface="Times New Roman" panose="02020603050405020304" pitchFamily="18" charset="0"/>
              </a:rPr>
              <a:t>This below picture shows the default view of Current Consumption plug-in when it is opened:</a:t>
            </a:r>
            <a:endParaRPr lang="en-US" dirty="0"/>
          </a:p>
        </p:txBody>
      </p:sp>
      <p:pic>
        <p:nvPicPr>
          <p:cNvPr id="7" name="Picture 6"/>
          <p:cNvPicPr>
            <a:picLocks noChangeAspect="1"/>
          </p:cNvPicPr>
          <p:nvPr/>
        </p:nvPicPr>
        <p:blipFill>
          <a:blip r:embed="rId2"/>
          <a:stretch>
            <a:fillRect/>
          </a:stretch>
        </p:blipFill>
        <p:spPr>
          <a:xfrm>
            <a:off x="1618261" y="2505772"/>
            <a:ext cx="6057900" cy="3219450"/>
          </a:xfrm>
          <a:prstGeom prst="rect">
            <a:avLst/>
          </a:prstGeom>
        </p:spPr>
      </p:pic>
    </p:spTree>
    <p:extLst>
      <p:ext uri="{BB962C8B-B14F-4D97-AF65-F5344CB8AC3E}">
        <p14:creationId xmlns:p14="http://schemas.microsoft.com/office/powerpoint/2010/main" val="2115412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21</a:t>
            </a:fld>
            <a:endParaRPr lang="de-DE" dirty="0">
              <a:solidFill>
                <a:srgbClr val="06418C"/>
              </a:solidFill>
            </a:endParaRPr>
          </a:p>
        </p:txBody>
      </p:sp>
      <p:sp>
        <p:nvSpPr>
          <p:cNvPr id="4" name="Content Placeholder 3"/>
          <p:cNvSpPr>
            <a:spLocks noGrp="1"/>
          </p:cNvSpPr>
          <p:nvPr>
            <p:ph idx="1"/>
          </p:nvPr>
        </p:nvSpPr>
        <p:spPr>
          <a:xfrm>
            <a:off x="1080000" y="1638391"/>
            <a:ext cx="9984552" cy="368884"/>
          </a:xfrm>
        </p:spPr>
        <p:txBody>
          <a:bodyPr/>
          <a:lstStyle/>
          <a:p>
            <a:pPr marL="0" indent="0">
              <a:buNone/>
            </a:pPr>
            <a:r>
              <a:rPr lang="en-US" sz="2200" b="1" dirty="0" smtClean="0">
                <a:solidFill>
                  <a:srgbClr val="FF0000"/>
                </a:solidFill>
              </a:rPr>
              <a:t>Current consumption view</a:t>
            </a:r>
          </a:p>
        </p:txBody>
      </p:sp>
      <p:sp>
        <p:nvSpPr>
          <p:cNvPr id="5" name="Rectangle 4"/>
          <p:cNvSpPr/>
          <p:nvPr/>
        </p:nvSpPr>
        <p:spPr>
          <a:xfrm>
            <a:off x="602946" y="2030622"/>
            <a:ext cx="11112000" cy="3970318"/>
          </a:xfrm>
          <a:prstGeom prst="rect">
            <a:avLst/>
          </a:prstGeom>
        </p:spPr>
        <p:txBody>
          <a:bodyPr wrap="square">
            <a:spAutoFit/>
          </a:bodyPr>
          <a:lstStyle/>
          <a:p>
            <a:pPr algn="just"/>
            <a:r>
              <a:rPr lang="en-US" dirty="0" smtClean="0"/>
              <a:t>Description for Current Consumption view areas:</a:t>
            </a:r>
          </a:p>
          <a:p>
            <a:pPr algn="just"/>
            <a:r>
              <a:rPr lang="en-US" dirty="0" smtClean="0"/>
              <a:t>(1)  Chart area</a:t>
            </a:r>
          </a:p>
          <a:p>
            <a:pPr algn="just"/>
            <a:r>
              <a:rPr lang="en-US" dirty="0" smtClean="0"/>
              <a:t>X axis simulates time unit (Default time unit: </a:t>
            </a:r>
            <a:r>
              <a:rPr lang="en-US" dirty="0" err="1" smtClean="0"/>
              <a:t>ms</a:t>
            </a:r>
            <a:r>
              <a:rPr lang="en-US" dirty="0" smtClean="0"/>
              <a:t>).</a:t>
            </a:r>
          </a:p>
          <a:p>
            <a:pPr algn="just"/>
            <a:r>
              <a:rPr lang="en-US" dirty="0" smtClean="0"/>
              <a:t>Y axis simulates the Current Consumption result (Default consumption unit: </a:t>
            </a:r>
            <a:r>
              <a:rPr lang="en-US" dirty="0" err="1" smtClean="0"/>
              <a:t>uA</a:t>
            </a:r>
            <a:r>
              <a:rPr lang="en-US" dirty="0" smtClean="0"/>
              <a:t>). </a:t>
            </a:r>
          </a:p>
          <a:p>
            <a:pPr algn="just"/>
            <a:r>
              <a:rPr lang="en-US" dirty="0" smtClean="0"/>
              <a:t>When user right clicks in the chart area, a pop-up menu is shown up as (2) area</a:t>
            </a:r>
          </a:p>
          <a:p>
            <a:pPr algn="just"/>
            <a:r>
              <a:rPr lang="en-US" dirty="0" smtClean="0"/>
              <a:t>(2)  Pop-up menu area</a:t>
            </a:r>
          </a:p>
          <a:p>
            <a:pPr algn="just"/>
            <a:r>
              <a:rPr lang="en-US" dirty="0" smtClean="0"/>
              <a:t>(3)  Scroll bar is used to scroll X axis of chart. There is no line series at this state then slider of scrollbar doesn’t appear.</a:t>
            </a:r>
          </a:p>
          <a:p>
            <a:pPr algn="just"/>
            <a:r>
              <a:rPr lang="en-US" dirty="0" smtClean="0"/>
              <a:t>(4)  Average Current and Maximum Current area shows value of average current and maximum current of consumption data into textboxes.</a:t>
            </a:r>
          </a:p>
          <a:p>
            <a:pPr algn="just"/>
            <a:r>
              <a:rPr lang="en-US" dirty="0" smtClean="0"/>
              <a:t>(5)  Toolbar menu area includes menu icons: Save chart to CSV file, Load chart from CSV file, and Clear measured data, Clear all loaded data, Turn Current Consumption On/Off, Minimize and Restore. </a:t>
            </a:r>
          </a:p>
          <a:p>
            <a:pPr algn="just"/>
            <a:r>
              <a:rPr lang="en-US" dirty="0" smtClean="0"/>
              <a:t>“Clear all loaded data” option will be enabled or disabled depending on the loaded data; if there is no loaded data this option will be disabled.</a:t>
            </a:r>
            <a:endParaRPr lang="en-US" dirty="0"/>
          </a:p>
        </p:txBody>
      </p:sp>
    </p:spTree>
    <p:extLst>
      <p:ext uri="{BB962C8B-B14F-4D97-AF65-F5344CB8AC3E}">
        <p14:creationId xmlns:p14="http://schemas.microsoft.com/office/powerpoint/2010/main" val="328036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22</a:t>
            </a:fld>
            <a:endParaRPr lang="de-DE" dirty="0">
              <a:solidFill>
                <a:srgbClr val="06418C"/>
              </a:solidFill>
            </a:endParaRPr>
          </a:p>
        </p:txBody>
      </p:sp>
      <p:sp>
        <p:nvSpPr>
          <p:cNvPr id="4" name="Content Placeholder 3"/>
          <p:cNvSpPr>
            <a:spLocks noGrp="1"/>
          </p:cNvSpPr>
          <p:nvPr>
            <p:ph idx="1"/>
          </p:nvPr>
        </p:nvSpPr>
        <p:spPr>
          <a:xfrm>
            <a:off x="1080000" y="1638391"/>
            <a:ext cx="9984552" cy="368884"/>
          </a:xfrm>
        </p:spPr>
        <p:txBody>
          <a:bodyPr/>
          <a:lstStyle/>
          <a:p>
            <a:pPr marL="0" indent="0">
              <a:buNone/>
            </a:pPr>
            <a:r>
              <a:rPr lang="en-US" sz="2200" b="1" dirty="0" smtClean="0">
                <a:solidFill>
                  <a:srgbClr val="FF0000"/>
                </a:solidFill>
              </a:rPr>
              <a:t>Current consumption view</a:t>
            </a:r>
          </a:p>
        </p:txBody>
      </p:sp>
      <p:sp>
        <p:nvSpPr>
          <p:cNvPr id="6" name="Rectangle 5"/>
          <p:cNvSpPr/>
          <p:nvPr/>
        </p:nvSpPr>
        <p:spPr>
          <a:xfrm>
            <a:off x="783116" y="2365709"/>
            <a:ext cx="8360884" cy="446276"/>
          </a:xfrm>
          <a:prstGeom prst="rect">
            <a:avLst/>
          </a:prstGeom>
        </p:spPr>
        <p:txBody>
          <a:bodyPr wrap="square">
            <a:spAutoFit/>
          </a:bodyPr>
          <a:lstStyle/>
          <a:p>
            <a:pPr marL="182880">
              <a:lnSpc>
                <a:spcPct val="115000"/>
              </a:lnSpc>
              <a:spcBef>
                <a:spcPts val="1000"/>
              </a:spcBef>
              <a:spcAft>
                <a:spcPts val="1000"/>
              </a:spcAft>
            </a:pPr>
            <a:r>
              <a:rPr lang="en-US" sz="2000" dirty="0" smtClean="0">
                <a:effectLst/>
                <a:latin typeface="Times New Roman" panose="02020603050405020304" pitchFamily="18" charset="0"/>
              </a:rPr>
              <a:t>There are three states of this plug-in depending on program execution status. </a:t>
            </a:r>
            <a:endParaRPr lang="ja-JP" sz="2000" dirty="0">
              <a:effectLst/>
              <a:latin typeface="Times New Roman" panose="02020603050405020304" pitchFamily="18" charset="0"/>
            </a:endParaRPr>
          </a:p>
        </p:txBody>
      </p:sp>
      <p:sp>
        <p:nvSpPr>
          <p:cNvPr id="7" name="TextBox 6"/>
          <p:cNvSpPr txBox="1"/>
          <p:nvPr/>
        </p:nvSpPr>
        <p:spPr>
          <a:xfrm>
            <a:off x="1176126" y="3003713"/>
            <a:ext cx="4560124"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Default state</a:t>
            </a:r>
          </a:p>
          <a:p>
            <a:pPr marL="285750" indent="-285750">
              <a:buFont typeface="Wingdings" panose="05000000000000000000" pitchFamily="2" charset="2"/>
              <a:buChar char="Ø"/>
            </a:pPr>
            <a:r>
              <a:rPr lang="en-US" sz="2000" dirty="0" smtClean="0"/>
              <a:t>Measuring state</a:t>
            </a:r>
          </a:p>
          <a:p>
            <a:pPr marL="285750" indent="-285750">
              <a:buFont typeface="Wingdings" panose="05000000000000000000" pitchFamily="2" charset="2"/>
              <a:buChar char="Ø"/>
            </a:pPr>
            <a:r>
              <a:rPr lang="en-US" sz="2000" dirty="0" smtClean="0"/>
              <a:t>Stop state</a:t>
            </a:r>
            <a:endParaRPr lang="en-US" sz="2000" dirty="0"/>
          </a:p>
        </p:txBody>
      </p:sp>
    </p:spTree>
    <p:extLst>
      <p:ext uri="{BB962C8B-B14F-4D97-AF65-F5344CB8AC3E}">
        <p14:creationId xmlns:p14="http://schemas.microsoft.com/office/powerpoint/2010/main" val="2849860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23</a:t>
            </a:fld>
            <a:endParaRPr lang="de-DE" dirty="0">
              <a:solidFill>
                <a:srgbClr val="06418C"/>
              </a:solidFill>
            </a:endParaRPr>
          </a:p>
        </p:txBody>
      </p:sp>
      <p:sp>
        <p:nvSpPr>
          <p:cNvPr id="4" name="Content Placeholder 3"/>
          <p:cNvSpPr>
            <a:spLocks noGrp="1"/>
          </p:cNvSpPr>
          <p:nvPr>
            <p:ph idx="1"/>
          </p:nvPr>
        </p:nvSpPr>
        <p:spPr>
          <a:xfrm>
            <a:off x="1080000" y="1638391"/>
            <a:ext cx="9984552" cy="368884"/>
          </a:xfrm>
        </p:spPr>
        <p:txBody>
          <a:bodyPr/>
          <a:lstStyle/>
          <a:p>
            <a:pPr marL="0" indent="0">
              <a:buNone/>
            </a:pPr>
            <a:r>
              <a:rPr lang="en-US" sz="2200" b="1" dirty="0" smtClean="0">
                <a:solidFill>
                  <a:srgbClr val="FF0000"/>
                </a:solidFill>
              </a:rPr>
              <a:t>Default state</a:t>
            </a:r>
          </a:p>
        </p:txBody>
      </p:sp>
      <p:sp>
        <p:nvSpPr>
          <p:cNvPr id="9" name="TextBox 8"/>
          <p:cNvSpPr txBox="1"/>
          <p:nvPr/>
        </p:nvSpPr>
        <p:spPr>
          <a:xfrm>
            <a:off x="926276" y="2042607"/>
            <a:ext cx="10355282"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Current Consumption view becomes to the default state after users start a simulator connection. </a:t>
            </a:r>
          </a:p>
          <a:p>
            <a:pPr marL="285750" indent="-285750">
              <a:buFont typeface="Arial" panose="020B0604020202020204" pitchFamily="34" charset="0"/>
              <a:buChar char="•"/>
            </a:pPr>
            <a:r>
              <a:rPr lang="en-US" dirty="0" smtClean="0"/>
              <a:t>In this state, user cannot enable or disable Current Consumption.</a:t>
            </a:r>
          </a:p>
          <a:p>
            <a:pPr marL="285750" indent="-285750">
              <a:buFont typeface="Arial" panose="020B0604020202020204" pitchFamily="34" charset="0"/>
              <a:buChar char="•"/>
            </a:pPr>
            <a:r>
              <a:rPr lang="en-US" dirty="0" smtClean="0"/>
              <a:t>The “Enable/Disable” option in Pop-up menu and the Turn Current Consumption On/Off button   on Toolbar menu will be disabled after a simulator connection. </a:t>
            </a:r>
          </a:p>
          <a:p>
            <a:endParaRPr lang="en-US" dirty="0"/>
          </a:p>
        </p:txBody>
      </p:sp>
      <p:pic>
        <p:nvPicPr>
          <p:cNvPr id="10" name="Picture 9"/>
          <p:cNvPicPr>
            <a:picLocks noChangeAspect="1"/>
          </p:cNvPicPr>
          <p:nvPr/>
        </p:nvPicPr>
        <p:blipFill>
          <a:blip r:embed="rId2"/>
          <a:stretch>
            <a:fillRect/>
          </a:stretch>
        </p:blipFill>
        <p:spPr>
          <a:xfrm>
            <a:off x="1777434" y="3237049"/>
            <a:ext cx="4777500" cy="2997496"/>
          </a:xfrm>
          <a:prstGeom prst="rect">
            <a:avLst/>
          </a:prstGeom>
        </p:spPr>
      </p:pic>
    </p:spTree>
    <p:extLst>
      <p:ext uri="{BB962C8B-B14F-4D97-AF65-F5344CB8AC3E}">
        <p14:creationId xmlns:p14="http://schemas.microsoft.com/office/powerpoint/2010/main" val="4240133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24</a:t>
            </a:fld>
            <a:endParaRPr lang="de-DE" dirty="0">
              <a:solidFill>
                <a:srgbClr val="06418C"/>
              </a:solidFill>
            </a:endParaRPr>
          </a:p>
        </p:txBody>
      </p:sp>
      <p:sp>
        <p:nvSpPr>
          <p:cNvPr id="4" name="Content Placeholder 3"/>
          <p:cNvSpPr>
            <a:spLocks noGrp="1"/>
          </p:cNvSpPr>
          <p:nvPr>
            <p:ph idx="1"/>
          </p:nvPr>
        </p:nvSpPr>
        <p:spPr>
          <a:xfrm>
            <a:off x="1080000" y="1638391"/>
            <a:ext cx="9984552" cy="406265"/>
          </a:xfrm>
        </p:spPr>
        <p:txBody>
          <a:bodyPr/>
          <a:lstStyle/>
          <a:p>
            <a:pPr marL="0" indent="0">
              <a:buNone/>
            </a:pPr>
            <a:r>
              <a:rPr lang="en-US" sz="2200" b="1" dirty="0" smtClean="0">
                <a:solidFill>
                  <a:srgbClr val="FF0000"/>
                </a:solidFill>
              </a:rPr>
              <a:t>Measuring state</a:t>
            </a:r>
          </a:p>
        </p:txBody>
      </p:sp>
      <p:sp>
        <p:nvSpPr>
          <p:cNvPr id="9" name="TextBox 8"/>
          <p:cNvSpPr txBox="1"/>
          <p:nvPr/>
        </p:nvSpPr>
        <p:spPr>
          <a:xfrm>
            <a:off x="491199" y="2042607"/>
            <a:ext cx="10770919"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During program execution, the measuring state view of this plug-in will be shown as the picture below: </a:t>
            </a:r>
          </a:p>
        </p:txBody>
      </p:sp>
      <p:pic>
        <p:nvPicPr>
          <p:cNvPr id="5" name="Picture 4"/>
          <p:cNvPicPr>
            <a:picLocks noChangeAspect="1"/>
          </p:cNvPicPr>
          <p:nvPr/>
        </p:nvPicPr>
        <p:blipFill>
          <a:blip r:embed="rId2"/>
          <a:stretch>
            <a:fillRect/>
          </a:stretch>
        </p:blipFill>
        <p:spPr>
          <a:xfrm>
            <a:off x="1080000" y="2501447"/>
            <a:ext cx="4418275" cy="2670364"/>
          </a:xfrm>
          <a:prstGeom prst="rect">
            <a:avLst/>
          </a:prstGeom>
        </p:spPr>
      </p:pic>
      <p:sp>
        <p:nvSpPr>
          <p:cNvPr id="7" name="Rectangle 6"/>
          <p:cNvSpPr/>
          <p:nvPr/>
        </p:nvSpPr>
        <p:spPr>
          <a:xfrm>
            <a:off x="491199" y="5231738"/>
            <a:ext cx="10375783" cy="923330"/>
          </a:xfrm>
          <a:prstGeom prst="rect">
            <a:avLst/>
          </a:prstGeom>
        </p:spPr>
        <p:txBody>
          <a:bodyPr wrap="square">
            <a:spAutoFit/>
          </a:bodyPr>
          <a:lstStyle/>
          <a:p>
            <a:pPr marL="285750" indent="-285750">
              <a:buFont typeface="Arial" panose="020B0604020202020204" pitchFamily="34" charset="0"/>
              <a:buChar char="•"/>
            </a:pPr>
            <a:r>
              <a:rPr lang="en-US" dirty="0" smtClean="0"/>
              <a:t>In this view, the chart area shows “Measuring…” status, pop-up menu cannot be shown when user right-clicks in chart area, other areas are all disabled. </a:t>
            </a:r>
          </a:p>
          <a:p>
            <a:pPr marL="285750" indent="-285750">
              <a:buFont typeface="Arial" panose="020B0604020202020204" pitchFamily="34" charset="0"/>
              <a:buChar char="•"/>
            </a:pPr>
            <a:r>
              <a:rPr lang="en-US" dirty="0" smtClean="0"/>
              <a:t>Notice that the measuring state won’t be shown if user already disabled the Current Consumption.</a:t>
            </a:r>
            <a:endParaRPr lang="en-US" dirty="0"/>
          </a:p>
        </p:txBody>
      </p:sp>
    </p:spTree>
    <p:extLst>
      <p:ext uri="{BB962C8B-B14F-4D97-AF65-F5344CB8AC3E}">
        <p14:creationId xmlns:p14="http://schemas.microsoft.com/office/powerpoint/2010/main" val="1511087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25</a:t>
            </a:fld>
            <a:endParaRPr lang="de-DE" dirty="0">
              <a:solidFill>
                <a:srgbClr val="06418C"/>
              </a:solidFill>
            </a:endParaRPr>
          </a:p>
        </p:txBody>
      </p:sp>
      <p:sp>
        <p:nvSpPr>
          <p:cNvPr id="4" name="Content Placeholder 3"/>
          <p:cNvSpPr>
            <a:spLocks noGrp="1"/>
          </p:cNvSpPr>
          <p:nvPr>
            <p:ph idx="1"/>
          </p:nvPr>
        </p:nvSpPr>
        <p:spPr>
          <a:xfrm>
            <a:off x="1080000" y="1638391"/>
            <a:ext cx="9984552" cy="406265"/>
          </a:xfrm>
        </p:spPr>
        <p:txBody>
          <a:bodyPr/>
          <a:lstStyle/>
          <a:p>
            <a:pPr marL="0" indent="0">
              <a:buNone/>
            </a:pPr>
            <a:r>
              <a:rPr lang="en-US" sz="2200" b="1" dirty="0" smtClean="0">
                <a:solidFill>
                  <a:srgbClr val="FF0000"/>
                </a:solidFill>
              </a:rPr>
              <a:t>Stop state</a:t>
            </a:r>
          </a:p>
        </p:txBody>
      </p:sp>
      <p:sp>
        <p:nvSpPr>
          <p:cNvPr id="9" name="TextBox 8"/>
          <p:cNvSpPr txBox="1"/>
          <p:nvPr/>
        </p:nvSpPr>
        <p:spPr>
          <a:xfrm>
            <a:off x="491199" y="2042607"/>
            <a:ext cx="10770919"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When the program execution stops and Current Consumption is already enabled, the view of this plug-in will be shown as this picture:</a:t>
            </a:r>
            <a:endParaRPr lang="en-US" dirty="0" smtClean="0"/>
          </a:p>
        </p:txBody>
      </p:sp>
      <p:pic>
        <p:nvPicPr>
          <p:cNvPr id="6" name="Picture 5"/>
          <p:cNvPicPr>
            <a:picLocks noChangeAspect="1"/>
          </p:cNvPicPr>
          <p:nvPr/>
        </p:nvPicPr>
        <p:blipFill>
          <a:blip r:embed="rId2"/>
          <a:stretch>
            <a:fillRect/>
          </a:stretch>
        </p:blipFill>
        <p:spPr>
          <a:xfrm>
            <a:off x="1189202" y="2708065"/>
            <a:ext cx="6185373" cy="3498205"/>
          </a:xfrm>
          <a:prstGeom prst="rect">
            <a:avLst/>
          </a:prstGeom>
        </p:spPr>
      </p:pic>
    </p:spTree>
    <p:extLst>
      <p:ext uri="{BB962C8B-B14F-4D97-AF65-F5344CB8AC3E}">
        <p14:creationId xmlns:p14="http://schemas.microsoft.com/office/powerpoint/2010/main" val="3770528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26</a:t>
            </a:fld>
            <a:endParaRPr lang="de-DE" dirty="0">
              <a:solidFill>
                <a:srgbClr val="06418C"/>
              </a:solidFill>
            </a:endParaRPr>
          </a:p>
        </p:txBody>
      </p:sp>
      <p:sp>
        <p:nvSpPr>
          <p:cNvPr id="4" name="Content Placeholder 3"/>
          <p:cNvSpPr>
            <a:spLocks noGrp="1"/>
          </p:cNvSpPr>
          <p:nvPr>
            <p:ph idx="1"/>
          </p:nvPr>
        </p:nvSpPr>
        <p:spPr>
          <a:xfrm>
            <a:off x="1080000" y="1638391"/>
            <a:ext cx="9984552" cy="406265"/>
          </a:xfrm>
        </p:spPr>
        <p:txBody>
          <a:bodyPr/>
          <a:lstStyle/>
          <a:p>
            <a:pPr marL="0" indent="0">
              <a:buNone/>
            </a:pPr>
            <a:r>
              <a:rPr lang="en-US" sz="2200" b="1" dirty="0" smtClean="0">
                <a:solidFill>
                  <a:srgbClr val="FF0000"/>
                </a:solidFill>
              </a:rPr>
              <a:t>Stop state</a:t>
            </a:r>
          </a:p>
        </p:txBody>
      </p:sp>
      <p:sp>
        <p:nvSpPr>
          <p:cNvPr id="7" name="TextBox 6"/>
          <p:cNvSpPr txBox="1"/>
          <p:nvPr/>
        </p:nvSpPr>
        <p:spPr>
          <a:xfrm>
            <a:off x="388041" y="2042171"/>
            <a:ext cx="10743918" cy="3139321"/>
          </a:xfrm>
          <a:prstGeom prst="rect">
            <a:avLst/>
          </a:prstGeom>
          <a:noFill/>
        </p:spPr>
        <p:txBody>
          <a:bodyPr wrap="square" rtlCol="0">
            <a:spAutoFit/>
          </a:bodyPr>
          <a:lstStyle/>
          <a:p>
            <a:r>
              <a:rPr lang="en-US" dirty="0" smtClean="0"/>
              <a:t>Pop-up menu (2) is shown when user right clicks on chart area, all the options in this pop-up menu is enabled except for “Disable” option.</a:t>
            </a:r>
          </a:p>
          <a:p>
            <a:r>
              <a:rPr lang="en-US" dirty="0" smtClean="0"/>
              <a:t>Scrollbar (3) is enabled; the position of scrollbar is at the minimum X axis.</a:t>
            </a:r>
          </a:p>
          <a:p>
            <a:r>
              <a:rPr lang="en-US" dirty="0" smtClean="0"/>
              <a:t>The area (4) shows the average current and maximum current in the textboxes.</a:t>
            </a:r>
          </a:p>
          <a:p>
            <a:r>
              <a:rPr lang="en-US" dirty="0" smtClean="0"/>
              <a:t>The average current and maximum current show to 2 digits after the decimal point</a:t>
            </a:r>
          </a:p>
          <a:p>
            <a:r>
              <a:rPr lang="en-US" dirty="0" smtClean="0"/>
              <a:t>The Maximum Current gets the maximum Current Consumption in the returned result to show.</a:t>
            </a:r>
          </a:p>
          <a:p>
            <a:r>
              <a:rPr lang="en-US" dirty="0" smtClean="0"/>
              <a:t>The toolbar menu (5) will enable all toolbar icons except icon  and  .</a:t>
            </a:r>
          </a:p>
          <a:p>
            <a:r>
              <a:rPr lang="en-US" dirty="0" smtClean="0"/>
              <a:t>The chart area (1) will display line series as step series. When user places the mouse in this area, a tooltip showing value of all modules and the Current Consumption value of each peripheral module will be display in the chart area:</a:t>
            </a:r>
          </a:p>
          <a:p>
            <a:endParaRPr lang="en-US" dirty="0"/>
          </a:p>
        </p:txBody>
      </p:sp>
    </p:spTree>
    <p:extLst>
      <p:ext uri="{BB962C8B-B14F-4D97-AF65-F5344CB8AC3E}">
        <p14:creationId xmlns:p14="http://schemas.microsoft.com/office/powerpoint/2010/main" val="9481335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27</a:t>
            </a:fld>
            <a:endParaRPr lang="de-DE" dirty="0">
              <a:solidFill>
                <a:srgbClr val="06418C"/>
              </a:solidFill>
            </a:endParaRPr>
          </a:p>
        </p:txBody>
      </p:sp>
      <p:sp>
        <p:nvSpPr>
          <p:cNvPr id="4" name="Content Placeholder 3"/>
          <p:cNvSpPr>
            <a:spLocks noGrp="1"/>
          </p:cNvSpPr>
          <p:nvPr>
            <p:ph idx="1"/>
          </p:nvPr>
        </p:nvSpPr>
        <p:spPr>
          <a:xfrm>
            <a:off x="1080000" y="1638391"/>
            <a:ext cx="9984552" cy="368884"/>
          </a:xfrm>
        </p:spPr>
        <p:txBody>
          <a:bodyPr/>
          <a:lstStyle/>
          <a:p>
            <a:pPr marL="0" indent="0">
              <a:buNone/>
            </a:pPr>
            <a:r>
              <a:rPr lang="en-US" sz="2200" b="1" dirty="0" smtClean="0">
                <a:solidFill>
                  <a:srgbClr val="FF0000"/>
                </a:solidFill>
              </a:rPr>
              <a:t>Disassembly view</a:t>
            </a:r>
          </a:p>
        </p:txBody>
      </p:sp>
      <p:sp>
        <p:nvSpPr>
          <p:cNvPr id="6" name="Rectangle 5"/>
          <p:cNvSpPr/>
          <p:nvPr/>
        </p:nvSpPr>
        <p:spPr>
          <a:xfrm>
            <a:off x="926275" y="2266468"/>
            <a:ext cx="8478982" cy="646331"/>
          </a:xfrm>
          <a:prstGeom prst="rect">
            <a:avLst/>
          </a:prstGeom>
        </p:spPr>
        <p:txBody>
          <a:bodyPr wrap="square">
            <a:spAutoFit/>
          </a:bodyPr>
          <a:lstStyle/>
          <a:p>
            <a:r>
              <a:rPr lang="en-US" dirty="0" smtClean="0"/>
              <a:t>The  Disassembly view shows the loaded program as assembler instructions mixed with source code for comparison</a:t>
            </a:r>
            <a:endParaRPr lang="en-US" dirty="0"/>
          </a:p>
        </p:txBody>
      </p:sp>
      <p:sp>
        <p:nvSpPr>
          <p:cNvPr id="8" name="Rectangle 7"/>
          <p:cNvSpPr/>
          <p:nvPr/>
        </p:nvSpPr>
        <p:spPr>
          <a:xfrm>
            <a:off x="1080000" y="3314165"/>
            <a:ext cx="6982878" cy="1200329"/>
          </a:xfrm>
          <a:prstGeom prst="rect">
            <a:avLst/>
          </a:prstGeom>
        </p:spPr>
        <p:txBody>
          <a:bodyPr wrap="square">
            <a:spAutoFit/>
          </a:bodyPr>
          <a:lstStyle/>
          <a:p>
            <a:pPr marL="285750" indent="-285750">
              <a:buFont typeface="Arial" panose="020B0604020202020204" pitchFamily="34" charset="0"/>
              <a:buChar char="•"/>
            </a:pPr>
            <a:r>
              <a:rPr lang="en-US" dirty="0" smtClean="0"/>
              <a:t>Set breakpoints at the start of any assembler instruction </a:t>
            </a:r>
          </a:p>
          <a:p>
            <a:pPr marL="285750" indent="-285750">
              <a:buFont typeface="Arial" panose="020B0604020202020204" pitchFamily="34" charset="0"/>
              <a:buChar char="•"/>
            </a:pPr>
            <a:r>
              <a:rPr lang="en-US" dirty="0" smtClean="0"/>
              <a:t>Enable and disable breakpoints and their set their properties </a:t>
            </a:r>
          </a:p>
          <a:p>
            <a:pPr marL="285750" indent="-285750">
              <a:buFont typeface="Arial" panose="020B0604020202020204" pitchFamily="34" charset="0"/>
              <a:buChar char="•"/>
            </a:pPr>
            <a:r>
              <a:rPr lang="en-US" dirty="0" smtClean="0"/>
              <a:t>Step through the disassembly instructions of your program </a:t>
            </a:r>
          </a:p>
          <a:p>
            <a:pPr marL="285750" indent="-285750">
              <a:buFont typeface="Arial" panose="020B0604020202020204" pitchFamily="34" charset="0"/>
              <a:buChar char="•"/>
            </a:pPr>
            <a:r>
              <a:rPr lang="en-US" dirty="0" smtClean="0"/>
              <a:t>Jump to specific instructions in the program </a:t>
            </a:r>
            <a:endParaRPr lang="en-US" dirty="0"/>
          </a:p>
        </p:txBody>
      </p:sp>
    </p:spTree>
    <p:extLst>
      <p:ext uri="{BB962C8B-B14F-4D97-AF65-F5344CB8AC3E}">
        <p14:creationId xmlns:p14="http://schemas.microsoft.com/office/powerpoint/2010/main" val="3863163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28</a:t>
            </a:fld>
            <a:endParaRPr lang="de-DE" dirty="0">
              <a:solidFill>
                <a:srgbClr val="06418C"/>
              </a:solidFill>
            </a:endParaRPr>
          </a:p>
        </p:txBody>
      </p:sp>
      <p:sp>
        <p:nvSpPr>
          <p:cNvPr id="4" name="Content Placeholder 3"/>
          <p:cNvSpPr>
            <a:spLocks noGrp="1"/>
          </p:cNvSpPr>
          <p:nvPr>
            <p:ph idx="1"/>
          </p:nvPr>
        </p:nvSpPr>
        <p:spPr>
          <a:xfrm>
            <a:off x="1080000" y="1638391"/>
            <a:ext cx="9984552" cy="368884"/>
          </a:xfrm>
        </p:spPr>
        <p:txBody>
          <a:bodyPr/>
          <a:lstStyle/>
          <a:p>
            <a:pPr marL="0" indent="0">
              <a:buNone/>
            </a:pPr>
            <a:r>
              <a:rPr lang="en-US" sz="2200" b="1" dirty="0" smtClean="0">
                <a:solidFill>
                  <a:srgbClr val="FF0000"/>
                </a:solidFill>
              </a:rPr>
              <a:t>Disassembly view</a:t>
            </a:r>
          </a:p>
        </p:txBody>
      </p:sp>
      <p:pic>
        <p:nvPicPr>
          <p:cNvPr id="5" name="Picture 4"/>
          <p:cNvPicPr>
            <a:picLocks noChangeAspect="1"/>
          </p:cNvPicPr>
          <p:nvPr/>
        </p:nvPicPr>
        <p:blipFill>
          <a:blip r:embed="rId2"/>
          <a:stretch>
            <a:fillRect/>
          </a:stretch>
        </p:blipFill>
        <p:spPr>
          <a:xfrm>
            <a:off x="1127969" y="2987012"/>
            <a:ext cx="4800600" cy="2543175"/>
          </a:xfrm>
          <a:prstGeom prst="rect">
            <a:avLst/>
          </a:prstGeom>
        </p:spPr>
      </p:pic>
      <p:sp>
        <p:nvSpPr>
          <p:cNvPr id="7" name="Rectangle 6"/>
          <p:cNvSpPr/>
          <p:nvPr/>
        </p:nvSpPr>
        <p:spPr>
          <a:xfrm>
            <a:off x="910440" y="2173978"/>
            <a:ext cx="7057901" cy="646331"/>
          </a:xfrm>
          <a:prstGeom prst="rect">
            <a:avLst/>
          </a:prstGeom>
        </p:spPr>
        <p:txBody>
          <a:bodyPr wrap="square">
            <a:spAutoFit/>
          </a:bodyPr>
          <a:lstStyle/>
          <a:p>
            <a:r>
              <a:rPr lang="en-US" dirty="0" smtClean="0"/>
              <a:t>The currently executing line is indicated by an arrow marker and highlighted in the view</a:t>
            </a:r>
            <a:endParaRPr lang="en-US" dirty="0"/>
          </a:p>
        </p:txBody>
      </p:sp>
    </p:spTree>
    <p:extLst>
      <p:ext uri="{BB962C8B-B14F-4D97-AF65-F5344CB8AC3E}">
        <p14:creationId xmlns:p14="http://schemas.microsoft.com/office/powerpoint/2010/main" val="1309358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29</a:t>
            </a:fld>
            <a:endParaRPr lang="de-DE" dirty="0">
              <a:solidFill>
                <a:srgbClr val="06418C"/>
              </a:solidFill>
            </a:endParaRPr>
          </a:p>
        </p:txBody>
      </p:sp>
      <p:sp>
        <p:nvSpPr>
          <p:cNvPr id="4" name="Content Placeholder 3"/>
          <p:cNvSpPr>
            <a:spLocks noGrp="1"/>
          </p:cNvSpPr>
          <p:nvPr>
            <p:ph idx="1"/>
          </p:nvPr>
        </p:nvSpPr>
        <p:spPr>
          <a:xfrm>
            <a:off x="1080000" y="1638391"/>
            <a:ext cx="9984552" cy="368884"/>
          </a:xfrm>
        </p:spPr>
        <p:txBody>
          <a:bodyPr/>
          <a:lstStyle/>
          <a:p>
            <a:pPr marL="0" indent="0">
              <a:buNone/>
            </a:pPr>
            <a:r>
              <a:rPr lang="en-US" sz="2200" b="1" dirty="0" err="1" smtClean="0">
                <a:solidFill>
                  <a:srgbClr val="FF0000"/>
                </a:solidFill>
              </a:rPr>
              <a:t>Eventpoints</a:t>
            </a:r>
            <a:endParaRPr lang="en-US" sz="2200" b="1" dirty="0" smtClean="0">
              <a:solidFill>
                <a:srgbClr val="FF0000"/>
              </a:solidFill>
            </a:endParaRPr>
          </a:p>
        </p:txBody>
      </p:sp>
      <p:sp>
        <p:nvSpPr>
          <p:cNvPr id="7" name="Rectangle 6"/>
          <p:cNvSpPr/>
          <p:nvPr/>
        </p:nvSpPr>
        <p:spPr>
          <a:xfrm>
            <a:off x="910440" y="2173978"/>
            <a:ext cx="9504220" cy="646331"/>
          </a:xfrm>
          <a:prstGeom prst="rect">
            <a:avLst/>
          </a:prstGeom>
        </p:spPr>
        <p:txBody>
          <a:bodyPr wrap="square">
            <a:spAutoFit/>
          </a:bodyPr>
          <a:lstStyle/>
          <a:p>
            <a:pPr marL="285750" indent="-285750">
              <a:buFont typeface="Arial" panose="020B0604020202020204" pitchFamily="34" charset="0"/>
              <a:buChar char="•"/>
            </a:pPr>
            <a:r>
              <a:rPr lang="en-GB" dirty="0"/>
              <a:t>An event refers to a combination of phenomena that can occur during program </a:t>
            </a:r>
            <a:r>
              <a:rPr lang="en-GB" dirty="0" smtClean="0"/>
              <a:t>execution</a:t>
            </a:r>
          </a:p>
          <a:p>
            <a:pPr marL="285750" indent="-285750">
              <a:buFont typeface="Arial" panose="020B0604020202020204" pitchFamily="34" charset="0"/>
              <a:buChar char="•"/>
            </a:pPr>
            <a:r>
              <a:rPr lang="en-GB" dirty="0"/>
              <a:t>Setting up or viewing defined events is possible via the Event Point view</a:t>
            </a:r>
            <a:endParaRPr lang="en-US" dirty="0"/>
          </a:p>
        </p:txBody>
      </p:sp>
      <p:sp>
        <p:nvSpPr>
          <p:cNvPr id="8" name="Rectangle 7"/>
          <p:cNvSpPr/>
          <p:nvPr/>
        </p:nvSpPr>
        <p:spPr>
          <a:xfrm>
            <a:off x="1302326" y="3091835"/>
            <a:ext cx="1937262" cy="369332"/>
          </a:xfrm>
          <a:prstGeom prst="rect">
            <a:avLst/>
          </a:prstGeom>
        </p:spPr>
        <p:txBody>
          <a:bodyPr wrap="none">
            <a:spAutoFit/>
          </a:bodyPr>
          <a:lstStyle/>
          <a:p>
            <a:r>
              <a:rPr lang="en-US" b="1" dirty="0" smtClean="0"/>
              <a:t>Types of Events</a:t>
            </a:r>
            <a:endParaRPr lang="en-US" b="1" dirty="0"/>
          </a:p>
        </p:txBody>
      </p:sp>
      <p:grpSp>
        <p:nvGrpSpPr>
          <p:cNvPr id="12" name="Group 11"/>
          <p:cNvGrpSpPr/>
          <p:nvPr/>
        </p:nvGrpSpPr>
        <p:grpSpPr>
          <a:xfrm>
            <a:off x="546265" y="3615089"/>
            <a:ext cx="10807438" cy="1613118"/>
            <a:chOff x="736208" y="3717038"/>
            <a:chExt cx="10420350" cy="1343025"/>
          </a:xfrm>
        </p:grpSpPr>
        <p:pic>
          <p:nvPicPr>
            <p:cNvPr id="10" name="Picture 9"/>
            <p:cNvPicPr>
              <a:picLocks noChangeAspect="1"/>
            </p:cNvPicPr>
            <p:nvPr/>
          </p:nvPicPr>
          <p:blipFill>
            <a:blip r:embed="rId2"/>
            <a:stretch>
              <a:fillRect/>
            </a:stretch>
          </p:blipFill>
          <p:spPr>
            <a:xfrm>
              <a:off x="736208" y="3728913"/>
              <a:ext cx="1266825" cy="1323975"/>
            </a:xfrm>
            <a:prstGeom prst="rect">
              <a:avLst/>
            </a:prstGeom>
          </p:spPr>
        </p:pic>
        <p:pic>
          <p:nvPicPr>
            <p:cNvPr id="11" name="Picture 10"/>
            <p:cNvPicPr>
              <a:picLocks noChangeAspect="1"/>
            </p:cNvPicPr>
            <p:nvPr/>
          </p:nvPicPr>
          <p:blipFill>
            <a:blip r:embed="rId3"/>
            <a:stretch>
              <a:fillRect/>
            </a:stretch>
          </p:blipFill>
          <p:spPr>
            <a:xfrm>
              <a:off x="2003033" y="3717038"/>
              <a:ext cx="9153525" cy="1343025"/>
            </a:xfrm>
            <a:prstGeom prst="rect">
              <a:avLst/>
            </a:prstGeom>
          </p:spPr>
        </p:pic>
      </p:grpSp>
    </p:spTree>
    <p:extLst>
      <p:ext uri="{BB962C8B-B14F-4D97-AF65-F5344CB8AC3E}">
        <p14:creationId xmlns:p14="http://schemas.microsoft.com/office/powerpoint/2010/main" val="3815291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DEBUG CONFIGURATION</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3</a:t>
            </a:fld>
            <a:endParaRPr lang="de-DE" dirty="0">
              <a:solidFill>
                <a:srgbClr val="06418C"/>
              </a:solidFill>
            </a:endParaRPr>
          </a:p>
        </p:txBody>
      </p:sp>
      <p:sp>
        <p:nvSpPr>
          <p:cNvPr id="4" name="Content Placeholder 3"/>
          <p:cNvSpPr>
            <a:spLocks noGrp="1"/>
          </p:cNvSpPr>
          <p:nvPr>
            <p:ph idx="1"/>
          </p:nvPr>
        </p:nvSpPr>
        <p:spPr>
          <a:xfrm>
            <a:off x="1103761" y="1611233"/>
            <a:ext cx="9984552" cy="368884"/>
          </a:xfrm>
        </p:spPr>
        <p:txBody>
          <a:bodyPr/>
          <a:lstStyle/>
          <a:p>
            <a:pPr marL="0" indent="0">
              <a:buNone/>
            </a:pPr>
            <a:r>
              <a:rPr lang="en-US" sz="2200" b="1" dirty="0" smtClean="0">
                <a:solidFill>
                  <a:srgbClr val="FF0000"/>
                </a:solidFill>
              </a:rPr>
              <a:t>Target Selection:</a:t>
            </a:r>
          </a:p>
        </p:txBody>
      </p:sp>
      <p:sp>
        <p:nvSpPr>
          <p:cNvPr id="5" name="TextBox 4"/>
          <p:cNvSpPr txBox="1"/>
          <p:nvPr/>
        </p:nvSpPr>
        <p:spPr>
          <a:xfrm>
            <a:off x="759366" y="1980117"/>
            <a:ext cx="965463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When creating a new project using the Project Generation Wizard a Debug Configuration will be created with the Emulator &amp; Target Device pre-selected</a:t>
            </a:r>
          </a:p>
          <a:p>
            <a:pPr marL="285750" indent="-285750">
              <a:buFont typeface="Arial" panose="020B0604020202020204" pitchFamily="34" charset="0"/>
              <a:buChar char="•"/>
            </a:pPr>
            <a:r>
              <a:rPr lang="en-US" dirty="0" smtClean="0"/>
              <a:t>Any additional Debug Configurations will need to have the correct Emulator &amp; Target Device set manually when they are created.</a:t>
            </a:r>
            <a:endParaRPr lang="en-US" dirty="0"/>
          </a:p>
        </p:txBody>
      </p:sp>
      <p:pic>
        <p:nvPicPr>
          <p:cNvPr id="1026" name="Picture 2" descr="http://127.0.0.1:61838/help/topic/com.renesas.debugoptions.help/html/DebugConfig/Common/CommonImages/TargetSele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605" y="3180446"/>
            <a:ext cx="4346555" cy="2508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9366" y="3781365"/>
            <a:ext cx="4979719" cy="1200329"/>
          </a:xfrm>
          <a:prstGeom prst="rect">
            <a:avLst/>
          </a:prstGeom>
        </p:spPr>
        <p:txBody>
          <a:bodyPr wrap="square">
            <a:spAutoFit/>
          </a:bodyPr>
          <a:lstStyle/>
          <a:p>
            <a:pPr marL="285750" indent="-285750">
              <a:buFont typeface="Wingdings" panose="05000000000000000000" pitchFamily="2" charset="2"/>
              <a:buChar char="Ø"/>
            </a:pPr>
            <a:r>
              <a:rPr lang="en-US" dirty="0" smtClean="0"/>
              <a:t>Debug Hardware: Specifies the Emulator &amp; MCU Series combination. </a:t>
            </a:r>
          </a:p>
          <a:p>
            <a:pPr marL="285750" indent="-285750">
              <a:buFont typeface="Wingdings" panose="05000000000000000000" pitchFamily="2" charset="2"/>
              <a:buChar char="Ø"/>
            </a:pPr>
            <a:r>
              <a:rPr lang="en-US" dirty="0" smtClean="0"/>
              <a:t>Target Device: Target Device being connected to.</a:t>
            </a:r>
            <a:endParaRPr lang="en-US" dirty="0"/>
          </a:p>
        </p:txBody>
      </p:sp>
    </p:spTree>
    <p:extLst>
      <p:ext uri="{BB962C8B-B14F-4D97-AF65-F5344CB8AC3E}">
        <p14:creationId xmlns:p14="http://schemas.microsoft.com/office/powerpoint/2010/main" val="27749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30</a:t>
            </a:fld>
            <a:endParaRPr lang="de-DE" dirty="0">
              <a:solidFill>
                <a:srgbClr val="06418C"/>
              </a:solidFill>
            </a:endParaRPr>
          </a:p>
        </p:txBody>
      </p:sp>
      <p:sp>
        <p:nvSpPr>
          <p:cNvPr id="4" name="Content Placeholder 3"/>
          <p:cNvSpPr>
            <a:spLocks noGrp="1"/>
          </p:cNvSpPr>
          <p:nvPr>
            <p:ph idx="1"/>
          </p:nvPr>
        </p:nvSpPr>
        <p:spPr>
          <a:xfrm>
            <a:off x="1080000" y="1638391"/>
            <a:ext cx="9984552" cy="368884"/>
          </a:xfrm>
        </p:spPr>
        <p:txBody>
          <a:bodyPr/>
          <a:lstStyle/>
          <a:p>
            <a:pPr marL="0" indent="0">
              <a:buNone/>
            </a:pPr>
            <a:r>
              <a:rPr lang="en-US" sz="2200" b="1" dirty="0" err="1" smtClean="0">
                <a:solidFill>
                  <a:srgbClr val="FF0000"/>
                </a:solidFill>
              </a:rPr>
              <a:t>Eventpoints</a:t>
            </a:r>
            <a:endParaRPr lang="en-US" sz="2200" b="1" dirty="0" smtClean="0">
              <a:solidFill>
                <a:srgbClr val="FF0000"/>
              </a:solidFill>
            </a:endParaRPr>
          </a:p>
        </p:txBody>
      </p:sp>
      <p:sp>
        <p:nvSpPr>
          <p:cNvPr id="5" name="Rectangle 4"/>
          <p:cNvSpPr/>
          <p:nvPr/>
        </p:nvSpPr>
        <p:spPr>
          <a:xfrm>
            <a:off x="1418942" y="2168085"/>
            <a:ext cx="2287806" cy="369332"/>
          </a:xfrm>
          <a:prstGeom prst="rect">
            <a:avLst/>
          </a:prstGeom>
        </p:spPr>
        <p:txBody>
          <a:bodyPr wrap="none">
            <a:spAutoFit/>
          </a:bodyPr>
          <a:lstStyle/>
          <a:p>
            <a:r>
              <a:rPr lang="en-US" b="1" dirty="0" smtClean="0"/>
              <a:t>Event Combination</a:t>
            </a:r>
            <a:endParaRPr lang="en-US" b="1" dirty="0"/>
          </a:p>
        </p:txBody>
      </p:sp>
      <p:pic>
        <p:nvPicPr>
          <p:cNvPr id="6" name="Picture 5"/>
          <p:cNvPicPr>
            <a:picLocks noChangeAspect="1"/>
          </p:cNvPicPr>
          <p:nvPr/>
        </p:nvPicPr>
        <p:blipFill>
          <a:blip r:embed="rId2"/>
          <a:stretch>
            <a:fillRect/>
          </a:stretch>
        </p:blipFill>
        <p:spPr>
          <a:xfrm>
            <a:off x="765568" y="2691915"/>
            <a:ext cx="9988864" cy="1132239"/>
          </a:xfrm>
          <a:prstGeom prst="rect">
            <a:avLst/>
          </a:prstGeom>
        </p:spPr>
      </p:pic>
    </p:spTree>
    <p:extLst>
      <p:ext uri="{BB962C8B-B14F-4D97-AF65-F5344CB8AC3E}">
        <p14:creationId xmlns:p14="http://schemas.microsoft.com/office/powerpoint/2010/main" val="4148100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31</a:t>
            </a:fld>
            <a:endParaRPr lang="de-DE" dirty="0">
              <a:solidFill>
                <a:srgbClr val="06418C"/>
              </a:solidFill>
            </a:endParaRPr>
          </a:p>
        </p:txBody>
      </p:sp>
      <p:sp>
        <p:nvSpPr>
          <p:cNvPr id="4" name="Content Placeholder 3"/>
          <p:cNvSpPr>
            <a:spLocks noGrp="1"/>
          </p:cNvSpPr>
          <p:nvPr>
            <p:ph idx="1"/>
          </p:nvPr>
        </p:nvSpPr>
        <p:spPr>
          <a:xfrm>
            <a:off x="1080000" y="1602816"/>
            <a:ext cx="9984552" cy="368884"/>
          </a:xfrm>
        </p:spPr>
        <p:txBody>
          <a:bodyPr/>
          <a:lstStyle/>
          <a:p>
            <a:pPr marL="0" indent="0">
              <a:buNone/>
            </a:pPr>
            <a:r>
              <a:rPr lang="en-US" sz="2200" b="1" dirty="0" smtClean="0">
                <a:solidFill>
                  <a:srgbClr val="FF0000"/>
                </a:solidFill>
              </a:rPr>
              <a:t>Expressions</a:t>
            </a:r>
          </a:p>
        </p:txBody>
      </p:sp>
      <p:sp>
        <p:nvSpPr>
          <p:cNvPr id="8" name="Rectangle 7"/>
          <p:cNvSpPr/>
          <p:nvPr/>
        </p:nvSpPr>
        <p:spPr>
          <a:xfrm>
            <a:off x="890650" y="1971700"/>
            <a:ext cx="8407730" cy="1477328"/>
          </a:xfrm>
          <a:prstGeom prst="rect">
            <a:avLst/>
          </a:prstGeom>
        </p:spPr>
        <p:txBody>
          <a:bodyPr wrap="square">
            <a:spAutoFit/>
          </a:bodyPr>
          <a:lstStyle/>
          <a:p>
            <a:pPr marL="285750" indent="-285750">
              <a:buFont typeface="Arial" panose="020B0604020202020204" pitchFamily="34" charset="0"/>
              <a:buChar char="•"/>
            </a:pPr>
            <a:r>
              <a:rPr lang="en-US" dirty="0" smtClean="0"/>
              <a:t>Show changes of the variables, expressions, registers… when the project is running (expression name, type, value, address).</a:t>
            </a:r>
          </a:p>
          <a:p>
            <a:pPr marL="285750" indent="-285750">
              <a:buFont typeface="Arial" panose="020B0604020202020204" pitchFamily="34" charset="0"/>
              <a:buChar char="•"/>
            </a:pPr>
            <a:r>
              <a:rPr lang="en-US" dirty="0" smtClean="0"/>
              <a:t>You can add, edit or delete an expression.</a:t>
            </a:r>
          </a:p>
          <a:p>
            <a:pPr marL="285750" indent="-285750">
              <a:buFont typeface="Arial" panose="020B0604020202020204" pitchFamily="34" charset="0"/>
              <a:buChar char="•"/>
            </a:pPr>
            <a:r>
              <a:rPr lang="en-US" dirty="0" smtClean="0"/>
              <a:t>The changes will be highlighted.</a:t>
            </a:r>
          </a:p>
          <a:p>
            <a:pPr marL="285750" indent="-285750">
              <a:buFont typeface="Arial" panose="020B0604020202020204" pitchFamily="34" charset="0"/>
              <a:buChar char="•"/>
            </a:pPr>
            <a:r>
              <a:rPr lang="en-US" dirty="0" smtClean="0"/>
              <a:t>Expression view is linked with real-time chart view.</a:t>
            </a:r>
            <a:endParaRPr lang="en-US" dirty="0"/>
          </a:p>
        </p:txBody>
      </p:sp>
      <p:pic>
        <p:nvPicPr>
          <p:cNvPr id="9" name="Content Placeholder 6"/>
          <p:cNvPicPr>
            <a:picLocks noChangeAspect="1"/>
          </p:cNvPicPr>
          <p:nvPr/>
        </p:nvPicPr>
        <p:blipFill rotWithShape="1">
          <a:blip r:embed="rId2"/>
          <a:srcRect l="50443" t="13096" r="633" b="54939"/>
          <a:stretch/>
        </p:blipFill>
        <p:spPr>
          <a:xfrm>
            <a:off x="1393553" y="3551098"/>
            <a:ext cx="6626171" cy="2434107"/>
          </a:xfrm>
          <a:prstGeom prst="rect">
            <a:avLst/>
          </a:prstGeom>
        </p:spPr>
      </p:pic>
    </p:spTree>
    <p:extLst>
      <p:ext uri="{BB962C8B-B14F-4D97-AF65-F5344CB8AC3E}">
        <p14:creationId xmlns:p14="http://schemas.microsoft.com/office/powerpoint/2010/main" val="29862841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32</a:t>
            </a:fld>
            <a:endParaRPr lang="de-DE" dirty="0">
              <a:solidFill>
                <a:srgbClr val="06418C"/>
              </a:solidFill>
            </a:endParaRPr>
          </a:p>
        </p:txBody>
      </p:sp>
      <p:sp>
        <p:nvSpPr>
          <p:cNvPr id="4" name="Content Placeholder 3"/>
          <p:cNvSpPr>
            <a:spLocks noGrp="1"/>
          </p:cNvSpPr>
          <p:nvPr>
            <p:ph idx="1"/>
          </p:nvPr>
        </p:nvSpPr>
        <p:spPr>
          <a:xfrm>
            <a:off x="1080000" y="1602816"/>
            <a:ext cx="1983834" cy="368884"/>
          </a:xfrm>
        </p:spPr>
        <p:txBody>
          <a:bodyPr/>
          <a:lstStyle/>
          <a:p>
            <a:pPr marL="0" indent="0">
              <a:buNone/>
            </a:pPr>
            <a:r>
              <a:rPr lang="en-US" sz="2200" b="1" dirty="0" smtClean="0">
                <a:solidFill>
                  <a:srgbClr val="FF0000"/>
                </a:solidFill>
              </a:rPr>
              <a:t>Expressions </a:t>
            </a:r>
          </a:p>
        </p:txBody>
      </p:sp>
      <p:sp>
        <p:nvSpPr>
          <p:cNvPr id="5" name="TextBox 4"/>
          <p:cNvSpPr txBox="1"/>
          <p:nvPr/>
        </p:nvSpPr>
        <p:spPr>
          <a:xfrm>
            <a:off x="1436915" y="2044006"/>
            <a:ext cx="2006930" cy="369332"/>
          </a:xfrm>
          <a:prstGeom prst="rect">
            <a:avLst/>
          </a:prstGeom>
          <a:noFill/>
        </p:spPr>
        <p:txBody>
          <a:bodyPr wrap="square" rtlCol="0">
            <a:spAutoFit/>
          </a:bodyPr>
          <a:lstStyle/>
          <a:p>
            <a:r>
              <a:rPr lang="en-US" b="1" dirty="0" smtClean="0"/>
              <a:t>Pop-up menu</a:t>
            </a:r>
            <a:endParaRPr lang="en-US" b="1" dirty="0"/>
          </a:p>
        </p:txBody>
      </p:sp>
      <p:sp>
        <p:nvSpPr>
          <p:cNvPr id="6" name="Rectangle 5"/>
          <p:cNvSpPr/>
          <p:nvPr/>
        </p:nvSpPr>
        <p:spPr>
          <a:xfrm>
            <a:off x="1079999" y="2413338"/>
            <a:ext cx="8729019" cy="1200329"/>
          </a:xfrm>
          <a:prstGeom prst="rect">
            <a:avLst/>
          </a:prstGeom>
        </p:spPr>
        <p:txBody>
          <a:bodyPr wrap="square">
            <a:spAutoFit/>
          </a:bodyPr>
          <a:lstStyle/>
          <a:p>
            <a:pPr marL="285750" indent="-285750">
              <a:buFont typeface="Arial" panose="020B0604020202020204" pitchFamily="34" charset="0"/>
              <a:buChar char="•"/>
            </a:pPr>
            <a:r>
              <a:rPr lang="en-US" dirty="0" smtClean="0"/>
              <a:t>Real-time Refresh: Allow the expression to update while the target is running (with real-time refresh on, we can record the changes of expression).</a:t>
            </a:r>
          </a:p>
          <a:p>
            <a:pPr marL="285750" indent="-285750">
              <a:buFont typeface="Arial" panose="020B0604020202020204" pitchFamily="34" charset="0"/>
              <a:buChar char="•"/>
            </a:pPr>
            <a:r>
              <a:rPr lang="en-US" dirty="0" smtClean="0"/>
              <a:t>Disable Real-time Refresh: Stop updating expression while the target is running.</a:t>
            </a:r>
          </a:p>
          <a:p>
            <a:pPr marL="285750" indent="-285750">
              <a:buFont typeface="Arial" panose="020B0604020202020204" pitchFamily="34" charset="0"/>
              <a:buChar char="•"/>
            </a:pPr>
            <a:r>
              <a:rPr lang="en-US" dirty="0" smtClean="0"/>
              <a:t>Number format: See the value of expression in different types.</a:t>
            </a:r>
            <a:endParaRPr lang="en-US" dirty="0"/>
          </a:p>
        </p:txBody>
      </p:sp>
      <p:pic>
        <p:nvPicPr>
          <p:cNvPr id="10" name="Picture 9"/>
          <p:cNvPicPr>
            <a:picLocks noChangeAspect="1"/>
          </p:cNvPicPr>
          <p:nvPr/>
        </p:nvPicPr>
        <p:blipFill rotWithShape="1">
          <a:blip r:embed="rId2"/>
          <a:srcRect l="20720" t="17287" r="64958" b="58515"/>
          <a:stretch/>
        </p:blipFill>
        <p:spPr>
          <a:xfrm>
            <a:off x="843197" y="3763388"/>
            <a:ext cx="3580328" cy="2209137"/>
          </a:xfrm>
          <a:prstGeom prst="rect">
            <a:avLst/>
          </a:prstGeom>
        </p:spPr>
      </p:pic>
      <p:pic>
        <p:nvPicPr>
          <p:cNvPr id="11" name="Picture 10"/>
          <p:cNvPicPr>
            <a:picLocks noChangeAspect="1"/>
          </p:cNvPicPr>
          <p:nvPr/>
        </p:nvPicPr>
        <p:blipFill rotWithShape="1">
          <a:blip r:embed="rId3"/>
          <a:srcRect l="11848" t="12718" r="67718" b="80805"/>
          <a:stretch/>
        </p:blipFill>
        <p:spPr>
          <a:xfrm>
            <a:off x="4666028" y="3879296"/>
            <a:ext cx="6998991" cy="810145"/>
          </a:xfrm>
          <a:prstGeom prst="rect">
            <a:avLst/>
          </a:prstGeom>
        </p:spPr>
      </p:pic>
      <p:pic>
        <p:nvPicPr>
          <p:cNvPr id="12" name="Picture 11"/>
          <p:cNvPicPr>
            <a:picLocks noChangeAspect="1"/>
          </p:cNvPicPr>
          <p:nvPr/>
        </p:nvPicPr>
        <p:blipFill rotWithShape="1">
          <a:blip r:embed="rId4"/>
          <a:srcRect l="11811" t="12757" r="67849" b="81401"/>
          <a:stretch/>
        </p:blipFill>
        <p:spPr>
          <a:xfrm>
            <a:off x="4666027" y="4893055"/>
            <a:ext cx="6998991" cy="734160"/>
          </a:xfrm>
          <a:prstGeom prst="rect">
            <a:avLst/>
          </a:prstGeom>
        </p:spPr>
      </p:pic>
    </p:spTree>
    <p:extLst>
      <p:ext uri="{BB962C8B-B14F-4D97-AF65-F5344CB8AC3E}">
        <p14:creationId xmlns:p14="http://schemas.microsoft.com/office/powerpoint/2010/main" val="337248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smtClean="0"/>
              <a:t>DEBUGger</a:t>
            </a:r>
            <a:r>
              <a:rPr lang="en-US" dirty="0" smtClean="0"/>
              <a:t> VIEWS</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33</a:t>
            </a:fld>
            <a:endParaRPr lang="de-DE" dirty="0">
              <a:solidFill>
                <a:srgbClr val="06418C"/>
              </a:solidFill>
            </a:endParaRPr>
          </a:p>
        </p:txBody>
      </p:sp>
      <p:sp>
        <p:nvSpPr>
          <p:cNvPr id="4" name="Content Placeholder 3"/>
          <p:cNvSpPr>
            <a:spLocks noGrp="1"/>
          </p:cNvSpPr>
          <p:nvPr>
            <p:ph idx="1"/>
          </p:nvPr>
        </p:nvSpPr>
        <p:spPr>
          <a:xfrm>
            <a:off x="1080000" y="1602816"/>
            <a:ext cx="9984552" cy="368884"/>
          </a:xfrm>
        </p:spPr>
        <p:txBody>
          <a:bodyPr/>
          <a:lstStyle/>
          <a:p>
            <a:pPr marL="0" indent="0">
              <a:buNone/>
            </a:pPr>
            <a:r>
              <a:rPr lang="en-US" sz="2200" b="1" dirty="0" smtClean="0">
                <a:solidFill>
                  <a:srgbClr val="FF0000"/>
                </a:solidFill>
              </a:rPr>
              <a:t>Expressions</a:t>
            </a:r>
          </a:p>
        </p:txBody>
      </p:sp>
      <p:sp>
        <p:nvSpPr>
          <p:cNvPr id="5" name="Rectangle 4"/>
          <p:cNvSpPr/>
          <p:nvPr/>
        </p:nvSpPr>
        <p:spPr>
          <a:xfrm>
            <a:off x="913744" y="2010652"/>
            <a:ext cx="7137726" cy="369332"/>
          </a:xfrm>
          <a:prstGeom prst="rect">
            <a:avLst/>
          </a:prstGeom>
        </p:spPr>
        <p:txBody>
          <a:bodyPr wrap="square">
            <a:spAutoFit/>
          </a:bodyPr>
          <a:lstStyle/>
          <a:p>
            <a:r>
              <a:rPr lang="en-US" dirty="0" smtClean="0"/>
              <a:t>We can combine Memory View to see the changes of expression.</a:t>
            </a:r>
            <a:endParaRPr lang="en-US" dirty="0"/>
          </a:p>
        </p:txBody>
      </p:sp>
      <p:pic>
        <p:nvPicPr>
          <p:cNvPr id="10" name="Picture 9"/>
          <p:cNvPicPr>
            <a:picLocks noChangeAspect="1"/>
          </p:cNvPicPr>
          <p:nvPr/>
        </p:nvPicPr>
        <p:blipFill rotWithShape="1">
          <a:blip r:embed="rId2"/>
          <a:srcRect l="11112" t="11330" r="67311" b="77668"/>
          <a:stretch/>
        </p:blipFill>
        <p:spPr>
          <a:xfrm>
            <a:off x="1787653" y="2536091"/>
            <a:ext cx="7212170" cy="1342953"/>
          </a:xfrm>
          <a:prstGeom prst="rect">
            <a:avLst/>
          </a:prstGeom>
        </p:spPr>
      </p:pic>
      <p:pic>
        <p:nvPicPr>
          <p:cNvPr id="11" name="Picture 10"/>
          <p:cNvPicPr>
            <a:picLocks noChangeAspect="1"/>
          </p:cNvPicPr>
          <p:nvPr/>
        </p:nvPicPr>
        <p:blipFill rotWithShape="1">
          <a:blip r:embed="rId2"/>
          <a:srcRect l="1460" t="22295" r="86374" b="66378"/>
          <a:stretch/>
        </p:blipFill>
        <p:spPr>
          <a:xfrm>
            <a:off x="378849" y="4215439"/>
            <a:ext cx="4431853" cy="1506828"/>
          </a:xfrm>
          <a:prstGeom prst="rect">
            <a:avLst/>
          </a:prstGeom>
        </p:spPr>
      </p:pic>
      <p:pic>
        <p:nvPicPr>
          <p:cNvPr id="12" name="Picture 11"/>
          <p:cNvPicPr>
            <a:picLocks noChangeAspect="1"/>
          </p:cNvPicPr>
          <p:nvPr/>
        </p:nvPicPr>
        <p:blipFill rotWithShape="1">
          <a:blip r:embed="rId2"/>
          <a:srcRect l="-204" t="38802" r="77069" b="46144"/>
          <a:stretch/>
        </p:blipFill>
        <p:spPr>
          <a:xfrm>
            <a:off x="5180104" y="4215439"/>
            <a:ext cx="6341217" cy="1506828"/>
          </a:xfrm>
          <a:prstGeom prst="rect">
            <a:avLst/>
          </a:prstGeom>
        </p:spPr>
      </p:pic>
    </p:spTree>
    <p:extLst>
      <p:ext uri="{BB962C8B-B14F-4D97-AF65-F5344CB8AC3E}">
        <p14:creationId xmlns:p14="http://schemas.microsoft.com/office/powerpoint/2010/main" val="1946467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DEBUG CONFIGURATION</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4</a:t>
            </a:fld>
            <a:endParaRPr lang="de-DE" dirty="0">
              <a:solidFill>
                <a:srgbClr val="06418C"/>
              </a:solidFill>
            </a:endParaRPr>
          </a:p>
        </p:txBody>
      </p:sp>
      <p:sp>
        <p:nvSpPr>
          <p:cNvPr id="4" name="Content Placeholder 3"/>
          <p:cNvSpPr>
            <a:spLocks noGrp="1"/>
          </p:cNvSpPr>
          <p:nvPr>
            <p:ph idx="1"/>
          </p:nvPr>
        </p:nvSpPr>
        <p:spPr>
          <a:xfrm>
            <a:off x="1103761" y="1611233"/>
            <a:ext cx="9984552" cy="368884"/>
          </a:xfrm>
        </p:spPr>
        <p:txBody>
          <a:bodyPr/>
          <a:lstStyle/>
          <a:p>
            <a:pPr marL="0" indent="0">
              <a:buNone/>
            </a:pPr>
            <a:r>
              <a:rPr lang="en-US" sz="2200" b="1" dirty="0" smtClean="0">
                <a:solidFill>
                  <a:srgbClr val="FF0000"/>
                </a:solidFill>
              </a:rPr>
              <a:t>GDB Connection Settings:</a:t>
            </a:r>
          </a:p>
        </p:txBody>
      </p:sp>
      <p:pic>
        <p:nvPicPr>
          <p:cNvPr id="8" name="Picture 7"/>
          <p:cNvPicPr>
            <a:picLocks noChangeAspect="1"/>
          </p:cNvPicPr>
          <p:nvPr/>
        </p:nvPicPr>
        <p:blipFill>
          <a:blip r:embed="rId2"/>
          <a:stretch>
            <a:fillRect/>
          </a:stretch>
        </p:blipFill>
        <p:spPr>
          <a:xfrm>
            <a:off x="1895339" y="2128402"/>
            <a:ext cx="7949306" cy="3928014"/>
          </a:xfrm>
          <a:prstGeom prst="rect">
            <a:avLst/>
          </a:prstGeom>
        </p:spPr>
      </p:pic>
    </p:spTree>
    <p:extLst>
      <p:ext uri="{BB962C8B-B14F-4D97-AF65-F5344CB8AC3E}">
        <p14:creationId xmlns:p14="http://schemas.microsoft.com/office/powerpoint/2010/main" val="3891542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DEBUG CONFIGURATION</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5</a:t>
            </a:fld>
            <a:endParaRPr lang="de-DE" dirty="0">
              <a:solidFill>
                <a:srgbClr val="06418C"/>
              </a:solidFill>
            </a:endParaRPr>
          </a:p>
        </p:txBody>
      </p:sp>
      <p:sp>
        <p:nvSpPr>
          <p:cNvPr id="4" name="Content Placeholder 3"/>
          <p:cNvSpPr>
            <a:spLocks noGrp="1"/>
          </p:cNvSpPr>
          <p:nvPr>
            <p:ph idx="1"/>
          </p:nvPr>
        </p:nvSpPr>
        <p:spPr>
          <a:xfrm>
            <a:off x="1103761" y="1611233"/>
            <a:ext cx="9984552" cy="368884"/>
          </a:xfrm>
        </p:spPr>
        <p:txBody>
          <a:bodyPr/>
          <a:lstStyle/>
          <a:p>
            <a:pPr marL="0" indent="0">
              <a:buNone/>
            </a:pPr>
            <a:r>
              <a:rPr lang="en-US" sz="2200" b="1" dirty="0" smtClean="0">
                <a:solidFill>
                  <a:srgbClr val="FF0000"/>
                </a:solidFill>
              </a:rPr>
              <a:t>Startup Configuration:</a:t>
            </a:r>
          </a:p>
        </p:txBody>
      </p:sp>
      <p:sp>
        <p:nvSpPr>
          <p:cNvPr id="5" name="TextBox 4"/>
          <p:cNvSpPr txBox="1"/>
          <p:nvPr/>
        </p:nvSpPr>
        <p:spPr>
          <a:xfrm>
            <a:off x="593766" y="2489939"/>
            <a:ext cx="4928259"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The </a:t>
            </a:r>
            <a:r>
              <a:rPr lang="en-GB" dirty="0" err="1" smtClean="0"/>
              <a:t>Startup</a:t>
            </a:r>
            <a:r>
              <a:rPr lang="en-GB" dirty="0" smtClean="0"/>
              <a:t> </a:t>
            </a:r>
            <a:r>
              <a:rPr lang="en-GB" dirty="0"/>
              <a:t>tab of the debug configuration dialog edits the settings which control what to download and the initial behaviour until a connection is </a:t>
            </a:r>
            <a:r>
              <a:rPr lang="en-GB" dirty="0" smtClean="0"/>
              <a:t>established.</a:t>
            </a:r>
          </a:p>
          <a:p>
            <a:pPr marL="285750" indent="-285750">
              <a:buFont typeface="Arial" panose="020B0604020202020204" pitchFamily="34" charset="0"/>
              <a:buChar char="•"/>
            </a:pPr>
            <a:r>
              <a:rPr lang="en-GB" dirty="0"/>
              <a:t>The order in which the settings take effect during the reset-download-run cycle are located on the screen in an approximate top to bottom sequence.</a:t>
            </a:r>
            <a:endParaRPr lang="en-US" dirty="0"/>
          </a:p>
        </p:txBody>
      </p:sp>
      <p:pic>
        <p:nvPicPr>
          <p:cNvPr id="6" name="Picture 5"/>
          <p:cNvPicPr>
            <a:picLocks noChangeAspect="1"/>
          </p:cNvPicPr>
          <p:nvPr/>
        </p:nvPicPr>
        <p:blipFill>
          <a:blip r:embed="rId2"/>
          <a:stretch>
            <a:fillRect/>
          </a:stretch>
        </p:blipFill>
        <p:spPr>
          <a:xfrm>
            <a:off x="6096037" y="1611233"/>
            <a:ext cx="4754481" cy="4441171"/>
          </a:xfrm>
          <a:prstGeom prst="rect">
            <a:avLst/>
          </a:prstGeom>
        </p:spPr>
      </p:pic>
    </p:spTree>
    <p:extLst>
      <p:ext uri="{BB962C8B-B14F-4D97-AF65-F5344CB8AC3E}">
        <p14:creationId xmlns:p14="http://schemas.microsoft.com/office/powerpoint/2010/main" val="4019944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DEBUG CONFIGURATION</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6</a:t>
            </a:fld>
            <a:endParaRPr lang="de-DE" dirty="0">
              <a:solidFill>
                <a:srgbClr val="06418C"/>
              </a:solidFill>
            </a:endParaRPr>
          </a:p>
        </p:txBody>
      </p:sp>
      <p:sp>
        <p:nvSpPr>
          <p:cNvPr id="4" name="Content Placeholder 3"/>
          <p:cNvSpPr>
            <a:spLocks noGrp="1"/>
          </p:cNvSpPr>
          <p:nvPr>
            <p:ph idx="1"/>
          </p:nvPr>
        </p:nvSpPr>
        <p:spPr>
          <a:xfrm>
            <a:off x="1056261" y="1670608"/>
            <a:ext cx="9984552" cy="368884"/>
          </a:xfrm>
        </p:spPr>
        <p:txBody>
          <a:bodyPr/>
          <a:lstStyle/>
          <a:p>
            <a:pPr marL="0" indent="0">
              <a:buNone/>
            </a:pPr>
            <a:r>
              <a:rPr lang="en-US" sz="2200" b="1" dirty="0" smtClean="0">
                <a:solidFill>
                  <a:srgbClr val="FF0000"/>
                </a:solidFill>
              </a:rPr>
              <a:t>Startup Configuration:</a:t>
            </a:r>
          </a:p>
        </p:txBody>
      </p:sp>
      <p:sp>
        <p:nvSpPr>
          <p:cNvPr id="8" name="TextBox 7"/>
          <p:cNvSpPr txBox="1"/>
          <p:nvPr/>
        </p:nvSpPr>
        <p:spPr>
          <a:xfrm>
            <a:off x="439386" y="2235899"/>
            <a:ext cx="11637818" cy="3416320"/>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solidFill>
                  <a:srgbClr val="FF0000"/>
                </a:solidFill>
              </a:rPr>
              <a:t>Initialization Commands</a:t>
            </a:r>
          </a:p>
          <a:p>
            <a:r>
              <a:rPr lang="en-US" dirty="0" smtClean="0"/>
              <a:t>This group of controls determine what happens before your software is downloaded</a:t>
            </a:r>
          </a:p>
          <a:p>
            <a:pPr marL="285750" indent="-285750">
              <a:buFont typeface="Wingdings" panose="05000000000000000000" pitchFamily="2" charset="2"/>
              <a:buChar char="Ø"/>
            </a:pPr>
            <a:r>
              <a:rPr lang="en-US" b="1" dirty="0" smtClean="0">
                <a:solidFill>
                  <a:srgbClr val="FF0000"/>
                </a:solidFill>
              </a:rPr>
              <a:t>Reset and Delay (seconds)</a:t>
            </a:r>
          </a:p>
          <a:p>
            <a:r>
              <a:rPr lang="en-US" dirty="0" smtClean="0"/>
              <a:t>Use this option to indicate that for each new connection the target device will be reset. Enter a whole number of zero or more seconds to pause after initiating the reset before proceeding with the download. This is to give the device chance to complete its initialization and be in a state ready to download. </a:t>
            </a:r>
          </a:p>
          <a:p>
            <a:pPr marL="285750" indent="-285750">
              <a:buFont typeface="Wingdings" panose="05000000000000000000" pitchFamily="2" charset="2"/>
              <a:buChar char="Ø"/>
            </a:pPr>
            <a:r>
              <a:rPr lang="en-US" b="1" dirty="0" smtClean="0">
                <a:solidFill>
                  <a:srgbClr val="FF0000"/>
                </a:solidFill>
              </a:rPr>
              <a:t>Halt</a:t>
            </a:r>
          </a:p>
          <a:p>
            <a:r>
              <a:rPr lang="en-US" dirty="0" smtClean="0"/>
              <a:t>Select this option to prevent the hardware from attempting to run before any of your software has been downloaded.</a:t>
            </a:r>
          </a:p>
          <a:p>
            <a:pPr marL="285750" indent="-285750">
              <a:buFont typeface="Wingdings" panose="05000000000000000000" pitchFamily="2" charset="2"/>
              <a:buChar char="Ø"/>
            </a:pPr>
            <a:r>
              <a:rPr lang="en-US" b="1" dirty="0" smtClean="0">
                <a:solidFill>
                  <a:srgbClr val="FF0000"/>
                </a:solidFill>
              </a:rPr>
              <a:t>Initialization commands text</a:t>
            </a:r>
          </a:p>
          <a:p>
            <a:r>
              <a:rPr lang="en-US" dirty="0" smtClean="0"/>
              <a:t>This text input field allows entry of the reset commands to be used by GDB, typically any memory writes and/or register writes. Each command should be listed on a separate line.</a:t>
            </a:r>
            <a:endParaRPr lang="en-US" dirty="0"/>
          </a:p>
        </p:txBody>
      </p:sp>
    </p:spTree>
    <p:extLst>
      <p:ext uri="{BB962C8B-B14F-4D97-AF65-F5344CB8AC3E}">
        <p14:creationId xmlns:p14="http://schemas.microsoft.com/office/powerpoint/2010/main" val="2424936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DEBUG CONFIGURATION</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7</a:t>
            </a:fld>
            <a:endParaRPr lang="de-DE" dirty="0">
              <a:solidFill>
                <a:srgbClr val="06418C"/>
              </a:solidFill>
            </a:endParaRPr>
          </a:p>
        </p:txBody>
      </p:sp>
      <p:sp>
        <p:nvSpPr>
          <p:cNvPr id="4" name="Content Placeholder 3"/>
          <p:cNvSpPr>
            <a:spLocks noGrp="1"/>
          </p:cNvSpPr>
          <p:nvPr>
            <p:ph idx="1"/>
          </p:nvPr>
        </p:nvSpPr>
        <p:spPr>
          <a:xfrm>
            <a:off x="1056261" y="1599358"/>
            <a:ext cx="9984552" cy="368884"/>
          </a:xfrm>
        </p:spPr>
        <p:txBody>
          <a:bodyPr/>
          <a:lstStyle/>
          <a:p>
            <a:pPr marL="0" indent="0">
              <a:buNone/>
            </a:pPr>
            <a:r>
              <a:rPr lang="en-US" sz="2200" b="1" dirty="0" smtClean="0">
                <a:solidFill>
                  <a:srgbClr val="FF0000"/>
                </a:solidFill>
              </a:rPr>
              <a:t>Startup Configuration:</a:t>
            </a:r>
          </a:p>
        </p:txBody>
      </p:sp>
      <p:sp>
        <p:nvSpPr>
          <p:cNvPr id="5" name="TextBox 4"/>
          <p:cNvSpPr txBox="1"/>
          <p:nvPr/>
        </p:nvSpPr>
        <p:spPr>
          <a:xfrm>
            <a:off x="308824" y="2100036"/>
            <a:ext cx="11479426" cy="4278094"/>
          </a:xfrm>
          <a:prstGeom prst="rect">
            <a:avLst/>
          </a:prstGeom>
          <a:noFill/>
        </p:spPr>
        <p:txBody>
          <a:bodyPr wrap="square" rtlCol="0">
            <a:spAutoFit/>
          </a:bodyPr>
          <a:lstStyle/>
          <a:p>
            <a:pPr marL="285750" indent="-285750" algn="just">
              <a:buFont typeface="Wingdings" panose="05000000000000000000" pitchFamily="2" charset="2"/>
              <a:buChar char="Ø"/>
            </a:pPr>
            <a:r>
              <a:rPr lang="en-US" sz="1700" b="1" dirty="0" smtClean="0">
                <a:solidFill>
                  <a:srgbClr val="FF0000"/>
                </a:solidFill>
              </a:rPr>
              <a:t>Load image and symbols</a:t>
            </a:r>
          </a:p>
          <a:p>
            <a:pPr algn="just"/>
            <a:r>
              <a:rPr lang="en-US" sz="1700" dirty="0" smtClean="0"/>
              <a:t>This group of controls determine which software executables are downloaded by the target device, the order in which they are downloaded and how their content is interpreted and run.</a:t>
            </a:r>
          </a:p>
          <a:p>
            <a:pPr marL="285750" indent="-285750" algn="just">
              <a:buFont typeface="Wingdings" panose="05000000000000000000" pitchFamily="2" charset="2"/>
              <a:buChar char="Ø"/>
            </a:pPr>
            <a:r>
              <a:rPr lang="en-US" sz="1700" b="1" dirty="0" smtClean="0">
                <a:solidFill>
                  <a:srgbClr val="FF0000"/>
                </a:solidFill>
              </a:rPr>
              <a:t>Filename</a:t>
            </a:r>
          </a:p>
          <a:p>
            <a:pPr algn="just"/>
            <a:r>
              <a:rPr lang="en-US" sz="1700" dirty="0" smtClean="0"/>
              <a:t>This column shows the name of the file to download [with its path in square brackets]</a:t>
            </a:r>
          </a:p>
          <a:p>
            <a:pPr marL="285750" indent="-285750" algn="just">
              <a:buFont typeface="Wingdings" panose="05000000000000000000" pitchFamily="2" charset="2"/>
              <a:buChar char="Ø"/>
            </a:pPr>
            <a:r>
              <a:rPr lang="en-US" sz="1700" b="1" dirty="0" smtClean="0">
                <a:solidFill>
                  <a:srgbClr val="FF0000"/>
                </a:solidFill>
              </a:rPr>
              <a:t>Load type</a:t>
            </a:r>
          </a:p>
          <a:p>
            <a:pPr algn="just"/>
            <a:r>
              <a:rPr lang="en-US" sz="1700" dirty="0" smtClean="0"/>
              <a:t>This column contains a drop down editor for each row offering a choice of Image and Symbols, Image only, Symbols only. </a:t>
            </a:r>
          </a:p>
          <a:p>
            <a:pPr algn="just"/>
            <a:r>
              <a:rPr lang="en-US" sz="1700" dirty="0" smtClean="0"/>
              <a:t>Select Image and Symbols when the file contains both executable binary and debug symbols – in other words the output of a debug build. This suits the case where, for example, you wish to repeatedly download a single file and debug it.</a:t>
            </a:r>
          </a:p>
          <a:p>
            <a:pPr algn="just"/>
            <a:r>
              <a:rPr lang="en-US" sz="1700" dirty="0" smtClean="0"/>
              <a:t>Select Image only when the file contains only executable binary information – in other words the output of a release version. This suits the case where, for example, you wish to test the behavior of the software on the target device in a way close to production conditions. </a:t>
            </a:r>
          </a:p>
          <a:p>
            <a:pPr algn="just"/>
            <a:r>
              <a:rPr lang="en-US" sz="1700" dirty="0" smtClean="0"/>
              <a:t>Select Symbols only where you have a symbols file which pertains to software already downloaded to the device which you want to debug and which you do not want to overwrite. </a:t>
            </a:r>
          </a:p>
        </p:txBody>
      </p:sp>
    </p:spTree>
    <p:extLst>
      <p:ext uri="{BB962C8B-B14F-4D97-AF65-F5344CB8AC3E}">
        <p14:creationId xmlns:p14="http://schemas.microsoft.com/office/powerpoint/2010/main" val="3585657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DEBUG CONFIGURATION</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8</a:t>
            </a:fld>
            <a:endParaRPr lang="de-DE" dirty="0">
              <a:solidFill>
                <a:srgbClr val="06418C"/>
              </a:solidFill>
            </a:endParaRPr>
          </a:p>
        </p:txBody>
      </p:sp>
      <p:sp>
        <p:nvSpPr>
          <p:cNvPr id="4" name="Content Placeholder 3"/>
          <p:cNvSpPr>
            <a:spLocks noGrp="1"/>
          </p:cNvSpPr>
          <p:nvPr>
            <p:ph idx="1"/>
          </p:nvPr>
        </p:nvSpPr>
        <p:spPr>
          <a:xfrm>
            <a:off x="1103761" y="1611233"/>
            <a:ext cx="9984552" cy="368884"/>
          </a:xfrm>
        </p:spPr>
        <p:txBody>
          <a:bodyPr/>
          <a:lstStyle/>
          <a:p>
            <a:pPr marL="0" indent="0">
              <a:buNone/>
            </a:pPr>
            <a:r>
              <a:rPr lang="en-US" sz="2200" b="1" dirty="0" smtClean="0">
                <a:solidFill>
                  <a:srgbClr val="FF0000"/>
                </a:solidFill>
              </a:rPr>
              <a:t>Startup Configuration:</a:t>
            </a:r>
          </a:p>
        </p:txBody>
      </p:sp>
      <p:sp>
        <p:nvSpPr>
          <p:cNvPr id="9" name="TextBox 8"/>
          <p:cNvSpPr txBox="1"/>
          <p:nvPr/>
        </p:nvSpPr>
        <p:spPr>
          <a:xfrm>
            <a:off x="451262" y="2093290"/>
            <a:ext cx="11103428" cy="4247317"/>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solidFill>
                  <a:srgbClr val="FF0000"/>
                </a:solidFill>
              </a:rPr>
              <a:t>Offset (hex)</a:t>
            </a:r>
          </a:p>
          <a:p>
            <a:r>
              <a:rPr lang="en-US" dirty="0" smtClean="0"/>
              <a:t>This column specifies an offset in bytes which will be applied to the load addresses.</a:t>
            </a:r>
          </a:p>
          <a:p>
            <a:pPr marL="285750" indent="-285750">
              <a:buFont typeface="Wingdings" panose="05000000000000000000" pitchFamily="2" charset="2"/>
              <a:buChar char="Ø"/>
            </a:pPr>
            <a:r>
              <a:rPr lang="en-US" b="1" dirty="0" smtClean="0">
                <a:solidFill>
                  <a:srgbClr val="FF0000"/>
                </a:solidFill>
              </a:rPr>
              <a:t>On connect</a:t>
            </a:r>
          </a:p>
          <a:p>
            <a:r>
              <a:rPr lang="en-US" dirty="0" smtClean="0"/>
              <a:t>This column contains a yes/no selection indicating when the download should take place. Selecting Yes will cause the file to be downloaded at the first opportunity after the connection is made while selecting No will cause the file to be downloaded on demand from the target device. </a:t>
            </a:r>
          </a:p>
          <a:p>
            <a:pPr marL="285750" indent="-285750">
              <a:buFont typeface="Wingdings" panose="05000000000000000000" pitchFamily="2" charset="2"/>
              <a:buChar char="Ø"/>
            </a:pPr>
            <a:r>
              <a:rPr lang="en-US" b="1" dirty="0" smtClean="0">
                <a:solidFill>
                  <a:srgbClr val="FF0000"/>
                </a:solidFill>
              </a:rPr>
              <a:t>Core</a:t>
            </a:r>
          </a:p>
          <a:p>
            <a:r>
              <a:rPr lang="en-US" dirty="0" smtClean="0"/>
              <a:t>Where the target device has multiple cores this column contains a dropdown list populated with the names of the cores of the target device. Where the target device has only a single core then the only option No core is selected by default. </a:t>
            </a:r>
          </a:p>
          <a:p>
            <a:r>
              <a:rPr lang="en-US" dirty="0" smtClean="0"/>
              <a:t>Note that the same Core can be selected on multiple rows, meaning that the selected core is primed to load multiple files. </a:t>
            </a:r>
          </a:p>
          <a:p>
            <a:r>
              <a:rPr lang="en-US" dirty="0" smtClean="0"/>
              <a:t>Note also that the same file can be selected on multiple rows, meaning that the same executable file can be downloaded to different cores.</a:t>
            </a:r>
          </a:p>
          <a:p>
            <a:endParaRPr lang="en-US" dirty="0"/>
          </a:p>
        </p:txBody>
      </p:sp>
    </p:spTree>
    <p:extLst>
      <p:ext uri="{BB962C8B-B14F-4D97-AF65-F5344CB8AC3E}">
        <p14:creationId xmlns:p14="http://schemas.microsoft.com/office/powerpoint/2010/main" val="994494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DEBUG CONFIGURATION</a:t>
            </a:r>
            <a:endParaRPr lang="en-US" dirty="0"/>
          </a:p>
        </p:txBody>
      </p:sp>
      <p:sp>
        <p:nvSpPr>
          <p:cNvPr id="3" name="Slide Number Placehold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9</a:t>
            </a:fld>
            <a:endParaRPr lang="de-DE" dirty="0">
              <a:solidFill>
                <a:srgbClr val="06418C"/>
              </a:solidFill>
            </a:endParaRPr>
          </a:p>
        </p:txBody>
      </p:sp>
      <p:sp>
        <p:nvSpPr>
          <p:cNvPr id="4" name="Content Placeholder 3"/>
          <p:cNvSpPr>
            <a:spLocks noGrp="1"/>
          </p:cNvSpPr>
          <p:nvPr>
            <p:ph idx="1"/>
          </p:nvPr>
        </p:nvSpPr>
        <p:spPr>
          <a:xfrm>
            <a:off x="1103761" y="1611233"/>
            <a:ext cx="9984552" cy="368884"/>
          </a:xfrm>
        </p:spPr>
        <p:txBody>
          <a:bodyPr/>
          <a:lstStyle/>
          <a:p>
            <a:pPr marL="0" indent="0">
              <a:buNone/>
            </a:pPr>
            <a:r>
              <a:rPr lang="en-US" sz="2200" b="1" dirty="0" smtClean="0">
                <a:solidFill>
                  <a:srgbClr val="FF0000"/>
                </a:solidFill>
              </a:rPr>
              <a:t>Startup Configuration:</a:t>
            </a:r>
          </a:p>
        </p:txBody>
      </p:sp>
      <p:sp>
        <p:nvSpPr>
          <p:cNvPr id="7" name="TextBox 6"/>
          <p:cNvSpPr txBox="1"/>
          <p:nvPr/>
        </p:nvSpPr>
        <p:spPr>
          <a:xfrm>
            <a:off x="502759" y="1980117"/>
            <a:ext cx="5593278" cy="646331"/>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rgbClr val="FF0000"/>
                </a:solidFill>
              </a:rPr>
              <a:t>Add</a:t>
            </a:r>
          </a:p>
          <a:p>
            <a:r>
              <a:rPr lang="en-GB" dirty="0"/>
              <a:t>Click the </a:t>
            </a:r>
            <a:r>
              <a:rPr lang="en-GB" i="1" dirty="0"/>
              <a:t>Add…</a:t>
            </a:r>
            <a:r>
              <a:rPr lang="en-GB" dirty="0"/>
              <a:t> button to add a new row to the table. </a:t>
            </a:r>
          </a:p>
        </p:txBody>
      </p:sp>
      <p:pic>
        <p:nvPicPr>
          <p:cNvPr id="8" name="Picture 7"/>
          <p:cNvPicPr>
            <a:picLocks noChangeAspect="1"/>
          </p:cNvPicPr>
          <p:nvPr/>
        </p:nvPicPr>
        <p:blipFill>
          <a:blip r:embed="rId2"/>
          <a:stretch>
            <a:fillRect/>
          </a:stretch>
        </p:blipFill>
        <p:spPr>
          <a:xfrm>
            <a:off x="665018" y="2633974"/>
            <a:ext cx="3527936" cy="1561545"/>
          </a:xfrm>
          <a:prstGeom prst="rect">
            <a:avLst/>
          </a:prstGeom>
        </p:spPr>
      </p:pic>
      <p:sp>
        <p:nvSpPr>
          <p:cNvPr id="9" name="Rectangle 8"/>
          <p:cNvSpPr/>
          <p:nvPr/>
        </p:nvSpPr>
        <p:spPr>
          <a:xfrm>
            <a:off x="502759" y="4179300"/>
            <a:ext cx="6096000" cy="685059"/>
          </a:xfrm>
          <a:prstGeom prst="rect">
            <a:avLst/>
          </a:prstGeom>
        </p:spPr>
        <p:txBody>
          <a:bodyPr>
            <a:spAutoFit/>
          </a:bodyPr>
          <a:lstStyle/>
          <a:p>
            <a:pPr>
              <a:lnSpc>
                <a:spcPct val="107000"/>
              </a:lnSpc>
              <a:spcAft>
                <a:spcPts val="800"/>
              </a:spcAft>
            </a:pPr>
            <a:r>
              <a:rPr lang="en-GB" dirty="0" smtClean="0">
                <a:effectLst/>
                <a:latin typeface="Calibri" panose="020F0502020204030204" pitchFamily="34" charset="0"/>
              </a:rPr>
              <a:t>The </a:t>
            </a:r>
            <a:r>
              <a:rPr lang="en-GB" u="sng" dirty="0" smtClean="0">
                <a:effectLst/>
                <a:latin typeface="Calibri" panose="020F0502020204030204" pitchFamily="34" charset="0"/>
              </a:rPr>
              <a:t>dialog</a:t>
            </a:r>
            <a:r>
              <a:rPr lang="en-GB" dirty="0" smtClean="0">
                <a:effectLst/>
                <a:latin typeface="Calibri" panose="020F0502020204030204" pitchFamily="34" charset="0"/>
              </a:rPr>
              <a:t> which opens permits you to define how your executable file should be located.</a:t>
            </a:r>
            <a:endParaRPr lang="en-GB" dirty="0">
              <a:effectLst/>
              <a:latin typeface="Calibri" panose="020F0502020204030204" pitchFamily="34" charset="0"/>
            </a:endParaRPr>
          </a:p>
        </p:txBody>
      </p:sp>
      <p:sp>
        <p:nvSpPr>
          <p:cNvPr id="10" name="Rectangle 9"/>
          <p:cNvSpPr/>
          <p:nvPr/>
        </p:nvSpPr>
        <p:spPr>
          <a:xfrm>
            <a:off x="502759" y="4790006"/>
            <a:ext cx="10850051" cy="1413336"/>
          </a:xfrm>
          <a:prstGeom prst="rect">
            <a:avLst/>
          </a:prstGeom>
        </p:spPr>
        <p:txBody>
          <a:bodyPr wrap="square">
            <a:spAutoFit/>
          </a:bodyPr>
          <a:lstStyle/>
          <a:p>
            <a:pPr marL="342900" indent="-342900">
              <a:lnSpc>
                <a:spcPct val="107000"/>
              </a:lnSpc>
              <a:spcBef>
                <a:spcPts val="200"/>
              </a:spcBef>
              <a:spcAft>
                <a:spcPts val="0"/>
              </a:spcAft>
              <a:buFont typeface="Wingdings" panose="05000000000000000000" pitchFamily="2" charset="2"/>
              <a:buChar char="Ø"/>
            </a:pPr>
            <a:r>
              <a:rPr lang="en-GB" sz="2000" b="1" dirty="0" smtClean="0">
                <a:solidFill>
                  <a:srgbClr val="FF0000"/>
                </a:solidFill>
                <a:effectLst/>
                <a:latin typeface="Calibri Light" panose="020F0302020204030204" pitchFamily="34" charset="0"/>
              </a:rPr>
              <a:t>Variables… </a:t>
            </a:r>
          </a:p>
          <a:p>
            <a:pPr>
              <a:lnSpc>
                <a:spcPct val="107000"/>
              </a:lnSpc>
              <a:spcAft>
                <a:spcPts val="800"/>
              </a:spcAft>
            </a:pPr>
            <a:r>
              <a:rPr lang="en-GB" dirty="0" smtClean="0">
                <a:effectLst/>
                <a:latin typeface="Calibri" panose="020F0502020204030204" pitchFamily="34" charset="0"/>
              </a:rPr>
              <a:t>If your built file is written to a location defined with one or more System properties then use the </a:t>
            </a:r>
            <a:r>
              <a:rPr lang="en-GB" i="1" dirty="0" smtClean="0">
                <a:effectLst/>
                <a:latin typeface="Calibri" panose="020F0502020204030204" pitchFamily="34" charset="0"/>
              </a:rPr>
              <a:t>Variables…</a:t>
            </a:r>
            <a:r>
              <a:rPr lang="en-GB" dirty="0" smtClean="0">
                <a:effectLst/>
                <a:latin typeface="Calibri" panose="020F0502020204030204" pitchFamily="34" charset="0"/>
              </a:rPr>
              <a:t> button to help you choose the variables which define its location. For example:</a:t>
            </a:r>
          </a:p>
          <a:p>
            <a:pPr>
              <a:lnSpc>
                <a:spcPct val="107000"/>
              </a:lnSpc>
              <a:spcAft>
                <a:spcPts val="800"/>
              </a:spcAft>
            </a:pPr>
            <a:r>
              <a:rPr lang="en-GB" dirty="0" smtClean="0">
                <a:effectLst/>
                <a:latin typeface="Calibri" panose="020F0502020204030204" pitchFamily="34" charset="0"/>
              </a:rPr>
              <a:t>${</a:t>
            </a:r>
            <a:r>
              <a:rPr lang="en-GB" dirty="0" err="1" smtClean="0">
                <a:effectLst/>
                <a:latin typeface="Calibri" panose="020F0502020204030204" pitchFamily="34" charset="0"/>
              </a:rPr>
              <a:t>workspace_loc</a:t>
            </a:r>
            <a:r>
              <a:rPr lang="en-GB" dirty="0" smtClean="0">
                <a:effectLst/>
                <a:latin typeface="Calibri" panose="020F0502020204030204" pitchFamily="34" charset="0"/>
              </a:rPr>
              <a:t>}/../output/myproj.exe</a:t>
            </a:r>
            <a:endParaRPr lang="en-GB" dirty="0">
              <a:effectLst/>
              <a:latin typeface="Calibri" panose="020F0502020204030204" pitchFamily="34" charset="0"/>
            </a:endParaRPr>
          </a:p>
        </p:txBody>
      </p:sp>
    </p:spTree>
    <p:extLst>
      <p:ext uri="{BB962C8B-B14F-4D97-AF65-F5344CB8AC3E}">
        <p14:creationId xmlns:p14="http://schemas.microsoft.com/office/powerpoint/2010/main" val="2416993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3.xml><?xml version="1.0" encoding="utf-8"?>
<a:theme xmlns:a="http://schemas.openxmlformats.org/drawingml/2006/main" name="2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docProps/app.xml><?xml version="1.0" encoding="utf-8"?>
<Properties xmlns="http://schemas.openxmlformats.org/officeDocument/2006/extended-properties" xmlns:vt="http://schemas.openxmlformats.org/officeDocument/2006/docPropsVTypes">
  <TotalTime>983</TotalTime>
  <Words>2463</Words>
  <Application>Microsoft Office PowerPoint</Application>
  <PresentationFormat>Widescreen</PresentationFormat>
  <Paragraphs>236</Paragraphs>
  <Slides>33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33</vt:i4>
      </vt:variant>
    </vt:vector>
  </HeadingPairs>
  <TitlesOfParts>
    <vt:vector size="44" baseType="lpstr">
      <vt:lpstr>メイリオ</vt:lpstr>
      <vt:lpstr>Arial</vt:lpstr>
      <vt:lpstr>Arial Narrow</vt:lpstr>
      <vt:lpstr>Calibri</vt:lpstr>
      <vt:lpstr>Calibri Light</vt:lpstr>
      <vt:lpstr>Symbol</vt:lpstr>
      <vt:lpstr>Times New Roman</vt:lpstr>
      <vt:lpstr>Wingdings</vt:lpstr>
      <vt:lpstr>151229_Renesas_Templates_16_9_EN</vt:lpstr>
      <vt:lpstr>1_151229_Renesas_Templates_16_9_EN</vt:lpstr>
      <vt:lpstr>2_151229_Renesas_Templates_16_9_EN</vt:lpstr>
      <vt:lpstr>PowerPoint Presentation</vt:lpstr>
      <vt:lpstr>Agenda</vt:lpstr>
      <vt:lpstr>DEBUG CONFIGURATION</vt:lpstr>
      <vt:lpstr>DEBUG CONFIGURATION</vt:lpstr>
      <vt:lpstr>DEBUG CONFIGURATION</vt:lpstr>
      <vt:lpstr>DEBUG CONFIGURATION</vt:lpstr>
      <vt:lpstr>DEBUG CONFIGURATION</vt:lpstr>
      <vt:lpstr>DEBUG CONFIGURATION</vt:lpstr>
      <vt:lpstr>DEBUG CONFIGURATION</vt:lpstr>
      <vt:lpstr>DEBUG CONFIGURATION</vt:lpstr>
      <vt:lpstr>DEBUG CONFIGURATION</vt:lpstr>
      <vt:lpstr>Agenda</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lpstr>DEBUGger VIEWS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Thai Hong. Ho</dc:creator>
  <cp:lastModifiedBy>Thai Hong. Ho</cp:lastModifiedBy>
  <cp:revision>20</cp:revision>
  <dcterms:created xsi:type="dcterms:W3CDTF">2017-05-12T01:15:10Z</dcterms:created>
  <dcterms:modified xsi:type="dcterms:W3CDTF">2017-05-15T09:49:28Z</dcterms:modified>
</cp:coreProperties>
</file>