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771" r:id="rId2"/>
    <p:sldMasterId id="2147483791" r:id="rId3"/>
  </p:sldMasterIdLst>
  <p:notesMasterIdLst>
    <p:notesMasterId r:id="rId16"/>
  </p:notesMasterIdLst>
  <p:sldIdLst>
    <p:sldId id="406" r:id="rId4"/>
    <p:sldId id="385" r:id="rId5"/>
    <p:sldId id="390" r:id="rId6"/>
    <p:sldId id="396" r:id="rId7"/>
    <p:sldId id="391" r:id="rId8"/>
    <p:sldId id="407" r:id="rId9"/>
    <p:sldId id="392" r:id="rId10"/>
    <p:sldId id="399" r:id="rId11"/>
    <p:sldId id="408" r:id="rId12"/>
    <p:sldId id="409" r:id="rId13"/>
    <p:sldId id="394" r:id="rId14"/>
    <p:sldId id="363" r:id="rId15"/>
  </p:sldIdLst>
  <p:sldSz cx="12192000" cy="6858000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6984" autoAdjust="0"/>
  </p:normalViewPr>
  <p:slideViewPr>
    <p:cSldViewPr showGuides="1">
      <p:cViewPr varScale="1">
        <p:scale>
          <a:sx n="74" d="100"/>
          <a:sy n="74" d="100"/>
        </p:scale>
        <p:origin x="360" y="72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BA0DB-861E-4D73-B424-7F207D88768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E5463E1-BA11-4D3B-9466-54CBFF37D631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spcAft>
              <a:spcPts val="400"/>
            </a:spcAft>
          </a:pPr>
          <a:r>
            <a:rPr lang="en-US" sz="2000" dirty="0" smtClean="0"/>
            <a:t>    - Can </a:t>
          </a:r>
          <a:r>
            <a:rPr lang="en-US" sz="2000" dirty="0" smtClean="0">
              <a:solidFill>
                <a:srgbClr val="FF0000"/>
              </a:solidFill>
            </a:rPr>
            <a:t>describe work </a:t>
          </a:r>
          <a:r>
            <a:rPr lang="en-US" sz="2000" dirty="0" smtClean="0">
              <a:solidFill>
                <a:schemeClr val="tx1"/>
              </a:solidFill>
            </a:rPr>
            <a:t>fluently</a:t>
          </a:r>
          <a:r>
            <a:rPr lang="en-US" sz="2000" dirty="0" smtClean="0">
              <a:solidFill>
                <a:srgbClr val="FF0000"/>
              </a:solidFill>
            </a:rPr>
            <a:t>.</a:t>
          </a:r>
          <a:endParaRPr lang="en-US" sz="2000" dirty="0" smtClean="0"/>
        </a:p>
        <a:p>
          <a:pPr>
            <a:spcAft>
              <a:spcPts val="400"/>
            </a:spcAft>
          </a:pPr>
          <a:r>
            <a:rPr lang="en-US" sz="2000" dirty="0" smtClean="0"/>
            <a:t>    - Can </a:t>
          </a:r>
          <a:r>
            <a:rPr lang="en-US" sz="2000" dirty="0" smtClean="0">
              <a:solidFill>
                <a:srgbClr val="FF0000"/>
              </a:solidFill>
            </a:rPr>
            <a:t>give opinions </a:t>
          </a:r>
          <a:r>
            <a:rPr lang="en-US" sz="2000" dirty="0" smtClean="0">
              <a:solidFill>
                <a:schemeClr val="tx1"/>
              </a:solidFill>
            </a:rPr>
            <a:t>in meeting </a:t>
          </a:r>
          <a:r>
            <a:rPr lang="en-US" sz="2000" dirty="0" smtClean="0">
              <a:solidFill>
                <a:srgbClr val="FF0000"/>
              </a:solidFill>
            </a:rPr>
            <a:t>clearly.</a:t>
          </a:r>
        </a:p>
        <a:p>
          <a:pPr>
            <a:spcAft>
              <a:spcPts val="400"/>
            </a:spcAft>
          </a:pPr>
          <a:r>
            <a:rPr lang="en-US" sz="2000" dirty="0" smtClean="0">
              <a:solidFill>
                <a:srgbClr val="FF0000"/>
              </a:solidFill>
            </a:rPr>
            <a:t>    </a:t>
          </a:r>
          <a:r>
            <a:rPr lang="en-US" sz="2000" dirty="0" smtClean="0">
              <a:solidFill>
                <a:schemeClr val="tx1"/>
              </a:solidFill>
            </a:rPr>
            <a:t>- Can </a:t>
          </a:r>
          <a:r>
            <a:rPr lang="en-US" sz="2000" dirty="0" smtClean="0">
              <a:solidFill>
                <a:srgbClr val="FF0000"/>
              </a:solidFill>
            </a:rPr>
            <a:t>communicate </a:t>
          </a:r>
          <a:r>
            <a:rPr lang="en-US" sz="2000" dirty="0" smtClean="0">
              <a:solidFill>
                <a:schemeClr val="tx1"/>
              </a:solidFill>
            </a:rPr>
            <a:t>with foreign people </a:t>
          </a:r>
          <a:r>
            <a:rPr lang="en-US" sz="2000" dirty="0" smtClean="0">
              <a:solidFill>
                <a:srgbClr val="FF0000"/>
              </a:solidFill>
            </a:rPr>
            <a:t>confidently.</a:t>
          </a:r>
          <a:endParaRPr lang="en-US" sz="2000" dirty="0">
            <a:solidFill>
              <a:srgbClr val="FF0000"/>
            </a:solidFill>
          </a:endParaRPr>
        </a:p>
      </dgm:t>
    </dgm:pt>
    <dgm:pt modelId="{E0360257-D23A-4AD0-B485-FC5C89655FD9}" type="parTrans" cxnId="{00DC27F8-FE61-49E0-8744-4635FCC7F0E5}">
      <dgm:prSet/>
      <dgm:spPr/>
      <dgm:t>
        <a:bodyPr/>
        <a:lstStyle/>
        <a:p>
          <a:endParaRPr lang="en-US"/>
        </a:p>
      </dgm:t>
    </dgm:pt>
    <dgm:pt modelId="{E0E7F92B-64F8-4294-8898-347A7D5EF252}" type="sibTrans" cxnId="{00DC27F8-FE61-49E0-8744-4635FCC7F0E5}">
      <dgm:prSet/>
      <dgm:spPr/>
      <dgm:t>
        <a:bodyPr/>
        <a:lstStyle/>
        <a:p>
          <a:endParaRPr lang="en-US"/>
        </a:p>
      </dgm:t>
    </dgm:pt>
    <dgm:pt modelId="{7D057F10-A98D-4573-B015-15C1DF8CBFFB}">
      <dgm:prSet phldrT="[Text]"/>
      <dgm:spPr/>
      <dgm:t>
        <a:bodyPr/>
        <a:lstStyle/>
        <a:p>
          <a:r>
            <a:rPr lang="en-US" dirty="0" smtClean="0"/>
            <a:t>  - Can </a:t>
          </a:r>
          <a:r>
            <a:rPr lang="en-US" dirty="0" smtClean="0">
              <a:solidFill>
                <a:srgbClr val="FF0000"/>
              </a:solidFill>
            </a:rPr>
            <a:t>understand complex technical documents </a:t>
          </a:r>
          <a:r>
            <a:rPr lang="en-US" dirty="0" smtClean="0"/>
            <a:t>without</a:t>
          </a:r>
        </a:p>
        <a:p>
          <a:r>
            <a:rPr lang="en-US" dirty="0" smtClean="0"/>
            <a:t>    dictionary.</a:t>
          </a:r>
          <a:endParaRPr lang="en-US" dirty="0"/>
        </a:p>
      </dgm:t>
    </dgm:pt>
    <dgm:pt modelId="{1C35C1E8-A5C9-41EF-9A13-A0CBF4FC04A6}" type="parTrans" cxnId="{31689617-E6A0-48C0-B107-7A0E168FA56C}">
      <dgm:prSet/>
      <dgm:spPr/>
      <dgm:t>
        <a:bodyPr/>
        <a:lstStyle/>
        <a:p>
          <a:endParaRPr lang="en-US"/>
        </a:p>
      </dgm:t>
    </dgm:pt>
    <dgm:pt modelId="{EE77F858-ED81-4E17-B0B8-8289DAC84474}" type="sibTrans" cxnId="{31689617-E6A0-48C0-B107-7A0E168FA56C}">
      <dgm:prSet/>
      <dgm:spPr/>
      <dgm:t>
        <a:bodyPr/>
        <a:lstStyle/>
        <a:p>
          <a:endParaRPr lang="en-US"/>
        </a:p>
      </dgm:t>
    </dgm:pt>
    <dgm:pt modelId="{94DB37FD-1A5F-45D0-8D8C-F14DE737F071}">
      <dgm:prSet phldrT="[Text]" custT="1"/>
      <dgm:spPr/>
      <dgm:t>
        <a:bodyPr/>
        <a:lstStyle/>
        <a:p>
          <a:pPr>
            <a:spcAft>
              <a:spcPts val="200"/>
            </a:spcAft>
          </a:pPr>
          <a:r>
            <a:rPr lang="en-US" sz="2000" dirty="0" smtClean="0"/>
            <a:t>   - Can </a:t>
          </a:r>
          <a:r>
            <a:rPr lang="en-US" sz="2000" dirty="0" smtClean="0">
              <a:solidFill>
                <a:schemeClr val="tx1"/>
              </a:solidFill>
            </a:rPr>
            <a:t>write email correctly.</a:t>
          </a:r>
        </a:p>
        <a:p>
          <a:pPr>
            <a:spcAft>
              <a:spcPts val="200"/>
            </a:spcAft>
          </a:pPr>
          <a:r>
            <a:rPr lang="en-US" sz="2000" dirty="0" smtClean="0"/>
            <a:t>   - Can write report shorty and clearly.</a:t>
          </a:r>
        </a:p>
        <a:p>
          <a:pPr>
            <a:spcAft>
              <a:spcPts val="200"/>
            </a:spcAft>
          </a:pPr>
          <a:r>
            <a:rPr lang="en-US" sz="2000" dirty="0" smtClean="0"/>
            <a:t>   - Can prepare </a:t>
          </a:r>
          <a:r>
            <a:rPr lang="en-US" sz="2000" dirty="0" smtClean="0">
              <a:solidFill>
                <a:srgbClr val="FF0000"/>
              </a:solidFill>
            </a:rPr>
            <a:t>technical presentation slides.</a:t>
          </a:r>
        </a:p>
        <a:p>
          <a:pPr>
            <a:spcAft>
              <a:spcPts val="200"/>
            </a:spcAft>
          </a:pPr>
          <a:r>
            <a:rPr lang="en-US" sz="2000" dirty="0" smtClean="0"/>
            <a:t>   - Can write </a:t>
          </a:r>
          <a:r>
            <a:rPr lang="en-US" sz="2000" dirty="0" smtClean="0">
              <a:solidFill>
                <a:srgbClr val="FF0000"/>
              </a:solidFill>
            </a:rPr>
            <a:t>complex</a:t>
          </a:r>
          <a:r>
            <a:rPr lang="en-US" sz="2000" dirty="0" smtClean="0"/>
            <a:t> </a:t>
          </a:r>
          <a:r>
            <a:rPr lang="en-US" sz="2000" dirty="0" smtClean="0">
              <a:solidFill>
                <a:srgbClr val="FF0000"/>
              </a:solidFill>
            </a:rPr>
            <a:t>simple technical documents.</a:t>
          </a:r>
          <a:endParaRPr lang="en-US" sz="2000" dirty="0">
            <a:solidFill>
              <a:srgbClr val="FF0000"/>
            </a:solidFill>
          </a:endParaRPr>
        </a:p>
      </dgm:t>
    </dgm:pt>
    <dgm:pt modelId="{379115D1-FDDF-4C59-96C4-7D4368F46E76}" type="parTrans" cxnId="{9C14B96A-DE1A-471E-AFF7-3544BB494AD6}">
      <dgm:prSet/>
      <dgm:spPr/>
      <dgm:t>
        <a:bodyPr/>
        <a:lstStyle/>
        <a:p>
          <a:endParaRPr lang="en-US"/>
        </a:p>
      </dgm:t>
    </dgm:pt>
    <dgm:pt modelId="{1B34AA3D-368C-4446-979F-46F2D3FACC45}" type="sibTrans" cxnId="{9C14B96A-DE1A-471E-AFF7-3544BB494AD6}">
      <dgm:prSet/>
      <dgm:spPr/>
      <dgm:t>
        <a:bodyPr/>
        <a:lstStyle/>
        <a:p>
          <a:endParaRPr lang="en-US"/>
        </a:p>
      </dgm:t>
    </dgm:pt>
    <dgm:pt modelId="{514F1CF6-95F4-45BA-9F32-7CA1041B9FAD}">
      <dgm:prSet custT="1"/>
      <dgm:spPr/>
      <dgm:t>
        <a:bodyPr/>
        <a:lstStyle/>
        <a:p>
          <a:pPr>
            <a:spcAft>
              <a:spcPts val="400"/>
            </a:spcAft>
          </a:pPr>
          <a:r>
            <a:rPr lang="en-US" sz="2000" dirty="0" smtClean="0"/>
            <a:t> - Can </a:t>
          </a:r>
          <a:r>
            <a:rPr lang="en-US" sz="2000" dirty="0" smtClean="0">
              <a:solidFill>
                <a:srgbClr val="FF0000"/>
              </a:solidFill>
            </a:rPr>
            <a:t>follow technical meeting.</a:t>
          </a:r>
        </a:p>
        <a:p>
          <a:pPr>
            <a:spcAft>
              <a:spcPts val="400"/>
            </a:spcAft>
          </a:pPr>
          <a:r>
            <a:rPr lang="en-US" sz="2000" dirty="0" smtClean="0">
              <a:solidFill>
                <a:srgbClr val="FF0000"/>
              </a:solidFill>
            </a:rPr>
            <a:t> </a:t>
          </a:r>
          <a:r>
            <a:rPr lang="en-US" sz="2000" dirty="0" smtClean="0">
              <a:solidFill>
                <a:schemeClr val="tx1"/>
              </a:solidFill>
            </a:rPr>
            <a:t>- Can </a:t>
          </a:r>
          <a:r>
            <a:rPr lang="en-US" sz="2000" dirty="0" smtClean="0">
              <a:solidFill>
                <a:srgbClr val="FF0000"/>
              </a:solidFill>
            </a:rPr>
            <a:t>communicate </a:t>
          </a:r>
          <a:r>
            <a:rPr lang="en-US" sz="2000" dirty="0" smtClean="0">
              <a:solidFill>
                <a:schemeClr val="tx1"/>
              </a:solidFill>
            </a:rPr>
            <a:t>with foreign people </a:t>
          </a:r>
          <a:r>
            <a:rPr lang="en-US" sz="2000" dirty="0" smtClean="0">
              <a:solidFill>
                <a:srgbClr val="FF0000"/>
              </a:solidFill>
            </a:rPr>
            <a:t>fluently.</a:t>
          </a:r>
          <a:endParaRPr lang="en-US" sz="2000" dirty="0"/>
        </a:p>
      </dgm:t>
    </dgm:pt>
    <dgm:pt modelId="{370F5D93-AAA7-4F7C-A726-D7F009B11E52}" type="parTrans" cxnId="{C323A807-AD5C-41EE-91FC-FA70A4CA11F2}">
      <dgm:prSet/>
      <dgm:spPr/>
      <dgm:t>
        <a:bodyPr/>
        <a:lstStyle/>
        <a:p>
          <a:endParaRPr lang="en-US"/>
        </a:p>
      </dgm:t>
    </dgm:pt>
    <dgm:pt modelId="{81AC8A09-3CA1-4BF0-A32B-60D847314E70}" type="sibTrans" cxnId="{C323A807-AD5C-41EE-91FC-FA70A4CA11F2}">
      <dgm:prSet/>
      <dgm:spPr/>
      <dgm:t>
        <a:bodyPr/>
        <a:lstStyle/>
        <a:p>
          <a:endParaRPr lang="en-US"/>
        </a:p>
      </dgm:t>
    </dgm:pt>
    <dgm:pt modelId="{7DC5E347-8C33-4B1A-8B42-4D87CD72857A}" type="pres">
      <dgm:prSet presAssocID="{2F8BA0DB-861E-4D73-B424-7F207D88768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45043F4-07F3-459C-B315-DB3F3ADE9E8A}" type="pres">
      <dgm:prSet presAssocID="{2F8BA0DB-861E-4D73-B424-7F207D887684}" presName="Name1" presStyleCnt="0"/>
      <dgm:spPr/>
    </dgm:pt>
    <dgm:pt modelId="{0F500A70-2FDE-4891-81BC-8BEDFCA69778}" type="pres">
      <dgm:prSet presAssocID="{2F8BA0DB-861E-4D73-B424-7F207D887684}" presName="cycle" presStyleCnt="0"/>
      <dgm:spPr/>
    </dgm:pt>
    <dgm:pt modelId="{76209BBE-52BA-4418-9F18-F9FE461CA015}" type="pres">
      <dgm:prSet presAssocID="{2F8BA0DB-861E-4D73-B424-7F207D887684}" presName="srcNode" presStyleLbl="node1" presStyleIdx="0" presStyleCnt="4"/>
      <dgm:spPr/>
    </dgm:pt>
    <dgm:pt modelId="{D6E66107-1BB6-4072-9E73-E7E33EC4054B}" type="pres">
      <dgm:prSet presAssocID="{2F8BA0DB-861E-4D73-B424-7F207D887684}" presName="conn" presStyleLbl="parChTrans1D2" presStyleIdx="0" presStyleCnt="1"/>
      <dgm:spPr/>
      <dgm:t>
        <a:bodyPr/>
        <a:lstStyle/>
        <a:p>
          <a:endParaRPr lang="en-US"/>
        </a:p>
      </dgm:t>
    </dgm:pt>
    <dgm:pt modelId="{CDB0E199-DC22-4D68-82FD-E8222E76AFEE}" type="pres">
      <dgm:prSet presAssocID="{2F8BA0DB-861E-4D73-B424-7F207D887684}" presName="extraNode" presStyleLbl="node1" presStyleIdx="0" presStyleCnt="4"/>
      <dgm:spPr/>
    </dgm:pt>
    <dgm:pt modelId="{EE47BC3D-D4C4-4772-B3FC-0E05CC7A92EA}" type="pres">
      <dgm:prSet presAssocID="{2F8BA0DB-861E-4D73-B424-7F207D887684}" presName="dstNode" presStyleLbl="node1" presStyleIdx="0" presStyleCnt="4"/>
      <dgm:spPr/>
    </dgm:pt>
    <dgm:pt modelId="{5D004ED7-E178-4DF5-8354-35DB9BB3514C}" type="pres">
      <dgm:prSet presAssocID="{1E5463E1-BA11-4D3B-9466-54CBFF37D631}" presName="text_1" presStyleLbl="node1" presStyleIdx="0" presStyleCnt="4" custScaleY="1580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F423B-A931-4B1F-8D73-51AD6499CB7B}" type="pres">
      <dgm:prSet presAssocID="{1E5463E1-BA11-4D3B-9466-54CBFF37D631}" presName="accent_1" presStyleCnt="0"/>
      <dgm:spPr/>
    </dgm:pt>
    <dgm:pt modelId="{B308063A-F359-4999-9744-963FE5AB3FCB}" type="pres">
      <dgm:prSet presAssocID="{1E5463E1-BA11-4D3B-9466-54CBFF37D631}" presName="accentRepeatNode" presStyleLbl="solidFgAcc1" presStyleIdx="0" presStyleCnt="4" custScaleX="141429" custScaleY="109634" custLinFactNeighborY="-252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>
          <a:glow rad="139700">
            <a:schemeClr val="accent3">
              <a:satMod val="175000"/>
              <a:alpha val="40000"/>
            </a:schemeClr>
          </a:glow>
        </a:effectLst>
      </dgm:spPr>
    </dgm:pt>
    <dgm:pt modelId="{5EE179EB-1DB5-407F-BAC6-9E32808E1B7B}" type="pres">
      <dgm:prSet presAssocID="{514F1CF6-95F4-45BA-9F32-7CA1041B9FA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FBC7B-16DA-4152-8C4D-572F4A88B308}" type="pres">
      <dgm:prSet presAssocID="{514F1CF6-95F4-45BA-9F32-7CA1041B9FAD}" presName="accent_2" presStyleCnt="0"/>
      <dgm:spPr/>
    </dgm:pt>
    <dgm:pt modelId="{3B936C82-1F85-45C4-804C-DBEC0C4C2AAE}" type="pres">
      <dgm:prSet presAssocID="{514F1CF6-95F4-45BA-9F32-7CA1041B9FAD}" presName="accentRepeatNode" presStyleLbl="solidFgAcc1" presStyleIdx="1" presStyleCnt="4" custScaleX="144510" custLinFactNeighborX="-6008" custLinFactNeighborY="-168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>
          <a:glow rad="139700">
            <a:schemeClr val="accent5">
              <a:satMod val="175000"/>
              <a:alpha val="40000"/>
            </a:schemeClr>
          </a:glow>
        </a:effectLst>
      </dgm:spPr>
    </dgm:pt>
    <dgm:pt modelId="{29BAC7F6-8221-4B36-B42D-E06E61B9E9DA}" type="pres">
      <dgm:prSet presAssocID="{7D057F10-A98D-4573-B015-15C1DF8CBFFB}" presName="text_3" presStyleLbl="node1" presStyleIdx="2" presStyleCnt="4" custLinFactNeighborX="2721" custLinFactNeighborY="-4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AD68F-C79B-4EB8-9B66-ACA51559D6B9}" type="pres">
      <dgm:prSet presAssocID="{7D057F10-A98D-4573-B015-15C1DF8CBFFB}" presName="accent_3" presStyleCnt="0"/>
      <dgm:spPr/>
    </dgm:pt>
    <dgm:pt modelId="{E28C30B2-7022-4D10-87E7-604AC304BE03}" type="pres">
      <dgm:prSet presAssocID="{7D057F10-A98D-4573-B015-15C1DF8CBFFB}" presName="accentRepeatNode" presStyleLbl="solidFgAcc1" presStyleIdx="2" presStyleCnt="4" custScaleX="144510" custLinFactNeighborX="-5967" custLinFactNeighborY="-10010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</dgm:pt>
    <dgm:pt modelId="{D07650B8-012D-4063-936C-0BDAFD57E07A}" type="pres">
      <dgm:prSet presAssocID="{94DB37FD-1A5F-45D0-8D8C-F14DE737F071}" presName="text_4" presStyleLbl="node1" presStyleIdx="3" presStyleCnt="4" custScaleX="100321" custScaleY="172592" custLinFactNeighborX="-157" custLinFactNeighborY="3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9231C-AA8A-48E1-885B-4FDF761A0713}" type="pres">
      <dgm:prSet presAssocID="{94DB37FD-1A5F-45D0-8D8C-F14DE737F071}" presName="accent_4" presStyleCnt="0"/>
      <dgm:spPr/>
    </dgm:pt>
    <dgm:pt modelId="{D143430F-87C6-4089-9A80-46214A5BCFAF}" type="pres">
      <dgm:prSet presAssocID="{94DB37FD-1A5F-45D0-8D8C-F14DE737F071}" presName="accentRepeatNode" presStyleLbl="solidFgAcc1" presStyleIdx="3" presStyleCnt="4" custScaleX="165295" custScaleY="108439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effectLst>
          <a:glow rad="101600">
            <a:schemeClr val="accent4">
              <a:satMod val="175000"/>
              <a:alpha val="40000"/>
            </a:schemeClr>
          </a:glow>
        </a:effectLst>
      </dgm:spPr>
    </dgm:pt>
  </dgm:ptLst>
  <dgm:cxnLst>
    <dgm:cxn modelId="{6DDF45FC-A902-452E-BC9A-A5109EDF1CA6}" type="presOf" srcId="{E0E7F92B-64F8-4294-8898-347A7D5EF252}" destId="{D6E66107-1BB6-4072-9E73-E7E33EC4054B}" srcOrd="0" destOrd="0" presId="urn:microsoft.com/office/officeart/2008/layout/VerticalCurvedList"/>
    <dgm:cxn modelId="{31689617-E6A0-48C0-B107-7A0E168FA56C}" srcId="{2F8BA0DB-861E-4D73-B424-7F207D887684}" destId="{7D057F10-A98D-4573-B015-15C1DF8CBFFB}" srcOrd="2" destOrd="0" parTransId="{1C35C1E8-A5C9-41EF-9A13-A0CBF4FC04A6}" sibTransId="{EE77F858-ED81-4E17-B0B8-8289DAC84474}"/>
    <dgm:cxn modelId="{C323A807-AD5C-41EE-91FC-FA70A4CA11F2}" srcId="{2F8BA0DB-861E-4D73-B424-7F207D887684}" destId="{514F1CF6-95F4-45BA-9F32-7CA1041B9FAD}" srcOrd="1" destOrd="0" parTransId="{370F5D93-AAA7-4F7C-A726-D7F009B11E52}" sibTransId="{81AC8A09-3CA1-4BF0-A32B-60D847314E70}"/>
    <dgm:cxn modelId="{F125299E-6B96-423B-AEE3-C1FD89D32A3B}" type="presOf" srcId="{94DB37FD-1A5F-45D0-8D8C-F14DE737F071}" destId="{D07650B8-012D-4063-936C-0BDAFD57E07A}" srcOrd="0" destOrd="0" presId="urn:microsoft.com/office/officeart/2008/layout/VerticalCurvedList"/>
    <dgm:cxn modelId="{00DC27F8-FE61-49E0-8744-4635FCC7F0E5}" srcId="{2F8BA0DB-861E-4D73-B424-7F207D887684}" destId="{1E5463E1-BA11-4D3B-9466-54CBFF37D631}" srcOrd="0" destOrd="0" parTransId="{E0360257-D23A-4AD0-B485-FC5C89655FD9}" sibTransId="{E0E7F92B-64F8-4294-8898-347A7D5EF252}"/>
    <dgm:cxn modelId="{CF7E79FF-CE41-4BC5-AF2E-7DD3C21420A8}" type="presOf" srcId="{7D057F10-A98D-4573-B015-15C1DF8CBFFB}" destId="{29BAC7F6-8221-4B36-B42D-E06E61B9E9DA}" srcOrd="0" destOrd="0" presId="urn:microsoft.com/office/officeart/2008/layout/VerticalCurvedList"/>
    <dgm:cxn modelId="{8FF44B29-00BF-4F4B-9CD8-7E87CFCA5889}" type="presOf" srcId="{2F8BA0DB-861E-4D73-B424-7F207D887684}" destId="{7DC5E347-8C33-4B1A-8B42-4D87CD72857A}" srcOrd="0" destOrd="0" presId="urn:microsoft.com/office/officeart/2008/layout/VerticalCurvedList"/>
    <dgm:cxn modelId="{1DB9C3FC-DFC3-4A0A-80F8-F97EE9D83216}" type="presOf" srcId="{1E5463E1-BA11-4D3B-9466-54CBFF37D631}" destId="{5D004ED7-E178-4DF5-8354-35DB9BB3514C}" srcOrd="0" destOrd="0" presId="urn:microsoft.com/office/officeart/2008/layout/VerticalCurvedList"/>
    <dgm:cxn modelId="{9C14B96A-DE1A-471E-AFF7-3544BB494AD6}" srcId="{2F8BA0DB-861E-4D73-B424-7F207D887684}" destId="{94DB37FD-1A5F-45D0-8D8C-F14DE737F071}" srcOrd="3" destOrd="0" parTransId="{379115D1-FDDF-4C59-96C4-7D4368F46E76}" sibTransId="{1B34AA3D-368C-4446-979F-46F2D3FACC45}"/>
    <dgm:cxn modelId="{E1FD9C39-1856-469A-A21F-343C79BC9606}" type="presOf" srcId="{514F1CF6-95F4-45BA-9F32-7CA1041B9FAD}" destId="{5EE179EB-1DB5-407F-BAC6-9E32808E1B7B}" srcOrd="0" destOrd="0" presId="urn:microsoft.com/office/officeart/2008/layout/VerticalCurvedList"/>
    <dgm:cxn modelId="{2BEC74A0-8EED-4256-827A-564D59561B89}" type="presParOf" srcId="{7DC5E347-8C33-4B1A-8B42-4D87CD72857A}" destId="{A45043F4-07F3-459C-B315-DB3F3ADE9E8A}" srcOrd="0" destOrd="0" presId="urn:microsoft.com/office/officeart/2008/layout/VerticalCurvedList"/>
    <dgm:cxn modelId="{F5917EF2-DA56-4942-828E-408B9F47CF54}" type="presParOf" srcId="{A45043F4-07F3-459C-B315-DB3F3ADE9E8A}" destId="{0F500A70-2FDE-4891-81BC-8BEDFCA69778}" srcOrd="0" destOrd="0" presId="urn:microsoft.com/office/officeart/2008/layout/VerticalCurvedList"/>
    <dgm:cxn modelId="{3AB43F43-204C-4F76-99D6-C907359C6967}" type="presParOf" srcId="{0F500A70-2FDE-4891-81BC-8BEDFCA69778}" destId="{76209BBE-52BA-4418-9F18-F9FE461CA015}" srcOrd="0" destOrd="0" presId="urn:microsoft.com/office/officeart/2008/layout/VerticalCurvedList"/>
    <dgm:cxn modelId="{DB5CE7B6-85CF-4B47-80BD-1B09A44FA19F}" type="presParOf" srcId="{0F500A70-2FDE-4891-81BC-8BEDFCA69778}" destId="{D6E66107-1BB6-4072-9E73-E7E33EC4054B}" srcOrd="1" destOrd="0" presId="urn:microsoft.com/office/officeart/2008/layout/VerticalCurvedList"/>
    <dgm:cxn modelId="{642F9976-3E81-4BA0-803C-F928E3300C85}" type="presParOf" srcId="{0F500A70-2FDE-4891-81BC-8BEDFCA69778}" destId="{CDB0E199-DC22-4D68-82FD-E8222E76AFEE}" srcOrd="2" destOrd="0" presId="urn:microsoft.com/office/officeart/2008/layout/VerticalCurvedList"/>
    <dgm:cxn modelId="{0CD089C3-B44A-4DA6-A78D-1A7818262052}" type="presParOf" srcId="{0F500A70-2FDE-4891-81BC-8BEDFCA69778}" destId="{EE47BC3D-D4C4-4772-B3FC-0E05CC7A92EA}" srcOrd="3" destOrd="0" presId="urn:microsoft.com/office/officeart/2008/layout/VerticalCurvedList"/>
    <dgm:cxn modelId="{EC7AEA57-254A-4755-8E6D-B689C900E0C9}" type="presParOf" srcId="{A45043F4-07F3-459C-B315-DB3F3ADE9E8A}" destId="{5D004ED7-E178-4DF5-8354-35DB9BB3514C}" srcOrd="1" destOrd="0" presId="urn:microsoft.com/office/officeart/2008/layout/VerticalCurvedList"/>
    <dgm:cxn modelId="{857BCF8B-3AA1-4682-996B-B49061268B8D}" type="presParOf" srcId="{A45043F4-07F3-459C-B315-DB3F3ADE9E8A}" destId="{6B9F423B-A931-4B1F-8D73-51AD6499CB7B}" srcOrd="2" destOrd="0" presId="urn:microsoft.com/office/officeart/2008/layout/VerticalCurvedList"/>
    <dgm:cxn modelId="{DCE7C84F-951A-403C-8548-642695055101}" type="presParOf" srcId="{6B9F423B-A931-4B1F-8D73-51AD6499CB7B}" destId="{B308063A-F359-4999-9744-963FE5AB3FCB}" srcOrd="0" destOrd="0" presId="urn:microsoft.com/office/officeart/2008/layout/VerticalCurvedList"/>
    <dgm:cxn modelId="{BF9FFA52-6B41-4FD2-9BC1-E389E611CB4D}" type="presParOf" srcId="{A45043F4-07F3-459C-B315-DB3F3ADE9E8A}" destId="{5EE179EB-1DB5-407F-BAC6-9E32808E1B7B}" srcOrd="3" destOrd="0" presId="urn:microsoft.com/office/officeart/2008/layout/VerticalCurvedList"/>
    <dgm:cxn modelId="{BA9D75A3-864A-4B51-8EB8-E761B4CC66E1}" type="presParOf" srcId="{A45043F4-07F3-459C-B315-DB3F3ADE9E8A}" destId="{2AAFBC7B-16DA-4152-8C4D-572F4A88B308}" srcOrd="4" destOrd="0" presId="urn:microsoft.com/office/officeart/2008/layout/VerticalCurvedList"/>
    <dgm:cxn modelId="{A85E7840-9E38-4DE9-956C-5331E47855A3}" type="presParOf" srcId="{2AAFBC7B-16DA-4152-8C4D-572F4A88B308}" destId="{3B936C82-1F85-45C4-804C-DBEC0C4C2AAE}" srcOrd="0" destOrd="0" presId="urn:microsoft.com/office/officeart/2008/layout/VerticalCurvedList"/>
    <dgm:cxn modelId="{27F2AFDA-BB06-418B-ABA7-0072298DCC0D}" type="presParOf" srcId="{A45043F4-07F3-459C-B315-DB3F3ADE9E8A}" destId="{29BAC7F6-8221-4B36-B42D-E06E61B9E9DA}" srcOrd="5" destOrd="0" presId="urn:microsoft.com/office/officeart/2008/layout/VerticalCurvedList"/>
    <dgm:cxn modelId="{84D2B7E4-466A-46ED-9C5F-7077F97CB6DD}" type="presParOf" srcId="{A45043F4-07F3-459C-B315-DB3F3ADE9E8A}" destId="{58BAD68F-C79B-4EB8-9B66-ACA51559D6B9}" srcOrd="6" destOrd="0" presId="urn:microsoft.com/office/officeart/2008/layout/VerticalCurvedList"/>
    <dgm:cxn modelId="{5359F4FC-D2A6-4466-A3D1-5FC0D8466EFF}" type="presParOf" srcId="{58BAD68F-C79B-4EB8-9B66-ACA51559D6B9}" destId="{E28C30B2-7022-4D10-87E7-604AC304BE03}" srcOrd="0" destOrd="0" presId="urn:microsoft.com/office/officeart/2008/layout/VerticalCurvedList"/>
    <dgm:cxn modelId="{47ABD0EA-585F-49E4-8AF1-98A9BD4EF5E9}" type="presParOf" srcId="{A45043F4-07F3-459C-B315-DB3F3ADE9E8A}" destId="{D07650B8-012D-4063-936C-0BDAFD57E07A}" srcOrd="7" destOrd="0" presId="urn:microsoft.com/office/officeart/2008/layout/VerticalCurvedList"/>
    <dgm:cxn modelId="{69C6405D-8A40-4828-99E4-E292B4651A7E}" type="presParOf" srcId="{A45043F4-07F3-459C-B315-DB3F3ADE9E8A}" destId="{43B9231C-AA8A-48E1-885B-4FDF761A0713}" srcOrd="8" destOrd="0" presId="urn:microsoft.com/office/officeart/2008/layout/VerticalCurvedList"/>
    <dgm:cxn modelId="{0DEAC9FF-5135-4039-BCB6-AB50C36A6E2D}" type="presParOf" srcId="{43B9231C-AA8A-48E1-885B-4FDF761A0713}" destId="{D143430F-87C6-4089-9A80-46214A5BCFA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8BA0DB-861E-4D73-B424-7F207D88768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E5463E1-BA11-4D3B-9466-54CBFF37D631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spcAft>
              <a:spcPts val="400"/>
            </a:spcAft>
          </a:pPr>
          <a:r>
            <a:rPr lang="en-US" sz="2000" dirty="0" smtClean="0"/>
            <a:t>    - Can </a:t>
          </a:r>
          <a:r>
            <a:rPr lang="en-US" sz="2000" dirty="0" smtClean="0">
              <a:solidFill>
                <a:srgbClr val="FF0000"/>
              </a:solidFill>
            </a:rPr>
            <a:t>transmit main information </a:t>
          </a:r>
          <a:r>
            <a:rPr lang="en-US" sz="2000" dirty="0" smtClean="0"/>
            <a:t>to listener.</a:t>
          </a:r>
        </a:p>
        <a:p>
          <a:pPr>
            <a:spcAft>
              <a:spcPts val="400"/>
            </a:spcAft>
          </a:pPr>
          <a:r>
            <a:rPr lang="en-US" sz="2000" dirty="0" smtClean="0"/>
            <a:t>    - Can </a:t>
          </a:r>
          <a:r>
            <a:rPr lang="en-US" sz="2000" dirty="0" smtClean="0">
              <a:solidFill>
                <a:srgbClr val="FF0000"/>
              </a:solidFill>
            </a:rPr>
            <a:t>explain idea by talking and gesture.</a:t>
          </a:r>
          <a:endParaRPr lang="en-US" sz="2000" dirty="0">
            <a:solidFill>
              <a:srgbClr val="FF0000"/>
            </a:solidFill>
          </a:endParaRPr>
        </a:p>
      </dgm:t>
    </dgm:pt>
    <dgm:pt modelId="{E0360257-D23A-4AD0-B485-FC5C89655FD9}" type="parTrans" cxnId="{00DC27F8-FE61-49E0-8744-4635FCC7F0E5}">
      <dgm:prSet/>
      <dgm:spPr/>
      <dgm:t>
        <a:bodyPr/>
        <a:lstStyle/>
        <a:p>
          <a:endParaRPr lang="en-US"/>
        </a:p>
      </dgm:t>
    </dgm:pt>
    <dgm:pt modelId="{E0E7F92B-64F8-4294-8898-347A7D5EF252}" type="sibTrans" cxnId="{00DC27F8-FE61-49E0-8744-4635FCC7F0E5}">
      <dgm:prSet/>
      <dgm:spPr/>
      <dgm:t>
        <a:bodyPr/>
        <a:lstStyle/>
        <a:p>
          <a:endParaRPr lang="en-US"/>
        </a:p>
      </dgm:t>
    </dgm:pt>
    <dgm:pt modelId="{7D057F10-A98D-4573-B015-15C1DF8CBFFB}">
      <dgm:prSet phldrT="[Text]"/>
      <dgm:spPr/>
      <dgm:t>
        <a:bodyPr/>
        <a:lstStyle/>
        <a:p>
          <a:r>
            <a:rPr lang="en-US" dirty="0" smtClean="0"/>
            <a:t>  - Can </a:t>
          </a:r>
          <a:r>
            <a:rPr lang="en-US" dirty="0" smtClean="0">
              <a:solidFill>
                <a:srgbClr val="FF0000"/>
              </a:solidFill>
            </a:rPr>
            <a:t>understand technical documents </a:t>
          </a:r>
          <a:r>
            <a:rPr lang="en-US" dirty="0" smtClean="0"/>
            <a:t>with</a:t>
          </a:r>
        </a:p>
        <a:p>
          <a:r>
            <a:rPr lang="en-US" dirty="0" smtClean="0"/>
            <a:t>    dictionary</a:t>
          </a:r>
          <a:endParaRPr lang="en-US" dirty="0"/>
        </a:p>
      </dgm:t>
    </dgm:pt>
    <dgm:pt modelId="{1C35C1E8-A5C9-41EF-9A13-A0CBF4FC04A6}" type="parTrans" cxnId="{31689617-E6A0-48C0-B107-7A0E168FA56C}">
      <dgm:prSet/>
      <dgm:spPr/>
      <dgm:t>
        <a:bodyPr/>
        <a:lstStyle/>
        <a:p>
          <a:endParaRPr lang="en-US"/>
        </a:p>
      </dgm:t>
    </dgm:pt>
    <dgm:pt modelId="{EE77F858-ED81-4E17-B0B8-8289DAC84474}" type="sibTrans" cxnId="{31689617-E6A0-48C0-B107-7A0E168FA56C}">
      <dgm:prSet/>
      <dgm:spPr/>
      <dgm:t>
        <a:bodyPr/>
        <a:lstStyle/>
        <a:p>
          <a:endParaRPr lang="en-US"/>
        </a:p>
      </dgm:t>
    </dgm:pt>
    <dgm:pt modelId="{94DB37FD-1A5F-45D0-8D8C-F14DE737F071}">
      <dgm:prSet phldrT="[Text]" custT="1"/>
      <dgm:spPr/>
      <dgm:t>
        <a:bodyPr/>
        <a:lstStyle/>
        <a:p>
          <a:pPr>
            <a:spcAft>
              <a:spcPts val="200"/>
            </a:spcAft>
          </a:pPr>
          <a:r>
            <a:rPr lang="en-US" sz="2000" dirty="0" smtClean="0"/>
            <a:t>   - Can </a:t>
          </a:r>
          <a:r>
            <a:rPr lang="en-US" sz="2000" dirty="0" smtClean="0">
              <a:solidFill>
                <a:srgbClr val="FF0000"/>
              </a:solidFill>
            </a:rPr>
            <a:t>write email and report </a:t>
          </a:r>
          <a:r>
            <a:rPr lang="en-US" sz="2000" dirty="0" smtClean="0"/>
            <a:t>(still have some grammar mistakes).</a:t>
          </a:r>
        </a:p>
        <a:p>
          <a:pPr>
            <a:spcAft>
              <a:spcPts val="200"/>
            </a:spcAft>
          </a:pPr>
          <a:r>
            <a:rPr lang="en-US" sz="2000" dirty="0" smtClean="0"/>
            <a:t>-  - Can prepare </a:t>
          </a:r>
          <a:r>
            <a:rPr lang="en-US" sz="2000" dirty="0" smtClean="0">
              <a:solidFill>
                <a:srgbClr val="FF0000"/>
              </a:solidFill>
            </a:rPr>
            <a:t>simple technical presentation slides.</a:t>
          </a:r>
        </a:p>
        <a:p>
          <a:pPr>
            <a:spcAft>
              <a:spcPts val="200"/>
            </a:spcAft>
          </a:pPr>
          <a:r>
            <a:rPr lang="en-US" sz="2000" dirty="0" smtClean="0"/>
            <a:t>   - Can write </a:t>
          </a:r>
          <a:r>
            <a:rPr lang="en-US" sz="2000" dirty="0" smtClean="0">
              <a:solidFill>
                <a:srgbClr val="FF0000"/>
              </a:solidFill>
            </a:rPr>
            <a:t>simple technical documents.</a:t>
          </a:r>
          <a:endParaRPr lang="en-US" sz="2000" dirty="0">
            <a:solidFill>
              <a:srgbClr val="FF0000"/>
            </a:solidFill>
          </a:endParaRPr>
        </a:p>
      </dgm:t>
    </dgm:pt>
    <dgm:pt modelId="{379115D1-FDDF-4C59-96C4-7D4368F46E76}" type="parTrans" cxnId="{9C14B96A-DE1A-471E-AFF7-3544BB494AD6}">
      <dgm:prSet/>
      <dgm:spPr/>
      <dgm:t>
        <a:bodyPr/>
        <a:lstStyle/>
        <a:p>
          <a:endParaRPr lang="en-US"/>
        </a:p>
      </dgm:t>
    </dgm:pt>
    <dgm:pt modelId="{1B34AA3D-368C-4446-979F-46F2D3FACC45}" type="sibTrans" cxnId="{9C14B96A-DE1A-471E-AFF7-3544BB494AD6}">
      <dgm:prSet/>
      <dgm:spPr/>
      <dgm:t>
        <a:bodyPr/>
        <a:lstStyle/>
        <a:p>
          <a:endParaRPr lang="en-US"/>
        </a:p>
      </dgm:t>
    </dgm:pt>
    <dgm:pt modelId="{514F1CF6-95F4-45BA-9F32-7CA1041B9FAD}">
      <dgm:prSet custT="1"/>
      <dgm:spPr/>
      <dgm:t>
        <a:bodyPr/>
        <a:lstStyle/>
        <a:p>
          <a:pPr>
            <a:spcAft>
              <a:spcPts val="400"/>
            </a:spcAft>
          </a:pPr>
          <a:r>
            <a:rPr lang="en-US" sz="2000" dirty="0" smtClean="0"/>
            <a:t> - Can </a:t>
          </a:r>
          <a:r>
            <a:rPr lang="en-US" sz="2000" dirty="0" smtClean="0">
              <a:solidFill>
                <a:srgbClr val="FF0000"/>
              </a:solidFill>
            </a:rPr>
            <a:t>catch</a:t>
          </a:r>
          <a:r>
            <a:rPr lang="en-US" sz="2000" dirty="0" smtClean="0"/>
            <a:t> and </a:t>
          </a:r>
          <a:r>
            <a:rPr lang="en-US" sz="2000" dirty="0" smtClean="0">
              <a:solidFill>
                <a:srgbClr val="FF0000"/>
              </a:solidFill>
            </a:rPr>
            <a:t>summarize main information </a:t>
          </a:r>
          <a:r>
            <a:rPr lang="en-US" sz="2000" dirty="0" smtClean="0"/>
            <a:t>from </a:t>
          </a:r>
        </a:p>
        <a:p>
          <a:pPr>
            <a:spcAft>
              <a:spcPts val="400"/>
            </a:spcAft>
          </a:pPr>
          <a:r>
            <a:rPr lang="en-US" sz="2000" dirty="0" smtClean="0"/>
            <a:t>   speaker</a:t>
          </a:r>
          <a:endParaRPr lang="en-US" sz="2000" dirty="0"/>
        </a:p>
      </dgm:t>
    </dgm:pt>
    <dgm:pt modelId="{370F5D93-AAA7-4F7C-A726-D7F009B11E52}" type="parTrans" cxnId="{C323A807-AD5C-41EE-91FC-FA70A4CA11F2}">
      <dgm:prSet/>
      <dgm:spPr/>
      <dgm:t>
        <a:bodyPr/>
        <a:lstStyle/>
        <a:p>
          <a:endParaRPr lang="en-US"/>
        </a:p>
      </dgm:t>
    </dgm:pt>
    <dgm:pt modelId="{81AC8A09-3CA1-4BF0-A32B-60D847314E70}" type="sibTrans" cxnId="{C323A807-AD5C-41EE-91FC-FA70A4CA11F2}">
      <dgm:prSet/>
      <dgm:spPr/>
      <dgm:t>
        <a:bodyPr/>
        <a:lstStyle/>
        <a:p>
          <a:endParaRPr lang="en-US"/>
        </a:p>
      </dgm:t>
    </dgm:pt>
    <dgm:pt modelId="{7DC5E347-8C33-4B1A-8B42-4D87CD72857A}" type="pres">
      <dgm:prSet presAssocID="{2F8BA0DB-861E-4D73-B424-7F207D88768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45043F4-07F3-459C-B315-DB3F3ADE9E8A}" type="pres">
      <dgm:prSet presAssocID="{2F8BA0DB-861E-4D73-B424-7F207D887684}" presName="Name1" presStyleCnt="0"/>
      <dgm:spPr/>
    </dgm:pt>
    <dgm:pt modelId="{0F500A70-2FDE-4891-81BC-8BEDFCA69778}" type="pres">
      <dgm:prSet presAssocID="{2F8BA0DB-861E-4D73-B424-7F207D887684}" presName="cycle" presStyleCnt="0"/>
      <dgm:spPr/>
    </dgm:pt>
    <dgm:pt modelId="{76209BBE-52BA-4418-9F18-F9FE461CA015}" type="pres">
      <dgm:prSet presAssocID="{2F8BA0DB-861E-4D73-B424-7F207D887684}" presName="srcNode" presStyleLbl="node1" presStyleIdx="0" presStyleCnt="4"/>
      <dgm:spPr/>
    </dgm:pt>
    <dgm:pt modelId="{D6E66107-1BB6-4072-9E73-E7E33EC4054B}" type="pres">
      <dgm:prSet presAssocID="{2F8BA0DB-861E-4D73-B424-7F207D887684}" presName="conn" presStyleLbl="parChTrans1D2" presStyleIdx="0" presStyleCnt="1"/>
      <dgm:spPr/>
      <dgm:t>
        <a:bodyPr/>
        <a:lstStyle/>
        <a:p>
          <a:endParaRPr lang="en-US"/>
        </a:p>
      </dgm:t>
    </dgm:pt>
    <dgm:pt modelId="{CDB0E199-DC22-4D68-82FD-E8222E76AFEE}" type="pres">
      <dgm:prSet presAssocID="{2F8BA0DB-861E-4D73-B424-7F207D887684}" presName="extraNode" presStyleLbl="node1" presStyleIdx="0" presStyleCnt="4"/>
      <dgm:spPr/>
    </dgm:pt>
    <dgm:pt modelId="{EE47BC3D-D4C4-4772-B3FC-0E05CC7A92EA}" type="pres">
      <dgm:prSet presAssocID="{2F8BA0DB-861E-4D73-B424-7F207D887684}" presName="dstNode" presStyleLbl="node1" presStyleIdx="0" presStyleCnt="4"/>
      <dgm:spPr/>
    </dgm:pt>
    <dgm:pt modelId="{5D004ED7-E178-4DF5-8354-35DB9BB3514C}" type="pres">
      <dgm:prSet presAssocID="{1E5463E1-BA11-4D3B-9466-54CBFF37D63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F423B-A931-4B1F-8D73-51AD6499CB7B}" type="pres">
      <dgm:prSet presAssocID="{1E5463E1-BA11-4D3B-9466-54CBFF37D631}" presName="accent_1" presStyleCnt="0"/>
      <dgm:spPr/>
    </dgm:pt>
    <dgm:pt modelId="{B308063A-F359-4999-9744-963FE5AB3FCB}" type="pres">
      <dgm:prSet presAssocID="{1E5463E1-BA11-4D3B-9466-54CBFF37D631}" presName="accentRepeatNode" presStyleLbl="solidFgAcc1" presStyleIdx="0" presStyleCnt="4" custScaleX="141429" custScaleY="109634" custLinFactNeighborY="-4506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effectLst>
          <a:glow rad="139700">
            <a:schemeClr val="accent3">
              <a:satMod val="175000"/>
              <a:alpha val="40000"/>
            </a:schemeClr>
          </a:glow>
        </a:effectLst>
      </dgm:spPr>
    </dgm:pt>
    <dgm:pt modelId="{5EE179EB-1DB5-407F-BAC6-9E32808E1B7B}" type="pres">
      <dgm:prSet presAssocID="{514F1CF6-95F4-45BA-9F32-7CA1041B9FA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FBC7B-16DA-4152-8C4D-572F4A88B308}" type="pres">
      <dgm:prSet presAssocID="{514F1CF6-95F4-45BA-9F32-7CA1041B9FAD}" presName="accent_2" presStyleCnt="0"/>
      <dgm:spPr/>
    </dgm:pt>
    <dgm:pt modelId="{3B936C82-1F85-45C4-804C-DBEC0C4C2AAE}" type="pres">
      <dgm:prSet presAssocID="{514F1CF6-95F4-45BA-9F32-7CA1041B9FAD}" presName="accentRepeatNode" presStyleLbl="solidFgAcc1" presStyleIdx="1" presStyleCnt="4" custScaleX="144510" custLinFactNeighborX="-6008" custLinFactNeighborY="-3004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>
          <a:glow rad="139700">
            <a:schemeClr val="accent5">
              <a:satMod val="175000"/>
              <a:alpha val="40000"/>
            </a:schemeClr>
          </a:glow>
        </a:effectLst>
      </dgm:spPr>
    </dgm:pt>
    <dgm:pt modelId="{29BAC7F6-8221-4B36-B42D-E06E61B9E9DA}" type="pres">
      <dgm:prSet presAssocID="{7D057F10-A98D-4573-B015-15C1DF8CBFFB}" presName="text_3" presStyleLbl="node1" presStyleIdx="2" presStyleCnt="4" custLinFactNeighborX="2721" custLinFactNeighborY="-4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AD68F-C79B-4EB8-9B66-ACA51559D6B9}" type="pres">
      <dgm:prSet presAssocID="{7D057F10-A98D-4573-B015-15C1DF8CBFFB}" presName="accent_3" presStyleCnt="0"/>
      <dgm:spPr/>
    </dgm:pt>
    <dgm:pt modelId="{E28C30B2-7022-4D10-87E7-604AC304BE03}" type="pres">
      <dgm:prSet presAssocID="{7D057F10-A98D-4573-B015-15C1DF8CBFFB}" presName="accentRepeatNode" presStyleLbl="solidFgAcc1" presStyleIdx="2" presStyleCnt="4" custScaleX="144510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</dgm:pt>
    <dgm:pt modelId="{D07650B8-012D-4063-936C-0BDAFD57E07A}" type="pres">
      <dgm:prSet presAssocID="{94DB37FD-1A5F-45D0-8D8C-F14DE737F071}" presName="text_4" presStyleLbl="node1" presStyleIdx="3" presStyleCnt="4" custScaleY="172592" custLinFactNeighborX="-157" custLinFactNeighborY="3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9231C-AA8A-48E1-885B-4FDF761A0713}" type="pres">
      <dgm:prSet presAssocID="{94DB37FD-1A5F-45D0-8D8C-F14DE737F071}" presName="accent_4" presStyleCnt="0"/>
      <dgm:spPr/>
    </dgm:pt>
    <dgm:pt modelId="{D143430F-87C6-4089-9A80-46214A5BCFAF}" type="pres">
      <dgm:prSet presAssocID="{94DB37FD-1A5F-45D0-8D8C-F14DE737F071}" presName="accentRepeatNode" presStyleLbl="solidFgAcc1" presStyleIdx="3" presStyleCnt="4" custScaleX="136653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effectLst>
          <a:glow rad="101600">
            <a:schemeClr val="accent4">
              <a:satMod val="175000"/>
              <a:alpha val="40000"/>
            </a:schemeClr>
          </a:glow>
        </a:effectLst>
      </dgm:spPr>
    </dgm:pt>
  </dgm:ptLst>
  <dgm:cxnLst>
    <dgm:cxn modelId="{737B3C76-BD3A-4BA6-9AD7-D01B02E6C075}" type="presOf" srcId="{514F1CF6-95F4-45BA-9F32-7CA1041B9FAD}" destId="{5EE179EB-1DB5-407F-BAC6-9E32808E1B7B}" srcOrd="0" destOrd="0" presId="urn:microsoft.com/office/officeart/2008/layout/VerticalCurvedList"/>
    <dgm:cxn modelId="{31689617-E6A0-48C0-B107-7A0E168FA56C}" srcId="{2F8BA0DB-861E-4D73-B424-7F207D887684}" destId="{7D057F10-A98D-4573-B015-15C1DF8CBFFB}" srcOrd="2" destOrd="0" parTransId="{1C35C1E8-A5C9-41EF-9A13-A0CBF4FC04A6}" sibTransId="{EE77F858-ED81-4E17-B0B8-8289DAC84474}"/>
    <dgm:cxn modelId="{C323A807-AD5C-41EE-91FC-FA70A4CA11F2}" srcId="{2F8BA0DB-861E-4D73-B424-7F207D887684}" destId="{514F1CF6-95F4-45BA-9F32-7CA1041B9FAD}" srcOrd="1" destOrd="0" parTransId="{370F5D93-AAA7-4F7C-A726-D7F009B11E52}" sibTransId="{81AC8A09-3CA1-4BF0-A32B-60D847314E70}"/>
    <dgm:cxn modelId="{A1934276-B58E-4A37-AD0C-A07FED8AC97C}" type="presOf" srcId="{E0E7F92B-64F8-4294-8898-347A7D5EF252}" destId="{D6E66107-1BB6-4072-9E73-E7E33EC4054B}" srcOrd="0" destOrd="0" presId="urn:microsoft.com/office/officeart/2008/layout/VerticalCurvedList"/>
    <dgm:cxn modelId="{00DC27F8-FE61-49E0-8744-4635FCC7F0E5}" srcId="{2F8BA0DB-861E-4D73-B424-7F207D887684}" destId="{1E5463E1-BA11-4D3B-9466-54CBFF37D631}" srcOrd="0" destOrd="0" parTransId="{E0360257-D23A-4AD0-B485-FC5C89655FD9}" sibTransId="{E0E7F92B-64F8-4294-8898-347A7D5EF252}"/>
    <dgm:cxn modelId="{9C14B96A-DE1A-471E-AFF7-3544BB494AD6}" srcId="{2F8BA0DB-861E-4D73-B424-7F207D887684}" destId="{94DB37FD-1A5F-45D0-8D8C-F14DE737F071}" srcOrd="3" destOrd="0" parTransId="{379115D1-FDDF-4C59-96C4-7D4368F46E76}" sibTransId="{1B34AA3D-368C-4446-979F-46F2D3FACC45}"/>
    <dgm:cxn modelId="{CC50C10D-5460-41BA-A9DF-F73E15656F99}" type="presOf" srcId="{7D057F10-A98D-4573-B015-15C1DF8CBFFB}" destId="{29BAC7F6-8221-4B36-B42D-E06E61B9E9DA}" srcOrd="0" destOrd="0" presId="urn:microsoft.com/office/officeart/2008/layout/VerticalCurvedList"/>
    <dgm:cxn modelId="{9A38CED1-0CD6-4C25-9E24-B2C8F3BBB833}" type="presOf" srcId="{94DB37FD-1A5F-45D0-8D8C-F14DE737F071}" destId="{D07650B8-012D-4063-936C-0BDAFD57E07A}" srcOrd="0" destOrd="0" presId="urn:microsoft.com/office/officeart/2008/layout/VerticalCurvedList"/>
    <dgm:cxn modelId="{F0FBC48F-930A-4CD0-B018-964ECA566437}" type="presOf" srcId="{1E5463E1-BA11-4D3B-9466-54CBFF37D631}" destId="{5D004ED7-E178-4DF5-8354-35DB9BB3514C}" srcOrd="0" destOrd="0" presId="urn:microsoft.com/office/officeart/2008/layout/VerticalCurvedList"/>
    <dgm:cxn modelId="{7E7D7487-A7C3-4800-B584-719023D75590}" type="presOf" srcId="{2F8BA0DB-861E-4D73-B424-7F207D887684}" destId="{7DC5E347-8C33-4B1A-8B42-4D87CD72857A}" srcOrd="0" destOrd="0" presId="urn:microsoft.com/office/officeart/2008/layout/VerticalCurvedList"/>
    <dgm:cxn modelId="{7C2552D1-EFFE-4BE6-9B2A-9C98992D9D7B}" type="presParOf" srcId="{7DC5E347-8C33-4B1A-8B42-4D87CD72857A}" destId="{A45043F4-07F3-459C-B315-DB3F3ADE9E8A}" srcOrd="0" destOrd="0" presId="urn:microsoft.com/office/officeart/2008/layout/VerticalCurvedList"/>
    <dgm:cxn modelId="{25766789-6B83-49FD-85A4-9A1114AA8B9F}" type="presParOf" srcId="{A45043F4-07F3-459C-B315-DB3F3ADE9E8A}" destId="{0F500A70-2FDE-4891-81BC-8BEDFCA69778}" srcOrd="0" destOrd="0" presId="urn:microsoft.com/office/officeart/2008/layout/VerticalCurvedList"/>
    <dgm:cxn modelId="{B31DA9E1-F81B-4332-B054-77897EB167F3}" type="presParOf" srcId="{0F500A70-2FDE-4891-81BC-8BEDFCA69778}" destId="{76209BBE-52BA-4418-9F18-F9FE461CA015}" srcOrd="0" destOrd="0" presId="urn:microsoft.com/office/officeart/2008/layout/VerticalCurvedList"/>
    <dgm:cxn modelId="{C1F2D2BB-F9DB-4E7B-8D43-F60DCCEAF0EA}" type="presParOf" srcId="{0F500A70-2FDE-4891-81BC-8BEDFCA69778}" destId="{D6E66107-1BB6-4072-9E73-E7E33EC4054B}" srcOrd="1" destOrd="0" presId="urn:microsoft.com/office/officeart/2008/layout/VerticalCurvedList"/>
    <dgm:cxn modelId="{05720DE4-931F-401A-8E36-8725CCE041FA}" type="presParOf" srcId="{0F500A70-2FDE-4891-81BC-8BEDFCA69778}" destId="{CDB0E199-DC22-4D68-82FD-E8222E76AFEE}" srcOrd="2" destOrd="0" presId="urn:microsoft.com/office/officeart/2008/layout/VerticalCurvedList"/>
    <dgm:cxn modelId="{F3144D43-4179-4FA5-A0DB-98105FCB5AA6}" type="presParOf" srcId="{0F500A70-2FDE-4891-81BC-8BEDFCA69778}" destId="{EE47BC3D-D4C4-4772-B3FC-0E05CC7A92EA}" srcOrd="3" destOrd="0" presId="urn:microsoft.com/office/officeart/2008/layout/VerticalCurvedList"/>
    <dgm:cxn modelId="{4287551C-2560-470E-B2D6-968C4793E45C}" type="presParOf" srcId="{A45043F4-07F3-459C-B315-DB3F3ADE9E8A}" destId="{5D004ED7-E178-4DF5-8354-35DB9BB3514C}" srcOrd="1" destOrd="0" presId="urn:microsoft.com/office/officeart/2008/layout/VerticalCurvedList"/>
    <dgm:cxn modelId="{A4CB94F5-80E7-4988-BEFE-1F72318F6403}" type="presParOf" srcId="{A45043F4-07F3-459C-B315-DB3F3ADE9E8A}" destId="{6B9F423B-A931-4B1F-8D73-51AD6499CB7B}" srcOrd="2" destOrd="0" presId="urn:microsoft.com/office/officeart/2008/layout/VerticalCurvedList"/>
    <dgm:cxn modelId="{97ECD8F5-BD8C-4662-91C1-105B504B31C4}" type="presParOf" srcId="{6B9F423B-A931-4B1F-8D73-51AD6499CB7B}" destId="{B308063A-F359-4999-9744-963FE5AB3FCB}" srcOrd="0" destOrd="0" presId="urn:microsoft.com/office/officeart/2008/layout/VerticalCurvedList"/>
    <dgm:cxn modelId="{1F2B0E36-C96B-4E9E-8887-C2762C918505}" type="presParOf" srcId="{A45043F4-07F3-459C-B315-DB3F3ADE9E8A}" destId="{5EE179EB-1DB5-407F-BAC6-9E32808E1B7B}" srcOrd="3" destOrd="0" presId="urn:microsoft.com/office/officeart/2008/layout/VerticalCurvedList"/>
    <dgm:cxn modelId="{78572A32-FEA3-4D76-92C7-B71022D03756}" type="presParOf" srcId="{A45043F4-07F3-459C-B315-DB3F3ADE9E8A}" destId="{2AAFBC7B-16DA-4152-8C4D-572F4A88B308}" srcOrd="4" destOrd="0" presId="urn:microsoft.com/office/officeart/2008/layout/VerticalCurvedList"/>
    <dgm:cxn modelId="{318F271A-558F-4E88-8DBC-CB05CA1A9956}" type="presParOf" srcId="{2AAFBC7B-16DA-4152-8C4D-572F4A88B308}" destId="{3B936C82-1F85-45C4-804C-DBEC0C4C2AAE}" srcOrd="0" destOrd="0" presId="urn:microsoft.com/office/officeart/2008/layout/VerticalCurvedList"/>
    <dgm:cxn modelId="{CB156866-7FD6-48DA-AD0B-EE8E30256269}" type="presParOf" srcId="{A45043F4-07F3-459C-B315-DB3F3ADE9E8A}" destId="{29BAC7F6-8221-4B36-B42D-E06E61B9E9DA}" srcOrd="5" destOrd="0" presId="urn:microsoft.com/office/officeart/2008/layout/VerticalCurvedList"/>
    <dgm:cxn modelId="{3ABF422B-2D99-4EFE-AC08-ACDDDA480486}" type="presParOf" srcId="{A45043F4-07F3-459C-B315-DB3F3ADE9E8A}" destId="{58BAD68F-C79B-4EB8-9B66-ACA51559D6B9}" srcOrd="6" destOrd="0" presId="urn:microsoft.com/office/officeart/2008/layout/VerticalCurvedList"/>
    <dgm:cxn modelId="{318EF2A2-6625-4E9E-B24E-FCC14B49F58A}" type="presParOf" srcId="{58BAD68F-C79B-4EB8-9B66-ACA51559D6B9}" destId="{E28C30B2-7022-4D10-87E7-604AC304BE03}" srcOrd="0" destOrd="0" presId="urn:microsoft.com/office/officeart/2008/layout/VerticalCurvedList"/>
    <dgm:cxn modelId="{FD19D927-3D62-4BD4-BEF6-E77D33FEF5CB}" type="presParOf" srcId="{A45043F4-07F3-459C-B315-DB3F3ADE9E8A}" destId="{D07650B8-012D-4063-936C-0BDAFD57E07A}" srcOrd="7" destOrd="0" presId="urn:microsoft.com/office/officeart/2008/layout/VerticalCurvedList"/>
    <dgm:cxn modelId="{CF121A60-E7F2-4A06-8F47-942365E11914}" type="presParOf" srcId="{A45043F4-07F3-459C-B315-DB3F3ADE9E8A}" destId="{43B9231C-AA8A-48E1-885B-4FDF761A0713}" srcOrd="8" destOrd="0" presId="urn:microsoft.com/office/officeart/2008/layout/VerticalCurvedList"/>
    <dgm:cxn modelId="{DC63EDE4-1907-464C-A74C-CC82B1825251}" type="presParOf" srcId="{43B9231C-AA8A-48E1-885B-4FDF761A0713}" destId="{D143430F-87C6-4089-9A80-46214A5BCFA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66107-1BB6-4072-9E73-E7E33EC4054B}">
      <dsp:nvSpPr>
        <dsp:cNvPr id="0" name=""/>
        <dsp:cNvSpPr/>
      </dsp:nvSpPr>
      <dsp:spPr>
        <a:xfrm>
          <a:off x="-5206595" y="-817996"/>
          <a:ext cx="6360393" cy="6360393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04ED7-E178-4DF5-8354-35DB9BB3514C}">
      <dsp:nvSpPr>
        <dsp:cNvPr id="0" name=""/>
        <dsp:cNvSpPr/>
      </dsp:nvSpPr>
      <dsp:spPr>
        <a:xfrm>
          <a:off x="668341" y="152403"/>
          <a:ext cx="8240146" cy="114841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768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400"/>
            </a:spcAft>
          </a:pPr>
          <a:r>
            <a:rPr lang="en-US" sz="2000" kern="1200" dirty="0" smtClean="0"/>
            <a:t>    - Can </a:t>
          </a:r>
          <a:r>
            <a:rPr lang="en-US" sz="2000" kern="1200" dirty="0" smtClean="0">
              <a:solidFill>
                <a:srgbClr val="FF0000"/>
              </a:solidFill>
            </a:rPr>
            <a:t>describe work </a:t>
          </a:r>
          <a:r>
            <a:rPr lang="en-US" sz="2000" kern="1200" dirty="0" smtClean="0">
              <a:solidFill>
                <a:schemeClr val="tx1"/>
              </a:solidFill>
            </a:rPr>
            <a:t>fluently</a:t>
          </a:r>
          <a:r>
            <a:rPr lang="en-US" sz="2000" kern="1200" dirty="0" smtClean="0">
              <a:solidFill>
                <a:srgbClr val="FF0000"/>
              </a:solidFill>
            </a:rPr>
            <a:t>.</a:t>
          </a:r>
          <a:endParaRPr 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400"/>
            </a:spcAft>
          </a:pPr>
          <a:r>
            <a:rPr lang="en-US" sz="2000" kern="1200" dirty="0" smtClean="0"/>
            <a:t>    - Can </a:t>
          </a:r>
          <a:r>
            <a:rPr lang="en-US" sz="2000" kern="1200" dirty="0" smtClean="0">
              <a:solidFill>
                <a:srgbClr val="FF0000"/>
              </a:solidFill>
            </a:rPr>
            <a:t>give opinions </a:t>
          </a:r>
          <a:r>
            <a:rPr lang="en-US" sz="2000" kern="1200" dirty="0" smtClean="0">
              <a:solidFill>
                <a:schemeClr val="tx1"/>
              </a:solidFill>
            </a:rPr>
            <a:t>in meeting </a:t>
          </a:r>
          <a:r>
            <a:rPr lang="en-US" sz="2000" kern="1200" dirty="0" smtClean="0">
              <a:solidFill>
                <a:srgbClr val="FF0000"/>
              </a:solidFill>
            </a:rPr>
            <a:t>clearly.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400"/>
            </a:spcAft>
          </a:pPr>
          <a:r>
            <a:rPr lang="en-US" sz="2000" kern="1200" dirty="0" smtClean="0">
              <a:solidFill>
                <a:srgbClr val="FF0000"/>
              </a:solidFill>
            </a:rPr>
            <a:t>    </a:t>
          </a:r>
          <a:r>
            <a:rPr lang="en-US" sz="2000" kern="1200" dirty="0" smtClean="0">
              <a:solidFill>
                <a:schemeClr val="tx1"/>
              </a:solidFill>
            </a:rPr>
            <a:t>- Can </a:t>
          </a:r>
          <a:r>
            <a:rPr lang="en-US" sz="2000" kern="1200" dirty="0" smtClean="0">
              <a:solidFill>
                <a:srgbClr val="FF0000"/>
              </a:solidFill>
            </a:rPr>
            <a:t>communicate </a:t>
          </a:r>
          <a:r>
            <a:rPr lang="en-US" sz="2000" kern="1200" dirty="0" smtClean="0">
              <a:solidFill>
                <a:schemeClr val="tx1"/>
              </a:solidFill>
            </a:rPr>
            <a:t>with foreign people </a:t>
          </a:r>
          <a:r>
            <a:rPr lang="en-US" sz="2000" kern="1200" dirty="0" smtClean="0">
              <a:solidFill>
                <a:srgbClr val="FF0000"/>
              </a:solidFill>
            </a:rPr>
            <a:t>confidently.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668341" y="152403"/>
        <a:ext cx="8240146" cy="1148419"/>
      </dsp:txXfrm>
    </dsp:sp>
    <dsp:sp modelId="{B308063A-F359-4999-9744-963FE5AB3FCB}">
      <dsp:nvSpPr>
        <dsp:cNvPr id="0" name=""/>
        <dsp:cNvSpPr/>
      </dsp:nvSpPr>
      <dsp:spPr>
        <a:xfrm>
          <a:off x="25898" y="226309"/>
          <a:ext cx="1284885" cy="996027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glow rad="139700">
            <a:schemeClr val="accent3">
              <a:satMod val="175000"/>
              <a:alpha val="40000"/>
            </a:schemeClr>
          </a:glo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5EE179EB-1DB5-407F-BAC6-9E32808E1B7B}">
      <dsp:nvSpPr>
        <dsp:cNvPr id="0" name=""/>
        <dsp:cNvSpPr/>
      </dsp:nvSpPr>
      <dsp:spPr>
        <a:xfrm>
          <a:off x="1085033" y="1453603"/>
          <a:ext cx="7823454" cy="7268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8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400"/>
            </a:spcAft>
          </a:pPr>
          <a:r>
            <a:rPr lang="en-US" sz="2000" kern="1200" dirty="0" smtClean="0"/>
            <a:t> - Can </a:t>
          </a:r>
          <a:r>
            <a:rPr lang="en-US" sz="2000" kern="1200" dirty="0" smtClean="0">
              <a:solidFill>
                <a:srgbClr val="FF0000"/>
              </a:solidFill>
            </a:rPr>
            <a:t>follow technical meeting.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400"/>
            </a:spcAft>
          </a:pPr>
          <a:r>
            <a:rPr lang="en-US" sz="2000" kern="1200" dirty="0" smtClean="0">
              <a:solidFill>
                <a:srgbClr val="FF0000"/>
              </a:solidFill>
            </a:rPr>
            <a:t> </a:t>
          </a:r>
          <a:r>
            <a:rPr lang="en-US" sz="2000" kern="1200" dirty="0" smtClean="0">
              <a:solidFill>
                <a:schemeClr val="tx1"/>
              </a:solidFill>
            </a:rPr>
            <a:t>- Can </a:t>
          </a:r>
          <a:r>
            <a:rPr lang="en-US" sz="2000" kern="1200" dirty="0" smtClean="0">
              <a:solidFill>
                <a:srgbClr val="FF0000"/>
              </a:solidFill>
            </a:rPr>
            <a:t>communicate </a:t>
          </a:r>
          <a:r>
            <a:rPr lang="en-US" sz="2000" kern="1200" dirty="0" smtClean="0">
              <a:solidFill>
                <a:schemeClr val="tx1"/>
              </a:solidFill>
            </a:rPr>
            <a:t>with foreign people </a:t>
          </a:r>
          <a:r>
            <a:rPr lang="en-US" sz="2000" kern="1200" dirty="0" smtClean="0">
              <a:solidFill>
                <a:srgbClr val="FF0000"/>
              </a:solidFill>
            </a:rPr>
            <a:t>fluently.</a:t>
          </a:r>
          <a:endParaRPr lang="en-US" sz="2000" kern="1200" dirty="0"/>
        </a:p>
      </dsp:txBody>
      <dsp:txXfrm>
        <a:off x="1085033" y="1453603"/>
        <a:ext cx="7823454" cy="726801"/>
      </dsp:txXfrm>
    </dsp:sp>
    <dsp:sp modelId="{3B936C82-1F85-45C4-804C-DBEC0C4C2AAE}">
      <dsp:nvSpPr>
        <dsp:cNvPr id="0" name=""/>
        <dsp:cNvSpPr/>
      </dsp:nvSpPr>
      <dsp:spPr>
        <a:xfrm>
          <a:off x="374012" y="1361226"/>
          <a:ext cx="1312876" cy="908502"/>
        </a:xfrm>
        <a:prstGeom prst="ellips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glow rad="1397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</dsp:sp>
    <dsp:sp modelId="{29BAC7F6-8221-4B36-B42D-E06E61B9E9DA}">
      <dsp:nvSpPr>
        <dsp:cNvPr id="0" name=""/>
        <dsp:cNvSpPr/>
      </dsp:nvSpPr>
      <dsp:spPr>
        <a:xfrm>
          <a:off x="1085033" y="2514603"/>
          <a:ext cx="7823454" cy="7268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899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 - Can </a:t>
          </a:r>
          <a:r>
            <a:rPr lang="en-US" sz="1900" kern="1200" dirty="0" smtClean="0">
              <a:solidFill>
                <a:srgbClr val="FF0000"/>
              </a:solidFill>
            </a:rPr>
            <a:t>understand complex technical documents </a:t>
          </a:r>
          <a:r>
            <a:rPr lang="en-US" sz="1900" kern="1200" dirty="0" smtClean="0"/>
            <a:t>without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   dictionary.</a:t>
          </a:r>
          <a:endParaRPr lang="en-US" sz="1900" kern="1200" dirty="0"/>
        </a:p>
      </dsp:txBody>
      <dsp:txXfrm>
        <a:off x="1085033" y="2514603"/>
        <a:ext cx="7823454" cy="726801"/>
      </dsp:txXfrm>
    </dsp:sp>
    <dsp:sp modelId="{E28C30B2-7022-4D10-87E7-604AC304BE03}">
      <dsp:nvSpPr>
        <dsp:cNvPr id="0" name=""/>
        <dsp:cNvSpPr/>
      </dsp:nvSpPr>
      <dsp:spPr>
        <a:xfrm>
          <a:off x="374384" y="2362203"/>
          <a:ext cx="1312876" cy="908502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D07650B8-012D-4063-936C-0BDAFD57E07A}">
      <dsp:nvSpPr>
        <dsp:cNvPr id="0" name=""/>
        <dsp:cNvSpPr/>
      </dsp:nvSpPr>
      <dsp:spPr>
        <a:xfrm>
          <a:off x="642178" y="3393800"/>
          <a:ext cx="8266596" cy="12544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8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US" sz="2000" kern="1200" dirty="0" smtClean="0"/>
            <a:t>   - Can </a:t>
          </a:r>
          <a:r>
            <a:rPr lang="en-US" sz="2000" kern="1200" dirty="0" smtClean="0">
              <a:solidFill>
                <a:schemeClr val="tx1"/>
              </a:solidFill>
            </a:rPr>
            <a:t>write email correctly.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US" sz="2000" kern="1200" dirty="0" smtClean="0"/>
            <a:t>   - Can write report shorty and clearly.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US" sz="2000" kern="1200" dirty="0" smtClean="0"/>
            <a:t>   - Can prepare </a:t>
          </a:r>
          <a:r>
            <a:rPr lang="en-US" sz="2000" kern="1200" dirty="0" smtClean="0">
              <a:solidFill>
                <a:srgbClr val="FF0000"/>
              </a:solidFill>
            </a:rPr>
            <a:t>technical presentation slides.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US" sz="2000" kern="1200" dirty="0" smtClean="0"/>
            <a:t>   - Can write </a:t>
          </a:r>
          <a:r>
            <a:rPr lang="en-US" sz="2000" kern="1200" dirty="0" smtClean="0">
              <a:solidFill>
                <a:srgbClr val="FF0000"/>
              </a:solidFill>
            </a:rPr>
            <a:t>complex</a:t>
          </a:r>
          <a:r>
            <a:rPr lang="en-US" sz="2000" kern="1200" dirty="0" smtClean="0"/>
            <a:t> </a:t>
          </a:r>
          <a:r>
            <a:rPr lang="en-US" sz="2000" kern="1200" dirty="0" smtClean="0">
              <a:solidFill>
                <a:srgbClr val="FF0000"/>
              </a:solidFill>
            </a:rPr>
            <a:t>simple technical documents.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642178" y="3393800"/>
        <a:ext cx="8266596" cy="1254401"/>
      </dsp:txXfrm>
    </dsp:sp>
    <dsp:sp modelId="{D143430F-87C6-4089-9A80-46214A5BCFAF}">
      <dsp:nvSpPr>
        <dsp:cNvPr id="0" name=""/>
        <dsp:cNvSpPr/>
      </dsp:nvSpPr>
      <dsp:spPr>
        <a:xfrm>
          <a:off x="-82512" y="3505201"/>
          <a:ext cx="1501708" cy="985170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glow rad="101600">
            <a:schemeClr val="accent4">
              <a:satMod val="175000"/>
              <a:alpha val="40000"/>
            </a:schemeClr>
          </a:glo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66107-1BB6-4072-9E73-E7E33EC4054B}">
      <dsp:nvSpPr>
        <dsp:cNvPr id="0" name=""/>
        <dsp:cNvSpPr/>
      </dsp:nvSpPr>
      <dsp:spPr>
        <a:xfrm>
          <a:off x="-5254188" y="-817996"/>
          <a:ext cx="6360393" cy="6360393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04ED7-E178-4DF5-8354-35DB9BB3514C}">
      <dsp:nvSpPr>
        <dsp:cNvPr id="0" name=""/>
        <dsp:cNvSpPr/>
      </dsp:nvSpPr>
      <dsp:spPr>
        <a:xfrm>
          <a:off x="620748" y="363211"/>
          <a:ext cx="8240146" cy="72680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768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400"/>
            </a:spcAft>
          </a:pPr>
          <a:r>
            <a:rPr lang="en-US" sz="2000" kern="1200" dirty="0" smtClean="0"/>
            <a:t>    - Can </a:t>
          </a:r>
          <a:r>
            <a:rPr lang="en-US" sz="2000" kern="1200" dirty="0" smtClean="0">
              <a:solidFill>
                <a:srgbClr val="FF0000"/>
              </a:solidFill>
            </a:rPr>
            <a:t>transmit main information </a:t>
          </a:r>
          <a:r>
            <a:rPr lang="en-US" sz="2000" kern="1200" dirty="0" smtClean="0"/>
            <a:t>to listener.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400"/>
            </a:spcAft>
          </a:pPr>
          <a:r>
            <a:rPr lang="en-US" sz="2000" kern="1200" dirty="0" smtClean="0"/>
            <a:t>    - Can </a:t>
          </a:r>
          <a:r>
            <a:rPr lang="en-US" sz="2000" kern="1200" dirty="0" smtClean="0">
              <a:solidFill>
                <a:srgbClr val="FF0000"/>
              </a:solidFill>
            </a:rPr>
            <a:t>explain idea by talking and gesture.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620748" y="363211"/>
        <a:ext cx="8240146" cy="726801"/>
      </dsp:txXfrm>
    </dsp:sp>
    <dsp:sp modelId="{B308063A-F359-4999-9744-963FE5AB3FCB}">
      <dsp:nvSpPr>
        <dsp:cNvPr id="0" name=""/>
        <dsp:cNvSpPr/>
      </dsp:nvSpPr>
      <dsp:spPr>
        <a:xfrm>
          <a:off x="-21694" y="187662"/>
          <a:ext cx="1284885" cy="996027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glow rad="139700">
            <a:schemeClr val="accent3">
              <a:satMod val="175000"/>
              <a:alpha val="40000"/>
            </a:schemeClr>
          </a:glo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5EE179EB-1DB5-407F-BAC6-9E32808E1B7B}">
      <dsp:nvSpPr>
        <dsp:cNvPr id="0" name=""/>
        <dsp:cNvSpPr/>
      </dsp:nvSpPr>
      <dsp:spPr>
        <a:xfrm>
          <a:off x="1037440" y="1453603"/>
          <a:ext cx="7823454" cy="7268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8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400"/>
            </a:spcAft>
          </a:pPr>
          <a:r>
            <a:rPr lang="en-US" sz="2000" kern="1200" dirty="0" smtClean="0"/>
            <a:t> - Can </a:t>
          </a:r>
          <a:r>
            <a:rPr lang="en-US" sz="2000" kern="1200" dirty="0" smtClean="0">
              <a:solidFill>
                <a:srgbClr val="FF0000"/>
              </a:solidFill>
            </a:rPr>
            <a:t>catch</a:t>
          </a:r>
          <a:r>
            <a:rPr lang="en-US" sz="2000" kern="1200" dirty="0" smtClean="0"/>
            <a:t> and </a:t>
          </a:r>
          <a:r>
            <a:rPr lang="en-US" sz="2000" kern="1200" dirty="0" smtClean="0">
              <a:solidFill>
                <a:srgbClr val="FF0000"/>
              </a:solidFill>
            </a:rPr>
            <a:t>summarize main information </a:t>
          </a:r>
          <a:r>
            <a:rPr lang="en-US" sz="2000" kern="1200" dirty="0" smtClean="0"/>
            <a:t>from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400"/>
            </a:spcAft>
          </a:pPr>
          <a:r>
            <a:rPr lang="en-US" sz="2000" kern="1200" dirty="0" smtClean="0"/>
            <a:t>   speaker</a:t>
          </a:r>
          <a:endParaRPr lang="en-US" sz="2000" kern="1200" dirty="0"/>
        </a:p>
      </dsp:txBody>
      <dsp:txXfrm>
        <a:off x="1037440" y="1453603"/>
        <a:ext cx="7823454" cy="726801"/>
      </dsp:txXfrm>
    </dsp:sp>
    <dsp:sp modelId="{3B936C82-1F85-45C4-804C-DBEC0C4C2AAE}">
      <dsp:nvSpPr>
        <dsp:cNvPr id="0" name=""/>
        <dsp:cNvSpPr/>
      </dsp:nvSpPr>
      <dsp:spPr>
        <a:xfrm>
          <a:off x="326419" y="1335461"/>
          <a:ext cx="1312876" cy="908502"/>
        </a:xfrm>
        <a:prstGeom prst="ellips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glow rad="139700">
            <a:schemeClr val="accent5">
              <a:satMod val="175000"/>
              <a:alpha val="40000"/>
            </a:schemeClr>
          </a:glo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</dsp:sp>
    <dsp:sp modelId="{29BAC7F6-8221-4B36-B42D-E06E61B9E9DA}">
      <dsp:nvSpPr>
        <dsp:cNvPr id="0" name=""/>
        <dsp:cNvSpPr/>
      </dsp:nvSpPr>
      <dsp:spPr>
        <a:xfrm>
          <a:off x="1037440" y="2514603"/>
          <a:ext cx="7823454" cy="7268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899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 - Can </a:t>
          </a:r>
          <a:r>
            <a:rPr lang="en-US" sz="1900" kern="1200" dirty="0" smtClean="0">
              <a:solidFill>
                <a:srgbClr val="FF0000"/>
              </a:solidFill>
            </a:rPr>
            <a:t>understand technical documents </a:t>
          </a:r>
          <a:r>
            <a:rPr lang="en-US" sz="1900" kern="1200" dirty="0" smtClean="0"/>
            <a:t>with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   dictionary</a:t>
          </a:r>
          <a:endParaRPr lang="en-US" sz="1900" kern="1200" dirty="0"/>
        </a:p>
      </dsp:txBody>
      <dsp:txXfrm>
        <a:off x="1037440" y="2514603"/>
        <a:ext cx="7823454" cy="726801"/>
      </dsp:txXfrm>
    </dsp:sp>
    <dsp:sp modelId="{E28C30B2-7022-4D10-87E7-604AC304BE03}">
      <dsp:nvSpPr>
        <dsp:cNvPr id="0" name=""/>
        <dsp:cNvSpPr/>
      </dsp:nvSpPr>
      <dsp:spPr>
        <a:xfrm>
          <a:off x="381002" y="2453144"/>
          <a:ext cx="1312876" cy="908502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D07650B8-012D-4063-936C-0BDAFD57E07A}">
      <dsp:nvSpPr>
        <dsp:cNvPr id="0" name=""/>
        <dsp:cNvSpPr/>
      </dsp:nvSpPr>
      <dsp:spPr>
        <a:xfrm>
          <a:off x="607811" y="3393800"/>
          <a:ext cx="8240146" cy="12544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8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US" sz="2000" kern="1200" dirty="0" smtClean="0"/>
            <a:t>   - Can </a:t>
          </a:r>
          <a:r>
            <a:rPr lang="en-US" sz="2000" kern="1200" dirty="0" smtClean="0">
              <a:solidFill>
                <a:srgbClr val="FF0000"/>
              </a:solidFill>
            </a:rPr>
            <a:t>write email and report </a:t>
          </a:r>
          <a:r>
            <a:rPr lang="en-US" sz="2000" kern="1200" dirty="0" smtClean="0"/>
            <a:t>(still have some grammar mistakes).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US" sz="2000" kern="1200" dirty="0" smtClean="0"/>
            <a:t>-  - Can prepare </a:t>
          </a:r>
          <a:r>
            <a:rPr lang="en-US" sz="2000" kern="1200" dirty="0" smtClean="0">
              <a:solidFill>
                <a:srgbClr val="FF0000"/>
              </a:solidFill>
            </a:rPr>
            <a:t>simple technical presentation slides.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US" sz="2000" kern="1200" dirty="0" smtClean="0"/>
            <a:t>   - Can write </a:t>
          </a:r>
          <a:r>
            <a:rPr lang="en-US" sz="2000" kern="1200" dirty="0" smtClean="0">
              <a:solidFill>
                <a:srgbClr val="FF0000"/>
              </a:solidFill>
            </a:rPr>
            <a:t>simple technical documents.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607811" y="3393800"/>
        <a:ext cx="8240146" cy="1254401"/>
      </dsp:txXfrm>
    </dsp:sp>
    <dsp:sp modelId="{D143430F-87C6-4089-9A80-46214A5BCFAF}">
      <dsp:nvSpPr>
        <dsp:cNvPr id="0" name=""/>
        <dsp:cNvSpPr/>
      </dsp:nvSpPr>
      <dsp:spPr>
        <a:xfrm>
          <a:off x="0" y="3543536"/>
          <a:ext cx="1241495" cy="908502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glow rad="101600">
            <a:schemeClr val="accent4">
              <a:satMod val="175000"/>
              <a:alpha val="40000"/>
            </a:schemeClr>
          </a:glo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6/27/2017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none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1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321000" y="1268760"/>
            <a:ext cx="5400600" cy="467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79376" y="1268760"/>
            <a:ext cx="5400600" cy="467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79376" y="1268760"/>
            <a:ext cx="8700624" cy="449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480376" y="1268760"/>
            <a:ext cx="2232248" cy="10156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2" y="5940001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1"/>
            <a:ext cx="11252200" cy="1661993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79376" y="1268761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768408" y="1268760"/>
            <a:ext cx="1931592" cy="10156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11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79376" y="3882994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3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5135776" y="1268761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4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135776" y="3882994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6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408368" y="1268760"/>
            <a:ext cx="2291632" cy="10156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79378" y="1268760"/>
            <a:ext cx="8700621" cy="307777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1"/>
            <a:ext cx="7920000" cy="1302234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1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2"/>
            <a:ext cx="5280000" cy="2769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21627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822896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1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376" y="-22588"/>
            <a:ext cx="8520000" cy="886397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05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376" y="36717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7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165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81427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07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55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11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80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166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3088033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996863812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331527288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998301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79376" y="1280513"/>
            <a:ext cx="11233248" cy="307777"/>
          </a:xfrm>
          <a:ln>
            <a:noFill/>
          </a:ln>
        </p:spPr>
        <p:txBody>
          <a:bodyPr wrap="square">
            <a:spAutoFit/>
          </a:bodyPr>
          <a:lstStyle>
            <a:lvl1pPr marL="228600" indent="-228600">
              <a:spcAft>
                <a:spcPts val="1800"/>
              </a:spcAft>
              <a:buClrTx/>
              <a:buSzPct val="80000"/>
              <a:buFont typeface="Wingdings" panose="05000000000000000000" pitchFamily="2" charset="2"/>
              <a:buChar char="q"/>
              <a:tabLst>
                <a:tab pos="6637338" algn="r"/>
              </a:tabLst>
              <a:defRPr sz="20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695790233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95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74306011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61710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0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6706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1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588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1"/>
            <a:ext cx="7920000" cy="1302234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76661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7043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4350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151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7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1"/>
            <a:ext cx="11231197" cy="1661993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968375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936657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4732587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684904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9673159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575983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31121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676444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0863475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02562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1"/>
            <a:ext cx="5460624" cy="1661993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94736" y="1268761"/>
            <a:ext cx="5412624" cy="1661993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81427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81427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906436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206717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9184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999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268760"/>
            <a:ext cx="5400000" cy="477924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1"/>
            <a:ext cx="5460624" cy="1661993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268761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268761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814276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814276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11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1"/>
            <a:ext cx="5460624" cy="1661993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336360" y="1268761"/>
            <a:ext cx="2363640" cy="80021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79376" y="1268760"/>
            <a:ext cx="8700624" cy="477924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40016" y="1268760"/>
            <a:ext cx="5459984" cy="467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9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1"/>
            <a:ext cx="5460624" cy="1661993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9376" y="445076"/>
            <a:ext cx="11242224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9376" y="1309075"/>
            <a:ext cx="11240598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2" y="6542446"/>
            <a:ext cx="279243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Renesas Design Vietnam Co., Ltd.. All rights reserved. </a:t>
            </a:r>
            <a:endParaRPr lang="en-US" sz="9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412772" y="650389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1"/>
            <a:ext cx="1773748" cy="302481"/>
          </a:xfrm>
          <a:prstGeom prst="rect">
            <a:avLst/>
          </a:prstGeom>
        </p:spPr>
      </p:pic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7013" indent="-22701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80000"/>
        <a:buFont typeface="Wingdings" panose="05000000000000000000" pitchFamily="2" charset="2"/>
        <a:buChar char="q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Courier New" panose="02070309020205020404" pitchFamily="49" charset="0"/>
        <a:buChar char="o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618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"/>
            <a:ext cx="11277600" cy="6172201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080000" y="-1"/>
            <a:ext cx="5778000" cy="2592000"/>
          </a:xfrm>
        </p:spPr>
        <p:txBody>
          <a:bodyPr/>
          <a:lstStyle/>
          <a:p>
            <a:r>
              <a:rPr lang="en-US" altLang="ja-JP" dirty="0"/>
              <a:t>25G MENTOR-MENTEE</a:t>
            </a:r>
          </a:p>
          <a:p>
            <a:r>
              <a:rPr lang="en-US" altLang="ja-JP" dirty="0"/>
              <a:t>TRAINING PLAN</a:t>
            </a:r>
          </a:p>
          <a:p>
            <a:pPr lvl="1"/>
            <a:r>
              <a:rPr lang="en-US" altLang="ja-JP" dirty="0" smtClean="0"/>
              <a:t>June </a:t>
            </a:r>
            <a:r>
              <a:rPr lang="en-US" altLang="ja-JP" dirty="0"/>
              <a:t>2017 – </a:t>
            </a:r>
            <a:r>
              <a:rPr lang="en-US" altLang="ja-JP" dirty="0" smtClean="0"/>
              <a:t>June 2019</a:t>
            </a:r>
            <a:endParaRPr lang="en-US" altLang="ja-JP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778000" cy="1840843"/>
          </a:xfrm>
        </p:spPr>
        <p:txBody>
          <a:bodyPr/>
          <a:lstStyle/>
          <a:p>
            <a:r>
              <a:rPr lang="en-US" dirty="0"/>
              <a:t>Date: </a:t>
            </a:r>
            <a:r>
              <a:rPr lang="en-US" dirty="0" smtClean="0"/>
              <a:t>June </a:t>
            </a:r>
            <a:r>
              <a:rPr lang="en-US" dirty="0"/>
              <a:t>28, 2017</a:t>
            </a:r>
          </a:p>
          <a:p>
            <a:r>
              <a:rPr lang="en-US" dirty="0"/>
              <a:t>Mentee: </a:t>
            </a:r>
            <a:r>
              <a:rPr lang="en-US" dirty="0" smtClean="0"/>
              <a:t>Thai Ho (1997)</a:t>
            </a:r>
            <a:endParaRPr lang="en-US" dirty="0"/>
          </a:p>
          <a:p>
            <a:r>
              <a:rPr lang="en-US" dirty="0"/>
              <a:t>Mentor:  </a:t>
            </a:r>
            <a:r>
              <a:rPr lang="en-US" dirty="0" smtClean="0"/>
              <a:t>Thuy Tran (0505)</a:t>
            </a:r>
            <a:endParaRPr lang="en-US" dirty="0"/>
          </a:p>
          <a:p>
            <a:r>
              <a:rPr lang="en-US" dirty="0"/>
              <a:t>Software Tool Solution </a:t>
            </a:r>
            <a:r>
              <a:rPr lang="en-US" dirty="0" smtClean="0"/>
              <a:t>1 </a:t>
            </a:r>
            <a:r>
              <a:rPr lang="en-US" dirty="0"/>
              <a:t>Group</a:t>
            </a:r>
          </a:p>
          <a:p>
            <a:r>
              <a:rPr lang="en-US" dirty="0"/>
              <a:t>Software Engineer Division</a:t>
            </a:r>
          </a:p>
          <a:p>
            <a:r>
              <a:rPr lang="en-US" dirty="0" err="1"/>
              <a:t>Renesas</a:t>
            </a:r>
            <a:r>
              <a:rPr lang="en-US" dirty="0"/>
              <a:t> Design Vietnam Co., Ltd.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4898026"/>
            <a:ext cx="1414395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plan (2/2)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66958"/>
              </p:ext>
            </p:extLst>
          </p:nvPr>
        </p:nvGraphicFramePr>
        <p:xfrm>
          <a:off x="1600200" y="1371600"/>
          <a:ext cx="8792368" cy="4419601"/>
        </p:xfrm>
        <a:graphic>
          <a:graphicData uri="http://schemas.openxmlformats.org/drawingml/2006/table">
            <a:tbl>
              <a:tblPr firstRow="1" bandRow="1"/>
              <a:tblGrid>
                <a:gridCol w="2198092"/>
                <a:gridCol w="2198092"/>
                <a:gridCol w="2198092"/>
                <a:gridCol w="2198092"/>
              </a:tblGrid>
              <a:tr h="770548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000" b="1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Test item extraction level 1.5 -&gt; 2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Target: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Create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test spec. cover 100% of requirement  spec.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169863" algn="l"/>
                          <a:tab pos="627063" algn="l"/>
                          <a:tab pos="1084263" algn="l"/>
                          <a:tab pos="1541463" algn="l"/>
                          <a:tab pos="1998663" algn="l"/>
                          <a:tab pos="2455863" algn="l"/>
                          <a:tab pos="2913063" algn="l"/>
                          <a:tab pos="3370263" algn="l"/>
                          <a:tab pos="3827463" algn="l"/>
                          <a:tab pos="4284663" algn="l"/>
                          <a:tab pos="4741863" algn="l"/>
                          <a:tab pos="5199063" algn="l"/>
                          <a:tab pos="5656263" algn="l"/>
                          <a:tab pos="6113463" algn="l"/>
                          <a:tab pos="6570663" algn="l"/>
                          <a:tab pos="7027863" algn="l"/>
                          <a:tab pos="7485063" algn="l"/>
                          <a:tab pos="7942263" algn="l"/>
                          <a:tab pos="8399463" algn="l"/>
                          <a:tab pos="8856663" algn="l"/>
                          <a:tab pos="9313863" algn="l"/>
                        </a:tabLst>
                      </a:pPr>
                      <a:r>
                        <a:rPr lang="en-US" sz="1000" b="1" baseline="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Mentee: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Ask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 Mentor for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confirming knowledge and unclear points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168275" algn="l"/>
                          <a:tab pos="625475" algn="l"/>
                          <a:tab pos="1082675" algn="l"/>
                          <a:tab pos="1539875" algn="l"/>
                          <a:tab pos="1997075" algn="l"/>
                          <a:tab pos="2454275" algn="l"/>
                          <a:tab pos="2911475" algn="l"/>
                          <a:tab pos="3368675" algn="l"/>
                          <a:tab pos="3825875" algn="l"/>
                          <a:tab pos="4283075" algn="l"/>
                          <a:tab pos="4740275" algn="l"/>
                          <a:tab pos="5197475" algn="l"/>
                          <a:tab pos="5654675" algn="l"/>
                          <a:tab pos="6111875" algn="l"/>
                          <a:tab pos="6569075" algn="l"/>
                          <a:tab pos="7026275" algn="l"/>
                          <a:tab pos="7483475" algn="l"/>
                          <a:tab pos="7940675" algn="l"/>
                          <a:tab pos="8397875" algn="l"/>
                          <a:tab pos="8855075" algn="l"/>
                          <a:tab pos="93122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Mentor: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 Give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hints/tips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 to Mentee to investigate.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Check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 output and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feedback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3492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000" b="1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Failure Analysis level 1.5 -&gt;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Target: </a:t>
                      </a:r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Can</a:t>
                      </a:r>
                      <a:r>
                        <a:rPr lang="en-US" sz="1000" baseline="0" dirty="0" smtClean="0">
                          <a:latin typeface="Calibri" pitchFamily="34" charset="0"/>
                          <a:cs typeface="Calibri" pitchFamily="34" charset="0"/>
                        </a:rPr>
                        <a:t> analyze normal bug without support.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169863" algn="l"/>
                          <a:tab pos="627063" algn="l"/>
                          <a:tab pos="1084263" algn="l"/>
                          <a:tab pos="1541463" algn="l"/>
                          <a:tab pos="1998663" algn="l"/>
                          <a:tab pos="2455863" algn="l"/>
                          <a:tab pos="2913063" algn="l"/>
                          <a:tab pos="3370263" algn="l"/>
                          <a:tab pos="3827463" algn="l"/>
                          <a:tab pos="4284663" algn="l"/>
                          <a:tab pos="4741863" algn="l"/>
                          <a:tab pos="5199063" algn="l"/>
                          <a:tab pos="5656263" algn="l"/>
                          <a:tab pos="6113463" algn="l"/>
                          <a:tab pos="6570663" algn="l"/>
                          <a:tab pos="7027863" algn="l"/>
                          <a:tab pos="7485063" algn="l"/>
                          <a:tab pos="7942263" algn="l"/>
                          <a:tab pos="8399463" algn="l"/>
                          <a:tab pos="8856663" algn="l"/>
                          <a:tab pos="9313863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Mentee: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Self-create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analysis failure report;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Confirm output and unclear points with Mentor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168275" algn="l"/>
                          <a:tab pos="625475" algn="l"/>
                          <a:tab pos="1082675" algn="l"/>
                          <a:tab pos="1539875" algn="l"/>
                          <a:tab pos="1997075" algn="l"/>
                          <a:tab pos="2454275" algn="l"/>
                          <a:tab pos="2911475" algn="l"/>
                          <a:tab pos="3368675" algn="l"/>
                          <a:tab pos="3825875" algn="l"/>
                          <a:tab pos="4283075" algn="l"/>
                          <a:tab pos="4740275" algn="l"/>
                          <a:tab pos="5197475" algn="l"/>
                          <a:tab pos="5654675" algn="l"/>
                          <a:tab pos="6111875" algn="l"/>
                          <a:tab pos="6569075" algn="l"/>
                          <a:tab pos="7026275" algn="l"/>
                          <a:tab pos="7483475" algn="l"/>
                          <a:tab pos="7940675" algn="l"/>
                          <a:tab pos="8397875" algn="l"/>
                          <a:tab pos="8855075" algn="l"/>
                          <a:tab pos="93122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Mentor: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Give hints/tips to Mentee to analyze failure efficiently; Check report and feedback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291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000" b="1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Validity verification 1 -&gt; 1.5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lang="en-US" sz="1000" b="1" dirty="0" smtClean="0">
                          <a:latin typeface="Calibri" pitchFamily="34" charset="0"/>
                          <a:cs typeface="Calibri" pitchFamily="34" charset="0"/>
                        </a:rPr>
                        <a:t>Target: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Create system verification specification with viewpoint of user without support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169863" algn="l"/>
                          <a:tab pos="627063" algn="l"/>
                          <a:tab pos="1084263" algn="l"/>
                          <a:tab pos="1541463" algn="l"/>
                          <a:tab pos="1998663" algn="l"/>
                          <a:tab pos="2455863" algn="l"/>
                          <a:tab pos="2913063" algn="l"/>
                          <a:tab pos="3370263" algn="l"/>
                          <a:tab pos="3827463" algn="l"/>
                          <a:tab pos="4284663" algn="l"/>
                          <a:tab pos="4741863" algn="l"/>
                          <a:tab pos="5199063" algn="l"/>
                          <a:tab pos="5656263" algn="l"/>
                          <a:tab pos="6113463" algn="l"/>
                          <a:tab pos="6570663" algn="l"/>
                          <a:tab pos="7027863" algn="l"/>
                          <a:tab pos="7485063" algn="l"/>
                          <a:tab pos="7942263" algn="l"/>
                          <a:tab pos="8399463" algn="l"/>
                          <a:tab pos="8856663" algn="l"/>
                          <a:tab pos="9313863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Mentee: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Discuss test view points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 with mentor;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Take investigation note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for knowledge sharing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169863" algn="l"/>
                          <a:tab pos="627063" algn="l"/>
                          <a:tab pos="1084263" algn="l"/>
                          <a:tab pos="1541463" algn="l"/>
                          <a:tab pos="1998663" algn="l"/>
                          <a:tab pos="2455863" algn="l"/>
                          <a:tab pos="2913063" algn="l"/>
                          <a:tab pos="3370263" algn="l"/>
                          <a:tab pos="3827463" algn="l"/>
                          <a:tab pos="4284663" algn="l"/>
                          <a:tab pos="4741863" algn="l"/>
                          <a:tab pos="5199063" algn="l"/>
                          <a:tab pos="5656263" algn="l"/>
                          <a:tab pos="6113463" algn="l"/>
                          <a:tab pos="6570663" algn="l"/>
                          <a:tab pos="7027863" algn="l"/>
                          <a:tab pos="7485063" algn="l"/>
                          <a:tab pos="7942263" algn="l"/>
                          <a:tab pos="8399463" algn="l"/>
                          <a:tab pos="8856663" algn="l"/>
                          <a:tab pos="9313863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Mentor: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Provide referent documents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to mentee;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Review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 output of mentee and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feedback</a:t>
                      </a:r>
                    </a:p>
                    <a:p>
                      <a:endParaRPr lang="en-US" sz="1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152651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endParaRPr lang="en-US" sz="9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endParaRPr lang="en-US" sz="9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endParaRPr lang="en-US" sz="9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endParaRPr lang="en-US" sz="9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 flipV="1">
            <a:off x="1371600" y="1066800"/>
            <a:ext cx="0" cy="472440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12" name="5-Point Star 11"/>
          <p:cNvSpPr/>
          <p:nvPr/>
        </p:nvSpPr>
        <p:spPr bwMode="auto">
          <a:xfrm>
            <a:off x="10191508" y="1219201"/>
            <a:ext cx="410369" cy="341313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ＭＳ Ｐゴシック" pitchFamily="32" charset="-128"/>
            </a:endParaRPr>
          </a:p>
        </p:txBody>
      </p:sp>
      <p:sp>
        <p:nvSpPr>
          <p:cNvPr id="13" name="5-Point Star 12"/>
          <p:cNvSpPr/>
          <p:nvPr/>
        </p:nvSpPr>
        <p:spPr bwMode="auto">
          <a:xfrm>
            <a:off x="10192147" y="2133601"/>
            <a:ext cx="410369" cy="341313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ＭＳ Ｐゴシック" pitchFamily="32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29800" y="5867400"/>
            <a:ext cx="106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32" charset="-128"/>
              </a:rPr>
              <a:t>June 2019</a:t>
            </a:r>
            <a:endParaRPr lang="en-US" sz="1400" b="1" dirty="0">
              <a:solidFill>
                <a:srgbClr val="000000"/>
              </a:solidFill>
              <a:ea typeface="ＭＳ Ｐゴシック" pitchFamily="32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1371600" y="5791200"/>
            <a:ext cx="9448800" cy="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21" name="TextBox 20"/>
          <p:cNvSpPr txBox="1"/>
          <p:nvPr/>
        </p:nvSpPr>
        <p:spPr>
          <a:xfrm>
            <a:off x="7696200" y="5867400"/>
            <a:ext cx="106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32" charset="-128"/>
              </a:rPr>
              <a:t>Mar. 2019</a:t>
            </a:r>
            <a:endParaRPr lang="en-US" sz="1400" b="1" dirty="0">
              <a:solidFill>
                <a:srgbClr val="000000"/>
              </a:solidFill>
              <a:ea typeface="ＭＳ Ｐゴシック" pitchFamily="32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5867400"/>
            <a:ext cx="106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32" charset="-128"/>
              </a:rPr>
              <a:t>Dec. 2018</a:t>
            </a:r>
            <a:endParaRPr lang="en-US" sz="1400" b="1" dirty="0">
              <a:solidFill>
                <a:srgbClr val="000000"/>
              </a:solidFill>
              <a:ea typeface="ＭＳ Ｐゴシック" pitchFamily="32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6600" y="5867400"/>
            <a:ext cx="106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32" charset="-128"/>
              </a:rPr>
              <a:t>Sep. 2018</a:t>
            </a:r>
            <a:endParaRPr lang="en-US" sz="1400" b="1" dirty="0">
              <a:solidFill>
                <a:srgbClr val="000000"/>
              </a:solidFill>
              <a:ea typeface="ＭＳ Ｐゴシック" pitchFamily="32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0600" y="5867400"/>
            <a:ext cx="106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32" charset="-128"/>
              </a:rPr>
              <a:t>June 2018</a:t>
            </a:r>
            <a:endParaRPr lang="en-US" sz="1400" b="1" dirty="0">
              <a:solidFill>
                <a:srgbClr val="000000"/>
              </a:solidFill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953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 Placeholder 5"/>
          <p:cNvSpPr>
            <a:spLocks noGrp="1"/>
          </p:cNvSpPr>
          <p:nvPr>
            <p:ph idx="1"/>
          </p:nvPr>
        </p:nvSpPr>
        <p:spPr>
          <a:xfrm>
            <a:off x="481426" y="1395442"/>
            <a:ext cx="11231197" cy="3069558"/>
          </a:xfrm>
        </p:spPr>
        <p:txBody>
          <a:bodyPr/>
          <a:lstStyle/>
          <a:p>
            <a:r>
              <a:rPr lang="en-US" sz="2400" b="1" i="1" dirty="0"/>
              <a:t>Commitment result after 2 year:</a:t>
            </a:r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Achieve level 2 </a:t>
            </a:r>
            <a:r>
              <a:rPr lang="en-US" sz="2400" dirty="0" smtClean="0"/>
              <a:t>for T</a:t>
            </a:r>
            <a:r>
              <a:rPr kumimoji="0" lang="en-US" sz="24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e</a:t>
            </a:r>
            <a:r>
              <a:rPr kumimoji="0" lang="en-US" sz="2400" dirty="0" smtClean="0">
                <a:solidFill>
                  <a:srgbClr val="000000"/>
                </a:solidFill>
                <a:latin typeface="Arial" charset="0"/>
                <a:ea typeface="Microsoft YaHei" charset="-122"/>
              </a:rPr>
              <a:t>st validation Engineer</a:t>
            </a:r>
            <a:endParaRPr lang="en-US" sz="2400" dirty="0"/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Tasks self-schedule ability.</a:t>
            </a:r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Ensure </a:t>
            </a:r>
            <a:r>
              <a:rPr lang="en-US" sz="2400" dirty="0"/>
              <a:t>the quality of output and time management</a:t>
            </a:r>
            <a:r>
              <a:rPr lang="en-US" sz="2400" dirty="0" smtClean="0"/>
              <a:t>.</a:t>
            </a:r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Support to train new members join to project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96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468000" y="1080001"/>
            <a:ext cx="7920000" cy="917513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9376" y="1280513"/>
            <a:ext cx="11233248" cy="2462213"/>
          </a:xfrm>
        </p:spPr>
        <p:txBody>
          <a:bodyPr/>
          <a:lstStyle/>
          <a:p>
            <a:r>
              <a:rPr lang="de-DE" dirty="0"/>
              <a:t>Training T</a:t>
            </a:r>
            <a:r>
              <a:rPr lang="de-DE" dirty="0" smtClean="0"/>
              <a:t>arget	Page 03</a:t>
            </a:r>
          </a:p>
          <a:p>
            <a:r>
              <a:rPr lang="de-DE" dirty="0"/>
              <a:t>Current </a:t>
            </a:r>
            <a:r>
              <a:rPr lang="de-DE" dirty="0" smtClean="0"/>
              <a:t>Status	Page 05</a:t>
            </a:r>
          </a:p>
          <a:p>
            <a:r>
              <a:rPr lang="de-DE" dirty="0" smtClean="0"/>
              <a:t>Gaps </a:t>
            </a:r>
            <a:r>
              <a:rPr lang="de-DE" dirty="0"/>
              <a:t>and </a:t>
            </a:r>
            <a:r>
              <a:rPr lang="de-DE" dirty="0" smtClean="0"/>
              <a:t>Action	Page 07</a:t>
            </a:r>
          </a:p>
          <a:p>
            <a:r>
              <a:rPr lang="de-DE" dirty="0"/>
              <a:t>Training </a:t>
            </a:r>
            <a:r>
              <a:rPr lang="de-DE" dirty="0" smtClean="0"/>
              <a:t>Plan                                                                                        </a:t>
            </a:r>
            <a:r>
              <a:rPr lang="de-DE" dirty="0"/>
              <a:t> </a:t>
            </a:r>
            <a:r>
              <a:rPr lang="de-DE" dirty="0" smtClean="0"/>
              <a:t>Page 09</a:t>
            </a:r>
          </a:p>
          <a:p>
            <a:r>
              <a:rPr lang="de-DE" dirty="0"/>
              <a:t>Commitment </a:t>
            </a:r>
            <a:r>
              <a:rPr lang="de-DE" dirty="0" smtClean="0"/>
              <a:t>	 </a:t>
            </a:r>
            <a:r>
              <a:rPr lang="de-DE" dirty="0" smtClean="0"/>
              <a:t>      Page 11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smtClean="0"/>
              <a:t>Target(1/2) – testing skill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1752600" y="5334000"/>
            <a:ext cx="9095231" cy="693523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Target: Achieve </a:t>
            </a:r>
            <a:r>
              <a:rPr lang="en-US" altLang="en-US" b="1" dirty="0">
                <a:solidFill>
                  <a:srgbClr val="FF0000"/>
                </a:solidFill>
              </a:rPr>
              <a:t>role </a:t>
            </a:r>
            <a:r>
              <a:rPr lang="en-US" altLang="en-US" b="1" dirty="0" smtClean="0">
                <a:solidFill>
                  <a:srgbClr val="FF0000"/>
                </a:solidFill>
              </a:rPr>
              <a:t>Level </a:t>
            </a:r>
            <a:r>
              <a:rPr lang="en-US" altLang="en-US" b="1" dirty="0">
                <a:solidFill>
                  <a:srgbClr val="FF0000"/>
                </a:solidFill>
              </a:rPr>
              <a:t>2 of Engineer for test validation (software) </a:t>
            </a:r>
            <a:r>
              <a:rPr lang="en-US" altLang="en-US" b="1" dirty="0" smtClean="0">
                <a:solidFill>
                  <a:srgbClr val="000000"/>
                </a:solidFill>
              </a:rPr>
              <a:t>by </a:t>
            </a:r>
            <a:r>
              <a:rPr lang="en-US" altLang="en-US" b="1" dirty="0" smtClean="0">
                <a:solidFill>
                  <a:srgbClr val="FF0000"/>
                </a:solidFill>
              </a:rPr>
              <a:t>June, 2019</a:t>
            </a:r>
            <a:endParaRPr lang="en-US" altLang="en-US" b="1" dirty="0">
              <a:solidFill>
                <a:srgbClr val="FF0000"/>
              </a:solidFill>
            </a:endParaRPr>
          </a:p>
          <a:p>
            <a:r>
              <a:rPr lang="en-US" altLang="en-US" b="1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Ability </a:t>
            </a:r>
            <a:r>
              <a:rPr lang="en-US" altLang="en-US" b="1" dirty="0">
                <a:solidFill>
                  <a:srgbClr val="000000"/>
                </a:solidFill>
                <a:ea typeface="Microsoft YaHei" panose="020B0503020204020204" pitchFamily="34" charset="-122"/>
              </a:rPr>
              <a:t>to do </a:t>
            </a:r>
            <a:r>
              <a:rPr lang="en-US" altLang="en-US" b="1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IDEs verification </a:t>
            </a:r>
            <a:r>
              <a:rPr lang="en-US" altLang="en-US" b="1" dirty="0">
                <a:solidFill>
                  <a:srgbClr val="000000"/>
                </a:solidFill>
                <a:ea typeface="Microsoft YaHei" panose="020B0503020204020204" pitchFamily="34" charset="-122"/>
              </a:rPr>
              <a:t>without </a:t>
            </a:r>
            <a:r>
              <a:rPr lang="en-US" altLang="en-US" b="1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support, </a:t>
            </a:r>
            <a:r>
              <a:rPr lang="en-US" altLang="en-US" b="1" dirty="0">
                <a:solidFill>
                  <a:srgbClr val="000000"/>
                </a:solidFill>
                <a:ea typeface="Microsoft YaHei" panose="020B0503020204020204" pitchFamily="34" charset="-122"/>
              </a:rPr>
              <a:t>if it is within certain degree of </a:t>
            </a:r>
            <a:r>
              <a:rPr lang="en-US" altLang="en-US" b="1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difficulty</a:t>
            </a:r>
            <a:endParaRPr lang="en-US" altLang="en-US" b="1" dirty="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03622"/>
              </p:ext>
            </p:extLst>
          </p:nvPr>
        </p:nvGraphicFramePr>
        <p:xfrm>
          <a:off x="152400" y="1219200"/>
          <a:ext cx="11734800" cy="379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905000"/>
                <a:gridCol w="7010400"/>
                <a:gridCol w="1524000"/>
              </a:tblGrid>
              <a:tr h="366729"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Role 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Skill 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Level 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3731">
                <a:tc rowSpan="5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Engineer for test validation (software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Test item extraction</a:t>
                      </a:r>
                    </a:p>
                  </a:txBody>
                  <a:tcPr marL="90000" marR="90000" marT="5826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- Extract test items from various specifications and design specifications.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- Round up and integrate the extracted test items into test specifications.</a:t>
                      </a:r>
                    </a:p>
                  </a:txBody>
                  <a:tcPr marL="90000" marR="90000" marT="58266" marB="4680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Level 2</a:t>
                      </a:r>
                      <a:endParaRPr lang="en-US" sz="1500" dirty="0"/>
                    </a:p>
                  </a:txBody>
                  <a:tcPr anchor="ctr"/>
                </a:tc>
              </a:tr>
              <a:tr h="5737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Testing</a:t>
                      </a:r>
                    </a:p>
                  </a:txBody>
                  <a:tcPr marL="90000" marR="90000" marT="5826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- Conduct tests according to the test specifications.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- Round up the results of the tests and make a report.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- Verified from view point of failure cases.</a:t>
                      </a:r>
                    </a:p>
                  </a:txBody>
                  <a:tcPr marL="90000" marR="90000" marT="58266" marB="46800" horzOverflow="overflow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Level 2</a:t>
                      </a:r>
                    </a:p>
                  </a:txBody>
                  <a:tcPr anchor="ctr"/>
                </a:tc>
              </a:tr>
              <a:tr h="812786">
                <a:tc vMerge="1">
                  <a:txBody>
                    <a:bodyPr/>
                    <a:lstStyle/>
                    <a:p>
                      <a:pPr algn="l"/>
                      <a:endParaRPr lang="en-US" sz="15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Failure analysis</a:t>
                      </a:r>
                    </a:p>
                  </a:txBody>
                  <a:tcPr marL="90000" marR="90000" marT="5826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- Locate the cause of any trouble and make analysis of its influences and other side effects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- Find similar bugs</a:t>
                      </a:r>
                    </a:p>
                  </a:txBody>
                  <a:tcPr marL="90000" marR="90000" marT="57384" marB="46800" horzOverflow="overflow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Level 2</a:t>
                      </a:r>
                    </a:p>
                  </a:txBody>
                  <a:tcPr anchor="ctr"/>
                </a:tc>
              </a:tr>
              <a:tr h="81278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Test environment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construction</a:t>
                      </a:r>
                    </a:p>
                  </a:txBody>
                  <a:tcPr marL="90000" marR="90000" marT="5826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Have knowledge of the development environment (compiler, debugger) and target environment ( IDEs and their plug-ins) and conduct tests and evaluations.</a:t>
                      </a:r>
                    </a:p>
                  </a:txBody>
                  <a:tcPr marL="90000" marR="90000" marT="58266" marB="46800" horzOverflow="overflow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Level 2</a:t>
                      </a:r>
                    </a:p>
                  </a:txBody>
                  <a:tcPr anchor="ctr"/>
                </a:tc>
              </a:tr>
              <a:tr h="573731">
                <a:tc vMerge="1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Validity verification</a:t>
                      </a:r>
                    </a:p>
                  </a:txBody>
                  <a:tcPr marL="90000" marR="90000" marT="58266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Create system verification specifications from the use cases as viewed from the user application</a:t>
                      </a:r>
                    </a:p>
                  </a:txBody>
                  <a:tcPr marL="90000" marR="90000" marT="58266" marB="46800" horzOverflow="overflow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Level 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457200" y="5334000"/>
            <a:ext cx="1066800" cy="609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smtClean="0"/>
              <a:t>Target(2/2) – English skill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12392599"/>
              </p:ext>
            </p:extLst>
          </p:nvPr>
        </p:nvGraphicFramePr>
        <p:xfrm>
          <a:off x="3048000" y="1143000"/>
          <a:ext cx="8839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lowchart: Connector 10"/>
          <p:cNvSpPr/>
          <p:nvPr/>
        </p:nvSpPr>
        <p:spPr>
          <a:xfrm>
            <a:off x="76200" y="1905000"/>
            <a:ext cx="3048000" cy="3048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650 TOEIC</a:t>
            </a:r>
            <a:endParaRPr lang="en-US" sz="3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6904" y="164114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Speaking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89245" y="27962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Listening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54104" y="379635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Reading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08360" y="496664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60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level (1/2) – testing skill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76514"/>
              </p:ext>
            </p:extLst>
          </p:nvPr>
        </p:nvGraphicFramePr>
        <p:xfrm>
          <a:off x="457200" y="1219200"/>
          <a:ext cx="11255423" cy="455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481"/>
                <a:gridCol w="2011943"/>
                <a:gridCol w="6539255"/>
                <a:gridCol w="1461744"/>
              </a:tblGrid>
              <a:tr h="624952"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Role 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Skill 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 status 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 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en-US" sz="15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endParaRPr kumimoji="1" lang="en-US" sz="15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18070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Engineer for test validation (software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)</a:t>
                      </a:r>
                    </a:p>
                    <a:p>
                      <a:pPr algn="ctr"/>
                      <a:endParaRPr lang="en-US" sz="15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Test item extraction</a:t>
                      </a:r>
                    </a:p>
                  </a:txBody>
                  <a:tcPr marT="598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 Can only understand simple specifications.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 Cannot cover all cases in test spec.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[Cause] – Lack of knowledge about abnormal and boundary cases.</a:t>
                      </a:r>
                    </a:p>
                  </a:txBody>
                  <a:tcPr marT="59832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Level 1</a:t>
                      </a:r>
                      <a:endParaRPr lang="en-US" sz="1500" dirty="0"/>
                    </a:p>
                  </a:txBody>
                  <a:tcPr anchor="ctr"/>
                </a:tc>
              </a:tr>
              <a:tr h="7851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Testing</a:t>
                      </a:r>
                    </a:p>
                  </a:txBody>
                  <a:tcPr marT="598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Can conduct test for simple modules.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Not good at testing procedure, test report, bug report, evaluation.</a:t>
                      </a:r>
                    </a:p>
                  </a:txBody>
                  <a:tcPr marT="59832" horzOverflow="overflow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Level 1</a:t>
                      </a:r>
                    </a:p>
                  </a:txBody>
                  <a:tcPr anchor="ctr"/>
                </a:tc>
              </a:tr>
              <a:tr h="685800">
                <a:tc vMerge="1"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Failure analysis</a:t>
                      </a:r>
                    </a:p>
                  </a:txBody>
                  <a:tcPr marT="598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Can only detect simple bugs, cannot find out the root causes</a:t>
                      </a:r>
                    </a:p>
                  </a:txBody>
                  <a:tcPr marT="59832" horzOverflow="overflow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Level 1</a:t>
                      </a:r>
                    </a:p>
                  </a:txBody>
                  <a:tcPr anchor="ctr"/>
                </a:tc>
              </a:tr>
              <a:tr h="64013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Test environment construction</a:t>
                      </a:r>
                    </a:p>
                  </a:txBody>
                  <a:tcPr marT="598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Can set up simple environment.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Need support from Mentor to set-up complex environment</a:t>
                      </a:r>
                    </a:p>
                  </a:txBody>
                  <a:tcPr marT="59832" horzOverflow="overflow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Level 1</a:t>
                      </a:r>
                    </a:p>
                  </a:txBody>
                  <a:tcPr anchor="ctr"/>
                </a:tc>
              </a:tr>
              <a:tr h="636830">
                <a:tc vMerge="1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Validity verification</a:t>
                      </a:r>
                    </a:p>
                  </a:txBody>
                  <a:tcPr marT="5983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Can not do validity verification</a:t>
                      </a:r>
                    </a:p>
                  </a:txBody>
                  <a:tcPr marT="59832" horzOverflow="overflow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Level 1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level (2/2) – English skill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/>
              <a:t>6</a:t>
            </a:fld>
            <a:endParaRPr lang="de-DE" dirty="0">
              <a:solidFill>
                <a:srgbClr val="06418C"/>
              </a:solidFill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3048000" y="1143000"/>
          <a:ext cx="8839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lowchart: Connector 10"/>
          <p:cNvSpPr/>
          <p:nvPr/>
        </p:nvSpPr>
        <p:spPr>
          <a:xfrm>
            <a:off x="76200" y="1905000"/>
            <a:ext cx="3048000" cy="3048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rgbClr val="3C3C3B">
                      <a:alpha val="40000"/>
                    </a:srgbClr>
                  </a:outerShdw>
                </a:effectLst>
              </a:rPr>
              <a:t>400 TOEIC</a:t>
            </a:r>
            <a:endParaRPr lang="en-US" sz="3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rgbClr val="3C3C3B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6904" y="164114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C3C3B"/>
                </a:solidFill>
              </a:rPr>
              <a:t>Speaking</a:t>
            </a:r>
            <a:endParaRPr lang="en-US" b="1" dirty="0">
              <a:solidFill>
                <a:srgbClr val="3C3C3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0608" y="27704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C3C3B"/>
                </a:solidFill>
              </a:rPr>
              <a:t>Listening</a:t>
            </a:r>
            <a:endParaRPr lang="en-US" b="1" dirty="0">
              <a:solidFill>
                <a:srgbClr val="3C3C3B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387255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C3C3B"/>
                </a:solidFill>
              </a:rPr>
              <a:t>Reading</a:t>
            </a:r>
            <a:endParaRPr lang="en-US" b="1" dirty="0">
              <a:solidFill>
                <a:srgbClr val="3C3C3B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8360" y="496664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C3C3B"/>
                </a:solidFill>
              </a:rPr>
              <a:t>Writing</a:t>
            </a:r>
            <a:endParaRPr lang="en-US" b="1" dirty="0">
              <a:solidFill>
                <a:srgbClr val="3C3C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74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Gaps </a:t>
            </a:r>
            <a:r>
              <a:rPr lang="en-US" dirty="0"/>
              <a:t>and </a:t>
            </a:r>
            <a:r>
              <a:rPr lang="en-US" dirty="0" smtClean="0"/>
              <a:t>action (1/2) – testing skill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4379"/>
              </p:ext>
            </p:extLst>
          </p:nvPr>
        </p:nvGraphicFramePr>
        <p:xfrm>
          <a:off x="457201" y="1066800"/>
          <a:ext cx="11277601" cy="5717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55"/>
                <a:gridCol w="2173099"/>
                <a:gridCol w="2098165"/>
                <a:gridCol w="3072312"/>
                <a:gridCol w="2510270"/>
              </a:tblGrid>
              <a:tr h="36838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Skill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Gap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Root</a:t>
                      </a:r>
                      <a:r>
                        <a:rPr lang="en-US" sz="1500" baseline="0" dirty="0" smtClean="0"/>
                        <a:t> Causes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Mentee’s action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Mentor’s action</a:t>
                      </a:r>
                    </a:p>
                  </a:txBody>
                  <a:tcPr anchor="ctr"/>
                </a:tc>
              </a:tr>
              <a:tr h="191202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1. Test item extraction</a:t>
                      </a:r>
                    </a:p>
                  </a:txBody>
                  <a:tcPr marT="545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Lack of knowledge about abnormal and boundary cases (with input is User’s manual)</a:t>
                      </a:r>
                    </a:p>
                  </a:txBody>
                  <a:tcPr marT="545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Don’t have much experiences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about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abnormal and boundary cases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Investigate documents, analyze old test spec. to understand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about abnormal and boundary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cases.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Create PCL based on old test spec.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Ask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Mentor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for confirming knowledge and unclear points</a:t>
                      </a:r>
                    </a:p>
                  </a:txBody>
                  <a:tcPr marT="54540" horzOverflow="overflow"/>
                </a:tc>
                <a:tc>
                  <a:txBody>
                    <a:bodyPr/>
                    <a:lstStyle/>
                    <a:p>
                      <a:pPr marL="169863" marR="0" lvl="0" indent="-16986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-"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Provide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reference documents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, sample PCL</a:t>
                      </a:r>
                    </a:p>
                    <a:p>
                      <a:pPr marL="169863" marR="0" lvl="0" indent="-16986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-"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Give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hints/tips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to Mentee to investigate</a:t>
                      </a:r>
                    </a:p>
                    <a:p>
                      <a:pPr marL="169863" marR="0" lvl="0" indent="-16986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-"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Check output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and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feedback</a:t>
                      </a:r>
                    </a:p>
                  </a:txBody>
                  <a:tcPr marT="54540" horzOverflow="overflow"/>
                </a:tc>
              </a:tr>
              <a:tr h="160579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2. Testing</a:t>
                      </a:r>
                    </a:p>
                  </a:txBody>
                  <a:tcPr marT="545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Lack of knowledge about requirement spec., test report, bug report.</a:t>
                      </a:r>
                    </a:p>
                  </a:txBody>
                  <a:tcPr marT="545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Comprehension about PCL is not good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Confirm unclear points in requirement spec. with Mentor.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Investigate old test report, bug report for comprehension.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Self-create test report, bug report.</a:t>
                      </a:r>
                    </a:p>
                  </a:txBody>
                  <a:tcPr marT="54540" horzOverflow="overflow"/>
                </a:tc>
                <a:tc>
                  <a:txBody>
                    <a:bodyPr/>
                    <a:lstStyle/>
                    <a:p>
                      <a:pPr marL="169863" marR="0" lvl="0" indent="-16986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-"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Provide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old test report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bug report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.</a:t>
                      </a:r>
                    </a:p>
                    <a:p>
                      <a:pPr marL="169863" marR="0" lvl="0" indent="-16986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-"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Give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hints/tips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to Mentee to conduct test</a:t>
                      </a:r>
                    </a:p>
                    <a:p>
                      <a:pPr marL="169863" marR="0" lvl="0" indent="-16986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-"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Check output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and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feedback</a:t>
                      </a:r>
                    </a:p>
                  </a:txBody>
                  <a:tcPr marT="54540" horzOverflow="overflow"/>
                </a:tc>
              </a:tr>
              <a:tr h="1828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3. Failure analysis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545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Lack of knowledge about failure analysis, find the root causes procedure.</a:t>
                      </a:r>
                    </a:p>
                  </a:txBody>
                  <a:tcPr marT="545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 not aware of failure analysis.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Investigate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old failure analysis report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to know how to analyze bugs.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Self-create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analysis failure report.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Confirm output and unclear points with Mentor</a:t>
                      </a:r>
                    </a:p>
                  </a:txBody>
                  <a:tcPr marT="54540" horzOverflow="overflow"/>
                </a:tc>
                <a:tc>
                  <a:txBody>
                    <a:bodyPr/>
                    <a:lstStyle/>
                    <a:p>
                      <a:pPr marL="169863" marR="0" lvl="0" indent="-16986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-"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Provide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sample report.</a:t>
                      </a:r>
                    </a:p>
                    <a:p>
                      <a:pPr marL="169863" marR="0" lvl="0" indent="-16986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-"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Give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hints/tips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to Mentee to analyze failure efficiently</a:t>
                      </a:r>
                    </a:p>
                    <a:p>
                      <a:pPr marL="169863" marR="0" lvl="0" indent="-16986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-"/>
                        <a:tabLst>
                          <a:tab pos="169863" algn="l"/>
                          <a:tab pos="1084263" algn="l"/>
                          <a:tab pos="1998663" algn="l"/>
                          <a:tab pos="2913063" algn="l"/>
                          <a:tab pos="3827463" algn="l"/>
                          <a:tab pos="4741863" algn="l"/>
                          <a:tab pos="5656263" algn="l"/>
                          <a:tab pos="6570663" algn="l"/>
                          <a:tab pos="7485063" algn="l"/>
                          <a:tab pos="8399463" algn="l"/>
                          <a:tab pos="9313863" algn="l"/>
                          <a:tab pos="102282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Check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report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and feedback</a:t>
                      </a:r>
                    </a:p>
                  </a:txBody>
                  <a:tcPr marT="5454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27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Gaps and action (2/2) – testing skill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51360"/>
              </p:ext>
            </p:extLst>
          </p:nvPr>
        </p:nvGraphicFramePr>
        <p:xfrm>
          <a:off x="304801" y="990600"/>
          <a:ext cx="11658600" cy="571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199"/>
                <a:gridCol w="2682241"/>
                <a:gridCol w="2423159"/>
                <a:gridCol w="2240281"/>
                <a:gridCol w="2331720"/>
              </a:tblGrid>
              <a:tr h="322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Root</a:t>
                      </a:r>
                      <a:r>
                        <a:rPr lang="en-US" sz="1600" baseline="0" smtClean="0"/>
                        <a:t> Causes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Mentee’s action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Mentor’s action</a:t>
                      </a:r>
                      <a:endParaRPr lang="en-US" sz="1600" dirty="0" smtClean="0"/>
                    </a:p>
                  </a:txBody>
                  <a:tcPr anchor="ctr"/>
                </a:tc>
              </a:tr>
              <a:tr h="140709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4. Environment construction</a:t>
                      </a:r>
                    </a:p>
                  </a:txBody>
                  <a:tcPr marT="545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Lack of knowledge about testing environment (IDEs and their plug-ins like compiler, debugger, etc.)</a:t>
                      </a:r>
                    </a:p>
                  </a:txBody>
                  <a:tcPr marT="54540" horzOverflow="overflow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Don’t understand some component plug-ins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Take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notes important steps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 create environment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Set-up environment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based on Mentor's hints</a:t>
                      </a:r>
                    </a:p>
                  </a:txBody>
                  <a:tcPr marT="545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Provide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reference documents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Check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output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and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feedback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54540" horzOverflow="overflow"/>
                </a:tc>
              </a:tr>
              <a:tr h="20623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5. Validity verification</a:t>
                      </a:r>
                    </a:p>
                  </a:txBody>
                  <a:tcPr marT="545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Do not have enough viewpoint of user to create system verification specification</a:t>
                      </a:r>
                    </a:p>
                  </a:txBody>
                  <a:tcPr marT="545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Don’t have basic</a:t>
                      </a:r>
                      <a:r>
                        <a:rPr lang="en-US" sz="1600" baseline="0" dirty="0" smtClean="0"/>
                        <a:t> knowledge about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system validity 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Discuss test view point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with Mentor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Investigate the related documents collected by mentor to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create test spec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. and conduct system test.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Take investigation note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for knowledge sharing</a:t>
                      </a:r>
                    </a:p>
                  </a:txBody>
                  <a:tcPr marT="545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Provide reference documents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and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old test data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 mentee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Review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output of mentee and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feedback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54540" horzOverflow="overflow"/>
                </a:tc>
              </a:tr>
              <a:tr h="13891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6. English</a:t>
                      </a:r>
                    </a:p>
                  </a:txBody>
                  <a:tcPr marT="545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Misunderstand some technical words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Making some mistake in writing email, report.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Speaking is not smoothly</a:t>
                      </a:r>
                    </a:p>
                  </a:txBody>
                  <a:tcPr marT="545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enough words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Do not use English daily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Using grammar carelessly.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Learning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more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technical vocabularies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Practice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English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daily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Attending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English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club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on weekend.</a:t>
                      </a:r>
                    </a:p>
                  </a:txBody>
                  <a:tcPr marT="545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Share improve point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 mentee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-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Check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improvement points in emails, docume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nts of mentee</a:t>
                      </a:r>
                    </a:p>
                  </a:txBody>
                  <a:tcPr marT="5454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9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56" y="111456"/>
            <a:ext cx="9000000" cy="443198"/>
          </a:xfrm>
        </p:spPr>
        <p:txBody>
          <a:bodyPr/>
          <a:lstStyle/>
          <a:p>
            <a:r>
              <a:rPr lang="en-US" dirty="0" smtClean="0"/>
              <a:t>Training plan 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65041"/>
              </p:ext>
            </p:extLst>
          </p:nvPr>
        </p:nvGraphicFramePr>
        <p:xfrm>
          <a:off x="1117975" y="590263"/>
          <a:ext cx="9372600" cy="5210229"/>
        </p:xfrm>
        <a:graphic>
          <a:graphicData uri="http://schemas.openxmlformats.org/drawingml/2006/table">
            <a:tbl>
              <a:tblPr firstRow="1" bandRow="1"/>
              <a:tblGrid>
                <a:gridCol w="2343150"/>
                <a:gridCol w="2343150"/>
                <a:gridCol w="2343150"/>
                <a:gridCol w="2343150"/>
              </a:tblGrid>
              <a:tr h="872497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Test Environment Construction level</a:t>
                      </a:r>
                      <a:r>
                        <a:rPr lang="en-US" sz="1000" baseline="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 1 -&gt; 1.5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="1" baseline="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Target: </a:t>
                      </a:r>
                      <a:r>
                        <a:rPr lang="en-US" sz="1000" b="0" baseline="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Set up e2s Environment  (simulator debug) without support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169863" algn="l"/>
                          <a:tab pos="627063" algn="l"/>
                          <a:tab pos="1084263" algn="l"/>
                          <a:tab pos="1541463" algn="l"/>
                          <a:tab pos="1998663" algn="l"/>
                          <a:tab pos="2455863" algn="l"/>
                          <a:tab pos="2913063" algn="l"/>
                          <a:tab pos="3370263" algn="l"/>
                          <a:tab pos="3827463" algn="l"/>
                          <a:tab pos="4284663" algn="l"/>
                          <a:tab pos="4741863" algn="l"/>
                          <a:tab pos="5199063" algn="l"/>
                          <a:tab pos="5656263" algn="l"/>
                          <a:tab pos="6113463" algn="l"/>
                          <a:tab pos="6570663" algn="l"/>
                          <a:tab pos="7027863" algn="l"/>
                          <a:tab pos="7485063" algn="l"/>
                          <a:tab pos="7942263" algn="l"/>
                          <a:tab pos="8399463" algn="l"/>
                          <a:tab pos="8856663" algn="l"/>
                          <a:tab pos="9313863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Mentee: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Investigate about the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IDEs and plug-ins; Take notes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important steps to create testing environment; Set-up environment based on Mentor’s hints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Mentor: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Provide reference documents; Check output and feedback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Test Environment Construction level</a:t>
                      </a:r>
                      <a:r>
                        <a:rPr lang="en-US" sz="1000" baseline="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 1.5 -&gt; 2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="1" baseline="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Target: </a:t>
                      </a:r>
                      <a:r>
                        <a:rPr lang="en-US" sz="1000" b="0" baseline="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Set up e2s Environment (various hardware debug) without support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169863" algn="l"/>
                          <a:tab pos="627063" algn="l"/>
                          <a:tab pos="1084263" algn="l"/>
                          <a:tab pos="1541463" algn="l"/>
                          <a:tab pos="1998663" algn="l"/>
                          <a:tab pos="2455863" algn="l"/>
                          <a:tab pos="2913063" algn="l"/>
                          <a:tab pos="3370263" algn="l"/>
                          <a:tab pos="3827463" algn="l"/>
                          <a:tab pos="4284663" algn="l"/>
                          <a:tab pos="4741863" algn="l"/>
                          <a:tab pos="5199063" algn="l"/>
                          <a:tab pos="5656263" algn="l"/>
                          <a:tab pos="6113463" algn="l"/>
                          <a:tab pos="6570663" algn="l"/>
                          <a:tab pos="7027863" algn="l"/>
                          <a:tab pos="7485063" algn="l"/>
                          <a:tab pos="7942263" algn="l"/>
                          <a:tab pos="8399463" algn="l"/>
                          <a:tab pos="8856663" algn="l"/>
                          <a:tab pos="9313863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Mentee: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 Take notes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important steps to create testing environment; Set-up environment based on Mentor’s hints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Mentor: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Provide reference documents; Check output and feedback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9115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000" b="1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Testing</a:t>
                      </a:r>
                      <a:r>
                        <a:rPr lang="en-US" sz="1000" b="1" baseline="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 level 1 -&gt; 1.5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Target: </a:t>
                      </a:r>
                      <a:r>
                        <a:rPr lang="en-US" sz="1000" baseline="0" dirty="0" smtClean="0">
                          <a:latin typeface="Calibri" pitchFamily="34" charset="0"/>
                          <a:cs typeface="Calibri" pitchFamily="34" charset="0"/>
                        </a:rPr>
                        <a:t>Reported issues due to lack of knowledge less than 40%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169863" algn="l"/>
                          <a:tab pos="627063" algn="l"/>
                          <a:tab pos="1084263" algn="l"/>
                          <a:tab pos="1541463" algn="l"/>
                          <a:tab pos="1998663" algn="l"/>
                          <a:tab pos="2455863" algn="l"/>
                          <a:tab pos="2913063" algn="l"/>
                          <a:tab pos="3370263" algn="l"/>
                          <a:tab pos="3827463" algn="l"/>
                          <a:tab pos="4284663" algn="l"/>
                          <a:tab pos="4741863" algn="l"/>
                          <a:tab pos="5199063" algn="l"/>
                          <a:tab pos="5656263" algn="l"/>
                          <a:tab pos="6113463" algn="l"/>
                          <a:tab pos="6570663" algn="l"/>
                          <a:tab pos="7027863" algn="l"/>
                          <a:tab pos="7485063" algn="l"/>
                          <a:tab pos="7942263" algn="l"/>
                          <a:tab pos="8399463" algn="l"/>
                          <a:tab pos="8856663" algn="l"/>
                          <a:tab pos="9313863" algn="l"/>
                        </a:tabLst>
                      </a:pPr>
                      <a:r>
                        <a:rPr lang="en-US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Mentee: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Confirm unclear points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 in requirement spec. with Mentor;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Investigate old test report, bug report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 for comprehension; Self-create test report, bug report.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168275" algn="l"/>
                          <a:tab pos="625475" algn="l"/>
                          <a:tab pos="1082675" algn="l"/>
                          <a:tab pos="1539875" algn="l"/>
                          <a:tab pos="1997075" algn="l"/>
                          <a:tab pos="2454275" algn="l"/>
                          <a:tab pos="2911475" algn="l"/>
                          <a:tab pos="3368675" algn="l"/>
                          <a:tab pos="3825875" algn="l"/>
                          <a:tab pos="4283075" algn="l"/>
                          <a:tab pos="4740275" algn="l"/>
                          <a:tab pos="5197475" algn="l"/>
                          <a:tab pos="5654675" algn="l"/>
                          <a:tab pos="6111875" algn="l"/>
                          <a:tab pos="6569075" algn="l"/>
                          <a:tab pos="7026275" algn="l"/>
                          <a:tab pos="7483475" algn="l"/>
                          <a:tab pos="7940675" algn="l"/>
                          <a:tab pos="8397875" algn="l"/>
                          <a:tab pos="8855075" algn="l"/>
                          <a:tab pos="93122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Mentor: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Provide old test report; Give hints/tips to Mentee to conduct test; Check output and feedback.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000" b="1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Testing level</a:t>
                      </a:r>
                      <a:r>
                        <a:rPr lang="en-US" sz="1000" b="1" baseline="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 1.5 -&gt; 2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Target: </a:t>
                      </a:r>
                      <a:r>
                        <a:rPr lang="en-US" sz="1000" baseline="0" dirty="0" smtClean="0">
                          <a:latin typeface="Calibri" pitchFamily="34" charset="0"/>
                          <a:cs typeface="Calibri" pitchFamily="34" charset="0"/>
                        </a:rPr>
                        <a:t>Reported issues due to lack of knowledge less than 20%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169863" algn="l"/>
                          <a:tab pos="627063" algn="l"/>
                          <a:tab pos="1084263" algn="l"/>
                          <a:tab pos="1541463" algn="l"/>
                          <a:tab pos="1998663" algn="l"/>
                          <a:tab pos="2455863" algn="l"/>
                          <a:tab pos="2913063" algn="l"/>
                          <a:tab pos="3370263" algn="l"/>
                          <a:tab pos="3827463" algn="l"/>
                          <a:tab pos="4284663" algn="l"/>
                          <a:tab pos="4741863" algn="l"/>
                          <a:tab pos="5199063" algn="l"/>
                          <a:tab pos="5656263" algn="l"/>
                          <a:tab pos="6113463" algn="l"/>
                          <a:tab pos="6570663" algn="l"/>
                          <a:tab pos="7027863" algn="l"/>
                          <a:tab pos="7485063" algn="l"/>
                          <a:tab pos="7942263" algn="l"/>
                          <a:tab pos="8399463" algn="l"/>
                          <a:tab pos="8856663" algn="l"/>
                          <a:tab pos="9313863" algn="l"/>
                        </a:tabLst>
                      </a:pPr>
                      <a:r>
                        <a:rPr lang="en-US" sz="1000" b="1" baseline="0" dirty="0" smtClean="0">
                          <a:latin typeface="Calibri" pitchFamily="34" charset="0"/>
                          <a:cs typeface="Calibri" pitchFamily="34" charset="0"/>
                        </a:rPr>
                        <a:t>Mentee: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Confirm unclear points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 in requirement spec. with Mentor; Self-create test report, bug report.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168275" algn="l"/>
                          <a:tab pos="625475" algn="l"/>
                          <a:tab pos="1082675" algn="l"/>
                          <a:tab pos="1539875" algn="l"/>
                          <a:tab pos="1997075" algn="l"/>
                          <a:tab pos="2454275" algn="l"/>
                          <a:tab pos="2911475" algn="l"/>
                          <a:tab pos="3368675" algn="l"/>
                          <a:tab pos="3825875" algn="l"/>
                          <a:tab pos="4283075" algn="l"/>
                          <a:tab pos="4740275" algn="l"/>
                          <a:tab pos="5197475" algn="l"/>
                          <a:tab pos="5654675" algn="l"/>
                          <a:tab pos="6111875" algn="l"/>
                          <a:tab pos="6569075" algn="l"/>
                          <a:tab pos="7026275" algn="l"/>
                          <a:tab pos="7483475" algn="l"/>
                          <a:tab pos="7940675" algn="l"/>
                          <a:tab pos="8397875" algn="l"/>
                          <a:tab pos="8855075" algn="l"/>
                          <a:tab pos="93122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Mentor: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Give hints/tips to Mentee to conduct test; Check output and feedback.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0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204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000" b="1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Test item extraction level 1 -&gt; 1.5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="1" dirty="0" smtClean="0">
                          <a:latin typeface="Calibri" pitchFamily="34" charset="0"/>
                          <a:cs typeface="Calibri" pitchFamily="34" charset="0"/>
                        </a:rPr>
                        <a:t>Target: </a:t>
                      </a:r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Create</a:t>
                      </a:r>
                      <a:r>
                        <a:rPr lang="en-US" sz="1000" baseline="0" dirty="0" smtClean="0">
                          <a:latin typeface="Calibri" pitchFamily="34" charset="0"/>
                          <a:cs typeface="Calibri" pitchFamily="34" charset="0"/>
                        </a:rPr>
                        <a:t> test spec. cover 75% of requirement  spec.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169863" algn="l"/>
                          <a:tab pos="627063" algn="l"/>
                          <a:tab pos="1084263" algn="l"/>
                          <a:tab pos="1541463" algn="l"/>
                          <a:tab pos="1998663" algn="l"/>
                          <a:tab pos="2455863" algn="l"/>
                          <a:tab pos="2913063" algn="l"/>
                          <a:tab pos="3370263" algn="l"/>
                          <a:tab pos="3827463" algn="l"/>
                          <a:tab pos="4284663" algn="l"/>
                          <a:tab pos="4741863" algn="l"/>
                          <a:tab pos="5199063" algn="l"/>
                          <a:tab pos="5656263" algn="l"/>
                          <a:tab pos="6113463" algn="l"/>
                          <a:tab pos="6570663" algn="l"/>
                          <a:tab pos="7027863" algn="l"/>
                          <a:tab pos="7485063" algn="l"/>
                          <a:tab pos="7942263" algn="l"/>
                          <a:tab pos="8399463" algn="l"/>
                          <a:tab pos="8856663" algn="l"/>
                          <a:tab pos="9313863" algn="l"/>
                        </a:tabLst>
                      </a:pPr>
                      <a:r>
                        <a:rPr lang="en-US" sz="1000" b="1" baseline="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Mentee: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Investigate documents, analyze old test spec. to understand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about abnormal and boundary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 cases with input as User’s manual.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Ask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 Mentor for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confirming knowledge and unclear points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168275" algn="l"/>
                          <a:tab pos="625475" algn="l"/>
                          <a:tab pos="1082675" algn="l"/>
                          <a:tab pos="1539875" algn="l"/>
                          <a:tab pos="1997075" algn="l"/>
                          <a:tab pos="2454275" algn="l"/>
                          <a:tab pos="2911475" algn="l"/>
                          <a:tab pos="3368675" algn="l"/>
                          <a:tab pos="3825875" algn="l"/>
                          <a:tab pos="4283075" algn="l"/>
                          <a:tab pos="4740275" algn="l"/>
                          <a:tab pos="5197475" algn="l"/>
                          <a:tab pos="5654675" algn="l"/>
                          <a:tab pos="6111875" algn="l"/>
                          <a:tab pos="6569075" algn="l"/>
                          <a:tab pos="7026275" algn="l"/>
                          <a:tab pos="7483475" algn="l"/>
                          <a:tab pos="7940675" algn="l"/>
                          <a:tab pos="8397875" algn="l"/>
                          <a:tab pos="8855075" algn="l"/>
                          <a:tab pos="93122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Mentor: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Provide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reference documents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, sample PCL. Give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hints/tips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 to Mentee to investigate.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Check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 output and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feedback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2802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000" b="1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Failure Analysis level 1 -&gt; 1.5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b="1" dirty="0" smtClean="0">
                          <a:latin typeface="Calibri" pitchFamily="34" charset="0"/>
                          <a:cs typeface="Calibri" pitchFamily="34" charset="0"/>
                        </a:rPr>
                        <a:t>Target: </a:t>
                      </a:r>
                      <a:r>
                        <a:rPr lang="en-US" sz="1000" dirty="0" smtClean="0">
                          <a:latin typeface="Calibri" pitchFamily="34" charset="0"/>
                          <a:cs typeface="Calibri" pitchFamily="34" charset="0"/>
                        </a:rPr>
                        <a:t>Can</a:t>
                      </a:r>
                      <a:r>
                        <a:rPr lang="en-US" sz="1000" baseline="0" dirty="0" smtClean="0">
                          <a:latin typeface="Calibri" pitchFamily="34" charset="0"/>
                          <a:cs typeface="Calibri" pitchFamily="34" charset="0"/>
                        </a:rPr>
                        <a:t> analyze simple bug without support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169863" algn="l"/>
                          <a:tab pos="627063" algn="l"/>
                          <a:tab pos="1084263" algn="l"/>
                          <a:tab pos="1541463" algn="l"/>
                          <a:tab pos="1998663" algn="l"/>
                          <a:tab pos="2455863" algn="l"/>
                          <a:tab pos="2913063" algn="l"/>
                          <a:tab pos="3370263" algn="l"/>
                          <a:tab pos="3827463" algn="l"/>
                          <a:tab pos="4284663" algn="l"/>
                          <a:tab pos="4741863" algn="l"/>
                          <a:tab pos="5199063" algn="l"/>
                          <a:tab pos="5656263" algn="l"/>
                          <a:tab pos="6113463" algn="l"/>
                          <a:tab pos="6570663" algn="l"/>
                          <a:tab pos="7027863" algn="l"/>
                          <a:tab pos="7485063" algn="l"/>
                          <a:tab pos="7942263" algn="l"/>
                          <a:tab pos="8399463" algn="l"/>
                          <a:tab pos="8856663" algn="l"/>
                          <a:tab pos="9313863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Mentee: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Investigate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old failure analysis report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 to know how to analyze bugs; Self-create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analysis failure report;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Confirm output and unclear points with Mentor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168275" algn="l"/>
                          <a:tab pos="625475" algn="l"/>
                          <a:tab pos="1082675" algn="l"/>
                          <a:tab pos="1539875" algn="l"/>
                          <a:tab pos="1997075" algn="l"/>
                          <a:tab pos="2454275" algn="l"/>
                          <a:tab pos="2911475" algn="l"/>
                          <a:tab pos="3368675" algn="l"/>
                          <a:tab pos="3825875" algn="l"/>
                          <a:tab pos="4283075" algn="l"/>
                          <a:tab pos="4740275" algn="l"/>
                          <a:tab pos="5197475" algn="l"/>
                          <a:tab pos="5654675" algn="l"/>
                          <a:tab pos="6111875" algn="l"/>
                          <a:tab pos="6569075" algn="l"/>
                          <a:tab pos="7026275" algn="l"/>
                          <a:tab pos="7483475" algn="l"/>
                          <a:tab pos="7940675" algn="l"/>
                          <a:tab pos="8397875" algn="l"/>
                          <a:tab pos="8855075" algn="l"/>
                          <a:tab pos="93122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Mentor: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Provide sample report; Give hints/tips to Mentee to analyze failure efficiently; Check report and feedback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899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r>
                        <a:rPr lang="en-US" sz="1000" b="1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Validity verification 1 -&gt; 1.5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/>
                      </a:pPr>
                      <a:r>
                        <a:rPr lang="en-US" sz="1000" b="1" dirty="0" smtClean="0">
                          <a:latin typeface="Calibri" pitchFamily="34" charset="0"/>
                          <a:cs typeface="Calibri" pitchFamily="34" charset="0"/>
                        </a:rPr>
                        <a:t>Target: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Create system verification specification with viewpoint of user with little support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169863" algn="l"/>
                          <a:tab pos="627063" algn="l"/>
                          <a:tab pos="1084263" algn="l"/>
                          <a:tab pos="1541463" algn="l"/>
                          <a:tab pos="1998663" algn="l"/>
                          <a:tab pos="2455863" algn="l"/>
                          <a:tab pos="2913063" algn="l"/>
                          <a:tab pos="3370263" algn="l"/>
                          <a:tab pos="3827463" algn="l"/>
                          <a:tab pos="4284663" algn="l"/>
                          <a:tab pos="4741863" algn="l"/>
                          <a:tab pos="5199063" algn="l"/>
                          <a:tab pos="5656263" algn="l"/>
                          <a:tab pos="6113463" algn="l"/>
                          <a:tab pos="6570663" algn="l"/>
                          <a:tab pos="7027863" algn="l"/>
                          <a:tab pos="7485063" algn="l"/>
                          <a:tab pos="7942263" algn="l"/>
                          <a:tab pos="8399463" algn="l"/>
                          <a:tab pos="8856663" algn="l"/>
                          <a:tab pos="9313863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Mentee: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Discuss test view points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 with mentor; Investigate the related documents collected by mentor to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create test specification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 and conduct system test;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Take investigation note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for knowledge sharing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charset="0"/>
                        <a:buNone/>
                        <a:tabLst>
                          <a:tab pos="169863" algn="l"/>
                          <a:tab pos="627063" algn="l"/>
                          <a:tab pos="1084263" algn="l"/>
                          <a:tab pos="1541463" algn="l"/>
                          <a:tab pos="1998663" algn="l"/>
                          <a:tab pos="2455863" algn="l"/>
                          <a:tab pos="2913063" algn="l"/>
                          <a:tab pos="3370263" algn="l"/>
                          <a:tab pos="3827463" algn="l"/>
                          <a:tab pos="4284663" algn="l"/>
                          <a:tab pos="4741863" algn="l"/>
                          <a:tab pos="5199063" algn="l"/>
                          <a:tab pos="5656263" algn="l"/>
                          <a:tab pos="6113463" algn="l"/>
                          <a:tab pos="6570663" algn="l"/>
                          <a:tab pos="7027863" algn="l"/>
                          <a:tab pos="7485063" algn="l"/>
                          <a:tab pos="7942263" algn="l"/>
                          <a:tab pos="8399463" algn="l"/>
                          <a:tab pos="8856663" algn="l"/>
                          <a:tab pos="9313863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Mentor: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Provide referent documents and old test data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to mentee;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Review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 output of mentee and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ＭＳ Ｐゴシック" pitchFamily="32" charset="-128"/>
                          <a:cs typeface="Calibri" pitchFamily="34" charset="0"/>
                        </a:rPr>
                        <a:t>feedback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116171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endParaRPr lang="en-US" sz="9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endParaRPr lang="en-US" sz="9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endParaRPr lang="en-US" sz="9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endParaRPr lang="en-US" sz="9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 bwMode="auto">
          <a:xfrm>
            <a:off x="1676400" y="4724400"/>
            <a:ext cx="8502934" cy="206419"/>
          </a:xfrm>
          <a:prstGeom prst="rect">
            <a:avLst/>
          </a:prstGeom>
          <a:solidFill>
            <a:srgbClr val="2D2DB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z="1100" b="1" kern="0" dirty="0" smtClean="0">
                <a:solidFill>
                  <a:srgbClr val="FFFFFF"/>
                </a:solidFill>
                <a:ea typeface="ＭＳ Ｐゴシック" pitchFamily="32" charset="-128"/>
              </a:rPr>
              <a:t>RCP Tool test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ＭＳ Ｐゴシック" pitchFamily="32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676399" y="5110976"/>
            <a:ext cx="8502934" cy="206419"/>
          </a:xfrm>
          <a:prstGeom prst="rect">
            <a:avLst/>
          </a:prstGeom>
          <a:solidFill>
            <a:srgbClr val="2D2DB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32" charset="-128"/>
              </a:rPr>
              <a:t>E2s ticket verification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676398" y="5491976"/>
            <a:ext cx="8502934" cy="206419"/>
          </a:xfrm>
          <a:prstGeom prst="rect">
            <a:avLst/>
          </a:prstGeom>
          <a:solidFill>
            <a:srgbClr val="2D2DB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32" charset="-128"/>
              </a:rPr>
              <a:t>E2s Regression test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762000" y="533400"/>
            <a:ext cx="0" cy="525780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762000" y="5791200"/>
            <a:ext cx="10210800" cy="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25" name="TextBox 24"/>
          <p:cNvSpPr txBox="1"/>
          <p:nvPr/>
        </p:nvSpPr>
        <p:spPr>
          <a:xfrm>
            <a:off x="457200" y="5867400"/>
            <a:ext cx="106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32" charset="-128"/>
              </a:rPr>
              <a:t>June 2017</a:t>
            </a:r>
            <a:endParaRPr lang="en-US" sz="1400" b="1" dirty="0">
              <a:solidFill>
                <a:srgbClr val="000000"/>
              </a:solidFill>
              <a:ea typeface="ＭＳ Ｐゴシック" pitchFamily="32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9400" y="5867400"/>
            <a:ext cx="106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32" charset="-128"/>
              </a:rPr>
              <a:t>Sep. 2017</a:t>
            </a:r>
            <a:endParaRPr lang="en-US" sz="1400" b="1" dirty="0">
              <a:solidFill>
                <a:srgbClr val="000000"/>
              </a:solidFill>
              <a:ea typeface="ＭＳ Ｐゴシック" pitchFamily="32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57800" y="5867400"/>
            <a:ext cx="106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32" charset="-128"/>
              </a:rPr>
              <a:t>Dec. 2017</a:t>
            </a:r>
            <a:endParaRPr lang="en-US" sz="1400" b="1" dirty="0">
              <a:solidFill>
                <a:srgbClr val="000000"/>
              </a:solidFill>
              <a:ea typeface="ＭＳ Ｐゴシック" pitchFamily="32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0000" y="5867400"/>
            <a:ext cx="106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32" charset="-128"/>
              </a:rPr>
              <a:t>Mar. 2018</a:t>
            </a:r>
            <a:endParaRPr lang="en-US" sz="1400" b="1" dirty="0">
              <a:solidFill>
                <a:srgbClr val="000000"/>
              </a:solidFill>
              <a:ea typeface="ＭＳ Ｐゴシック" pitchFamily="32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82200" y="5867400"/>
            <a:ext cx="106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32" charset="-128"/>
              </a:rPr>
              <a:t>June 2018</a:t>
            </a:r>
            <a:endParaRPr lang="en-US" sz="1400" b="1" dirty="0">
              <a:solidFill>
                <a:srgbClr val="000000"/>
              </a:solidFill>
              <a:ea typeface="ＭＳ Ｐゴシック" pitchFamily="32" charset="-128"/>
            </a:endParaRPr>
          </a:p>
        </p:txBody>
      </p:sp>
      <p:sp>
        <p:nvSpPr>
          <p:cNvPr id="31" name="5-Point Star 30"/>
          <p:cNvSpPr/>
          <p:nvPr/>
        </p:nvSpPr>
        <p:spPr bwMode="auto">
          <a:xfrm>
            <a:off x="10287000" y="457200"/>
            <a:ext cx="410369" cy="341313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ＭＳ Ｐゴシック" pitchFamily="32" charset="-128"/>
            </a:endParaRPr>
          </a:p>
        </p:txBody>
      </p:sp>
      <p:sp>
        <p:nvSpPr>
          <p:cNvPr id="32" name="5-Point Star 31"/>
          <p:cNvSpPr/>
          <p:nvPr/>
        </p:nvSpPr>
        <p:spPr bwMode="auto">
          <a:xfrm>
            <a:off x="10287000" y="1219200"/>
            <a:ext cx="410369" cy="341313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8371951"/>
      </p:ext>
    </p:extLst>
  </p:cSld>
  <p:clrMapOvr>
    <a:masterClrMapping/>
  </p:clrMapOvr>
</p:sld>
</file>

<file path=ppt/theme/theme1.xml><?xml version="1.0" encoding="utf-8"?>
<a:theme xmlns:a="http://schemas.openxmlformats.org/drawingml/2006/main" name="151021_Renesas_Templates_16_9_EN_conf_RVC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2.xml><?xml version="1.0" encoding="utf-8"?>
<a:theme xmlns:a="http://schemas.openxmlformats.org/drawingml/2006/main" name="Theme1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7074B6E-E2FB-4F1B-BFCA-5C5F6253BF39}" vid="{14B25424-866B-4E9B-820E-135B3E881C03}"/>
    </a:ext>
  </a:extLst>
</a:theme>
</file>

<file path=ppt/theme/theme3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151021_Renesas_Templates_16_9_EN_conf_RVC</Template>
  <TotalTime>62424</TotalTime>
  <Words>1646</Words>
  <Application>Microsoft Office PowerPoint</Application>
  <PresentationFormat>Widescreen</PresentationFormat>
  <Paragraphs>239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メイリオ</vt:lpstr>
      <vt:lpstr>Microsoft YaHei</vt:lpstr>
      <vt:lpstr>ＭＳ Ｐゴシック</vt:lpstr>
      <vt:lpstr>Arial</vt:lpstr>
      <vt:lpstr>Arial Narrow</vt:lpstr>
      <vt:lpstr>Calibri</vt:lpstr>
      <vt:lpstr>Courier New</vt:lpstr>
      <vt:lpstr>Symbol</vt:lpstr>
      <vt:lpstr>Times New Roman</vt:lpstr>
      <vt:lpstr>Wingdings</vt:lpstr>
      <vt:lpstr>151021_Renesas_Templates_16_9_EN_conf_RVC</vt:lpstr>
      <vt:lpstr>Theme1</vt:lpstr>
      <vt:lpstr>1_151229_Renesas_Templates_16_9_EN</vt:lpstr>
      <vt:lpstr>PowerPoint Presentation</vt:lpstr>
      <vt:lpstr>Agenda</vt:lpstr>
      <vt:lpstr>Training Target(1/2) – testing skill</vt:lpstr>
      <vt:lpstr>Training Target(2/2) – English skill</vt:lpstr>
      <vt:lpstr>Current level (1/2) – testing skill</vt:lpstr>
      <vt:lpstr>Current level (2/2) – English skill</vt:lpstr>
      <vt:lpstr>Gaps and action (1/2) – testing skill</vt:lpstr>
      <vt:lpstr>Gaps and action (2/2) – testing skill</vt:lpstr>
      <vt:lpstr>Training plan (1/2)</vt:lpstr>
      <vt:lpstr>Training plan (2/2)</vt:lpstr>
      <vt:lpstr>Commitment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Hong. Ho</dc:creator>
  <cp:lastModifiedBy>Thai Hong. Ho</cp:lastModifiedBy>
  <cp:revision>469</cp:revision>
  <dcterms:created xsi:type="dcterms:W3CDTF">2016-06-23T01:54:16Z</dcterms:created>
  <dcterms:modified xsi:type="dcterms:W3CDTF">2017-06-27T10:09:43Z</dcterms:modified>
</cp:coreProperties>
</file>