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19" r:id="rId2"/>
    <p:sldId id="578" r:id="rId3"/>
    <p:sldId id="634" r:id="rId4"/>
    <p:sldId id="581" r:id="rId5"/>
    <p:sldId id="638" r:id="rId6"/>
    <p:sldId id="639" r:id="rId7"/>
    <p:sldId id="640" r:id="rId8"/>
    <p:sldId id="644" r:id="rId9"/>
    <p:sldId id="641" r:id="rId10"/>
    <p:sldId id="642" r:id="rId11"/>
    <p:sldId id="403" r:id="rId12"/>
  </p:sldIdLst>
  <p:sldSz cx="9906000" cy="6858000" type="A4"/>
  <p:notesSz cx="6797675" cy="9926638"/>
  <p:defaultTextStyle>
    <a:defPPr>
      <a:defRPr lang="ja-JP"/>
    </a:defPPr>
    <a:lvl1pPr marL="0" lvl="0"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 xmlns:p15="http://schemas.microsoft.com/office/powerpoint/2012/main">
        <p15:guide id="1" orient="horz" pos="2103">
          <p15:clr>
            <a:srgbClr val="A4A3A4"/>
          </p15:clr>
        </p15:guide>
        <p15:guide id="2" pos="31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CCCC"/>
    <a:srgbClr val="CCFF99"/>
    <a:srgbClr val="C00000"/>
    <a:srgbClr val="EFEFEF"/>
    <a:srgbClr val="99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08"/>
    <p:restoredTop sz="75719"/>
  </p:normalViewPr>
  <p:slideViewPr>
    <p:cSldViewPr showGuides="1">
      <p:cViewPr varScale="1">
        <p:scale>
          <a:sx n="90" d="100"/>
          <a:sy n="90" d="100"/>
        </p:scale>
        <p:origin x="-1140" y="-96"/>
      </p:cViewPr>
      <p:guideLst>
        <p:guide orient="horz" pos="2103"/>
        <p:guide pos="319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sz="quarter" idx="1"/>
          </p:nvPr>
        </p:nvSpPr>
        <p:spPr bwMode="auto">
          <a:xfrm>
            <a:off x="3851275"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6"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7" name="Rectangle 5"/>
          <p:cNvSpPr>
            <a:spLocks noGrp="1" noChangeArrowheads="1"/>
          </p:cNvSpPr>
          <p:nvPr>
            <p:ph type="sldNum" sz="quarter" idx="3"/>
          </p:nvPr>
        </p:nvSpPr>
        <p:spPr bwMode="auto">
          <a:xfrm>
            <a:off x="3851275" y="9429750"/>
            <a:ext cx="2946400" cy="49688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2B5811-781D-487D-8A75-BD206E943479}" type="slidenum">
              <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320411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741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6" name="Rectangle 4"/>
          <p:cNvSpPr>
            <a:spLocks noGrp="1" noRot="1" noChangeAspect="1" noTextEdit="1"/>
          </p:cNvSpPr>
          <p:nvPr>
            <p:ph type="sldImg" idx="2"/>
          </p:nvPr>
        </p:nvSpPr>
        <p:spPr>
          <a:xfrm>
            <a:off x="711200" y="744538"/>
            <a:ext cx="5375275" cy="3722687"/>
          </a:xfrm>
          <a:prstGeom prst="rect">
            <a:avLst/>
          </a:prstGeom>
          <a:noFill/>
          <a:ln w="9525" cap="flat" cmpd="sng">
            <a:solidFill>
              <a:srgbClr val="000000"/>
            </a:solidFill>
            <a:prstDash val="solid"/>
            <a:miter/>
            <a:headEnd type="none" w="med" len="med"/>
            <a:tailEnd type="none" w="med" len="med"/>
          </a:ln>
        </p:spPr>
      </p:sp>
      <p:sp>
        <p:nvSpPr>
          <p:cNvPr id="17413" name="Rectangle 5"/>
          <p:cNvSpPr>
            <a:spLocks noGrp="1" noChangeArrowheads="1"/>
          </p:cNvSpPr>
          <p:nvPr>
            <p:ph type="body" sz="quarter" idx="3"/>
          </p:nvPr>
        </p:nvSpPr>
        <p:spPr bwMode="auto">
          <a:xfrm>
            <a:off x="679450" y="4714875"/>
            <a:ext cx="5438775" cy="4467225"/>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マスタ テキストの書式設定</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2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3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4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5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p:txBody>
      </p:sp>
      <p:sp>
        <p:nvSpPr>
          <p:cNvPr id="17414" name="Rectangle 6"/>
          <p:cNvSpPr>
            <a:spLocks noGrp="1" noChangeArrowheads="1"/>
          </p:cNvSpPr>
          <p:nvPr>
            <p:ph type="ftr" sz="quarter" idx="4"/>
          </p:nvPr>
        </p:nvSpPr>
        <p:spPr bwMode="auto">
          <a:xfrm>
            <a:off x="0" y="9428163"/>
            <a:ext cx="294640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7415" name="Rectangle 7"/>
          <p:cNvSpPr>
            <a:spLocks noGrp="1" noChangeArrowheads="1"/>
          </p:cNvSpPr>
          <p:nvPr>
            <p:ph type="sldNum" sz="quarter" idx="5"/>
          </p:nvPr>
        </p:nvSpPr>
        <p:spPr bwMode="auto">
          <a:xfrm>
            <a:off x="3849688" y="9428163"/>
            <a:ext cx="2946400" cy="49688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44553FD-EE6A-4CA8-964B-68DA07601D02}" type="slidenum">
              <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6763902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p:txBody>
          <a:bodyPr wrap="square" lIns="91440" tIns="45720" rIns="91440" bIns="45720" anchor="t"/>
          <a:lstStyle/>
          <a:p>
            <a:pPr lvl="0"/>
            <a:endParaRPr lang="zh-CN" altLang="en-US" dirty="0"/>
          </a:p>
        </p:txBody>
      </p:sp>
      <p:sp>
        <p:nvSpPr>
          <p:cNvPr id="6148"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1</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239616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zh-CN" altLang="en-US" dirty="0" smtClean="0"/>
              <a:t>在经历了</a:t>
            </a:r>
            <a:r>
              <a:rPr lang="en-US" altLang="zh-CN" dirty="0" err="1" smtClean="0"/>
              <a:t>BoZ</a:t>
            </a:r>
            <a:r>
              <a:rPr lang="zh-CN" altLang="en-US" dirty="0" smtClean="0"/>
              <a:t>项目之后，接触了项目管理内容，认为自己在这个方面还需要有更进一步的提升，包括但不限有：项目的沟通能力，</a:t>
            </a:r>
            <a:r>
              <a:rPr lang="en-US" altLang="zh-CN" dirty="0" smtClean="0"/>
              <a:t>E-mail</a:t>
            </a:r>
            <a:r>
              <a:rPr lang="zh-CN" altLang="en-US" dirty="0" smtClean="0"/>
              <a:t>沟通能力，有效的项目分解与分派，项目时间及版本的管理，优质的阶段或成果汇报、</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10</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p:txBody>
          <a:bodyPr wrap="square" lIns="91440" tIns="45720" rIns="91440" bIns="45720" anchor="t"/>
          <a:lstStyle/>
          <a:p>
            <a:pPr lvl="0"/>
            <a:endParaRPr lang="zh-CN" altLang="en-US" dirty="0"/>
          </a:p>
        </p:txBody>
      </p:sp>
      <p:sp>
        <p:nvSpPr>
          <p:cNvPr id="41988"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11</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334793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lstStyle/>
          <a:p>
            <a:pPr lvl="0"/>
            <a:endParaRPr lang="zh-CN" altLang="en-US" dirty="0"/>
          </a:p>
        </p:txBody>
      </p:sp>
      <p:sp>
        <p:nvSpPr>
          <p:cNvPr id="8196"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2</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30686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1440" tIns="45720" rIns="91440" bIns="45720" anchor="t"/>
          <a:lstStyle/>
          <a:p>
            <a:pPr lvl="0"/>
            <a:endParaRPr lang="zh-CN" altLang="en-US" dirty="0"/>
          </a:p>
        </p:txBody>
      </p:sp>
      <p:sp>
        <p:nvSpPr>
          <p:cNvPr id="10244"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3</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290011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en-US" altLang="zh-CN" dirty="0" smtClean="0"/>
              <a:t>2015</a:t>
            </a:r>
            <a:r>
              <a:rPr lang="zh-CN" altLang="en-US" dirty="0" smtClean="0"/>
              <a:t>年刚加入团队的时候，接触的就是这个项目。该项目的主体开发工作已经完成，为了尽快的融入团队，</a:t>
            </a:r>
            <a:r>
              <a:rPr lang="zh-CN" altLang="en-US" dirty="0" smtClean="0"/>
              <a:t>我完成了</a:t>
            </a:r>
            <a:r>
              <a:rPr lang="zh-CN" altLang="en-US" dirty="0" smtClean="0"/>
              <a:t>一个辅助功能的实现：利用第三方工具</a:t>
            </a:r>
            <a:r>
              <a:rPr lang="en-US" altLang="zh-CN" dirty="0" err="1" smtClean="0"/>
              <a:t>Inno</a:t>
            </a:r>
            <a:r>
              <a:rPr lang="en-US" altLang="zh-CN" baseline="0" dirty="0" smtClean="0"/>
              <a:t> Setup</a:t>
            </a:r>
            <a:r>
              <a:rPr lang="zh-CN" altLang="en-US" baseline="0" dirty="0" smtClean="0"/>
              <a:t>编写脚本代码，实现安装包功能</a:t>
            </a:r>
            <a:r>
              <a:rPr lang="zh-CN" altLang="en-US" baseline="0" dirty="0" smtClean="0"/>
              <a:t>。随后便是更具挑战性工作：进行一些高级的模块</a:t>
            </a:r>
            <a:r>
              <a:rPr lang="en-US" altLang="zh-CN" baseline="0" dirty="0" smtClean="0"/>
              <a:t>UI</a:t>
            </a:r>
            <a:r>
              <a:rPr lang="zh-CN" altLang="en-US" baseline="0" dirty="0" smtClean="0"/>
              <a:t>的实现，例如图像拖拽，选取等功能的实现，在这些功能的实现过程中，融入了团队的开发。在药盒项目的后续版本的开发过程中，逐步为程序加入高级功能，例如，数据库的引入，数据导入工具，连接线程池的管理与策略的设计与开发。并且，提出和实现了使用临时缩略图的方式解决了原程序的一个致命的缺陷：内存中临时数据量过大而导致的崩溃。之后，在该项目上做了一些</a:t>
            </a:r>
            <a:r>
              <a:rPr lang="en-US" altLang="zh-CN" baseline="0" dirty="0" smtClean="0"/>
              <a:t>C/S</a:t>
            </a:r>
            <a:r>
              <a:rPr lang="zh-CN" altLang="en-US" baseline="0" dirty="0" smtClean="0"/>
              <a:t>客户端的实现验证</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4</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zh-CN" altLang="en-US" dirty="0" smtClean="0"/>
              <a:t>该项目主要是我和晓雪合作，她负责算法方面的实现，我负责的提供对外的软件接口。在进行开发的过程中，客户要求</a:t>
            </a:r>
            <a:r>
              <a:rPr lang="en-US" altLang="zh-CN" dirty="0" smtClean="0"/>
              <a:t>SDK</a:t>
            </a:r>
            <a:r>
              <a:rPr lang="zh-CN" altLang="en-US" dirty="0" smtClean="0"/>
              <a:t>必须执行在</a:t>
            </a:r>
            <a:r>
              <a:rPr lang="en-US" altLang="zh-CN" dirty="0" smtClean="0"/>
              <a:t>Unity3D</a:t>
            </a:r>
            <a:r>
              <a:rPr lang="zh-CN" altLang="en-US" dirty="0" smtClean="0"/>
              <a:t>中，而</a:t>
            </a:r>
            <a:r>
              <a:rPr lang="en-US" altLang="zh-CN" dirty="0" smtClean="0"/>
              <a:t>Kinect2</a:t>
            </a:r>
            <a:r>
              <a:rPr lang="zh-CN" altLang="en-US" baseline="0" dirty="0" smtClean="0"/>
              <a:t>不支持该环境。经过大量的探索验证之后，采用进程间通讯的方式，实现抠图算法与客户程序之间的通讯。该方法极大的降低了开发难度与成本。同时，也编制了参考实现与使用文档。</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5</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zh-CN" altLang="en-US" dirty="0" smtClean="0"/>
              <a:t>这个项目是比较典型的“时间紧，系统生”的项目。从原始需求到产品完全的开发只有不到一个月的时间，而且之前完全没有接触过理光</a:t>
            </a:r>
            <a:r>
              <a:rPr lang="en-US" altLang="zh-CN" dirty="0" smtClean="0"/>
              <a:t>MFP</a:t>
            </a:r>
            <a:r>
              <a:rPr lang="zh-CN" altLang="en-US" dirty="0" smtClean="0"/>
              <a:t>打印机的开发的经验。在评估了项目需求后，我提出了使用</a:t>
            </a:r>
            <a:r>
              <a:rPr lang="en-US" altLang="zh-CN" dirty="0" smtClean="0"/>
              <a:t>FTP</a:t>
            </a:r>
            <a:r>
              <a:rPr lang="zh-CN" altLang="en-US" dirty="0" smtClean="0"/>
              <a:t>通讯的方式作为实现的基础，这样的方法对于一个不熟悉的系统足够的可靠。该项目中，我完成了</a:t>
            </a:r>
            <a:r>
              <a:rPr lang="en-US" altLang="zh-CN" dirty="0" smtClean="0"/>
              <a:t>FTP</a:t>
            </a:r>
            <a:r>
              <a:rPr lang="zh-CN" altLang="en-US" dirty="0" smtClean="0"/>
              <a:t>通讯模块的开发，为了提升交互的效果，对</a:t>
            </a:r>
            <a:r>
              <a:rPr lang="en-US" altLang="zh-CN" dirty="0" smtClean="0"/>
              <a:t>PC</a:t>
            </a:r>
            <a:r>
              <a:rPr lang="zh-CN" altLang="en-US" dirty="0" smtClean="0"/>
              <a:t>端的显示加入动画实现的效果，并且重新架构了整个</a:t>
            </a:r>
            <a:r>
              <a:rPr lang="en-US" altLang="zh-CN" dirty="0" smtClean="0"/>
              <a:t>PC</a:t>
            </a:r>
            <a:r>
              <a:rPr lang="zh-CN" altLang="en-US" dirty="0" smtClean="0"/>
              <a:t>程序，保证其运行的稳定性，做到了产品级的实现。最后，克服多重问题，在现场成功</a:t>
            </a:r>
            <a:r>
              <a:rPr lang="en-US" altLang="zh-CN" dirty="0" smtClean="0"/>
              <a:t>Demo</a:t>
            </a:r>
            <a:r>
              <a:rPr lang="zh-CN" altLang="en-US" dirty="0" smtClean="0"/>
              <a:t>并且获得一致好评。</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6</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zh-CN" altLang="en-US" dirty="0" smtClean="0"/>
              <a:t>该项目经过了两个阶段：分别是可行性验证阶段和正式委托阶段。在可行性验证阶段，实现了网页端的跳转基本功能，获得日方的认可。在正式委托阶段，我同时也接手了项目管理的工作和软件设计、开发工作。在同中研院协调讨论之后，需要实现的功能分为了</a:t>
            </a:r>
            <a:r>
              <a:rPr lang="en-US" altLang="zh-CN" dirty="0" smtClean="0"/>
              <a:t>Preparation</a:t>
            </a:r>
            <a:r>
              <a:rPr lang="en-US" altLang="zh-CN" baseline="0" dirty="0" smtClean="0"/>
              <a:t> Tools</a:t>
            </a:r>
            <a:r>
              <a:rPr lang="zh-CN" altLang="en-US" baseline="0" dirty="0" smtClean="0"/>
              <a:t>（</a:t>
            </a:r>
            <a:r>
              <a:rPr lang="en-US" altLang="zh-CN" baseline="0" dirty="0" smtClean="0"/>
              <a:t>PC</a:t>
            </a:r>
            <a:r>
              <a:rPr lang="zh-CN" altLang="en-US" baseline="0" dirty="0" smtClean="0"/>
              <a:t>端程序）和</a:t>
            </a:r>
            <a:r>
              <a:rPr lang="en-US" altLang="zh-CN" baseline="0" dirty="0" smtClean="0"/>
              <a:t>Viewer</a:t>
            </a:r>
            <a:r>
              <a:rPr lang="zh-CN" altLang="en-US" baseline="0" dirty="0" smtClean="0"/>
              <a:t>（</a:t>
            </a:r>
            <a:r>
              <a:rPr lang="en-US" altLang="zh-CN" baseline="0" dirty="0" smtClean="0"/>
              <a:t>WEB</a:t>
            </a:r>
            <a:r>
              <a:rPr lang="zh-CN" altLang="en-US" baseline="0" dirty="0" smtClean="0"/>
              <a:t>应用）两个部分。基本上独立完成了两个部分，交由了中研院，目前项目已进入了维护阶段。这个项目开始，首次接触了项目管理的工作内容。</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7</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zh-CN" altLang="en-US" dirty="0" smtClean="0"/>
              <a:t>在入职后的这段工作时间中，还辅助团队中的其它同事做了一些微小的工作。</a:t>
            </a:r>
            <a:endParaRPr lang="en-US" altLang="zh-CN" dirty="0" smtClean="0"/>
          </a:p>
          <a:p>
            <a:pPr lvl="0"/>
            <a:r>
              <a:rPr lang="en-US" altLang="zh-CN" dirty="0" smtClean="0"/>
              <a:t>1.SOP</a:t>
            </a:r>
            <a:r>
              <a:rPr lang="en-US" altLang="zh-CN" baseline="0" dirty="0" smtClean="0"/>
              <a:t> Prototype</a:t>
            </a:r>
            <a:r>
              <a:rPr lang="zh-CN" altLang="en-US" baseline="0" dirty="0" smtClean="0"/>
              <a:t>项目：辅助设计测试用例</a:t>
            </a:r>
            <a:endParaRPr lang="en-US" altLang="zh-CN" baseline="0" dirty="0" smtClean="0"/>
          </a:p>
          <a:p>
            <a:pPr lvl="0"/>
            <a:r>
              <a:rPr lang="en-US" altLang="zh-CN" baseline="0" dirty="0" smtClean="0"/>
              <a:t>2.Theta Image Transform SDK</a:t>
            </a:r>
            <a:r>
              <a:rPr lang="zh-CN" altLang="en-US" baseline="0" dirty="0" smtClean="0"/>
              <a:t>：参与部分的单元测试</a:t>
            </a:r>
            <a:endParaRPr lang="en-US" altLang="zh-CN" baseline="0" dirty="0" smtClean="0"/>
          </a:p>
          <a:p>
            <a:pPr lvl="0"/>
            <a:r>
              <a:rPr lang="en-US" altLang="zh-CN" baseline="0" dirty="0" smtClean="0"/>
              <a:t>3.LIVE Theta</a:t>
            </a:r>
            <a:r>
              <a:rPr lang="zh-CN" altLang="en-US" baseline="0" dirty="0" smtClean="0"/>
              <a:t>：参与早期的方案可行性设计与验证</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8</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lstStyle/>
          <a:p>
            <a:pPr lvl="0"/>
            <a:r>
              <a:rPr lang="zh-CN" altLang="en-US" dirty="0" smtClean="0"/>
              <a:t>在</a:t>
            </a:r>
            <a:r>
              <a:rPr lang="en-US" altLang="zh-CN" dirty="0" smtClean="0"/>
              <a:t>SRCB</a:t>
            </a:r>
            <a:r>
              <a:rPr lang="zh-CN" altLang="en-US" dirty="0" smtClean="0"/>
              <a:t>两年多的时间，经历了多个项目，也触碰了很多方向。对自己未来的发展道路也比较明晰了。首先是对自己的核心业务能力进行深挖，拓宽。作为程序员，核心的业务能力就是软件工程能力。在深度上，我选择与</a:t>
            </a:r>
            <a:r>
              <a:rPr lang="en-US" altLang="zh-CN" dirty="0" smtClean="0"/>
              <a:t>SEB</a:t>
            </a:r>
            <a:r>
              <a:rPr lang="zh-CN" altLang="en-US" dirty="0" smtClean="0"/>
              <a:t>的发展步调一致，计划在视频相关技术上进行深挖深钻。在技术广度上，持续关注新出现的新技术，新工具，关注流行技术，包括机器学习，区块链等。</a:t>
            </a:r>
            <a:endParaRPr lang="zh-CN" altLang="en-US" dirty="0"/>
          </a:p>
        </p:txBody>
      </p:sp>
      <p:sp>
        <p:nvSpPr>
          <p:cNvPr id="12292"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9</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874509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2" name="Plaque 10"/>
          <p:cNvSpPr/>
          <p:nvPr/>
        </p:nvSpPr>
        <p:spPr>
          <a:xfrm>
            <a:off x="487363" y="476250"/>
            <a:ext cx="3384550" cy="338613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CF142B"/>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S PGothic" panose="020B0600070205080204" pitchFamily="34" charset="-128"/>
              <a:ea typeface="MS PGothic" panose="020B0600070205080204" pitchFamily="34" charset="-128"/>
              <a:cs typeface="+mn-cs"/>
            </a:endParaRPr>
          </a:p>
        </p:txBody>
      </p:sp>
      <p:pic>
        <p:nvPicPr>
          <p:cNvPr id="2051" name="Picture 20" descr="C:\Documents and Settings\0041\デスクトップ\WORKS\2012\ricoh\ロゴ-PPT2000用\RICOH_LOGO.jpg"/>
          <p:cNvPicPr/>
          <p:nvPr/>
        </p:nvPicPr>
        <p:blipFill>
          <a:blip r:embed="rId2"/>
          <a:stretch>
            <a:fillRect/>
          </a:stretch>
        </p:blipFill>
        <p:spPr>
          <a:xfrm>
            <a:off x="7696200" y="477838"/>
            <a:ext cx="1760538" cy="603250"/>
          </a:xfrm>
          <a:prstGeom prst="rect">
            <a:avLst/>
          </a:prstGeom>
          <a:noFill/>
          <a:ln w="9525">
            <a:noFill/>
          </a:ln>
        </p:spPr>
      </p:pic>
      <p:sp>
        <p:nvSpPr>
          <p:cNvPr id="3074" name="Rectangle 2"/>
          <p:cNvSpPr>
            <a:spLocks noGrp="1" noChangeArrowheads="1"/>
          </p:cNvSpPr>
          <p:nvPr>
            <p:ph type="ctrTitle"/>
          </p:nvPr>
        </p:nvSpPr>
        <p:spPr>
          <a:xfrm>
            <a:off x="609600" y="622300"/>
            <a:ext cx="2803525" cy="2735263"/>
          </a:xfrm>
        </p:spPr>
        <p:txBody>
          <a:bodyPr/>
          <a:lstStyle>
            <a:lvl1pPr>
              <a:defRPr sz="3600" b="0">
                <a:solidFill>
                  <a:schemeClr val="bg1"/>
                </a:solidFill>
              </a:defRPr>
            </a:lvl1pPr>
          </a:lstStyle>
          <a:p>
            <a:r>
              <a:rPr lang="zh-CN" altLang="en-US" smtClean="0"/>
              <a:t>单击此处编辑母版标题样式</a:t>
            </a:r>
            <a:endParaRPr lang="en-US" altLang="ja-JP"/>
          </a:p>
        </p:txBody>
      </p:sp>
      <p:sp>
        <p:nvSpPr>
          <p:cNvPr id="3075" name="Rectangle 3"/>
          <p:cNvSpPr>
            <a:spLocks noGrp="1" noChangeArrowheads="1"/>
          </p:cNvSpPr>
          <p:nvPr>
            <p:ph type="subTitle" idx="1"/>
          </p:nvPr>
        </p:nvSpPr>
        <p:spPr>
          <a:xfrm>
            <a:off x="547688" y="4106863"/>
            <a:ext cx="3390900" cy="723900"/>
          </a:xfrm>
        </p:spPr>
        <p:txBody>
          <a:bodyPr/>
          <a:lstStyle>
            <a:lvl1pPr marL="0" indent="0">
              <a:buFont typeface="Wingdings" panose="05000000000000000000" pitchFamily="2" charset="2"/>
              <a:buNone/>
              <a:defRPr sz="1800">
                <a:solidFill>
                  <a:srgbClr val="CF142B"/>
                </a:solidFill>
              </a:defRPr>
            </a:lvl1pPr>
          </a:lstStyle>
          <a:p>
            <a:r>
              <a:rPr lang="zh-CN" altLang="en-US" smtClean="0"/>
              <a:t>单击此处编辑母版副标题样式</a:t>
            </a:r>
            <a:endParaRPr lang="en-US" altLang="ja-JP"/>
          </a:p>
        </p:txBody>
      </p:sp>
      <p:sp>
        <p:nvSpPr>
          <p:cNvPr id="14" name="Footer Placeholder 8"/>
          <p:cNvSpPr>
            <a:spLocks noGrp="1"/>
          </p:cNvSpPr>
          <p:nvPr>
            <p:ph type="ftr" sz="quarter" idx="3"/>
          </p:nvPr>
        </p:nvSpPr>
        <p:spPr>
          <a:xfrm>
            <a:off x="3503613" y="6356350"/>
            <a:ext cx="2897188"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r>
              <a:rPr kumimoji="0" lang="en-GB" altLang="ja-JP" b="0" i="0" kern="1200" cap="none" spc="0" normalizeH="0" baseline="0" noProof="0">
                <a:latin typeface="Arial" panose="020B0604020202020204" pitchFamily="34" charset="0"/>
                <a:ea typeface="MS PGothic" panose="020B0600070205080204" pitchFamily="34" charset="-128"/>
                <a:cs typeface="+mn-cs"/>
              </a:rPr>
              <a:t>Version: [1.0] Internal  SRCB 3G </a:t>
            </a:r>
            <a:endParaRPr kumimoji="0" lang="en-GB" altLang="ja-JP" b="0" i="0" kern="1200" cap="none" spc="0" normalizeH="0" baseline="0" noProof="0" dirty="0">
              <a:latin typeface="Arial" panose="020B0604020202020204" pitchFamily="34" charset="0"/>
              <a:ea typeface="MS PGothic" panose="020B0600070205080204" pitchFamily="34" charset="-128"/>
              <a:cs typeface="+mn-cs"/>
            </a:endParaRPr>
          </a:p>
        </p:txBody>
      </p:sp>
      <p:sp>
        <p:nvSpPr>
          <p:cNvPr id="15" name="Date Placeholder 18"/>
          <p:cNvSpPr>
            <a:spLocks noGrp="1"/>
          </p:cNvSpPr>
          <p:nvPr>
            <p:ph type="dt" sz="half" idx="2"/>
          </p:nvPr>
        </p:nvSpPr>
        <p:spPr>
          <a:xfrm>
            <a:off x="495300" y="6356350"/>
            <a:ext cx="2133600" cy="365125"/>
          </a:xfrm>
          <a:prstGeom prst="rect">
            <a:avLst/>
          </a:prstGeom>
        </p:spPr>
        <p:txBody>
          <a:bodyPr vert="horz" wrap="square" lIns="91440" tIns="45720" rIns="91440" bIns="45720" numCol="1" anchor="ctr" anchorCtr="0" compatLnSpc="1"/>
          <a:lstStyle>
            <a:lvl1pPr>
              <a:defRPr/>
            </a:lvl1pPr>
          </a:lstStyle>
          <a:p>
            <a:pPr marL="0" marR="0" indent="0" algn="l" defTabSz="914400" rtl="0" fontAlgn="base" latinLnBrk="0">
              <a:lnSpc>
                <a:spcPct val="100000"/>
              </a:lnSpc>
              <a:spcBef>
                <a:spcPct val="0"/>
              </a:spcBef>
              <a:spcAft>
                <a:spcPct val="0"/>
              </a:spcAft>
              <a:buClrTx/>
              <a:buSzTx/>
              <a:buFontTx/>
              <a:buNone/>
              <a:defRPr/>
            </a:pPr>
            <a:fld id="{B99A5DA5-E9C1-4775-AA50-C4C7EE048B41}" type="datetime1">
              <a:rPr kumimoji="0" lang="en-GB" altLang="zh-CN" b="0" i="0" kern="1200" cap="none" spc="0" normalizeH="0" baseline="0" noProof="0">
                <a:latin typeface="Arial" panose="020B0604020202020204" pitchFamily="34" charset="0"/>
                <a:ea typeface="MS PGothic" panose="020B0600070205080204" pitchFamily="34" charset="-128"/>
                <a:cs typeface="+mn-cs"/>
              </a:rPr>
              <a:t>04/03/2018</a:t>
            </a:fld>
            <a:endParaRPr kumimoji="0" lang="en-GB" altLang="ja-JP" b="0" i="0" kern="1200" cap="none" spc="0" normalizeH="0" baseline="0" noProof="0">
              <a:latin typeface="Arial" panose="020B0604020202020204" pitchFamily="34" charset="0"/>
              <a:ea typeface="MS PGothic" panose="020B0600070205080204" pitchFamily="34" charset="-128"/>
              <a:cs typeface="+mn-cs"/>
            </a:endParaRPr>
          </a:p>
        </p:txBody>
      </p:sp>
      <p:sp>
        <p:nvSpPr>
          <p:cNvPr id="16" name="Slide Number Placeholder 19"/>
          <p:cNvSpPr>
            <a:spLocks noGrp="1"/>
          </p:cNvSpPr>
          <p:nvPr>
            <p:ph type="sldNum" sz="quarter" idx="4"/>
          </p:nvPr>
        </p:nvSpPr>
        <p:spPr>
          <a:xfrm>
            <a:off x="6681788" y="6356350"/>
            <a:ext cx="21336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AC2E4DD5-EB84-4CB0-9D36-131EDEBB591C}" type="slidenum">
              <a:rPr kumimoji="0" lang="en-GB" altLang="ja-JP" b="0" i="0" kern="1200" cap="none" spc="0" normalizeH="0" baseline="0" noProof="0">
                <a:latin typeface="Arial" panose="020B0604020202020204" pitchFamily="34" charset="0"/>
                <a:ea typeface="MS PGothic" panose="020B0600070205080204" pitchFamily="34" charset="-128"/>
                <a:cs typeface="+mn-cs"/>
              </a:rPr>
              <a:t>‹#›</a:t>
            </a:fld>
            <a:endParaRPr kumimoji="0" lang="en-GB" altLang="ja-JP" b="0" i="0" kern="1200" cap="none" spc="0" normalizeH="0" baseline="0" noProof="0">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333375"/>
            <a:ext cx="2228850" cy="5792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333375"/>
            <a:ext cx="6534150" cy="5792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8" name="日期占位符 7"/>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4" name="日期占位符 3"/>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3" name="日期占位符 2"/>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S PGothic" panose="020B0600070205080204" pitchFamily="34" charset="-128"/>
                <a:ea typeface="MS PGothic" panose="020B0600070205080204" pitchFamily="34" charset="-128"/>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S PGothic" panose="020B0600070205080204" pitchFamily="34" charset="-128"/>
              <a:ea typeface="MS PGothic" panose="020B0600070205080204" pitchFamily="34" charset="-128"/>
              <a:cs typeface="+mn-cs"/>
            </a:endParaRP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2" descr="C:\Documents and Settings\0041\デスクトップ\WORKS\2012\ricoh\ロゴ-PPT2000用\RICOH_LOGO.jpg"/>
          <p:cNvPicPr/>
          <p:nvPr/>
        </p:nvPicPr>
        <p:blipFill>
          <a:blip r:embed="rId13"/>
          <a:stretch>
            <a:fillRect/>
          </a:stretch>
        </p:blipFill>
        <p:spPr>
          <a:xfrm>
            <a:off x="8054975" y="471488"/>
            <a:ext cx="1366838" cy="457200"/>
          </a:xfrm>
          <a:prstGeom prst="rect">
            <a:avLst/>
          </a:prstGeom>
          <a:noFill/>
          <a:ln w="9525">
            <a:noFill/>
          </a:ln>
        </p:spPr>
      </p:pic>
      <p:sp>
        <p:nvSpPr>
          <p:cNvPr id="1027" name="Rectangle 2"/>
          <p:cNvSpPr>
            <a:spLocks noGrp="1"/>
          </p:cNvSpPr>
          <p:nvPr>
            <p:ph type="title"/>
          </p:nvPr>
        </p:nvSpPr>
        <p:spPr>
          <a:xfrm>
            <a:off x="1209675" y="333375"/>
            <a:ext cx="6143625" cy="641350"/>
          </a:xfrm>
          <a:prstGeom prst="rect">
            <a:avLst/>
          </a:prstGeom>
          <a:noFill/>
          <a:ln w="9525">
            <a:noFill/>
          </a:ln>
        </p:spPr>
        <p:txBody>
          <a:bodyPr/>
          <a:lstStyle/>
          <a:p>
            <a:pPr lvl="0"/>
            <a:r>
              <a:rPr lang="en-US" altLang="ja-JP" dirty="0"/>
              <a:t>MS P</a:t>
            </a:r>
            <a:r>
              <a:rPr lang="ja-JP" altLang="en-US" dirty="0"/>
              <a:t>ゴシック ～</a:t>
            </a:r>
            <a:r>
              <a:rPr lang="en-US" altLang="ja-JP" dirty="0"/>
              <a:t>32pt Bold</a:t>
            </a:r>
          </a:p>
        </p:txBody>
      </p:sp>
      <p:sp>
        <p:nvSpPr>
          <p:cNvPr id="1028" name="Rectangle 3"/>
          <p:cNvSpPr>
            <a:spLocks noGrp="1"/>
          </p:cNvSpPr>
          <p:nvPr>
            <p:ph type="body" idx="1"/>
          </p:nvPr>
        </p:nvSpPr>
        <p:spPr>
          <a:xfrm>
            <a:off x="495300" y="1600200"/>
            <a:ext cx="8915400" cy="4525963"/>
          </a:xfrm>
          <a:prstGeom prst="rect">
            <a:avLst/>
          </a:prstGeom>
          <a:noFill/>
          <a:ln w="9525">
            <a:noFill/>
          </a:ln>
        </p:spPr>
        <p:txBody>
          <a:bodyPr/>
          <a:lstStyle/>
          <a:p>
            <a:pPr lvl="0"/>
            <a:r>
              <a:rPr lang="ja-JP" altLang="en-US" dirty="0"/>
              <a:t>第</a:t>
            </a:r>
            <a:r>
              <a:rPr lang="en-US" altLang="ja-JP" dirty="0"/>
              <a:t>1</a:t>
            </a:r>
            <a:r>
              <a:rPr lang="ja-JP" altLang="en-US" dirty="0"/>
              <a:t>レベル　フォントサイズ　</a:t>
            </a:r>
            <a:r>
              <a:rPr lang="en-US" altLang="ja-JP" dirty="0"/>
              <a:t>24</a:t>
            </a:r>
          </a:p>
          <a:p>
            <a:pPr lvl="1"/>
            <a:r>
              <a:rPr lang="ja-JP" altLang="en-US" dirty="0"/>
              <a:t>第</a:t>
            </a:r>
            <a:r>
              <a:rPr lang="en-US" altLang="ja-JP" dirty="0"/>
              <a:t>2</a:t>
            </a:r>
            <a:r>
              <a:rPr lang="ja-JP" altLang="en-US" dirty="0"/>
              <a:t>レベル　フォントサイズ　</a:t>
            </a:r>
            <a:r>
              <a:rPr lang="en-US" altLang="ja-JP" dirty="0"/>
              <a:t>20</a:t>
            </a:r>
          </a:p>
          <a:p>
            <a:pPr lvl="2"/>
            <a:r>
              <a:rPr lang="ja-JP" altLang="en-US" dirty="0"/>
              <a:t>第</a:t>
            </a:r>
            <a:r>
              <a:rPr lang="en-US" altLang="ja-JP" dirty="0"/>
              <a:t>3</a:t>
            </a:r>
            <a:r>
              <a:rPr lang="ja-JP" altLang="en-US" dirty="0"/>
              <a:t>レベル　フォントサイズ　</a:t>
            </a:r>
            <a:r>
              <a:rPr lang="en-US" altLang="ja-JP" dirty="0"/>
              <a:t>18</a:t>
            </a:r>
          </a:p>
          <a:p>
            <a:pPr lvl="3"/>
            <a:r>
              <a:rPr lang="ja-JP" altLang="en-US" dirty="0"/>
              <a:t>第</a:t>
            </a:r>
            <a:r>
              <a:rPr lang="en-US" altLang="ja-JP" dirty="0"/>
              <a:t>4</a:t>
            </a:r>
            <a:r>
              <a:rPr lang="ja-JP" altLang="en-US" dirty="0"/>
              <a:t>レベル　フォントサイズ　</a:t>
            </a:r>
            <a:r>
              <a:rPr lang="en-US" altLang="ja-JP" dirty="0"/>
              <a:t>16</a:t>
            </a:r>
          </a:p>
          <a:p>
            <a:pPr lvl="4"/>
            <a:r>
              <a:rPr lang="ja-JP" altLang="en-US" dirty="0"/>
              <a:t>第</a:t>
            </a:r>
            <a:r>
              <a:rPr lang="en-US" altLang="ja-JP" dirty="0"/>
              <a:t>5</a:t>
            </a:r>
            <a:r>
              <a:rPr lang="ja-JP" altLang="en-US" dirty="0"/>
              <a:t>レベル　フォントサイズ　</a:t>
            </a:r>
            <a:r>
              <a:rPr lang="en-US" altLang="ja-JP" dirty="0"/>
              <a:t>16</a:t>
            </a:r>
          </a:p>
          <a:p>
            <a:pPr lvl="2"/>
            <a:r>
              <a:rPr lang="ja-JP" altLang="en-US" dirty="0"/>
              <a:t>第</a:t>
            </a:r>
            <a:r>
              <a:rPr lang="en-US" altLang="ja-JP" dirty="0"/>
              <a:t>3</a:t>
            </a:r>
            <a:r>
              <a:rPr lang="ja-JP" altLang="en-US" dirty="0"/>
              <a:t>レベル　フォントサイズ　</a:t>
            </a:r>
            <a:r>
              <a:rPr lang="en-US" altLang="ja-JP" dirty="0"/>
              <a:t>18</a:t>
            </a:r>
          </a:p>
          <a:p>
            <a:pPr lvl="3"/>
            <a:r>
              <a:rPr lang="ja-JP" altLang="en-US" dirty="0"/>
              <a:t>第</a:t>
            </a:r>
            <a:r>
              <a:rPr lang="en-US" altLang="ja-JP" dirty="0"/>
              <a:t>4</a:t>
            </a:r>
            <a:r>
              <a:rPr lang="ja-JP" altLang="en-US" dirty="0"/>
              <a:t>レベル　フォントサイズ　</a:t>
            </a:r>
            <a:r>
              <a:rPr lang="en-US" altLang="ja-JP" dirty="0"/>
              <a:t>16</a:t>
            </a:r>
          </a:p>
          <a:p>
            <a:pPr lvl="4"/>
            <a:r>
              <a:rPr lang="ja-JP" altLang="en-US" dirty="0"/>
              <a:t>第</a:t>
            </a:r>
            <a:r>
              <a:rPr lang="en-US" altLang="ja-JP" dirty="0"/>
              <a:t>5</a:t>
            </a:r>
            <a:r>
              <a:rPr lang="ja-JP" altLang="en-US" dirty="0"/>
              <a:t>レベル　フォントサイズ　</a:t>
            </a:r>
            <a:r>
              <a:rPr lang="en-US" altLang="ja-JP" dirty="0"/>
              <a:t>16</a:t>
            </a:r>
          </a:p>
          <a:p>
            <a:pPr lvl="4"/>
            <a:r>
              <a:rPr lang="ja-JP" altLang="en-US" dirty="0"/>
              <a:t>第</a:t>
            </a:r>
            <a:r>
              <a:rPr lang="en-US" altLang="ja-JP" dirty="0"/>
              <a:t>5</a:t>
            </a:r>
            <a:r>
              <a:rPr lang="ja-JP" altLang="en-US" dirty="0"/>
              <a:t>レベル　フォントサイズ　</a:t>
            </a:r>
            <a:r>
              <a:rPr lang="en-US" altLang="ja-JP" dirty="0"/>
              <a:t>16</a:t>
            </a:r>
          </a:p>
          <a:p>
            <a:pPr lvl="4"/>
            <a:endParaRPr lang="en-US" altLang="ja-JP" dirty="0"/>
          </a:p>
          <a:p>
            <a:pPr lvl="0"/>
            <a:r>
              <a:rPr lang="ja-JP" altLang="en-US" dirty="0"/>
              <a:t>第</a:t>
            </a:r>
            <a:r>
              <a:rPr lang="en-US" altLang="ja-JP" dirty="0"/>
              <a:t>1</a:t>
            </a:r>
            <a:r>
              <a:rPr lang="ja-JP" altLang="en-US" dirty="0"/>
              <a:t>レベル　フォントサイズ　</a:t>
            </a:r>
            <a:r>
              <a:rPr lang="en-US" altLang="ja-JP" dirty="0"/>
              <a:t>24</a:t>
            </a:r>
          </a:p>
          <a:p>
            <a:pPr lvl="1"/>
            <a:r>
              <a:rPr lang="ja-JP" altLang="en-US" dirty="0"/>
              <a:t>第</a:t>
            </a:r>
            <a:r>
              <a:rPr lang="en-US" altLang="ja-JP" dirty="0"/>
              <a:t>2</a:t>
            </a:r>
            <a:r>
              <a:rPr lang="ja-JP" altLang="en-US" dirty="0"/>
              <a:t>レベル　フォントサイズ　</a:t>
            </a:r>
            <a:r>
              <a:rPr lang="en-US" altLang="ja-JP" dirty="0"/>
              <a:t>20</a:t>
            </a:r>
          </a:p>
        </p:txBody>
      </p:sp>
      <p:sp>
        <p:nvSpPr>
          <p:cNvPr id="9" name="Footer Placeholder 8"/>
          <p:cNvSpPr>
            <a:spLocks noGrp="1"/>
          </p:cNvSpPr>
          <p:nvPr>
            <p:ph type="ftr" sz="quarter" idx="3"/>
          </p:nvPr>
        </p:nvSpPr>
        <p:spPr>
          <a:xfrm>
            <a:off x="3503613" y="6356350"/>
            <a:ext cx="2897188" cy="365125"/>
          </a:xfrm>
          <a:prstGeom prst="rect">
            <a:avLst/>
          </a:prstGeom>
        </p:spPr>
        <p:txBody>
          <a:bodyPr vert="horz" wrap="square" lIns="91440" tIns="45720" rIns="91440" bIns="45720" numCol="1" anchor="ctr" anchorCtr="0" compatLnSpc="1"/>
          <a:lstStyle>
            <a:lvl1pPr algn="ctr" eaLnBrk="1" hangingPunct="1">
              <a:defRPr kumimoji="0" sz="600">
                <a:solidFill>
                  <a:srgbClr val="717171"/>
                </a:solidFill>
                <a:latin typeface="Arial" panose="020B0604020202020204" pitchFamily="34" charset="0"/>
                <a:ea typeface="MS PGothic" panose="020B0600070205080204" pitchFamily="34" charset="-128"/>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10" name="Date Placeholder 18"/>
          <p:cNvSpPr>
            <a:spLocks noGrp="1"/>
          </p:cNvSpPr>
          <p:nvPr>
            <p:ph type="dt" sz="half" idx="2"/>
          </p:nvPr>
        </p:nvSpPr>
        <p:spPr>
          <a:xfrm>
            <a:off x="495300" y="6356350"/>
            <a:ext cx="2133600" cy="365125"/>
          </a:xfrm>
          <a:prstGeom prst="rect">
            <a:avLst/>
          </a:prstGeom>
        </p:spPr>
        <p:txBody>
          <a:bodyPr vert="horz" wrap="square" lIns="91440" tIns="45720" rIns="91440" bIns="45720" numCol="1" anchor="ctr" anchorCtr="0" compatLnSpc="1"/>
          <a:lstStyle>
            <a:lvl1pPr eaLnBrk="1" hangingPunct="1">
              <a:defRPr kumimoji="0" sz="600">
                <a:solidFill>
                  <a:srgbClr val="717171"/>
                </a:solidFill>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04/03/2018</a:t>
            </a:fld>
            <a:endParaRPr kumimoji="0" lang="en-GB" altLang="ja-JP"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11" name="Slide Number Placeholder 19"/>
          <p:cNvSpPr>
            <a:spLocks noGrp="1"/>
          </p:cNvSpPr>
          <p:nvPr>
            <p:ph type="sldNum" sz="quarter" idx="4"/>
          </p:nvPr>
        </p:nvSpPr>
        <p:spPr>
          <a:xfrm>
            <a:off x="6681788" y="6356350"/>
            <a:ext cx="2133600" cy="365125"/>
          </a:xfrm>
          <a:prstGeom prst="rect">
            <a:avLst/>
          </a:prstGeom>
        </p:spPr>
        <p:txBody>
          <a:bodyPr vert="horz" wrap="square" lIns="91440" tIns="45720" rIns="91440" bIns="45720" numCol="1" anchor="ctr" anchorCtr="0" compatLnSpc="1"/>
          <a:lstStyle>
            <a:lvl1pPr algn="r" eaLnBrk="1" hangingPunct="1">
              <a:defRPr kumimoji="0" sz="900">
                <a:solidFill>
                  <a:srgbClr val="71717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endParaRPr>
          </a:p>
        </p:txBody>
      </p:sp>
      <p:cxnSp>
        <p:nvCxnSpPr>
          <p:cNvPr id="1032" name="直線コネクタ 4"/>
          <p:cNvCxnSpPr/>
          <p:nvPr/>
        </p:nvCxnSpPr>
        <p:spPr>
          <a:xfrm>
            <a:off x="504825" y="1212850"/>
            <a:ext cx="8913813" cy="0"/>
          </a:xfrm>
          <a:prstGeom prst="line">
            <a:avLst/>
          </a:prstGeom>
          <a:ln w="25400" cap="flat" cmpd="sng">
            <a:solidFill>
              <a:srgbClr val="CF142B"/>
            </a:solidFill>
            <a:prstDash val="solid"/>
            <a:headEnd type="none" w="med" len="med"/>
            <a:tailEnd type="none" w="med" len="med"/>
          </a:ln>
        </p:spPr>
      </p:cxnSp>
      <p:sp>
        <p:nvSpPr>
          <p:cNvPr id="1033" name="Plaque 10"/>
          <p:cNvSpPr/>
          <p:nvPr/>
        </p:nvSpPr>
        <p:spPr>
          <a:xfrm>
            <a:off x="539750" y="476250"/>
            <a:ext cx="441325" cy="44291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CF142B">
              <a:alpha val="100000"/>
            </a:srgbClr>
          </a:solidFill>
          <a:ln w="9525">
            <a:noFill/>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cs typeface="+mj-cs"/>
        </a:defRPr>
      </a:lvl1pPr>
      <a:lvl2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2pPr>
      <a:lvl3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3pPr>
      <a:lvl4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4pPr>
      <a:lvl5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5pPr>
      <a:lvl6pPr marL="4572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6pPr>
      <a:lvl7pPr marL="9144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7pPr>
      <a:lvl8pPr marL="13716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8pPr>
      <a:lvl9pPr marL="18288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6pPr>
      <a:lvl7pPr marL="29718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7pPr>
      <a:lvl8pPr marL="34290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8pPr>
      <a:lvl9pPr marL="38862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p:cNvSpPr>
          <p:nvPr>
            <p:ph type="ctrTitle"/>
          </p:nvPr>
        </p:nvSpPr>
        <p:spPr>
          <a:xfrm>
            <a:off x="596900" y="609600"/>
            <a:ext cx="2801938" cy="2735263"/>
          </a:xfrm>
        </p:spPr>
        <p:txBody>
          <a:bodyPr vert="horz" wrap="square" lIns="91440" tIns="45720" rIns="91440" bIns="45720" anchor="ctr"/>
          <a:lstStyle/>
          <a:p>
            <a:pPr algn="ctr"/>
            <a:r>
              <a:rPr lang="en-US" altLang="zh-CN" sz="3000" dirty="0">
                <a:latin typeface="Calibri" panose="020F0502020204030204" pitchFamily="34" charset="0"/>
                <a:ea typeface="MS PGothic" panose="020B0600070205080204" pitchFamily="34" charset="-128"/>
                <a:cs typeface="+mj-cs"/>
              </a:rPr>
              <a:t>SRCB</a:t>
            </a:r>
            <a:br>
              <a:rPr lang="en-US" altLang="zh-CN" sz="3000" dirty="0">
                <a:latin typeface="Calibri" panose="020F0502020204030204" pitchFamily="34" charset="0"/>
                <a:ea typeface="MS PGothic" panose="020B0600070205080204" pitchFamily="34" charset="-128"/>
                <a:cs typeface="+mj-cs"/>
              </a:rPr>
            </a:br>
            <a:r>
              <a:rPr lang="en-US" altLang="zh-CN" sz="3000" dirty="0">
                <a:latin typeface="Calibri" panose="020F0502020204030204" pitchFamily="34" charset="0"/>
              </a:rPr>
              <a:t>Strategy</a:t>
            </a:r>
            <a:br>
              <a:rPr lang="en-US" altLang="zh-CN" sz="3000" dirty="0">
                <a:latin typeface="Calibri" panose="020F0502020204030204" pitchFamily="34" charset="0"/>
              </a:rPr>
            </a:br>
            <a:r>
              <a:rPr lang="en-US" altLang="zh-CN" sz="3000" dirty="0">
                <a:latin typeface="Calibri" panose="020F0502020204030204" pitchFamily="34" charset="0"/>
              </a:rPr>
              <a:t>Execution</a:t>
            </a:r>
            <a:br>
              <a:rPr lang="en-US" altLang="zh-CN" sz="3000" dirty="0">
                <a:latin typeface="Calibri" panose="020F0502020204030204" pitchFamily="34" charset="0"/>
              </a:rPr>
            </a:br>
            <a:r>
              <a:rPr lang="en-US" altLang="zh-CN" sz="3000" dirty="0">
                <a:latin typeface="Calibri" panose="020F0502020204030204" pitchFamily="34" charset="0"/>
              </a:rPr>
              <a:t>Bridge</a:t>
            </a:r>
            <a:endParaRPr lang="ja-JP" altLang="en-US" sz="3000" dirty="0">
              <a:latin typeface="Calibri" panose="020F0502020204030204" pitchFamily="34" charset="0"/>
              <a:ea typeface="MS PGothic" panose="020B0600070205080204" pitchFamily="34" charset="-128"/>
              <a:cs typeface="+mj-cs"/>
            </a:endParaRPr>
          </a:p>
        </p:txBody>
      </p:sp>
      <p:sp>
        <p:nvSpPr>
          <p:cNvPr id="5123" name="Rectangle 10"/>
          <p:cNvSpPr/>
          <p:nvPr/>
        </p:nvSpPr>
        <p:spPr>
          <a:xfrm>
            <a:off x="3425825" y="4000426"/>
            <a:ext cx="3054350" cy="2524917"/>
          </a:xfrm>
          <a:prstGeom prst="rect">
            <a:avLst/>
          </a:prstGeom>
          <a:noFill/>
          <a:ln w="9525">
            <a:noFill/>
          </a:ln>
        </p:spPr>
        <p:txBody>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ctr">
              <a:buClr>
                <a:srgbClr val="FF0000"/>
              </a:buClr>
              <a:buNone/>
            </a:pPr>
            <a:endParaRPr lang="en-US" altLang="ja-JP" sz="2000" dirty="0">
              <a:latin typeface="Calibri" panose="020F0502020204030204" pitchFamily="34" charset="0"/>
              <a:ea typeface="宋体" panose="02010600030101010101" pitchFamily="2" charset="-122"/>
            </a:endParaRPr>
          </a:p>
          <a:p>
            <a:pPr marL="0" lvl="0" indent="0" algn="ctr">
              <a:buClr>
                <a:srgbClr val="FF0000"/>
              </a:buClr>
              <a:buNone/>
            </a:pPr>
            <a:r>
              <a:rPr lang="en-US" altLang="ja-JP" sz="2800" b="1" dirty="0" smtClean="0">
                <a:latin typeface="Calibri" panose="020F0502020204030204" pitchFamily="34" charset="0"/>
                <a:ea typeface="宋体" panose="02010600030101010101" pitchFamily="2" charset="-122"/>
              </a:rPr>
              <a:t>Huang </a:t>
            </a:r>
            <a:r>
              <a:rPr lang="en-US" altLang="ja-JP" sz="2800" b="1" dirty="0" err="1" smtClean="0">
                <a:latin typeface="Calibri" panose="020F0502020204030204" pitchFamily="34" charset="0"/>
                <a:ea typeface="宋体" panose="02010600030101010101" pitchFamily="2" charset="-122"/>
              </a:rPr>
              <a:t>Boyuan</a:t>
            </a:r>
            <a:endParaRPr lang="en-US" altLang="ja-JP" sz="2800" b="1" dirty="0" smtClean="0">
              <a:latin typeface="Calibri" panose="020F0502020204030204" pitchFamily="34" charset="0"/>
              <a:ea typeface="宋体" panose="02010600030101010101" pitchFamily="2" charset="-122"/>
            </a:endParaRPr>
          </a:p>
          <a:p>
            <a:pPr marL="0" lvl="0" indent="0" algn="ctr">
              <a:buClr>
                <a:srgbClr val="FF0000"/>
              </a:buClr>
              <a:buNone/>
            </a:pPr>
            <a:r>
              <a:rPr lang="en-US" altLang="ja-JP" sz="2000" dirty="0" smtClean="0">
                <a:latin typeface="Calibri" panose="020F0502020204030204" pitchFamily="34" charset="0"/>
                <a:ea typeface="宋体" panose="02010600030101010101" pitchFamily="2" charset="-122"/>
              </a:rPr>
              <a:t>2018-03-07</a:t>
            </a:r>
          </a:p>
          <a:p>
            <a:pPr marL="0" lvl="0" indent="0" algn="ctr">
              <a:buClr>
                <a:srgbClr val="FF0000"/>
              </a:buClr>
              <a:buNone/>
            </a:pPr>
            <a:endParaRPr lang="ja-JP" altLang="en-US" sz="2000" dirty="0">
              <a:latin typeface="Calibri" panose="020F0502020204030204" pitchFamily="34" charset="0"/>
              <a:ea typeface="宋体" panose="02010600030101010101" pitchFamily="2" charset="-122"/>
            </a:endParaRPr>
          </a:p>
        </p:txBody>
      </p:sp>
      <p:sp>
        <p:nvSpPr>
          <p:cNvPr id="5124" name="灯片编号占位符 26"/>
          <p:cNvSpPr txBox="1">
            <a:spLocks noGrp="1"/>
          </p:cNvSpPr>
          <p:nvPr>
            <p:ph type="sldNum" sz="quarter" idx="4"/>
          </p:nvPr>
        </p:nvSpPr>
        <p:spPr>
          <a:xfrm>
            <a:off x="7596188" y="6515100"/>
            <a:ext cx="2311400" cy="365125"/>
          </a:xfrm>
          <a:noFill/>
          <a:ln>
            <a:noFill/>
          </a:ln>
        </p:spPr>
        <p:txBody>
          <a:bodyPr anchor="ctr"/>
          <a:lstStyle/>
          <a:p>
            <a:pPr marL="0" indent="0" algn="r" defTabSz="457200" eaLnBrk="1" hangingPunct="1">
              <a:spcBef>
                <a:spcPct val="0"/>
              </a:spcBef>
              <a:buClr>
                <a:srgbClr val="000000"/>
              </a:buClr>
              <a:buFont typeface="Wingdings" panose="05000000000000000000" pitchFamily="2" charset="2"/>
              <a:buNone/>
            </a:pPr>
            <a:fld id="{9A0DB2DC-4C9A-4742-B13C-FB6460FD3503}" type="slidenum">
              <a:rPr lang="en-GB" altLang="ja-JP" sz="1600" dirty="0">
                <a:solidFill>
                  <a:srgbClr val="262626"/>
                </a:solidFill>
                <a:latin typeface="Calibri" panose="020F0502020204030204" pitchFamily="34" charset="0"/>
                <a:ea typeface="MS PGothic" panose="020B0600070205080204" pitchFamily="34" charset="-128"/>
                <a:cs typeface="+mn-cs"/>
              </a:rPr>
              <a:t>1</a:t>
            </a:fld>
            <a:endParaRPr lang="en-GB" altLang="ja-JP" sz="1600" dirty="0">
              <a:solidFill>
                <a:srgbClr val="262626"/>
              </a:solidFill>
              <a:latin typeface="Calibri" panose="020F0502020204030204" pitchFamily="34" charset="0"/>
              <a:ea typeface="MS PGothic" panose="020B0600070205080204" pitchFamily="34" charset="-128"/>
              <a:cs typeface="+mn-cs"/>
            </a:endParaRPr>
          </a:p>
        </p:txBody>
      </p:sp>
      <p:sp>
        <p:nvSpPr>
          <p:cNvPr id="5125" name="Text Box 42"/>
          <p:cNvSpPr txBox="1"/>
          <p:nvPr/>
        </p:nvSpPr>
        <p:spPr>
          <a:xfrm>
            <a:off x="0" y="6613525"/>
            <a:ext cx="323532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Calibri" panose="020F0502020204030204" pitchFamily="34" charset="0"/>
                <a:ea typeface="HG丸ｺﾞｼｯｸM-PRO"/>
              </a:rPr>
              <a:t>© 2016</a:t>
            </a:r>
            <a:r>
              <a:rPr lang="en-US" altLang="zh-CN" sz="1000" b="1" i="1" dirty="0">
                <a:solidFill>
                  <a:srgbClr val="4D4D4D"/>
                </a:solidFill>
                <a:latin typeface="Calibri" panose="020F0502020204030204" pitchFamily="34" charset="0"/>
                <a:ea typeface="HG丸ｺﾞｼｯｸM-PRO"/>
              </a:rPr>
              <a:t> </a:t>
            </a:r>
            <a:r>
              <a:rPr lang="en-US" altLang="ja-JP" sz="1000" b="1" i="1" dirty="0">
                <a:solidFill>
                  <a:srgbClr val="4D4D4D"/>
                </a:solidFill>
                <a:latin typeface="Calibri" panose="020F0502020204030204" pitchFamily="34" charset="0"/>
                <a:ea typeface="HG丸ｺﾞｼｯｸM-PRO"/>
              </a:rPr>
              <a:t>Ricoh Software Research Center (Beijing) Co., 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未来规划</a:t>
            </a:r>
            <a:endParaRPr lang="en-US" altLang="zh-CN" dirty="0">
              <a:latin typeface="Calibri" panose="020F0502020204030204" pitchFamily="34" charset="0"/>
            </a:endParaRPr>
          </a:p>
        </p:txBody>
      </p:sp>
      <p:sp>
        <p:nvSpPr>
          <p:cNvPr id="3" name="TextBox 2"/>
          <p:cNvSpPr txBox="1"/>
          <p:nvPr/>
        </p:nvSpPr>
        <p:spPr>
          <a:xfrm>
            <a:off x="632520" y="1411572"/>
            <a:ext cx="5472608" cy="523220"/>
          </a:xfrm>
          <a:prstGeom prst="rect">
            <a:avLst/>
          </a:prstGeom>
          <a:noFill/>
        </p:spPr>
        <p:txBody>
          <a:bodyPr wrap="square" rtlCol="0">
            <a:spAutoFit/>
          </a:bodyPr>
          <a:lstStyle/>
          <a:p>
            <a:r>
              <a:rPr lang="en-US" altLang="zh-CN" sz="2800" dirty="0"/>
              <a:t>2</a:t>
            </a:r>
            <a:r>
              <a:rPr lang="en-US" altLang="zh-CN" sz="2800" dirty="0" smtClean="0"/>
              <a:t>.</a:t>
            </a:r>
            <a:r>
              <a:rPr lang="zh-CN" altLang="en-US" sz="2800" dirty="0" smtClean="0"/>
              <a:t>管理能力</a:t>
            </a:r>
            <a:endParaRPr lang="zh-CN" altLang="en-US" sz="2800" dirty="0"/>
          </a:p>
        </p:txBody>
      </p:sp>
      <p:sp>
        <p:nvSpPr>
          <p:cNvPr id="4" name="TextBox 3"/>
          <p:cNvSpPr txBox="1"/>
          <p:nvPr/>
        </p:nvSpPr>
        <p:spPr>
          <a:xfrm>
            <a:off x="1712640" y="2276872"/>
            <a:ext cx="5472608" cy="1323439"/>
          </a:xfrm>
          <a:prstGeom prst="rect">
            <a:avLst/>
          </a:prstGeom>
          <a:noFill/>
        </p:spPr>
        <p:txBody>
          <a:bodyPr wrap="square" rtlCol="0">
            <a:spAutoFit/>
          </a:bodyPr>
          <a:lstStyle/>
          <a:p>
            <a:r>
              <a:rPr lang="zh-CN" altLang="en-US" dirty="0" smtClean="0"/>
              <a:t>软件工程管理能力</a:t>
            </a:r>
            <a:endParaRPr lang="en-US" altLang="zh-CN" dirty="0" smtClean="0"/>
          </a:p>
          <a:p>
            <a:r>
              <a:rPr lang="en-US" altLang="zh-CN" dirty="0" smtClean="0"/>
              <a:t>1.</a:t>
            </a:r>
            <a:r>
              <a:rPr lang="zh-CN" altLang="en-US" dirty="0" smtClean="0"/>
              <a:t>提升项目沟通能力；</a:t>
            </a:r>
            <a:endParaRPr lang="en-US" altLang="zh-CN" dirty="0" smtClean="0"/>
          </a:p>
          <a:p>
            <a:r>
              <a:rPr lang="en-US" altLang="zh-CN" dirty="0" smtClean="0"/>
              <a:t>2</a:t>
            </a:r>
            <a:r>
              <a:rPr lang="en-US" altLang="zh-CN" dirty="0" smtClean="0"/>
              <a:t>.</a:t>
            </a:r>
            <a:r>
              <a:rPr lang="zh-CN" altLang="en-US" dirty="0" smtClean="0"/>
              <a:t>有效的项目分解及任务分派</a:t>
            </a:r>
            <a:endParaRPr lang="en-US" altLang="zh-CN" dirty="0" smtClean="0"/>
          </a:p>
          <a:p>
            <a:r>
              <a:rPr lang="en-US" altLang="zh-CN" dirty="0" smtClean="0"/>
              <a:t>3.</a:t>
            </a:r>
            <a:r>
              <a:rPr lang="zh-CN" altLang="en-US" dirty="0" smtClean="0"/>
              <a:t>汇报能力</a:t>
            </a:r>
            <a:endParaRPr lang="en-US" altLang="zh-CN" dirty="0" smtClean="0"/>
          </a:p>
          <a:p>
            <a:r>
              <a:rPr lang="en-US" altLang="zh-CN" dirty="0" smtClean="0"/>
              <a:t>4.</a:t>
            </a:r>
            <a:r>
              <a:rPr lang="zh-CN" altLang="en-US" dirty="0" smtClean="0"/>
              <a:t>积极参与</a:t>
            </a:r>
            <a:r>
              <a:rPr lang="en-US" altLang="zh-CN" dirty="0" smtClean="0"/>
              <a:t>PL</a:t>
            </a:r>
            <a:r>
              <a:rPr lang="zh-CN" altLang="en-US" dirty="0" smtClean="0"/>
              <a:t>培养计划</a:t>
            </a:r>
            <a:endParaRPr lang="zh-CN" altLang="en-US" dirty="0"/>
          </a:p>
        </p:txBody>
      </p:sp>
    </p:spTree>
    <p:extLst>
      <p:ext uri="{BB962C8B-B14F-4D97-AF65-F5344CB8AC3E}">
        <p14:creationId xmlns:p14="http://schemas.microsoft.com/office/powerpoint/2010/main" val="850578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p:nvPr/>
        </p:nvSpPr>
        <p:spPr>
          <a:xfrm>
            <a:off x="0" y="0"/>
            <a:ext cx="9906000" cy="6858000"/>
          </a:xfrm>
          <a:prstGeom prst="rect">
            <a:avLst/>
          </a:prstGeom>
          <a:solidFill>
            <a:schemeClr val="bg1"/>
          </a:solidFill>
          <a:ln w="9525">
            <a:noFill/>
          </a:ln>
        </p:spPr>
        <p:txBody>
          <a:bodyPr wrap="none" anchor="ct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endParaRPr lang="zh-CN" altLang="en-US" sz="1600" dirty="0">
              <a:latin typeface="Arial" panose="020B0604020202020204" pitchFamily="34" charset="0"/>
              <a:ea typeface="宋体" panose="02010600030101010101" pitchFamily="2" charset="-122"/>
            </a:endParaRPr>
          </a:p>
        </p:txBody>
      </p:sp>
      <p:pic>
        <p:nvPicPr>
          <p:cNvPr id="40963" name="Picture 5" descr="C:\Documents and Settings\0041\デスクトップ\WORKS\2012\ricoh\ロゴ-PPT2000用\RICOH_LOGO.jpg"/>
          <p:cNvPicPr>
            <a:picLocks noChangeAspect="1"/>
          </p:cNvPicPr>
          <p:nvPr/>
        </p:nvPicPr>
        <p:blipFill>
          <a:blip r:embed="rId3"/>
          <a:stretch>
            <a:fillRect/>
          </a:stretch>
        </p:blipFill>
        <p:spPr>
          <a:xfrm>
            <a:off x="3095625" y="2141538"/>
            <a:ext cx="3594100" cy="1144587"/>
          </a:xfrm>
          <a:prstGeom prst="rect">
            <a:avLst/>
          </a:prstGeom>
          <a:noFill/>
          <a:ln w="9525">
            <a:noFill/>
          </a:ln>
        </p:spPr>
      </p:pic>
      <p:sp>
        <p:nvSpPr>
          <p:cNvPr id="40964" name="TextBox 6"/>
          <p:cNvSpPr txBox="1"/>
          <p:nvPr/>
        </p:nvSpPr>
        <p:spPr>
          <a:xfrm>
            <a:off x="4129088" y="3995738"/>
            <a:ext cx="1647825" cy="862012"/>
          </a:xfrm>
          <a:prstGeom prst="rect">
            <a:avLst/>
          </a:prstGeom>
          <a:noFill/>
          <a:ln w="9525">
            <a:noFill/>
          </a:ln>
        </p:spPr>
        <p:txBody>
          <a:bodyPr>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ctr">
              <a:spcBef>
                <a:spcPct val="0"/>
              </a:spcBef>
              <a:buClr>
                <a:srgbClr val="000000"/>
              </a:buClr>
              <a:buNone/>
            </a:pPr>
            <a:r>
              <a:rPr lang="en-US" altLang="zh-CN" sz="5000" b="1" dirty="0">
                <a:solidFill>
                  <a:srgbClr val="0070C0"/>
                </a:solidFill>
                <a:latin typeface="Calibri" panose="020F0502020204030204" pitchFamily="34" charset="0"/>
                <a:ea typeface="宋体" panose="02010600030101010101" pitchFamily="2" charset="-122"/>
              </a:rPr>
              <a:t>Q&amp;A</a:t>
            </a:r>
            <a:endParaRPr lang="zh-CN" altLang="en-US" sz="5000" b="1" dirty="0">
              <a:solidFill>
                <a:srgbClr val="0070C0"/>
              </a:solidFill>
              <a:latin typeface="Calibri" panose="020F0502020204030204" pitchFamily="34" charset="0"/>
              <a:ea typeface="宋体" panose="02010600030101010101" pitchFamily="2" charset="-122"/>
            </a:endParaRPr>
          </a:p>
        </p:txBody>
      </p:sp>
      <p:sp>
        <p:nvSpPr>
          <p:cNvPr id="40965" name="灯片编号占位符 26"/>
          <p:cNvSpPr txBox="1">
            <a:spLocks noGrp="1"/>
          </p:cNvSpPr>
          <p:nvPr>
            <p:ph type="sldNum" sz="quarter" idx="12"/>
          </p:nvPr>
        </p:nvSpPr>
        <p:spPr>
          <a:xfrm>
            <a:off x="7596188" y="6492875"/>
            <a:ext cx="2311400" cy="365125"/>
          </a:xfrm>
          <a:noFill/>
          <a:ln>
            <a:noFill/>
          </a:ln>
        </p:spPr>
        <p:txBody>
          <a:bodyPr anchor="ctr"/>
          <a:lstStyle/>
          <a:p>
            <a:pPr mar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11</a:t>
            </a:fld>
            <a:endParaRPr lang="en-GB" altLang="ja-JP" sz="1600" dirty="0">
              <a:solidFill>
                <a:srgbClr val="262626"/>
              </a:solidFill>
              <a:latin typeface="Calibri" panose="020F0502020204030204" pitchFamily="34" charset="0"/>
            </a:endParaRPr>
          </a:p>
        </p:txBody>
      </p:sp>
      <p:sp>
        <p:nvSpPr>
          <p:cNvPr id="40966"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2016</a:t>
            </a:r>
            <a:r>
              <a:rPr lang="en-US" altLang="zh-CN" sz="1000" b="1" i="1" dirty="0">
                <a:solidFill>
                  <a:srgbClr val="4D4D4D"/>
                </a:solidFill>
                <a:latin typeface="Times New Roman" panose="02020603050405020304" pitchFamily="18" charset="0"/>
                <a:ea typeface="HG丸ｺﾞｼｯｸM-PRO"/>
              </a:rPr>
              <a:t> </a:t>
            </a:r>
            <a:r>
              <a:rPr lang="en-US" altLang="ja-JP" sz="1000" b="1" i="1" dirty="0">
                <a:solidFill>
                  <a:srgbClr val="4D4D4D"/>
                </a:solidFill>
                <a:latin typeface="Times New Roman" panose="02020603050405020304" pitchFamily="18" charset="0"/>
                <a:ea typeface="HG丸ｺﾞｼｯｸM-PRO"/>
              </a:rPr>
              <a:t>Ricoh Software Research Center (Beijing) Co., Ltd.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t"/>
          <a:lstStyle/>
          <a:p>
            <a:r>
              <a:rPr lang="en-US" altLang="zh-CN" dirty="0">
                <a:latin typeface="Calibri" panose="020F0502020204030204" pitchFamily="34" charset="0"/>
              </a:rPr>
              <a:t>Content</a:t>
            </a:r>
            <a:endParaRPr lang="zh-CN" altLang="en-US" dirty="0"/>
          </a:p>
        </p:txBody>
      </p:sp>
      <p:sp>
        <p:nvSpPr>
          <p:cNvPr id="7171" name="灯片编号占位符 26"/>
          <p:cNvSpPr txBox="1"/>
          <p:nvPr/>
        </p:nvSpPr>
        <p:spPr>
          <a:xfrm>
            <a:off x="7596188" y="6492875"/>
            <a:ext cx="2311400" cy="365125"/>
          </a:xfrm>
          <a:prstGeom prst="rect">
            <a:avLst/>
          </a:prstGeom>
          <a:noFill/>
          <a:ln w="9525">
            <a:noFill/>
          </a:ln>
        </p:spPr>
        <p:txBody>
          <a:bodyPr anchor="ct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2</a:t>
            </a:fld>
            <a:endParaRPr lang="en-GB" altLang="ja-JP" sz="1600" dirty="0">
              <a:solidFill>
                <a:srgbClr val="262626"/>
              </a:solidFill>
              <a:latin typeface="Calibri" panose="020F0502020204030204" pitchFamily="34" charset="0"/>
            </a:endParaRPr>
          </a:p>
        </p:txBody>
      </p:sp>
      <p:sp>
        <p:nvSpPr>
          <p:cNvPr id="7172" name="Text Box 42"/>
          <p:cNvSpPr txBox="1"/>
          <p:nvPr/>
        </p:nvSpPr>
        <p:spPr>
          <a:xfrm>
            <a:off x="0" y="6613525"/>
            <a:ext cx="323532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Calibri" panose="020F0502020204030204" pitchFamily="34" charset="0"/>
                <a:ea typeface="HG丸ｺﾞｼｯｸM-PRO"/>
              </a:rPr>
              <a:t>© 2016</a:t>
            </a:r>
            <a:r>
              <a:rPr lang="en-US" altLang="zh-CN" sz="1000" b="1" i="1" dirty="0">
                <a:solidFill>
                  <a:srgbClr val="4D4D4D"/>
                </a:solidFill>
                <a:latin typeface="Calibri" panose="020F0502020204030204" pitchFamily="34" charset="0"/>
                <a:ea typeface="HG丸ｺﾞｼｯｸM-PRO"/>
              </a:rPr>
              <a:t> </a:t>
            </a:r>
            <a:r>
              <a:rPr lang="en-US" altLang="ja-JP" sz="1000" b="1" i="1" dirty="0">
                <a:solidFill>
                  <a:srgbClr val="4D4D4D"/>
                </a:solidFill>
                <a:latin typeface="Calibri" panose="020F0502020204030204" pitchFamily="34" charset="0"/>
                <a:ea typeface="HG丸ｺﾞｼｯｸM-PRO"/>
              </a:rPr>
              <a:t>Ricoh Software Research Center (Beijing) Co., Ltd.</a:t>
            </a:r>
          </a:p>
        </p:txBody>
      </p:sp>
      <p:sp>
        <p:nvSpPr>
          <p:cNvPr id="6" name="内容占位符 2"/>
          <p:cNvSpPr>
            <a:spLocks noGrp="1"/>
          </p:cNvSpPr>
          <p:nvPr>
            <p:ph idx="1"/>
          </p:nvPr>
        </p:nvSpPr>
        <p:spPr>
          <a:xfrm>
            <a:off x="506413" y="1268413"/>
            <a:ext cx="8569325" cy="4968875"/>
          </a:xfrm>
          <a:solidFill>
            <a:schemeClr val="bg1"/>
          </a:solidFill>
          <a:ln>
            <a:solidFill>
              <a:schemeClr val="bg1"/>
            </a:solidFill>
            <a:miter lim="800000"/>
          </a:ln>
        </p:spPr>
        <p:txBody>
          <a:bodyPr vert="horz" wrap="square" lIns="91440" tIns="45720" rIns="91440" bIns="45720" numCol="1" anchor="t" anchorCtr="0" compatLnSpc="1"/>
          <a:lstStyle/>
          <a:p>
            <a:pPr algn="just">
              <a:spcBef>
                <a:spcPts val="550"/>
              </a:spcBef>
              <a:spcAft>
                <a:spcPts val="550"/>
              </a:spcAft>
            </a:pPr>
            <a:r>
              <a:rPr lang="zh-CN" altLang="en-US" dirty="0" smtClean="0">
                <a:latin typeface="Calibri" panose="020F0502020204030204" pitchFamily="34" charset="0"/>
              </a:rPr>
              <a:t>个人简介</a:t>
            </a:r>
            <a:endParaRPr lang="en-US" altLang="zh-CN" dirty="0">
              <a:latin typeface="Calibri" panose="020F0502020204030204" pitchFamily="34" charset="0"/>
            </a:endParaRPr>
          </a:p>
          <a:p>
            <a:pPr algn="just">
              <a:spcBef>
                <a:spcPts val="550"/>
              </a:spcBef>
              <a:spcAft>
                <a:spcPts val="550"/>
              </a:spcAft>
            </a:pPr>
            <a:r>
              <a:rPr lang="zh-CN" altLang="en-US" dirty="0" smtClean="0">
                <a:latin typeface="Calibri" panose="020F0502020204030204" pitchFamily="34" charset="0"/>
              </a:rPr>
              <a:t>参与的项目</a:t>
            </a:r>
            <a:endParaRPr lang="en-US" altLang="zh-CN" dirty="0">
              <a:latin typeface="Calibri" panose="020F0502020204030204" pitchFamily="34" charset="0"/>
            </a:endParaRPr>
          </a:p>
          <a:p>
            <a:pPr algn="just">
              <a:spcBef>
                <a:spcPts val="550"/>
              </a:spcBef>
              <a:spcAft>
                <a:spcPts val="550"/>
              </a:spcAft>
            </a:pPr>
            <a:r>
              <a:rPr lang="zh-CN" altLang="en-US" dirty="0" smtClean="0">
                <a:latin typeface="Calibri" panose="020F0502020204030204" pitchFamily="34" charset="0"/>
              </a:rPr>
              <a:t>未来的发展</a:t>
            </a:r>
            <a:endParaRPr lang="en-US" altLang="zh-CN" dirty="0">
              <a:latin typeface="Calibri" panose="020F0502020204030204" pitchFamily="34" charset="0"/>
            </a:endParaRPr>
          </a:p>
          <a:p>
            <a:pPr algn="just">
              <a:spcBef>
                <a:spcPts val="550"/>
              </a:spcBef>
              <a:spcAft>
                <a:spcPts val="550"/>
              </a:spcAft>
              <a:buNone/>
            </a:pPr>
            <a:endParaRPr lang="en-US" altLang="zh-CN"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t"/>
          <a:lstStyle/>
          <a:p>
            <a:r>
              <a:rPr lang="zh-CN" altLang="en-US" dirty="0" smtClean="0"/>
              <a:t>个人简介</a:t>
            </a:r>
            <a:endParaRPr lang="zh-CN" altLang="en-US" dirty="0"/>
          </a:p>
        </p:txBody>
      </p:sp>
      <p:sp>
        <p:nvSpPr>
          <p:cNvPr id="9219" name="灯片编号占位符 26"/>
          <p:cNvSpPr txBox="1"/>
          <p:nvPr/>
        </p:nvSpPr>
        <p:spPr>
          <a:xfrm>
            <a:off x="7596188" y="6492875"/>
            <a:ext cx="2311400" cy="365125"/>
          </a:xfrm>
          <a:prstGeom prst="rect">
            <a:avLst/>
          </a:prstGeom>
          <a:noFill/>
          <a:ln w="9525">
            <a:noFill/>
          </a:ln>
        </p:spPr>
        <p:txBody>
          <a:bodyPr anchor="ct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3</a:t>
            </a:fld>
            <a:endParaRPr lang="en-GB" altLang="ja-JP" sz="1600" dirty="0">
              <a:solidFill>
                <a:srgbClr val="262626"/>
              </a:solidFill>
              <a:latin typeface="Calibri" panose="020F0502020204030204" pitchFamily="34" charset="0"/>
            </a:endParaRPr>
          </a:p>
        </p:txBody>
      </p:sp>
      <p:sp>
        <p:nvSpPr>
          <p:cNvPr id="9220" name="Text Box 42"/>
          <p:cNvSpPr txBox="1"/>
          <p:nvPr/>
        </p:nvSpPr>
        <p:spPr>
          <a:xfrm>
            <a:off x="0" y="6613525"/>
            <a:ext cx="323532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Calibri" panose="020F0502020204030204" pitchFamily="34" charset="0"/>
                <a:ea typeface="HG丸ｺﾞｼｯｸM-PRO"/>
              </a:rPr>
              <a:t>© 2016</a:t>
            </a:r>
            <a:r>
              <a:rPr lang="en-US" altLang="zh-CN" sz="1000" b="1" i="1" dirty="0">
                <a:solidFill>
                  <a:srgbClr val="4D4D4D"/>
                </a:solidFill>
                <a:latin typeface="Calibri" panose="020F0502020204030204" pitchFamily="34" charset="0"/>
                <a:ea typeface="HG丸ｺﾞｼｯｸM-PRO"/>
              </a:rPr>
              <a:t> </a:t>
            </a:r>
            <a:r>
              <a:rPr lang="en-US" altLang="ja-JP" sz="1000" b="1" i="1" dirty="0">
                <a:solidFill>
                  <a:srgbClr val="4D4D4D"/>
                </a:solidFill>
                <a:latin typeface="Calibri" panose="020F0502020204030204" pitchFamily="34" charset="0"/>
                <a:ea typeface="HG丸ｺﾞｼｯｸM-PRO"/>
              </a:rPr>
              <a:t>Ricoh Software Research Center (Beijing) Co., Ltd.</a:t>
            </a:r>
          </a:p>
        </p:txBody>
      </p:sp>
      <p:sp>
        <p:nvSpPr>
          <p:cNvPr id="7" name="内容占位符 1"/>
          <p:cNvSpPr>
            <a:spLocks noGrp="1"/>
          </p:cNvSpPr>
          <p:nvPr>
            <p:ph idx="1"/>
          </p:nvPr>
        </p:nvSpPr>
        <p:spPr>
          <a:xfrm>
            <a:off x="704528" y="1844824"/>
            <a:ext cx="3024336" cy="3456384"/>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lang="zh-CN" altLang="en-US" sz="1600" dirty="0" smtClean="0">
                <a:latin typeface="宋体" panose="02010600030101010101" pitchFamily="2" charset="-122"/>
                <a:ea typeface="宋体" panose="02010600030101010101" pitchFamily="2" charset="-122"/>
              </a:rPr>
              <a:t>部门：</a:t>
            </a:r>
            <a:r>
              <a:rPr lang="en-US" altLang="zh-CN" sz="1600" dirty="0" smtClean="0">
                <a:latin typeface="宋体" panose="02010600030101010101" pitchFamily="2" charset="-122"/>
                <a:ea typeface="宋体" panose="02010600030101010101" pitchFamily="2" charset="-122"/>
              </a:rPr>
              <a:t>SEB</a:t>
            </a:r>
          </a:p>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kumimoji="0" lang="zh-CN" altLang="en-US" sz="16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入</a:t>
            </a:r>
            <a:r>
              <a:rPr kumimoji="0" lang="zh-CN" altLang="en-US" sz="16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rPr>
              <a:t>职时间：</a:t>
            </a:r>
            <a:r>
              <a:rPr kumimoji="0" lang="en-US" altLang="zh-CN" sz="16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rPr>
              <a:t>05/2015</a:t>
            </a:r>
          </a:p>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lang="zh-CN" altLang="en-US" sz="1600" dirty="0" smtClean="0">
                <a:latin typeface="宋体" panose="02010600030101010101" pitchFamily="2" charset="-122"/>
                <a:ea typeface="宋体" panose="02010600030101010101" pitchFamily="2" charset="-122"/>
              </a:rPr>
              <a:t>职位：软件开发工程师</a:t>
            </a:r>
            <a:endParaRPr lang="en-US" altLang="zh-CN" sz="1600" dirty="0" smtClean="0">
              <a:latin typeface="宋体" panose="02010600030101010101" pitchFamily="2" charset="-122"/>
              <a:ea typeface="宋体" panose="02010600030101010101" pitchFamily="2" charset="-122"/>
            </a:endParaRPr>
          </a:p>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lang="zh-CN" altLang="en-US" sz="1600" dirty="0" smtClean="0">
                <a:latin typeface="宋体" panose="02010600030101010101" pitchFamily="2" charset="-122"/>
                <a:ea typeface="宋体" panose="02010600030101010101" pitchFamily="2" charset="-122"/>
              </a:rPr>
              <a:t>毕业院校：北京航空航天大学</a:t>
            </a:r>
            <a:endParaRPr lang="en-US" altLang="zh-CN" sz="1600" dirty="0" smtClean="0">
              <a:latin typeface="宋体" panose="02010600030101010101" pitchFamily="2" charset="-122"/>
              <a:ea typeface="宋体" panose="02010600030101010101" pitchFamily="2" charset="-122"/>
            </a:endParaRPr>
          </a:p>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kumimoji="0" lang="zh-CN" altLang="en-US" sz="16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rPr>
              <a:t>专业：航空及宇航制造</a:t>
            </a:r>
            <a:endParaRPr kumimoji="0" lang="en-US" altLang="zh-CN" sz="1600" b="0" i="0" u="none" strike="noStrike" kern="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endParaRPr>
          </a:p>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lang="zh-CN" altLang="en-US" sz="1600" dirty="0" smtClean="0">
                <a:latin typeface="宋体" panose="02010600030101010101" pitchFamily="2" charset="-122"/>
                <a:ea typeface="宋体" panose="02010600030101010101" pitchFamily="2" charset="-122"/>
              </a:rPr>
              <a:t>学位：硕士</a:t>
            </a:r>
            <a:endParaRPr kumimoji="0" lang="zh-CN" altLang="en-US" sz="16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0912" y="1844824"/>
            <a:ext cx="4787008" cy="359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参与的项目</a:t>
            </a:r>
            <a:endParaRPr lang="en-US" altLang="zh-CN" dirty="0">
              <a:latin typeface="Calibri" panose="020F0502020204030204" pitchFamily="34" charset="0"/>
            </a:endParaRPr>
          </a:p>
        </p:txBody>
      </p:sp>
      <p:sp>
        <p:nvSpPr>
          <p:cNvPr id="3" name="TextBox 2"/>
          <p:cNvSpPr txBox="1"/>
          <p:nvPr/>
        </p:nvSpPr>
        <p:spPr>
          <a:xfrm>
            <a:off x="632520" y="1411572"/>
            <a:ext cx="2592288" cy="523220"/>
          </a:xfrm>
          <a:prstGeom prst="rect">
            <a:avLst/>
          </a:prstGeom>
          <a:noFill/>
        </p:spPr>
        <p:txBody>
          <a:bodyPr wrap="square" rtlCol="0">
            <a:spAutoFit/>
          </a:bodyPr>
          <a:lstStyle/>
          <a:p>
            <a:r>
              <a:rPr lang="zh-CN" altLang="en-US" sz="2800" dirty="0" smtClean="0"/>
              <a:t>郑州药盒项目</a:t>
            </a:r>
            <a:endParaRPr lang="zh-CN" altLang="en-US" sz="2800" dirty="0"/>
          </a:p>
        </p:txBody>
      </p:sp>
      <p:sp>
        <p:nvSpPr>
          <p:cNvPr id="4" name="TextBox 3"/>
          <p:cNvSpPr txBox="1"/>
          <p:nvPr/>
        </p:nvSpPr>
        <p:spPr>
          <a:xfrm>
            <a:off x="1232553" y="2248276"/>
            <a:ext cx="1620957" cy="338554"/>
          </a:xfrm>
          <a:prstGeom prst="rect">
            <a:avLst/>
          </a:prstGeom>
          <a:noFill/>
        </p:spPr>
        <p:txBody>
          <a:bodyPr wrap="none" rtlCol="0">
            <a:spAutoFit/>
          </a:bodyPr>
          <a:lstStyle/>
          <a:p>
            <a:r>
              <a:rPr lang="zh-CN" altLang="en-US" dirty="0" smtClean="0"/>
              <a:t>角色：软件开发</a:t>
            </a:r>
            <a:endParaRPr lang="zh-CN" altLang="en-US" dirty="0"/>
          </a:p>
        </p:txBody>
      </p:sp>
      <p:sp>
        <p:nvSpPr>
          <p:cNvPr id="5" name="TextBox 4"/>
          <p:cNvSpPr txBox="1"/>
          <p:nvPr/>
        </p:nvSpPr>
        <p:spPr>
          <a:xfrm>
            <a:off x="1496616" y="3140968"/>
            <a:ext cx="1792478" cy="1569660"/>
          </a:xfrm>
          <a:prstGeom prst="rect">
            <a:avLst/>
          </a:prstGeom>
          <a:noFill/>
        </p:spPr>
        <p:txBody>
          <a:bodyPr wrap="none" rtlCol="0">
            <a:spAutoFit/>
          </a:bodyPr>
          <a:lstStyle/>
          <a:p>
            <a:r>
              <a:rPr lang="zh-CN" altLang="en-US" dirty="0" smtClean="0"/>
              <a:t>成果：</a:t>
            </a:r>
            <a:endParaRPr lang="en-US" altLang="zh-CN" dirty="0" smtClean="0"/>
          </a:p>
          <a:p>
            <a:r>
              <a:rPr lang="en-US" altLang="zh-CN" dirty="0" smtClean="0"/>
              <a:t>1.</a:t>
            </a:r>
            <a:r>
              <a:rPr lang="zh-CN" altLang="en-US" dirty="0" smtClean="0"/>
              <a:t>安装程序</a:t>
            </a:r>
            <a:endParaRPr lang="en-US" altLang="zh-CN" dirty="0" smtClean="0"/>
          </a:p>
          <a:p>
            <a:r>
              <a:rPr lang="en-US" altLang="zh-CN" dirty="0" smtClean="0"/>
              <a:t>2.</a:t>
            </a:r>
            <a:r>
              <a:rPr lang="zh-CN" altLang="en-US" dirty="0" smtClean="0"/>
              <a:t>高级</a:t>
            </a:r>
            <a:r>
              <a:rPr lang="en-US" altLang="zh-CN" dirty="0" smtClean="0"/>
              <a:t>UI</a:t>
            </a:r>
            <a:r>
              <a:rPr lang="zh-CN" altLang="en-US" dirty="0" smtClean="0"/>
              <a:t>功能</a:t>
            </a:r>
            <a:endParaRPr lang="en-US" altLang="zh-CN" dirty="0" smtClean="0"/>
          </a:p>
          <a:p>
            <a:r>
              <a:rPr lang="en-US" altLang="zh-CN" dirty="0" smtClean="0"/>
              <a:t>3.</a:t>
            </a:r>
            <a:r>
              <a:rPr lang="zh-CN" altLang="en-US" dirty="0" smtClean="0"/>
              <a:t>数据库模块开发</a:t>
            </a:r>
            <a:endParaRPr lang="en-US" altLang="zh-CN" dirty="0" smtClean="0"/>
          </a:p>
          <a:p>
            <a:r>
              <a:rPr lang="en-US" altLang="zh-CN" dirty="0" smtClean="0"/>
              <a:t>4.</a:t>
            </a:r>
            <a:r>
              <a:rPr lang="zh-CN" altLang="en-US" dirty="0" smtClean="0"/>
              <a:t>数据流优化</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参与的项目</a:t>
            </a:r>
            <a:endParaRPr lang="en-US" altLang="zh-CN" dirty="0">
              <a:latin typeface="Calibri" panose="020F0502020204030204" pitchFamily="34" charset="0"/>
            </a:endParaRPr>
          </a:p>
        </p:txBody>
      </p:sp>
      <p:sp>
        <p:nvSpPr>
          <p:cNvPr id="3" name="TextBox 2"/>
          <p:cNvSpPr txBox="1"/>
          <p:nvPr/>
        </p:nvSpPr>
        <p:spPr>
          <a:xfrm>
            <a:off x="632520" y="1411572"/>
            <a:ext cx="5616624" cy="523220"/>
          </a:xfrm>
          <a:prstGeom prst="rect">
            <a:avLst/>
          </a:prstGeom>
          <a:noFill/>
        </p:spPr>
        <p:txBody>
          <a:bodyPr wrap="square" rtlCol="0">
            <a:spAutoFit/>
          </a:bodyPr>
          <a:lstStyle/>
          <a:p>
            <a:r>
              <a:rPr lang="en-US" altLang="zh-CN" sz="2800" dirty="0" smtClean="0"/>
              <a:t>Kinect 2</a:t>
            </a:r>
            <a:r>
              <a:rPr lang="zh-CN" altLang="en-US" sz="2800" dirty="0" smtClean="0"/>
              <a:t>抠图与融合</a:t>
            </a:r>
            <a:r>
              <a:rPr lang="en-US" altLang="zh-CN" sz="2800" dirty="0" smtClean="0"/>
              <a:t>SDK</a:t>
            </a:r>
            <a:r>
              <a:rPr lang="zh-CN" altLang="en-US" sz="2800" dirty="0" smtClean="0"/>
              <a:t>项目</a:t>
            </a:r>
            <a:endParaRPr lang="zh-CN" altLang="en-US" sz="2800" dirty="0"/>
          </a:p>
        </p:txBody>
      </p:sp>
      <p:sp>
        <p:nvSpPr>
          <p:cNvPr id="2" name="TextBox 1"/>
          <p:cNvSpPr txBox="1"/>
          <p:nvPr/>
        </p:nvSpPr>
        <p:spPr>
          <a:xfrm>
            <a:off x="1136576" y="2276872"/>
            <a:ext cx="1620957" cy="338554"/>
          </a:xfrm>
          <a:prstGeom prst="rect">
            <a:avLst/>
          </a:prstGeom>
          <a:noFill/>
        </p:spPr>
        <p:txBody>
          <a:bodyPr wrap="none" rtlCol="0">
            <a:spAutoFit/>
          </a:bodyPr>
          <a:lstStyle/>
          <a:p>
            <a:r>
              <a:rPr lang="zh-CN" altLang="en-US" dirty="0" smtClean="0"/>
              <a:t>角色：软件开发</a:t>
            </a:r>
            <a:endParaRPr lang="zh-CN" altLang="en-US" dirty="0"/>
          </a:p>
        </p:txBody>
      </p:sp>
      <p:sp>
        <p:nvSpPr>
          <p:cNvPr id="4" name="TextBox 3"/>
          <p:cNvSpPr txBox="1"/>
          <p:nvPr/>
        </p:nvSpPr>
        <p:spPr>
          <a:xfrm>
            <a:off x="1323331" y="3006155"/>
            <a:ext cx="6336704" cy="1077218"/>
          </a:xfrm>
          <a:prstGeom prst="rect">
            <a:avLst/>
          </a:prstGeom>
          <a:noFill/>
        </p:spPr>
        <p:txBody>
          <a:bodyPr wrap="square" rtlCol="0">
            <a:spAutoFit/>
          </a:bodyPr>
          <a:lstStyle/>
          <a:p>
            <a:r>
              <a:rPr lang="zh-CN" altLang="en-US" dirty="0" smtClean="0"/>
              <a:t>成果：</a:t>
            </a:r>
            <a:endParaRPr lang="en-US" altLang="zh-CN" dirty="0" smtClean="0"/>
          </a:p>
          <a:p>
            <a:pPr marL="342900" indent="-342900">
              <a:buAutoNum type="arabicPeriod"/>
            </a:pPr>
            <a:r>
              <a:rPr lang="zh-CN" altLang="en-US" dirty="0" smtClean="0"/>
              <a:t>基于</a:t>
            </a:r>
            <a:r>
              <a:rPr lang="en-US" altLang="zh-CN" dirty="0" smtClean="0"/>
              <a:t>Unity3D</a:t>
            </a:r>
            <a:r>
              <a:rPr lang="zh-CN" altLang="en-US" dirty="0" smtClean="0"/>
              <a:t>的用户程序与</a:t>
            </a:r>
            <a:r>
              <a:rPr lang="en-US" altLang="zh-CN" dirty="0" smtClean="0"/>
              <a:t>Kinect2 SDK</a:t>
            </a:r>
            <a:r>
              <a:rPr lang="zh-CN" altLang="en-US" dirty="0" smtClean="0"/>
              <a:t>通讯实现；</a:t>
            </a:r>
            <a:endParaRPr lang="en-US" altLang="zh-CN" dirty="0" smtClean="0"/>
          </a:p>
          <a:p>
            <a:pPr marL="342900" indent="-342900">
              <a:buAutoNum type="arabicPeriod"/>
            </a:pPr>
            <a:r>
              <a:rPr lang="zh-CN" altLang="en-US" dirty="0" smtClean="0"/>
              <a:t>用户参考实现</a:t>
            </a:r>
            <a:endParaRPr lang="en-US" altLang="zh-CN" dirty="0" smtClean="0"/>
          </a:p>
          <a:p>
            <a:pPr marL="342900" indent="-342900">
              <a:buAutoNum type="arabicPeriod"/>
            </a:pPr>
            <a:r>
              <a:rPr lang="zh-CN" altLang="en-US" dirty="0" smtClean="0"/>
              <a:t>用户使用文档</a:t>
            </a:r>
            <a:endParaRPr lang="zh-CN" altLang="en-US" dirty="0"/>
          </a:p>
        </p:txBody>
      </p:sp>
    </p:spTree>
    <p:extLst>
      <p:ext uri="{BB962C8B-B14F-4D97-AF65-F5344CB8AC3E}">
        <p14:creationId xmlns:p14="http://schemas.microsoft.com/office/powerpoint/2010/main" val="173110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参与的项目</a:t>
            </a:r>
            <a:endParaRPr lang="en-US" altLang="zh-CN" dirty="0">
              <a:latin typeface="Calibri" panose="020F0502020204030204" pitchFamily="34" charset="0"/>
            </a:endParaRPr>
          </a:p>
        </p:txBody>
      </p:sp>
      <p:sp>
        <p:nvSpPr>
          <p:cNvPr id="3" name="TextBox 2"/>
          <p:cNvSpPr txBox="1"/>
          <p:nvPr/>
        </p:nvSpPr>
        <p:spPr>
          <a:xfrm>
            <a:off x="632520" y="1411572"/>
            <a:ext cx="5040560" cy="523220"/>
          </a:xfrm>
          <a:prstGeom prst="rect">
            <a:avLst/>
          </a:prstGeom>
          <a:noFill/>
        </p:spPr>
        <p:txBody>
          <a:bodyPr wrap="square" rtlCol="0">
            <a:spAutoFit/>
          </a:bodyPr>
          <a:lstStyle/>
          <a:p>
            <a:r>
              <a:rPr lang="en-US" altLang="zh-CN" sz="2800" dirty="0" smtClean="0"/>
              <a:t>RCN Demo</a:t>
            </a:r>
            <a:r>
              <a:rPr lang="zh-CN" altLang="en-US" sz="2800" dirty="0" smtClean="0"/>
              <a:t>项目</a:t>
            </a:r>
            <a:endParaRPr lang="zh-CN" altLang="en-US" sz="2800" dirty="0"/>
          </a:p>
        </p:txBody>
      </p:sp>
      <p:sp>
        <p:nvSpPr>
          <p:cNvPr id="2" name="TextBox 1"/>
          <p:cNvSpPr txBox="1"/>
          <p:nvPr/>
        </p:nvSpPr>
        <p:spPr>
          <a:xfrm>
            <a:off x="1064567" y="2237752"/>
            <a:ext cx="2852063" cy="338554"/>
          </a:xfrm>
          <a:prstGeom prst="rect">
            <a:avLst/>
          </a:prstGeom>
          <a:noFill/>
        </p:spPr>
        <p:txBody>
          <a:bodyPr wrap="none" rtlCol="0">
            <a:spAutoFit/>
          </a:bodyPr>
          <a:lstStyle/>
          <a:p>
            <a:r>
              <a:rPr lang="zh-CN" altLang="en-US" dirty="0" smtClean="0"/>
              <a:t>角色：方案设计，开发，实施</a:t>
            </a:r>
            <a:endParaRPr lang="zh-CN" altLang="en-US" dirty="0"/>
          </a:p>
        </p:txBody>
      </p:sp>
      <p:sp>
        <p:nvSpPr>
          <p:cNvPr id="4" name="TextBox 3"/>
          <p:cNvSpPr txBox="1"/>
          <p:nvPr/>
        </p:nvSpPr>
        <p:spPr>
          <a:xfrm>
            <a:off x="1239928" y="3068960"/>
            <a:ext cx="1563248" cy="1077218"/>
          </a:xfrm>
          <a:prstGeom prst="rect">
            <a:avLst/>
          </a:prstGeom>
          <a:noFill/>
        </p:spPr>
        <p:txBody>
          <a:bodyPr wrap="none" rtlCol="0">
            <a:spAutoFit/>
          </a:bodyPr>
          <a:lstStyle/>
          <a:p>
            <a:r>
              <a:rPr lang="zh-CN" altLang="en-US" dirty="0" smtClean="0"/>
              <a:t>成果：</a:t>
            </a:r>
            <a:endParaRPr lang="en-US" altLang="zh-CN" dirty="0" smtClean="0"/>
          </a:p>
          <a:p>
            <a:r>
              <a:rPr lang="en-US" altLang="zh-CN" dirty="0" smtClean="0"/>
              <a:t>1.FTP</a:t>
            </a:r>
            <a:r>
              <a:rPr lang="zh-CN" altLang="en-US" dirty="0" smtClean="0"/>
              <a:t>通讯开发</a:t>
            </a:r>
            <a:endParaRPr lang="en-US" altLang="zh-CN" dirty="0" smtClean="0"/>
          </a:p>
          <a:p>
            <a:r>
              <a:rPr lang="en-US" altLang="zh-CN" dirty="0" smtClean="0"/>
              <a:t>2.PC</a:t>
            </a:r>
            <a:r>
              <a:rPr lang="zh-CN" altLang="en-US" dirty="0" smtClean="0"/>
              <a:t>端开发</a:t>
            </a:r>
            <a:endParaRPr lang="en-US" altLang="zh-CN" dirty="0" smtClean="0"/>
          </a:p>
          <a:p>
            <a:r>
              <a:rPr lang="en-US" altLang="zh-CN" dirty="0" smtClean="0"/>
              <a:t>3.</a:t>
            </a:r>
            <a:r>
              <a:rPr lang="zh-CN" altLang="en-US" dirty="0" smtClean="0"/>
              <a:t>现场部署</a:t>
            </a:r>
            <a:endParaRPr lang="zh-CN" altLang="en-US" dirty="0"/>
          </a:p>
        </p:txBody>
      </p:sp>
    </p:spTree>
    <p:extLst>
      <p:ext uri="{BB962C8B-B14F-4D97-AF65-F5344CB8AC3E}">
        <p14:creationId xmlns:p14="http://schemas.microsoft.com/office/powerpoint/2010/main" val="1193695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参与的项目</a:t>
            </a:r>
            <a:endParaRPr lang="en-US" altLang="zh-CN" dirty="0">
              <a:latin typeface="Calibri" panose="020F0502020204030204" pitchFamily="34" charset="0"/>
            </a:endParaRPr>
          </a:p>
        </p:txBody>
      </p:sp>
      <p:sp>
        <p:nvSpPr>
          <p:cNvPr id="3" name="TextBox 2"/>
          <p:cNvSpPr txBox="1"/>
          <p:nvPr/>
        </p:nvSpPr>
        <p:spPr>
          <a:xfrm>
            <a:off x="632520" y="1411572"/>
            <a:ext cx="5472608" cy="523220"/>
          </a:xfrm>
          <a:prstGeom prst="rect">
            <a:avLst/>
          </a:prstGeom>
          <a:noFill/>
        </p:spPr>
        <p:txBody>
          <a:bodyPr wrap="square" rtlCol="0">
            <a:spAutoFit/>
          </a:bodyPr>
          <a:lstStyle/>
          <a:p>
            <a:r>
              <a:rPr lang="en-US" altLang="zh-CN" sz="2800" dirty="0" smtClean="0"/>
              <a:t>BoZ Project</a:t>
            </a:r>
            <a:endParaRPr lang="zh-CN" altLang="en-US" sz="2800" dirty="0"/>
          </a:p>
        </p:txBody>
      </p:sp>
      <p:sp>
        <p:nvSpPr>
          <p:cNvPr id="2" name="TextBox 1"/>
          <p:cNvSpPr txBox="1"/>
          <p:nvPr/>
        </p:nvSpPr>
        <p:spPr>
          <a:xfrm>
            <a:off x="1424608" y="2276872"/>
            <a:ext cx="2749471" cy="338554"/>
          </a:xfrm>
          <a:prstGeom prst="rect">
            <a:avLst/>
          </a:prstGeom>
          <a:noFill/>
        </p:spPr>
        <p:txBody>
          <a:bodyPr wrap="none" rtlCol="0">
            <a:spAutoFit/>
          </a:bodyPr>
          <a:lstStyle/>
          <a:p>
            <a:r>
              <a:rPr lang="zh-CN" altLang="en-US" dirty="0" smtClean="0"/>
              <a:t>角色：</a:t>
            </a:r>
            <a:r>
              <a:rPr lang="en-US" altLang="zh-CN" dirty="0" smtClean="0"/>
              <a:t>Project Leader</a:t>
            </a:r>
            <a:r>
              <a:rPr lang="zh-CN" altLang="en-US" dirty="0" smtClean="0"/>
              <a:t>，开发</a:t>
            </a:r>
            <a:endParaRPr lang="zh-CN" altLang="en-US" dirty="0"/>
          </a:p>
        </p:txBody>
      </p:sp>
      <p:sp>
        <p:nvSpPr>
          <p:cNvPr id="4" name="TextBox 3"/>
          <p:cNvSpPr txBox="1"/>
          <p:nvPr/>
        </p:nvSpPr>
        <p:spPr>
          <a:xfrm>
            <a:off x="1424608" y="3068960"/>
            <a:ext cx="3030766" cy="1323439"/>
          </a:xfrm>
          <a:prstGeom prst="rect">
            <a:avLst/>
          </a:prstGeom>
          <a:noFill/>
        </p:spPr>
        <p:txBody>
          <a:bodyPr wrap="none" rtlCol="0">
            <a:spAutoFit/>
          </a:bodyPr>
          <a:lstStyle/>
          <a:p>
            <a:r>
              <a:rPr lang="zh-CN" altLang="en-US" dirty="0" smtClean="0"/>
              <a:t>成果：</a:t>
            </a:r>
            <a:endParaRPr lang="en-US" altLang="zh-CN" dirty="0" smtClean="0"/>
          </a:p>
          <a:p>
            <a:r>
              <a:rPr lang="en-US" altLang="zh-CN" dirty="0" smtClean="0"/>
              <a:t>1.</a:t>
            </a:r>
            <a:r>
              <a:rPr lang="zh-CN" altLang="en-US" dirty="0" smtClean="0"/>
              <a:t>项目方案设计与协调</a:t>
            </a:r>
            <a:endParaRPr lang="en-US" altLang="zh-CN" dirty="0" smtClean="0"/>
          </a:p>
          <a:p>
            <a:r>
              <a:rPr lang="en-US" altLang="zh-CN" dirty="0"/>
              <a:t>2</a:t>
            </a:r>
            <a:r>
              <a:rPr lang="en-US" altLang="zh-CN" dirty="0" smtClean="0"/>
              <a:t>.Preparation Tools </a:t>
            </a:r>
            <a:r>
              <a:rPr lang="zh-CN" altLang="en-US" dirty="0" smtClean="0"/>
              <a:t>设计与开发</a:t>
            </a:r>
            <a:endParaRPr lang="en-US" altLang="zh-CN" dirty="0" smtClean="0"/>
          </a:p>
          <a:p>
            <a:r>
              <a:rPr lang="en-US" altLang="zh-CN" dirty="0"/>
              <a:t>3</a:t>
            </a:r>
            <a:r>
              <a:rPr lang="en-US" altLang="zh-CN" dirty="0" smtClean="0"/>
              <a:t>.Viewer</a:t>
            </a:r>
            <a:r>
              <a:rPr lang="zh-CN" altLang="en-US" dirty="0" smtClean="0"/>
              <a:t>设计与开发</a:t>
            </a:r>
            <a:endParaRPr lang="en-US" altLang="zh-CN" dirty="0" smtClean="0"/>
          </a:p>
          <a:p>
            <a:r>
              <a:rPr lang="en-US" altLang="zh-CN" dirty="0" smtClean="0"/>
              <a:t>4.</a:t>
            </a:r>
            <a:r>
              <a:rPr lang="zh-CN" altLang="en-US" dirty="0" smtClean="0"/>
              <a:t>后期维护</a:t>
            </a:r>
            <a:endParaRPr lang="zh-CN" altLang="en-US" dirty="0"/>
          </a:p>
        </p:txBody>
      </p:sp>
    </p:spTree>
    <p:extLst>
      <p:ext uri="{BB962C8B-B14F-4D97-AF65-F5344CB8AC3E}">
        <p14:creationId xmlns:p14="http://schemas.microsoft.com/office/powerpoint/2010/main" val="1193695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参与的项目</a:t>
            </a:r>
            <a:endParaRPr lang="en-US" altLang="zh-CN" dirty="0">
              <a:latin typeface="Calibri" panose="020F0502020204030204" pitchFamily="34" charset="0"/>
            </a:endParaRPr>
          </a:p>
        </p:txBody>
      </p:sp>
      <p:sp>
        <p:nvSpPr>
          <p:cNvPr id="3" name="TextBox 2"/>
          <p:cNvSpPr txBox="1"/>
          <p:nvPr/>
        </p:nvSpPr>
        <p:spPr>
          <a:xfrm>
            <a:off x="632520" y="1411572"/>
            <a:ext cx="5472608" cy="523220"/>
          </a:xfrm>
          <a:prstGeom prst="rect">
            <a:avLst/>
          </a:prstGeom>
          <a:noFill/>
        </p:spPr>
        <p:txBody>
          <a:bodyPr wrap="square" rtlCol="0">
            <a:spAutoFit/>
          </a:bodyPr>
          <a:lstStyle/>
          <a:p>
            <a:r>
              <a:rPr lang="en-US" altLang="zh-CN" sz="2800" dirty="0" smtClean="0"/>
              <a:t>Other Project</a:t>
            </a:r>
            <a:endParaRPr lang="zh-CN" altLang="en-US" sz="2800" dirty="0"/>
          </a:p>
        </p:txBody>
      </p:sp>
      <p:sp>
        <p:nvSpPr>
          <p:cNvPr id="2" name="TextBox 1"/>
          <p:cNvSpPr txBox="1"/>
          <p:nvPr/>
        </p:nvSpPr>
        <p:spPr>
          <a:xfrm>
            <a:off x="1424608" y="2276872"/>
            <a:ext cx="1678665" cy="338554"/>
          </a:xfrm>
          <a:prstGeom prst="rect">
            <a:avLst/>
          </a:prstGeom>
          <a:noFill/>
        </p:spPr>
        <p:txBody>
          <a:bodyPr wrap="none" rtlCol="0">
            <a:spAutoFit/>
          </a:bodyPr>
          <a:lstStyle/>
          <a:p>
            <a:r>
              <a:rPr lang="zh-CN" altLang="en-US" dirty="0" smtClean="0"/>
              <a:t>角色：开发</a:t>
            </a:r>
            <a:r>
              <a:rPr lang="en-US" altLang="zh-CN" dirty="0" smtClean="0"/>
              <a:t>,</a:t>
            </a:r>
            <a:r>
              <a:rPr lang="zh-CN" altLang="en-US" dirty="0" smtClean="0"/>
              <a:t>测试</a:t>
            </a:r>
            <a:endParaRPr lang="zh-CN" altLang="en-US" dirty="0"/>
          </a:p>
        </p:txBody>
      </p:sp>
      <p:sp>
        <p:nvSpPr>
          <p:cNvPr id="4" name="TextBox 3"/>
          <p:cNvSpPr txBox="1"/>
          <p:nvPr/>
        </p:nvSpPr>
        <p:spPr>
          <a:xfrm>
            <a:off x="1424608" y="3068960"/>
            <a:ext cx="2968954" cy="1077218"/>
          </a:xfrm>
          <a:prstGeom prst="rect">
            <a:avLst/>
          </a:prstGeom>
          <a:noFill/>
        </p:spPr>
        <p:txBody>
          <a:bodyPr wrap="none" rtlCol="0">
            <a:spAutoFit/>
          </a:bodyPr>
          <a:lstStyle/>
          <a:p>
            <a:r>
              <a:rPr lang="zh-CN" altLang="en-US" dirty="0" smtClean="0"/>
              <a:t>成果：</a:t>
            </a:r>
            <a:endParaRPr lang="en-US" altLang="zh-CN" dirty="0" smtClean="0"/>
          </a:p>
          <a:p>
            <a:r>
              <a:rPr lang="en-US" altLang="zh-CN" dirty="0" smtClean="0"/>
              <a:t>1.SOP Prototype</a:t>
            </a:r>
          </a:p>
          <a:p>
            <a:r>
              <a:rPr lang="en-US" altLang="zh-CN" dirty="0" smtClean="0"/>
              <a:t>2.Theta Image Transform SDK</a:t>
            </a:r>
          </a:p>
          <a:p>
            <a:r>
              <a:rPr lang="en-US" altLang="zh-CN" dirty="0" smtClean="0"/>
              <a:t>3.LIVE Theta</a:t>
            </a:r>
          </a:p>
        </p:txBody>
      </p:sp>
    </p:spTree>
    <p:extLst>
      <p:ext uri="{BB962C8B-B14F-4D97-AF65-F5344CB8AC3E}">
        <p14:creationId xmlns:p14="http://schemas.microsoft.com/office/powerpoint/2010/main" val="979737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136650" y="525780"/>
            <a:ext cx="6143625" cy="641350"/>
          </a:xfrm>
        </p:spPr>
        <p:txBody>
          <a:bodyPr vert="horz" wrap="square" lIns="91440" tIns="45720" rIns="91440" bIns="45720" anchor="t"/>
          <a:lstStyle/>
          <a:p>
            <a:pPr algn="just">
              <a:spcBef>
                <a:spcPts val="550"/>
              </a:spcBef>
              <a:spcAft>
                <a:spcPts val="550"/>
              </a:spcAft>
            </a:pPr>
            <a:r>
              <a:rPr lang="zh-CN" altLang="en-US" dirty="0" smtClean="0">
                <a:latin typeface="Calibri" panose="020F0502020204030204" pitchFamily="34" charset="0"/>
              </a:rPr>
              <a:t>未来规划</a:t>
            </a:r>
            <a:endParaRPr lang="en-US" altLang="zh-CN" dirty="0">
              <a:latin typeface="Calibri" panose="020F0502020204030204" pitchFamily="34" charset="0"/>
            </a:endParaRPr>
          </a:p>
        </p:txBody>
      </p:sp>
      <p:sp>
        <p:nvSpPr>
          <p:cNvPr id="3" name="TextBox 2"/>
          <p:cNvSpPr txBox="1"/>
          <p:nvPr/>
        </p:nvSpPr>
        <p:spPr>
          <a:xfrm>
            <a:off x="632520" y="1411572"/>
            <a:ext cx="5472608" cy="523220"/>
          </a:xfrm>
          <a:prstGeom prst="rect">
            <a:avLst/>
          </a:prstGeom>
          <a:noFill/>
        </p:spPr>
        <p:txBody>
          <a:bodyPr wrap="square" rtlCol="0">
            <a:spAutoFit/>
          </a:bodyPr>
          <a:lstStyle/>
          <a:p>
            <a:r>
              <a:rPr lang="en-US" altLang="zh-CN" sz="2800" dirty="0" smtClean="0"/>
              <a:t>1.</a:t>
            </a:r>
            <a:r>
              <a:rPr lang="zh-CN" altLang="en-US" sz="2800" dirty="0" smtClean="0"/>
              <a:t>业务能力</a:t>
            </a:r>
            <a:endParaRPr lang="zh-CN" altLang="en-US" sz="2800" dirty="0"/>
          </a:p>
        </p:txBody>
      </p:sp>
      <p:sp>
        <p:nvSpPr>
          <p:cNvPr id="4" name="TextBox 3"/>
          <p:cNvSpPr txBox="1"/>
          <p:nvPr/>
        </p:nvSpPr>
        <p:spPr>
          <a:xfrm>
            <a:off x="920552" y="2636912"/>
            <a:ext cx="2952328" cy="830997"/>
          </a:xfrm>
          <a:prstGeom prst="rect">
            <a:avLst/>
          </a:prstGeom>
          <a:noFill/>
        </p:spPr>
        <p:txBody>
          <a:bodyPr wrap="square" rtlCol="0">
            <a:spAutoFit/>
          </a:bodyPr>
          <a:lstStyle/>
          <a:p>
            <a:r>
              <a:rPr lang="zh-CN" altLang="en-US" dirty="0" smtClean="0"/>
              <a:t>核心能力：工程化能力</a:t>
            </a:r>
            <a:endParaRPr lang="en-US" altLang="zh-CN" dirty="0" smtClean="0"/>
          </a:p>
          <a:p>
            <a:r>
              <a:rPr lang="zh-CN" altLang="en-US" dirty="0" smtClean="0"/>
              <a:t>深度：视频技术；</a:t>
            </a:r>
            <a:endParaRPr lang="en-US" altLang="zh-CN" dirty="0" smtClean="0"/>
          </a:p>
          <a:p>
            <a:r>
              <a:rPr lang="zh-CN" altLang="en-US" dirty="0" smtClean="0"/>
              <a:t>广度：主动接触更多新技术；</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880" y="1988840"/>
            <a:ext cx="5806694" cy="402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331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white_2000_j120402">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alpha val="40000"/>
          </a:srgbClr>
        </a:solidFill>
        <a:ln w="12700">
          <a:noFill/>
          <a:prstDash val="dash"/>
        </a:ln>
      </a:spPr>
      <a:bodyPr wrap="none" anchor="ctr"/>
      <a:lstStyle>
        <a:defPPr algn="ctr">
          <a:defRPr sz="2000" b="1" dirty="0">
            <a:solidFill>
              <a:schemeClr val="tx1">
                <a:lumMod val="85000"/>
                <a:lumOff val="15000"/>
              </a:schemeClr>
            </a:solidFill>
            <a:latin typeface="Calibri" panose="020F0502020204030204" pitchFamily="34" charset="0"/>
            <a:ea typeface="新宋体" panose="02010609030101010101" pitchFamily="49" charset="-122"/>
            <a:cs typeface="Calibri" panose="020F0502020204030204" pitchFamily="34" charset="0"/>
          </a:defRPr>
        </a:defPPr>
      </a:lstStyle>
      <a:style>
        <a:lnRef idx="2">
          <a:schemeClr val="dk1"/>
        </a:lnRef>
        <a:fillRef idx="1">
          <a:schemeClr val="lt1"/>
        </a:fillRef>
        <a:effectRef idx="0">
          <a:schemeClr val="dk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template_white_2000_j120402</Template>
  <TotalTime>2531</TotalTime>
  <Words>1069</Words>
  <Application>Microsoft Office PowerPoint</Application>
  <PresentationFormat>A4 纸张(210x297 毫米)</PresentationFormat>
  <Paragraphs>94</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template_white_2000_j120402</vt:lpstr>
      <vt:lpstr>SRCB Strategy Execution Bridge</vt:lpstr>
      <vt:lpstr>Content</vt:lpstr>
      <vt:lpstr>个人简介</vt:lpstr>
      <vt:lpstr>参与的项目</vt:lpstr>
      <vt:lpstr>参与的项目</vt:lpstr>
      <vt:lpstr>参与的项目</vt:lpstr>
      <vt:lpstr>参与的项目</vt:lpstr>
      <vt:lpstr>参与的项目</vt:lpstr>
      <vt:lpstr>未来规划</vt:lpstr>
      <vt:lpstr>未来规划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of Incubation Salon</dc:title>
  <dc:creator>Yi Hong</dc:creator>
  <cp:lastModifiedBy>BoyuanHuang</cp:lastModifiedBy>
  <cp:revision>1960</cp:revision>
  <cp:lastPrinted>2015-01-20T09:18:00Z</cp:lastPrinted>
  <dcterms:created xsi:type="dcterms:W3CDTF">2012-05-07T05:36:00Z</dcterms:created>
  <dcterms:modified xsi:type="dcterms:W3CDTF">2018-03-05T03:06:55Z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