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AA5F88-9B16-44A8-8A54-1A04AA81F833}"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AA8D5-4313-447D-9B35-D7E24EEE68B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AA5F88-9B16-44A8-8A54-1A04AA81F833}"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AA8D5-4313-447D-9B35-D7E24EEE68B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AA5F88-9B16-44A8-8A54-1A04AA81F833}"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AA8D5-4313-447D-9B35-D7E24EEE68B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AA5F88-9B16-44A8-8A54-1A04AA81F833}"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AA8D5-4313-447D-9B35-D7E24EEE68B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AA5F88-9B16-44A8-8A54-1A04AA81F833}"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AA8D5-4313-447D-9B35-D7E24EEE68B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AA5F88-9B16-44A8-8A54-1A04AA81F833}" type="datetimeFigureOut">
              <a:rPr lang="en-US" smtClean="0"/>
              <a:t>6/5/2018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DAA8D5-4313-447D-9B35-D7E24EEE68B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AA5F88-9B16-44A8-8A54-1A04AA81F833}" type="datetimeFigureOut">
              <a:rPr lang="en-US" smtClean="0"/>
              <a:t>6/5/2018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DAA8D5-4313-447D-9B35-D7E24EEE68B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AA5F88-9B16-44A8-8A54-1A04AA81F833}" type="datetimeFigureOut">
              <a:rPr lang="en-US" smtClean="0"/>
              <a:t>6/5/2018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DAA8D5-4313-447D-9B35-D7E24EEE68B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AA5F88-9B16-44A8-8A54-1A04AA81F833}" type="datetimeFigureOut">
              <a:rPr lang="en-US" smtClean="0"/>
              <a:t>6/5/2018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DAA8D5-4313-447D-9B35-D7E24EEE68B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AA5F88-9B16-44A8-8A54-1A04AA81F833}" type="datetimeFigureOut">
              <a:rPr lang="en-US" smtClean="0"/>
              <a:t>6/5/2018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DAA8D5-4313-447D-9B35-D7E24EEE68B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AA5F88-9B16-44A8-8A54-1A04AA81F833}" type="datetimeFigureOut">
              <a:rPr lang="en-US" smtClean="0"/>
              <a:t>6/5/2018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DAA8D5-4313-447D-9B35-D7E24EEE68B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AA5F88-9B16-44A8-8A54-1A04AA81F833}" type="datetimeFigureOut">
              <a:rPr lang="en-US" smtClean="0"/>
              <a:t>6/5/2018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AA8D5-4313-447D-9B35-D7E24EEE68B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err="1" smtClean="0"/>
              <a:t>Slumdog</a:t>
            </a:r>
            <a:r>
              <a:rPr lang="en-US" i="1" dirty="0" smtClean="0"/>
              <a:t> Millionaire</a:t>
            </a:r>
            <a:r>
              <a:rPr lang="en-US" dirty="0" smtClean="0"/>
              <a:t>: </a:t>
            </a:r>
            <a:r>
              <a:rPr lang="en-US" dirty="0" smtClean="0"/>
              <a:t>June 5 Lecture Part 3</a:t>
            </a:r>
            <a:endParaRPr lang="en-US" dirty="0"/>
          </a:p>
        </p:txBody>
      </p:sp>
      <p:sp>
        <p:nvSpPr>
          <p:cNvPr id="3" name="Subtitle 2"/>
          <p:cNvSpPr>
            <a:spLocks noGrp="1"/>
          </p:cNvSpPr>
          <p:nvPr>
            <p:ph type="subTitle" idx="1"/>
          </p:nvPr>
        </p:nvSpPr>
        <p:spPr/>
        <p:txBody>
          <a:bodyPr/>
          <a:lstStyle/>
          <a:p>
            <a:r>
              <a:rPr lang="en-US" dirty="0" smtClean="0"/>
              <a:t>Major Allusions by </a:t>
            </a:r>
            <a:r>
              <a:rPr lang="en-US" dirty="0" smtClean="0"/>
              <a:t>Dr</a:t>
            </a:r>
            <a:r>
              <a:rPr lang="en-US" dirty="0" smtClean="0"/>
              <a:t>. </a:t>
            </a:r>
            <a:r>
              <a:rPr lang="en-US" dirty="0" err="1" smtClean="0"/>
              <a:t>Chowdhury</a:t>
            </a:r>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Film Clips</a:t>
            </a:r>
            <a:endParaRPr lang="en-US" dirty="0"/>
          </a:p>
        </p:txBody>
      </p:sp>
      <p:sp>
        <p:nvSpPr>
          <p:cNvPr id="3" name="Content Placeholder 2"/>
          <p:cNvSpPr>
            <a:spLocks noGrp="1"/>
          </p:cNvSpPr>
          <p:nvPr>
            <p:ph idx="1"/>
          </p:nvPr>
        </p:nvSpPr>
        <p:spPr/>
        <p:txBody>
          <a:bodyPr/>
          <a:lstStyle/>
          <a:p>
            <a:pPr lvl="1"/>
            <a:r>
              <a:rPr lang="en-US" dirty="0" smtClean="0"/>
              <a:t>Blinding of </a:t>
            </a:r>
            <a:r>
              <a:rPr lang="en-US" dirty="0" err="1" smtClean="0"/>
              <a:t>Arvind</a:t>
            </a:r>
            <a:endParaRPr lang="en-US" dirty="0" smtClean="0"/>
          </a:p>
          <a:p>
            <a:pPr lvl="1"/>
            <a:r>
              <a:rPr lang="en-US" dirty="0" smtClean="0"/>
              <a:t>The first line of Surdas’s classic song</a:t>
            </a:r>
          </a:p>
          <a:p>
            <a:pPr lvl="1"/>
            <a:r>
              <a:rPr lang="en-US" dirty="0" smtClean="0"/>
              <a:t>Jamal answers question about </a:t>
            </a:r>
            <a:r>
              <a:rPr lang="en-US" dirty="0" err="1" smtClean="0"/>
              <a:t>Surdas</a:t>
            </a:r>
            <a:endParaRPr lang="en-US" dirty="0" smtClean="0"/>
          </a:p>
          <a:p>
            <a:pPr lvl="1">
              <a:buNone/>
            </a:pPr>
            <a:endParaRPr lang="en-US" dirty="0" smtClean="0"/>
          </a:p>
          <a:p>
            <a:endParaRPr lang="en-US" dirty="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Topics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What could be the significance of the horrific “ritual” of blinding with relation to the theme of romanticism?</a:t>
            </a:r>
          </a:p>
          <a:p>
            <a:r>
              <a:rPr lang="en-US" dirty="0" smtClean="0"/>
              <a:t>Given that the plain English translation of the first </a:t>
            </a:r>
            <a:r>
              <a:rPr lang="en-US" dirty="0" smtClean="0"/>
              <a:t>two lines </a:t>
            </a:r>
            <a:r>
              <a:rPr lang="en-US" dirty="0" smtClean="0"/>
              <a:t>of </a:t>
            </a:r>
            <a:r>
              <a:rPr lang="en-US" dirty="0" err="1" smtClean="0"/>
              <a:t>Surdas</a:t>
            </a:r>
            <a:r>
              <a:rPr lang="en-US" dirty="0" smtClean="0"/>
              <a:t>’ songs is as follows: “My eyes thirst for you, O Thou mysterious </a:t>
            </a:r>
            <a:r>
              <a:rPr lang="en-US" dirty="0" smtClean="0"/>
              <a:t>God</a:t>
            </a:r>
            <a:r>
              <a:rPr lang="en-US" dirty="0" smtClean="0"/>
              <a:t>,/ Show yourself to me,” what ironic juxtaposition between idealism and materialism do you find in these scenes?</a:t>
            </a:r>
          </a:p>
          <a:p>
            <a:r>
              <a:rPr lang="en-US" dirty="0" smtClean="0"/>
              <a:t>What can you infer about </a:t>
            </a:r>
            <a:r>
              <a:rPr lang="en-US" dirty="0" err="1" smtClean="0"/>
              <a:t>Arvind’s</a:t>
            </a:r>
            <a:r>
              <a:rPr lang="en-US" dirty="0" smtClean="0"/>
              <a:t> character with relation to the above from</a:t>
            </a:r>
          </a:p>
          <a:p>
            <a:pPr lvl="1"/>
            <a:r>
              <a:rPr lang="en-US" dirty="0" smtClean="0"/>
              <a:t> sniffing out dollar bill</a:t>
            </a:r>
            <a:r>
              <a:rPr lang="en-US" dirty="0"/>
              <a:t>	</a:t>
            </a:r>
            <a:r>
              <a:rPr lang="en-US" dirty="0" smtClean="0"/>
              <a:t>	</a:t>
            </a:r>
          </a:p>
          <a:p>
            <a:pPr lvl="1"/>
            <a:r>
              <a:rPr lang="en-US" dirty="0" smtClean="0"/>
              <a:t>Spoken words to Jamal?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a:t>
            </a:r>
            <a:endParaRPr lang="en-US" dirty="0"/>
          </a:p>
        </p:txBody>
      </p:sp>
      <p:sp>
        <p:nvSpPr>
          <p:cNvPr id="3" name="Content Placeholder 2"/>
          <p:cNvSpPr>
            <a:spLocks noGrp="1"/>
          </p:cNvSpPr>
          <p:nvPr>
            <p:ph idx="1"/>
          </p:nvPr>
        </p:nvSpPr>
        <p:spPr/>
        <p:txBody>
          <a:bodyPr>
            <a:normAutofit lnSpcReduction="10000"/>
          </a:bodyPr>
          <a:lstStyle/>
          <a:p>
            <a:r>
              <a:rPr lang="en-US" dirty="0" smtClean="0"/>
              <a:t>Surdas’s song is symbolic of </a:t>
            </a:r>
          </a:p>
          <a:p>
            <a:pPr lvl="1"/>
            <a:r>
              <a:rPr lang="en-US" dirty="0" smtClean="0"/>
              <a:t>human-divine relationship</a:t>
            </a:r>
          </a:p>
          <a:p>
            <a:pPr lvl="1"/>
            <a:r>
              <a:rPr lang="en-US" dirty="0" smtClean="0"/>
              <a:t>Ideal-material tension</a:t>
            </a:r>
          </a:p>
          <a:p>
            <a:r>
              <a:rPr lang="en-US" dirty="0" err="1" smtClean="0"/>
              <a:t>Surdas</a:t>
            </a:r>
            <a:r>
              <a:rPr lang="en-US" dirty="0"/>
              <a:t> </a:t>
            </a:r>
            <a:r>
              <a:rPr lang="en-US" dirty="0" smtClean="0"/>
              <a:t>blind to material world but “saw” divine</a:t>
            </a:r>
          </a:p>
          <a:p>
            <a:r>
              <a:rPr lang="en-US" dirty="0" smtClean="0"/>
              <a:t>In 1500s invited to live in Imperial Court by Emperor Akbar</a:t>
            </a:r>
          </a:p>
          <a:p>
            <a:r>
              <a:rPr lang="en-US" dirty="0" smtClean="0"/>
              <a:t>Soon got tired of luxury and retuned to life of ascetic wanderer</a:t>
            </a:r>
          </a:p>
          <a:p>
            <a:endParaRPr lang="en-US" dirty="0" smtClean="0"/>
          </a:p>
          <a:p>
            <a:pPr lvl="1">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Surdas</a:t>
            </a:r>
            <a:r>
              <a:rPr lang="en-US" dirty="0" smtClean="0"/>
              <a:t> &amp; </a:t>
            </a:r>
            <a:r>
              <a:rPr lang="en-US" dirty="0" err="1" smtClean="0"/>
              <a:t>Taj</a:t>
            </a:r>
            <a:r>
              <a:rPr lang="en-US" dirty="0" smtClean="0"/>
              <a:t> </a:t>
            </a:r>
            <a:r>
              <a:rPr lang="en-US" dirty="0" err="1" smtClean="0"/>
              <a:t>Mahal</a:t>
            </a:r>
            <a:r>
              <a:rPr lang="en-US" dirty="0" smtClean="0"/>
              <a:t> Connection</a:t>
            </a:r>
            <a:endParaRPr lang="en-US" dirty="0"/>
          </a:p>
        </p:txBody>
      </p:sp>
      <p:sp>
        <p:nvSpPr>
          <p:cNvPr id="3" name="Content Placeholder 2"/>
          <p:cNvSpPr>
            <a:spLocks noGrp="1"/>
          </p:cNvSpPr>
          <p:nvPr>
            <p:ph idx="1"/>
          </p:nvPr>
        </p:nvSpPr>
        <p:spPr/>
        <p:txBody>
          <a:bodyPr/>
          <a:lstStyle/>
          <a:p>
            <a:r>
              <a:rPr lang="en-US" dirty="0" smtClean="0"/>
              <a:t>Emperor </a:t>
            </a:r>
            <a:r>
              <a:rPr lang="en-US" dirty="0" err="1" smtClean="0"/>
              <a:t>Khurram</a:t>
            </a:r>
            <a:r>
              <a:rPr lang="en-US" dirty="0" smtClean="0"/>
              <a:t> (imperial title Shah </a:t>
            </a:r>
            <a:r>
              <a:rPr lang="en-US" dirty="0" err="1" smtClean="0"/>
              <a:t>Jahan</a:t>
            </a:r>
            <a:r>
              <a:rPr lang="en-US" dirty="0" smtClean="0"/>
              <a:t>) grandson of Akbar the Great</a:t>
            </a:r>
          </a:p>
          <a:p>
            <a:r>
              <a:rPr lang="en-US" dirty="0" smtClean="0"/>
              <a:t>Akbar patron of </a:t>
            </a:r>
            <a:r>
              <a:rPr lang="en-US" dirty="0" err="1" smtClean="0"/>
              <a:t>Surdas</a:t>
            </a:r>
            <a:endParaRPr lang="en-US" dirty="0" smtClean="0"/>
          </a:p>
          <a:p>
            <a:r>
              <a:rPr lang="en-US" dirty="0" err="1" smtClean="0"/>
              <a:t>Mughal</a:t>
            </a:r>
            <a:r>
              <a:rPr lang="en-US" dirty="0" smtClean="0"/>
              <a:t> Emperors patronized holy men &amp; women, poets, seers, priests, fortune tellers, scholars, sorcerers  regardless of religion or caste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Taj</a:t>
            </a:r>
            <a:r>
              <a:rPr lang="en-US" dirty="0" smtClean="0"/>
              <a:t> </a:t>
            </a:r>
            <a:r>
              <a:rPr lang="en-US" dirty="0" err="1" smtClean="0"/>
              <a:t>Mahal</a:t>
            </a:r>
            <a:r>
              <a:rPr lang="en-US" dirty="0" smtClean="0"/>
              <a:t>--A Personal and Political Symbol </a:t>
            </a:r>
            <a:endParaRPr lang="en-US" dirty="0"/>
          </a:p>
        </p:txBody>
      </p:sp>
      <p:sp>
        <p:nvSpPr>
          <p:cNvPr id="3" name="Content Placeholder 2"/>
          <p:cNvSpPr>
            <a:spLocks noGrp="1"/>
          </p:cNvSpPr>
          <p:nvPr>
            <p:ph idx="1"/>
          </p:nvPr>
        </p:nvSpPr>
        <p:spPr/>
        <p:txBody>
          <a:bodyPr>
            <a:normAutofit/>
          </a:bodyPr>
          <a:lstStyle/>
          <a:p>
            <a:r>
              <a:rPr lang="en-US" dirty="0" smtClean="0"/>
              <a:t>Built by Emperor Shah </a:t>
            </a:r>
            <a:r>
              <a:rPr lang="en-US" dirty="0" err="1" smtClean="0"/>
              <a:t>Jahan</a:t>
            </a:r>
            <a:r>
              <a:rPr lang="en-US" dirty="0" smtClean="0"/>
              <a:t>, princely name </a:t>
            </a:r>
            <a:r>
              <a:rPr lang="en-US" dirty="0" err="1" smtClean="0"/>
              <a:t>Khurram</a:t>
            </a:r>
            <a:r>
              <a:rPr lang="en-US" dirty="0" smtClean="0"/>
              <a:t> (reigned  1628–58)</a:t>
            </a:r>
          </a:p>
          <a:p>
            <a:r>
              <a:rPr lang="en-US" dirty="0" smtClean="0"/>
              <a:t>To house favorite wife (since 1612) </a:t>
            </a:r>
            <a:r>
              <a:rPr lang="en-US" dirty="0" err="1" smtClean="0"/>
              <a:t>Arjumand</a:t>
            </a:r>
            <a:r>
              <a:rPr lang="en-US" dirty="0" smtClean="0"/>
              <a:t> </a:t>
            </a:r>
            <a:r>
              <a:rPr lang="en-US" dirty="0" err="1" smtClean="0"/>
              <a:t>Banu</a:t>
            </a:r>
            <a:r>
              <a:rPr lang="en-US" dirty="0" smtClean="0"/>
              <a:t> Begum’s remains (died 1631)</a:t>
            </a:r>
          </a:p>
          <a:p>
            <a:r>
              <a:rPr lang="en-US" dirty="0" smtClean="0"/>
              <a:t>Wife given title of </a:t>
            </a:r>
            <a:r>
              <a:rPr lang="en-US" dirty="0" err="1" smtClean="0"/>
              <a:t>Mumtaj</a:t>
            </a:r>
            <a:r>
              <a:rPr lang="en-US" dirty="0" smtClean="0"/>
              <a:t> </a:t>
            </a:r>
            <a:r>
              <a:rPr lang="en-US" dirty="0" err="1" smtClean="0"/>
              <a:t>Mahal</a:t>
            </a:r>
            <a:r>
              <a:rPr lang="en-US" dirty="0" smtClean="0"/>
              <a:t> or </a:t>
            </a:r>
            <a:r>
              <a:rPr lang="en-US" dirty="0" err="1" smtClean="0"/>
              <a:t>Taj</a:t>
            </a:r>
            <a:r>
              <a:rPr lang="en-US" dirty="0" smtClean="0"/>
              <a:t> </a:t>
            </a:r>
            <a:r>
              <a:rPr lang="en-US" dirty="0" err="1" smtClean="0"/>
              <a:t>Mahal</a:t>
            </a:r>
            <a:r>
              <a:rPr lang="en-US" dirty="0" smtClean="0"/>
              <a:t> (“Crown of the Palace”)</a:t>
            </a:r>
          </a:p>
          <a:p>
            <a:r>
              <a:rPr lang="en-US" dirty="0" smtClean="0"/>
              <a:t>Hence </a:t>
            </a:r>
            <a:r>
              <a:rPr lang="en-US" dirty="0" err="1" smtClean="0"/>
              <a:t>Taj</a:t>
            </a:r>
            <a:r>
              <a:rPr lang="en-US" dirty="0" smtClean="0"/>
              <a:t> </a:t>
            </a:r>
            <a:r>
              <a:rPr lang="en-US" dirty="0" err="1" smtClean="0"/>
              <a:t>Mahal</a:t>
            </a:r>
            <a:endParaRPr lang="en-US" dirty="0" smtClean="0"/>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Symbol of Personal Grief Turns Political</a:t>
            </a:r>
            <a:endParaRPr lang="en-US" dirty="0"/>
          </a:p>
        </p:txBody>
      </p:sp>
      <p:sp>
        <p:nvSpPr>
          <p:cNvPr id="3" name="Content Placeholder 2"/>
          <p:cNvSpPr>
            <a:spLocks noGrp="1"/>
          </p:cNvSpPr>
          <p:nvPr>
            <p:ph idx="1"/>
          </p:nvPr>
        </p:nvSpPr>
        <p:spPr/>
        <p:txBody>
          <a:bodyPr>
            <a:normAutofit/>
          </a:bodyPr>
          <a:lstStyle/>
          <a:p>
            <a:r>
              <a:rPr lang="en-US" dirty="0" smtClean="0"/>
              <a:t>For 22 years supervised construction while reigning a vast empire</a:t>
            </a:r>
          </a:p>
          <a:p>
            <a:r>
              <a:rPr lang="en-US" dirty="0" smtClean="0"/>
              <a:t>Wished to join her in death </a:t>
            </a:r>
          </a:p>
          <a:p>
            <a:r>
              <a:rPr lang="en-US" dirty="0" smtClean="0"/>
              <a:t>Wish fulfilled under tragic circumstances in 1666</a:t>
            </a:r>
          </a:p>
          <a:p>
            <a:r>
              <a:rPr lang="en-US" dirty="0" smtClean="0"/>
              <a:t>Third Son by </a:t>
            </a:r>
            <a:r>
              <a:rPr lang="en-US" dirty="0" err="1" smtClean="0"/>
              <a:t>Mumtaj</a:t>
            </a:r>
            <a:r>
              <a:rPr lang="en-US" dirty="0" smtClean="0"/>
              <a:t> dethroned and imprisoned him in 1658 until death in </a:t>
            </a:r>
            <a:r>
              <a:rPr lang="en-US" dirty="0" smtClean="0"/>
              <a:t>1666</a:t>
            </a: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turned Political</a:t>
            </a:r>
            <a:endParaRPr lang="en-US" dirty="0"/>
          </a:p>
        </p:txBody>
      </p:sp>
      <p:sp>
        <p:nvSpPr>
          <p:cNvPr id="3" name="Content Placeholder 2"/>
          <p:cNvSpPr>
            <a:spLocks noGrp="1"/>
          </p:cNvSpPr>
          <p:nvPr>
            <p:ph idx="1"/>
          </p:nvPr>
        </p:nvSpPr>
        <p:spPr/>
        <p:txBody>
          <a:bodyPr>
            <a:normAutofit/>
          </a:bodyPr>
          <a:lstStyle/>
          <a:p>
            <a:r>
              <a:rPr lang="en-US" dirty="0" smtClean="0"/>
              <a:t>In the Red Fort of Agra (historical fact)</a:t>
            </a:r>
          </a:p>
          <a:p>
            <a:r>
              <a:rPr lang="en-US" dirty="0" smtClean="0"/>
              <a:t>Only consolation </a:t>
            </a:r>
            <a:r>
              <a:rPr lang="en-US" dirty="0" err="1" smtClean="0"/>
              <a:t>Taj</a:t>
            </a:r>
            <a:r>
              <a:rPr lang="en-US" dirty="0" smtClean="0"/>
              <a:t> </a:t>
            </a:r>
            <a:r>
              <a:rPr lang="en-US" dirty="0" err="1" smtClean="0"/>
              <a:t>Mahal</a:t>
            </a:r>
            <a:r>
              <a:rPr lang="en-US" dirty="0" smtClean="0"/>
              <a:t> in sight (ditto)</a:t>
            </a:r>
          </a:p>
          <a:p>
            <a:r>
              <a:rPr lang="en-US" dirty="0" smtClean="0"/>
              <a:t>Cried and prayed until lost sight (legend not fact-based history)</a:t>
            </a:r>
          </a:p>
          <a:p>
            <a:pPr>
              <a:buNone/>
            </a:pPr>
            <a:r>
              <a:rPr lang="en-US" dirty="0" smtClean="0"/>
              <a: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Emperor is Dead; Long Live the Emperor</a:t>
            </a:r>
            <a:endParaRPr lang="en-US" dirty="0"/>
          </a:p>
        </p:txBody>
      </p:sp>
      <p:sp>
        <p:nvSpPr>
          <p:cNvPr id="3" name="Content Placeholder 2"/>
          <p:cNvSpPr>
            <a:spLocks noGrp="1"/>
          </p:cNvSpPr>
          <p:nvPr>
            <p:ph idx="1"/>
          </p:nvPr>
        </p:nvSpPr>
        <p:spPr/>
        <p:txBody>
          <a:bodyPr>
            <a:normAutofit fontScale="92500"/>
          </a:bodyPr>
          <a:lstStyle/>
          <a:p>
            <a:pPr>
              <a:buNone/>
            </a:pPr>
            <a:endParaRPr lang="en-US" dirty="0" smtClean="0"/>
          </a:p>
          <a:p>
            <a:r>
              <a:rPr lang="en-US" dirty="0" smtClean="0"/>
              <a:t>Shah </a:t>
            </a:r>
            <a:r>
              <a:rPr lang="en-US" dirty="0" err="1" smtClean="0"/>
              <a:t>Jahan</a:t>
            </a:r>
            <a:r>
              <a:rPr lang="en-US" dirty="0" smtClean="0"/>
              <a:t> interred in  </a:t>
            </a:r>
            <a:r>
              <a:rPr lang="en-US" dirty="0" err="1" smtClean="0"/>
              <a:t>Taj</a:t>
            </a:r>
            <a:r>
              <a:rPr lang="en-US" dirty="0" smtClean="0"/>
              <a:t> </a:t>
            </a:r>
            <a:r>
              <a:rPr lang="en-US" dirty="0" err="1" smtClean="0"/>
              <a:t>Mahal</a:t>
            </a:r>
            <a:r>
              <a:rPr lang="en-US" dirty="0" smtClean="0"/>
              <a:t> according to Imperial wish</a:t>
            </a:r>
          </a:p>
          <a:p>
            <a:r>
              <a:rPr lang="en-US" dirty="0" smtClean="0"/>
              <a:t>Third Son defeated and killed eldest son chosen by parents to be Emperor  </a:t>
            </a:r>
          </a:p>
          <a:p>
            <a:r>
              <a:rPr lang="en-US" dirty="0" smtClean="0"/>
              <a:t>to become only intolerant Muslim ruler of India</a:t>
            </a:r>
          </a:p>
          <a:p>
            <a:r>
              <a:rPr lang="en-US" dirty="0" smtClean="0"/>
              <a:t>Result: protracted civil </a:t>
            </a:r>
            <a:r>
              <a:rPr lang="en-US" dirty="0"/>
              <a:t>w</a:t>
            </a:r>
            <a:r>
              <a:rPr lang="en-US" dirty="0" smtClean="0"/>
              <a:t>ar and growing influence and final victory of European intruders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a:t>
            </a:r>
            <a:r>
              <a:rPr lang="en-US" dirty="0" err="1" smtClean="0"/>
              <a:t>Taj</a:t>
            </a:r>
            <a:r>
              <a:rPr lang="en-US" dirty="0" smtClean="0"/>
              <a:t> </a:t>
            </a:r>
            <a:r>
              <a:rPr lang="en-US" dirty="0" err="1" smtClean="0"/>
              <a:t>Mahal</a:t>
            </a:r>
            <a:r>
              <a:rPr lang="en-US" dirty="0" smtClean="0"/>
              <a:t> Symbolism</a:t>
            </a:r>
            <a:endParaRPr lang="en-US" dirty="0"/>
          </a:p>
        </p:txBody>
      </p:sp>
      <p:sp>
        <p:nvSpPr>
          <p:cNvPr id="3" name="Content Placeholder 2"/>
          <p:cNvSpPr>
            <a:spLocks noGrp="1"/>
          </p:cNvSpPr>
          <p:nvPr>
            <p:ph idx="1"/>
          </p:nvPr>
        </p:nvSpPr>
        <p:spPr/>
        <p:txBody>
          <a:bodyPr>
            <a:normAutofit/>
          </a:bodyPr>
          <a:lstStyle/>
          <a:p>
            <a:r>
              <a:rPr lang="en-US" dirty="0" smtClean="0"/>
              <a:t>Architectural approximation of Islamic paradise</a:t>
            </a:r>
          </a:p>
          <a:p>
            <a:pPr lvl="1"/>
            <a:r>
              <a:rPr lang="en-US" dirty="0" smtClean="0"/>
              <a:t>Perfect balance of water, earth, vegetation, and sky</a:t>
            </a:r>
          </a:p>
          <a:p>
            <a:r>
              <a:rPr lang="en-US" dirty="0" smtClean="0"/>
              <a:t>Reminder of eternal world where Emperor would be reunited with wife forever </a:t>
            </a:r>
          </a:p>
          <a:p>
            <a:r>
              <a:rPr lang="en-US" dirty="0" smtClean="0"/>
              <a:t>Symbol of united India</a:t>
            </a:r>
          </a:p>
          <a:p>
            <a:pPr lvl="1"/>
            <a:r>
              <a:rPr lang="en-US" dirty="0" smtClean="0"/>
              <a:t>Coming together of Hindu and Islamic architecture </a:t>
            </a:r>
          </a:p>
          <a:p>
            <a:pPr lvl="1">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Taj</a:t>
            </a:r>
            <a:r>
              <a:rPr lang="en-US" dirty="0" smtClean="0"/>
              <a:t> </a:t>
            </a:r>
            <a:r>
              <a:rPr lang="en-US" dirty="0" err="1" smtClean="0"/>
              <a:t>Mahal</a:t>
            </a:r>
            <a:endParaRPr lang="en-US" dirty="0"/>
          </a:p>
        </p:txBody>
      </p:sp>
      <p:sp>
        <p:nvSpPr>
          <p:cNvPr id="3" name="Text Placeholder 2"/>
          <p:cNvSpPr>
            <a:spLocks noGrp="1"/>
          </p:cNvSpPr>
          <p:nvPr>
            <p:ph type="body" idx="1"/>
          </p:nvPr>
        </p:nvSpPr>
        <p:spPr/>
        <p:txBody>
          <a:bodyPr/>
          <a:lstStyle/>
          <a:p>
            <a:r>
              <a:rPr lang="en-US" dirty="0" smtClean="0"/>
              <a:t>Outside</a:t>
            </a:r>
            <a:endParaRPr lang="en-US" dirty="0"/>
          </a:p>
        </p:txBody>
      </p:sp>
      <p:sp>
        <p:nvSpPr>
          <p:cNvPr id="5" name="Text Placeholder 4"/>
          <p:cNvSpPr>
            <a:spLocks noGrp="1"/>
          </p:cNvSpPr>
          <p:nvPr>
            <p:ph type="body" sz="quarter" idx="3"/>
          </p:nvPr>
        </p:nvSpPr>
        <p:spPr/>
        <p:txBody>
          <a:bodyPr/>
          <a:lstStyle/>
          <a:p>
            <a:r>
              <a:rPr lang="en-US" dirty="0" smtClean="0"/>
              <a:t>Inside</a:t>
            </a:r>
            <a:endParaRPr lang="en-US" dirty="0"/>
          </a:p>
        </p:txBody>
      </p:sp>
      <p:pic>
        <p:nvPicPr>
          <p:cNvPr id="8" name="Content Placeholder 7" descr="Taj-Mahal-Inside-Photo.jpg"/>
          <p:cNvPicPr>
            <a:picLocks noGrp="1" noChangeAspect="1"/>
          </p:cNvPicPr>
          <p:nvPr>
            <p:ph sz="quarter" idx="4"/>
          </p:nvPr>
        </p:nvPicPr>
        <p:blipFill>
          <a:blip r:embed="rId2"/>
          <a:stretch>
            <a:fillRect/>
          </a:stretch>
        </p:blipFill>
        <p:spPr>
          <a:xfrm>
            <a:off x="4114800" y="2133600"/>
            <a:ext cx="5029200" cy="3344418"/>
          </a:xfrm>
        </p:spPr>
      </p:pic>
      <p:pic>
        <p:nvPicPr>
          <p:cNvPr id="10" name="Content Placeholder 9" descr="Taj Better Pic.jpg"/>
          <p:cNvPicPr>
            <a:picLocks noGrp="1" noChangeAspect="1"/>
          </p:cNvPicPr>
          <p:nvPr>
            <p:ph sz="half" idx="2"/>
          </p:nvPr>
        </p:nvPicPr>
        <p:blipFill>
          <a:blip r:embed="rId3"/>
          <a:stretch>
            <a:fillRect/>
          </a:stretch>
        </p:blipFill>
        <p:spPr>
          <a:xfrm>
            <a:off x="545553" y="2174875"/>
            <a:ext cx="3863482" cy="3951288"/>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Begin with</a:t>
            </a:r>
            <a:endParaRPr lang="en-US" dirty="0"/>
          </a:p>
        </p:txBody>
      </p:sp>
      <p:sp>
        <p:nvSpPr>
          <p:cNvPr id="3" name="Content Placeholder 2"/>
          <p:cNvSpPr>
            <a:spLocks noGrp="1"/>
          </p:cNvSpPr>
          <p:nvPr>
            <p:ph idx="1"/>
          </p:nvPr>
        </p:nvSpPr>
        <p:spPr/>
        <p:txBody>
          <a:bodyPr/>
          <a:lstStyle/>
          <a:p>
            <a:r>
              <a:rPr lang="en-US" dirty="0" smtClean="0"/>
              <a:t>What is the thematic significance of the open-air opera scene? What is this opera about?</a:t>
            </a:r>
          </a:p>
          <a:p>
            <a:r>
              <a:rPr lang="en-US" dirty="0" smtClean="0"/>
              <a:t>How does this scene become a driving force to push the plot forward?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Topics to Discuss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 could be the significance of the two references to Gandhi (a. Gandhi's framed and  garlanded picture in Police Inspector’s office b. inspector asking Jamal about Gandhi's picture on Indian currency)?</a:t>
            </a:r>
          </a:p>
          <a:p>
            <a:r>
              <a:rPr lang="en-US" dirty="0" smtClean="0"/>
              <a:t>What is Jamal’s attitude reward Gandhi when  officer shows him a 1000 Rupee note? What can account for his tone?</a:t>
            </a:r>
          </a:p>
          <a:p>
            <a:r>
              <a:rPr lang="en-US" dirty="0" smtClean="0"/>
              <a:t>What do Benjamin Franklin and Mahatma Gandhi have in common (or not)?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 </a:t>
            </a:r>
            <a:endParaRPr lang="en-US" dirty="0"/>
          </a:p>
        </p:txBody>
      </p:sp>
      <p:sp>
        <p:nvSpPr>
          <p:cNvPr id="3" name="Content Placeholder 2"/>
          <p:cNvSpPr>
            <a:spLocks noGrp="1"/>
          </p:cNvSpPr>
          <p:nvPr>
            <p:ph idx="1"/>
          </p:nvPr>
        </p:nvSpPr>
        <p:spPr/>
        <p:txBody>
          <a:bodyPr/>
          <a:lstStyle/>
          <a:p>
            <a:r>
              <a:rPr lang="en-US" dirty="0" smtClean="0"/>
              <a:t>Franklin &amp; Gandhi both founding fathers</a:t>
            </a:r>
          </a:p>
          <a:p>
            <a:r>
              <a:rPr lang="en-US" dirty="0" smtClean="0"/>
              <a:t>Franklin associated with “rags to riches”</a:t>
            </a:r>
          </a:p>
          <a:p>
            <a:r>
              <a:rPr lang="en-US" dirty="0" smtClean="0"/>
              <a:t>Gandhi went “from three piece suit to rags” by choice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Beginning</a:t>
            </a:r>
            <a:endParaRPr lang="en-US" dirty="0"/>
          </a:p>
        </p:txBody>
      </p:sp>
      <p:sp>
        <p:nvSpPr>
          <p:cNvPr id="3" name="Content Placeholder 2"/>
          <p:cNvSpPr>
            <a:spLocks noGrp="1"/>
          </p:cNvSpPr>
          <p:nvPr>
            <p:ph idx="1"/>
          </p:nvPr>
        </p:nvSpPr>
        <p:spPr/>
        <p:txBody>
          <a:bodyPr/>
          <a:lstStyle/>
          <a:p>
            <a:r>
              <a:rPr lang="en-US" dirty="0" smtClean="0"/>
              <a:t>Born in a middle </a:t>
            </a:r>
            <a:r>
              <a:rPr lang="en-US" dirty="0"/>
              <a:t>c</a:t>
            </a:r>
            <a:r>
              <a:rPr lang="en-US" dirty="0" smtClean="0"/>
              <a:t>aste Hindu Family</a:t>
            </a:r>
          </a:p>
          <a:p>
            <a:r>
              <a:rPr lang="en-US" dirty="0" smtClean="0"/>
              <a:t>Received English education</a:t>
            </a:r>
          </a:p>
          <a:p>
            <a:r>
              <a:rPr lang="en-US" dirty="0" smtClean="0"/>
              <a:t>Obtained Law degree from England</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Gandhi</a:t>
            </a:r>
            <a:endParaRPr lang="en-US" dirty="0"/>
          </a:p>
        </p:txBody>
      </p:sp>
      <p:sp>
        <p:nvSpPr>
          <p:cNvPr id="3" name="Content Placeholder 2"/>
          <p:cNvSpPr>
            <a:spLocks noGrp="1"/>
          </p:cNvSpPr>
          <p:nvPr>
            <p:ph idx="1"/>
          </p:nvPr>
        </p:nvSpPr>
        <p:spPr/>
        <p:txBody>
          <a:bodyPr/>
          <a:lstStyle/>
          <a:p>
            <a:r>
              <a:rPr lang="en-US" dirty="0" smtClean="0"/>
              <a:t>Never used diploma to make money</a:t>
            </a:r>
          </a:p>
          <a:p>
            <a:r>
              <a:rPr lang="en-US" dirty="0" smtClean="0"/>
              <a:t>Activism in South Africa</a:t>
            </a:r>
          </a:p>
          <a:p>
            <a:r>
              <a:rPr lang="en-US" dirty="0" smtClean="0"/>
              <a:t>Returned to India to become leader of nationalist movement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Gandhi’s Ideals &amp; Sources</a:t>
            </a:r>
            <a:endParaRPr lang="en-US" dirty="0"/>
          </a:p>
        </p:txBody>
      </p:sp>
      <p:sp>
        <p:nvSpPr>
          <p:cNvPr id="3" name="Content Placeholder 2"/>
          <p:cNvSpPr>
            <a:spLocks noGrp="1"/>
          </p:cNvSpPr>
          <p:nvPr>
            <p:ph idx="1"/>
          </p:nvPr>
        </p:nvSpPr>
        <p:spPr/>
        <p:txBody>
          <a:bodyPr>
            <a:normAutofit lnSpcReduction="10000"/>
          </a:bodyPr>
          <a:lstStyle/>
          <a:p>
            <a:r>
              <a:rPr lang="en-US" dirty="0" smtClean="0"/>
              <a:t>Nonviolence and self-purification</a:t>
            </a:r>
          </a:p>
          <a:p>
            <a:r>
              <a:rPr lang="en-US" dirty="0" smtClean="0"/>
              <a:t>Derived from Indian traditions as well as non-Indian traditions</a:t>
            </a:r>
          </a:p>
          <a:p>
            <a:pPr lvl="1"/>
            <a:r>
              <a:rPr lang="en-US" dirty="0" smtClean="0"/>
              <a:t>Bhagavat </a:t>
            </a:r>
            <a:r>
              <a:rPr lang="en-US" dirty="0" err="1" smtClean="0"/>
              <a:t>Gita</a:t>
            </a:r>
            <a:r>
              <a:rPr lang="en-US" dirty="0" smtClean="0"/>
              <a:t> (Song of Lord Krishna)</a:t>
            </a:r>
          </a:p>
          <a:p>
            <a:pPr lvl="2"/>
            <a:r>
              <a:rPr lang="en-US" dirty="0" smtClean="0"/>
              <a:t>Self-control </a:t>
            </a:r>
          </a:p>
          <a:p>
            <a:pPr lvl="2"/>
            <a:r>
              <a:rPr lang="en-US" dirty="0" smtClean="0"/>
              <a:t>Karma/Righteous Action without reward</a:t>
            </a:r>
          </a:p>
          <a:p>
            <a:pPr lvl="1"/>
            <a:r>
              <a:rPr lang="en-US" dirty="0" smtClean="0"/>
              <a:t>The New Testament</a:t>
            </a:r>
          </a:p>
          <a:p>
            <a:pPr lvl="1"/>
            <a:r>
              <a:rPr lang="en-US" dirty="0" smtClean="0"/>
              <a:t>The Qur’an</a:t>
            </a:r>
          </a:p>
          <a:p>
            <a:pPr lvl="1"/>
            <a:r>
              <a:rPr lang="en-US" dirty="0" smtClean="0"/>
              <a:t>Henry David Thoreau &amp; Civil Disobedience </a:t>
            </a:r>
          </a:p>
          <a:p>
            <a:pPr lvl="2">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Quotable Gandhi Quote on 70th Anniversary of Assassination</a:t>
            </a:r>
            <a:endParaRPr lang="en-US" dirty="0"/>
          </a:p>
        </p:txBody>
      </p:sp>
      <p:pic>
        <p:nvPicPr>
          <p:cNvPr id="4" name="Content Placeholder 3" descr="mahatma-gandhi-inspirational-quotes.jpeg"/>
          <p:cNvPicPr>
            <a:picLocks noGrp="1" noChangeAspect="1"/>
          </p:cNvPicPr>
          <p:nvPr>
            <p:ph idx="1"/>
          </p:nvPr>
        </p:nvPicPr>
        <p:blipFill>
          <a:blip r:embed="rId2"/>
          <a:stretch>
            <a:fillRect/>
          </a:stretch>
        </p:blipFill>
        <p:spPr>
          <a:xfrm>
            <a:off x="810812" y="1600200"/>
            <a:ext cx="7522376" cy="4525963"/>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Gandhi and the Untouchables</a:t>
            </a:r>
            <a:endParaRPr lang="en-US" dirty="0"/>
          </a:p>
        </p:txBody>
      </p:sp>
      <p:sp>
        <p:nvSpPr>
          <p:cNvPr id="3" name="Content Placeholder 2"/>
          <p:cNvSpPr>
            <a:spLocks noGrp="1"/>
          </p:cNvSpPr>
          <p:nvPr>
            <p:ph idx="1"/>
          </p:nvPr>
        </p:nvSpPr>
        <p:spPr/>
        <p:txBody>
          <a:bodyPr/>
          <a:lstStyle/>
          <a:p>
            <a:r>
              <a:rPr lang="en-US" dirty="0" smtClean="0"/>
              <a:t>Gave them new name: </a:t>
            </a:r>
            <a:r>
              <a:rPr lang="en-US" i="1" dirty="0" err="1" smtClean="0"/>
              <a:t>Harijans</a:t>
            </a:r>
            <a:r>
              <a:rPr lang="en-US" dirty="0" smtClean="0"/>
              <a:t> (children of God</a:t>
            </a:r>
          </a:p>
          <a:p>
            <a:r>
              <a:rPr lang="en-US" dirty="0" smtClean="0"/>
              <a:t>Wanted to integrate them into mainstream Indian society</a:t>
            </a:r>
          </a:p>
          <a:p>
            <a:r>
              <a:rPr lang="en-US" dirty="0" smtClean="0"/>
              <a:t>cleaned outhouses and made high caste followers clean as a lesson</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Gandhi &amp; </a:t>
            </a:r>
            <a:r>
              <a:rPr lang="en-US" dirty="0"/>
              <a:t>M</a:t>
            </a:r>
            <a:r>
              <a:rPr lang="en-US" dirty="0" smtClean="0"/>
              <a:t>uslims</a:t>
            </a:r>
            <a:endParaRPr lang="en-US" dirty="0"/>
          </a:p>
        </p:txBody>
      </p:sp>
      <p:sp>
        <p:nvSpPr>
          <p:cNvPr id="3" name="Content Placeholder 2"/>
          <p:cNvSpPr>
            <a:spLocks noGrp="1"/>
          </p:cNvSpPr>
          <p:nvPr>
            <p:ph idx="1"/>
          </p:nvPr>
        </p:nvSpPr>
        <p:spPr/>
        <p:txBody>
          <a:bodyPr/>
          <a:lstStyle/>
          <a:p>
            <a:r>
              <a:rPr lang="en-US" dirty="0" smtClean="0"/>
              <a:t>wanted Muslims to live in peace with Hindus in united India</a:t>
            </a:r>
          </a:p>
          <a:p>
            <a:r>
              <a:rPr lang="en-US" dirty="0" smtClean="0"/>
              <a:t>Vowed to fast until death when  Hindu-Muslim riots broke out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Gandhi and “Real Politicians”</a:t>
            </a:r>
            <a:endParaRPr lang="en-US" dirty="0"/>
          </a:p>
        </p:txBody>
      </p:sp>
      <p:sp>
        <p:nvSpPr>
          <p:cNvPr id="3" name="Content Placeholder 2"/>
          <p:cNvSpPr>
            <a:spLocks noGrp="1"/>
          </p:cNvSpPr>
          <p:nvPr>
            <p:ph idx="1"/>
          </p:nvPr>
        </p:nvSpPr>
        <p:spPr/>
        <p:txBody>
          <a:bodyPr/>
          <a:lstStyle/>
          <a:p>
            <a:r>
              <a:rPr lang="en-US" dirty="0" smtClean="0"/>
              <a:t>Chose not to hold any political office till day of his death</a:t>
            </a:r>
          </a:p>
          <a:p>
            <a:r>
              <a:rPr lang="en-US" dirty="0" smtClean="0"/>
              <a:t>Wore hand-oven traditional fabric</a:t>
            </a:r>
          </a:p>
          <a:p>
            <a:r>
              <a:rPr lang="en-US" dirty="0" smtClean="0"/>
              <a:t>Lacto-vegan</a:t>
            </a:r>
          </a:p>
          <a:p>
            <a:r>
              <a:rPr lang="en-US" dirty="0" smtClean="0"/>
              <a:t>Opposed industrialization and urbanization</a:t>
            </a:r>
          </a:p>
          <a:p>
            <a:r>
              <a:rPr lang="en-US" dirty="0" smtClean="0"/>
              <a:t>Hated consumerism</a:t>
            </a:r>
          </a:p>
          <a:p>
            <a:r>
              <a:rPr lang="en-US" dirty="0" smtClean="0"/>
              <a:t>Left hardly any wealth for family</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Gandhi’s Ram vs. Hard-line Hindus’ Ram</a:t>
            </a:r>
            <a:endParaRPr lang="en-US" dirty="0"/>
          </a:p>
        </p:txBody>
      </p:sp>
      <p:sp>
        <p:nvSpPr>
          <p:cNvPr id="3" name="Content Placeholder 2"/>
          <p:cNvSpPr>
            <a:spLocks noGrp="1"/>
          </p:cNvSpPr>
          <p:nvPr>
            <p:ph idx="1"/>
          </p:nvPr>
        </p:nvSpPr>
        <p:spPr/>
        <p:txBody>
          <a:bodyPr/>
          <a:lstStyle/>
          <a:p>
            <a:r>
              <a:rPr lang="en-US" dirty="0" smtClean="0"/>
              <a:t>His-- loving forgiving God who is same as Muslims’ Allah or the Christians’ Jesus</a:t>
            </a:r>
          </a:p>
          <a:p>
            <a:r>
              <a:rPr lang="en-US" dirty="0" smtClean="0"/>
              <a:t>Disagreed with Hard-line Hindu dream of a Hindu Supremacist State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a:t>
            </a:r>
            <a:endParaRPr lang="en-US" dirty="0"/>
          </a:p>
        </p:txBody>
      </p:sp>
      <p:sp>
        <p:nvSpPr>
          <p:cNvPr id="3" name="Content Placeholder 2"/>
          <p:cNvSpPr>
            <a:spLocks noGrp="1"/>
          </p:cNvSpPr>
          <p:nvPr>
            <p:ph idx="1"/>
          </p:nvPr>
        </p:nvSpPr>
        <p:spPr/>
        <p:txBody>
          <a:bodyPr/>
          <a:lstStyle/>
          <a:p>
            <a:r>
              <a:rPr lang="en-US" dirty="0" smtClean="0"/>
              <a:t>French opera based on Greek myth about Orpheus &amp; Eurydice’s undying love</a:t>
            </a:r>
          </a:p>
          <a:p>
            <a:r>
              <a:rPr lang="en-US" dirty="0" smtClean="0"/>
              <a:t>One inspiration for Jamal-</a:t>
            </a:r>
            <a:r>
              <a:rPr lang="en-US" dirty="0" err="1" smtClean="0"/>
              <a:t>Latika’s</a:t>
            </a:r>
            <a:r>
              <a:rPr lang="en-US" dirty="0" smtClean="0"/>
              <a:t> undying romance</a:t>
            </a:r>
          </a:p>
          <a:p>
            <a:r>
              <a:rPr lang="en-US" dirty="0" smtClean="0"/>
              <a:t>Source of quest motif</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Gandhi Assassination</a:t>
            </a:r>
            <a:endParaRPr lang="en-US" dirty="0"/>
          </a:p>
        </p:txBody>
      </p:sp>
      <p:sp>
        <p:nvSpPr>
          <p:cNvPr id="3" name="Content Placeholder 2"/>
          <p:cNvSpPr>
            <a:spLocks noGrp="1"/>
          </p:cNvSpPr>
          <p:nvPr>
            <p:ph idx="1"/>
          </p:nvPr>
        </p:nvSpPr>
        <p:spPr/>
        <p:txBody>
          <a:bodyPr/>
          <a:lstStyle/>
          <a:p>
            <a:r>
              <a:rPr lang="en-US" dirty="0" smtClean="0"/>
              <a:t>Shot dead by </a:t>
            </a:r>
            <a:r>
              <a:rPr lang="en-US" dirty="0" err="1" smtClean="0"/>
              <a:t>Nathuram</a:t>
            </a:r>
            <a:r>
              <a:rPr lang="en-US" dirty="0" smtClean="0"/>
              <a:t> </a:t>
            </a:r>
            <a:r>
              <a:rPr lang="en-US" dirty="0" err="1" smtClean="0"/>
              <a:t>Godse</a:t>
            </a:r>
            <a:r>
              <a:rPr lang="en-US" dirty="0" smtClean="0"/>
              <a:t>—an extremist Hindu in 1948</a:t>
            </a:r>
          </a:p>
          <a:p>
            <a:r>
              <a:rPr lang="en-US" dirty="0" smtClean="0"/>
              <a:t>Last words: “</a:t>
            </a:r>
            <a:r>
              <a:rPr lang="en-US" dirty="0" err="1" smtClean="0"/>
              <a:t>Hai</a:t>
            </a:r>
            <a:r>
              <a:rPr lang="en-US" dirty="0" smtClean="0"/>
              <a:t> Ram!” (Meaning “Oh, Ram!”)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Gandhi &amp; His Killer</a:t>
            </a:r>
            <a:endParaRPr lang="en-US" dirty="0"/>
          </a:p>
        </p:txBody>
      </p:sp>
      <p:pic>
        <p:nvPicPr>
          <p:cNvPr id="4" name="Content Placeholder 3" descr="Gandhi Assasination.jpg"/>
          <p:cNvPicPr>
            <a:picLocks noGrp="1" noChangeAspect="1"/>
          </p:cNvPicPr>
          <p:nvPr>
            <p:ph idx="1"/>
          </p:nvPr>
        </p:nvPicPr>
        <p:blipFill>
          <a:blip r:embed="rId2"/>
          <a:stretch>
            <a:fillRect/>
          </a:stretch>
        </p:blipFill>
        <p:spPr>
          <a:xfrm>
            <a:off x="1943104" y="1600200"/>
            <a:ext cx="5257791" cy="4525963"/>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 in Shock and Mourning</a:t>
            </a:r>
            <a:endParaRPr lang="en-US" dirty="0"/>
          </a:p>
        </p:txBody>
      </p:sp>
      <p:pic>
        <p:nvPicPr>
          <p:cNvPr id="4" name="Content Placeholder 3" descr="Assasination in Newspapers.jpg"/>
          <p:cNvPicPr>
            <a:picLocks noGrp="1" noChangeAspect="1"/>
          </p:cNvPicPr>
          <p:nvPr>
            <p:ph idx="1"/>
          </p:nvPr>
        </p:nvPicPr>
        <p:blipFill>
          <a:blip r:embed="rId2"/>
          <a:stretch>
            <a:fillRect/>
          </a:stretch>
        </p:blipFill>
        <p:spPr>
          <a:xfrm>
            <a:off x="642937" y="1653381"/>
            <a:ext cx="7858125" cy="4419600"/>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Mahatma Gandhi’s Legacy</a:t>
            </a:r>
            <a:br>
              <a:rPr lang="en-US" dirty="0" smtClean="0"/>
            </a:br>
            <a:endParaRPr lang="en-US" dirty="0"/>
          </a:p>
        </p:txBody>
      </p:sp>
      <p:sp>
        <p:nvSpPr>
          <p:cNvPr id="3" name="Content Placeholder 2"/>
          <p:cNvSpPr>
            <a:spLocks noGrp="1"/>
          </p:cNvSpPr>
          <p:nvPr>
            <p:ph idx="1"/>
          </p:nvPr>
        </p:nvSpPr>
        <p:spPr/>
        <p:txBody>
          <a:bodyPr/>
          <a:lstStyle/>
          <a:p>
            <a:r>
              <a:rPr lang="en-US" dirty="0" smtClean="0"/>
              <a:t>Dr. Martin Luther King Jr.</a:t>
            </a:r>
          </a:p>
          <a:p>
            <a:pPr lvl="1"/>
            <a:r>
              <a:rPr lang="en-US" dirty="0" smtClean="0"/>
              <a:t>“I have a Dream” speech</a:t>
            </a:r>
          </a:p>
          <a:p>
            <a:r>
              <a:rPr lang="en-US" dirty="0" smtClean="0"/>
              <a:t>Nelson “</a:t>
            </a:r>
            <a:r>
              <a:rPr lang="en-US" dirty="0" err="1" smtClean="0"/>
              <a:t>Madiba</a:t>
            </a:r>
            <a:r>
              <a:rPr lang="en-US" dirty="0" smtClean="0"/>
              <a:t>” Mandela</a:t>
            </a:r>
          </a:p>
          <a:p>
            <a:pPr lvl="1"/>
            <a:r>
              <a:rPr lang="en-US" dirty="0" smtClean="0"/>
              <a:t>Free South Africa as a “Rain bow Nation”</a:t>
            </a:r>
          </a:p>
          <a:p>
            <a:pPr lvl="1">
              <a:buNone/>
            </a:pPr>
            <a:endParaRPr lang="en-US" dirty="0" smtClean="0"/>
          </a:p>
          <a:p>
            <a:pPr lvl="1">
              <a:buNone/>
            </a:pPr>
            <a:endParaRPr lang="en-US" dirty="0" smtClean="0"/>
          </a:p>
          <a:p>
            <a:pPr lvl="1">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 Franklin vs. Mahatma Gandhi</a:t>
            </a:r>
            <a:endParaRPr lang="en-US" dirty="0"/>
          </a:p>
        </p:txBody>
      </p:sp>
      <p:sp>
        <p:nvSpPr>
          <p:cNvPr id="3" name="Content Placeholder 2"/>
          <p:cNvSpPr>
            <a:spLocks noGrp="1"/>
          </p:cNvSpPr>
          <p:nvPr>
            <p:ph idx="1"/>
          </p:nvPr>
        </p:nvSpPr>
        <p:spPr/>
        <p:txBody>
          <a:bodyPr>
            <a:normAutofit lnSpcReduction="10000"/>
          </a:bodyPr>
          <a:lstStyle/>
          <a:p>
            <a:r>
              <a:rPr lang="en-US" dirty="0" smtClean="0"/>
              <a:t>Old Ben used religion and spirituality as a means rather than as an end</a:t>
            </a:r>
          </a:p>
          <a:p>
            <a:r>
              <a:rPr lang="en-US" dirty="0" smtClean="0"/>
              <a:t>Franklin's: very practical and worldly philosophy</a:t>
            </a:r>
          </a:p>
          <a:p>
            <a:r>
              <a:rPr lang="en-US" dirty="0" smtClean="0"/>
              <a:t>Father of American entrepreneurship and free-market capitalism </a:t>
            </a:r>
          </a:p>
          <a:p>
            <a:r>
              <a:rPr lang="en-US" dirty="0" smtClean="0"/>
              <a:t>Amassed great personal wealth and became prominent in society held political offices</a:t>
            </a:r>
          </a:p>
          <a:p>
            <a:r>
              <a:rPr lang="en-US" dirty="0" smtClean="0"/>
              <a:t>Owned slaves </a:t>
            </a:r>
            <a:r>
              <a:rPr lang="en-US" smtClean="0"/>
              <a:t>despite championing </a:t>
            </a:r>
            <a:r>
              <a:rPr lang="en-US" dirty="0" smtClean="0"/>
              <a:t>freedom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Jamal’s Seeming Disdain</a:t>
            </a:r>
            <a:endParaRPr lang="en-US" dirty="0"/>
          </a:p>
        </p:txBody>
      </p:sp>
      <p:sp>
        <p:nvSpPr>
          <p:cNvPr id="3" name="Content Placeholder 2"/>
          <p:cNvSpPr>
            <a:spLocks noGrp="1"/>
          </p:cNvSpPr>
          <p:nvPr>
            <p:ph idx="1"/>
          </p:nvPr>
        </p:nvSpPr>
        <p:spPr/>
        <p:txBody>
          <a:bodyPr/>
          <a:lstStyle/>
          <a:p>
            <a:r>
              <a:rPr lang="en-US" dirty="0" smtClean="0"/>
              <a:t>Officer pays homage to Gandhi’s image yet uses torture</a:t>
            </a:r>
          </a:p>
          <a:p>
            <a:r>
              <a:rPr lang="en-US" dirty="0" smtClean="0"/>
              <a:t>21</a:t>
            </a:r>
            <a:r>
              <a:rPr lang="en-US" baseline="30000" dirty="0" smtClean="0"/>
              <a:t>st-</a:t>
            </a:r>
            <a:r>
              <a:rPr lang="en-US" dirty="0" smtClean="0"/>
              <a:t>Century Indian state uses Gandhi as empty symbol</a:t>
            </a:r>
          </a:p>
          <a:p>
            <a:r>
              <a:rPr lang="en-US" dirty="0" smtClean="0"/>
              <a:t>Does not follow his ideals</a:t>
            </a:r>
          </a:p>
          <a:p>
            <a:r>
              <a:rPr lang="en-US" dirty="0" smtClean="0"/>
              <a:t>state &amp; society based on limitless greed corruption and violence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Topics</a:t>
            </a:r>
            <a:endParaRPr lang="en-US" dirty="0"/>
          </a:p>
        </p:txBody>
      </p:sp>
      <p:sp>
        <p:nvSpPr>
          <p:cNvPr id="3" name="Content Placeholder 2"/>
          <p:cNvSpPr>
            <a:spLocks noGrp="1"/>
          </p:cNvSpPr>
          <p:nvPr>
            <p:ph idx="1"/>
          </p:nvPr>
        </p:nvSpPr>
        <p:spPr/>
        <p:txBody>
          <a:bodyPr/>
          <a:lstStyle/>
          <a:p>
            <a:r>
              <a:rPr lang="en-US" dirty="0" smtClean="0"/>
              <a:t>Do you think Jamal is also an idealist/romantic as were Orpheus, </a:t>
            </a:r>
            <a:r>
              <a:rPr lang="en-US" dirty="0" err="1" smtClean="0"/>
              <a:t>Surdas</a:t>
            </a:r>
            <a:r>
              <a:rPr lang="en-US" dirty="0" smtClean="0"/>
              <a:t>, Emperor Shah </a:t>
            </a:r>
            <a:r>
              <a:rPr lang="en-US" dirty="0" err="1" smtClean="0"/>
              <a:t>Jahan</a:t>
            </a:r>
            <a:r>
              <a:rPr lang="en-US" dirty="0" smtClean="0"/>
              <a:t>, and even Gandhi? Why or why not?</a:t>
            </a:r>
          </a:p>
          <a:p>
            <a:r>
              <a:rPr lang="en-US" dirty="0" smtClean="0"/>
              <a:t>What about </a:t>
            </a:r>
            <a:r>
              <a:rPr lang="en-US" dirty="0" err="1" smtClean="0"/>
              <a:t>Salim</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Orpheus Charms Hound of Hell</a:t>
            </a:r>
            <a:endParaRPr lang="en-US" dirty="0"/>
          </a:p>
        </p:txBody>
      </p:sp>
      <p:pic>
        <p:nvPicPr>
          <p:cNvPr id="4" name="Content Placeholder 3" descr="cerberus and Orpheus.gif"/>
          <p:cNvPicPr>
            <a:picLocks noGrp="1" noChangeAspect="1"/>
          </p:cNvPicPr>
          <p:nvPr>
            <p:ph idx="1"/>
          </p:nvPr>
        </p:nvPicPr>
        <p:blipFill>
          <a:blip r:embed="rId2"/>
          <a:stretch>
            <a:fillRect/>
          </a:stretch>
        </p:blipFill>
        <p:spPr>
          <a:xfrm>
            <a:off x="914400" y="2514600"/>
            <a:ext cx="7696200" cy="346329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Orpheus Charms King of Hell</a:t>
            </a:r>
            <a:endParaRPr lang="en-US" dirty="0"/>
          </a:p>
        </p:txBody>
      </p:sp>
      <p:pic>
        <p:nvPicPr>
          <p:cNvPr id="4" name="Content Placeholder 3" descr="Orpheus Charming Hades.jpg"/>
          <p:cNvPicPr>
            <a:picLocks noGrp="1" noChangeAspect="1"/>
          </p:cNvPicPr>
          <p:nvPr>
            <p:ph idx="1"/>
          </p:nvPr>
        </p:nvPicPr>
        <p:blipFill>
          <a:blip r:embed="rId2"/>
          <a:stretch>
            <a:fillRect/>
          </a:stretch>
        </p:blipFill>
        <p:spPr>
          <a:xfrm>
            <a:off x="1715131" y="1600200"/>
            <a:ext cx="5713737" cy="4525963"/>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Orpheus Leads Eurydice to World of Living</a:t>
            </a:r>
            <a:endParaRPr lang="en-US" dirty="0"/>
          </a:p>
        </p:txBody>
      </p:sp>
      <p:pic>
        <p:nvPicPr>
          <p:cNvPr id="4" name="Content Placeholder 3" descr="return-to-overworld.gif"/>
          <p:cNvPicPr>
            <a:picLocks noGrp="1" noChangeAspect="1"/>
          </p:cNvPicPr>
          <p:nvPr>
            <p:ph idx="1"/>
          </p:nvPr>
        </p:nvPicPr>
        <p:blipFill>
          <a:blip r:embed="rId2"/>
          <a:stretch>
            <a:fillRect/>
          </a:stretch>
        </p:blipFill>
        <p:spPr>
          <a:xfrm>
            <a:off x="609600" y="2362200"/>
            <a:ext cx="8058150" cy="3626168"/>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Orpheus Looks Back</a:t>
            </a:r>
            <a:endParaRPr lang="en-US" dirty="0"/>
          </a:p>
        </p:txBody>
      </p:sp>
      <p:pic>
        <p:nvPicPr>
          <p:cNvPr id="4" name="Content Placeholder 3" descr="Orpheus looks back.jpg"/>
          <p:cNvPicPr>
            <a:picLocks noGrp="1" noChangeAspect="1"/>
          </p:cNvPicPr>
          <p:nvPr>
            <p:ph idx="1"/>
          </p:nvPr>
        </p:nvPicPr>
        <p:blipFill>
          <a:blip r:embed="rId2"/>
          <a:stretch>
            <a:fillRect/>
          </a:stretch>
        </p:blipFill>
        <p:spPr>
          <a:xfrm>
            <a:off x="2033712" y="1600200"/>
            <a:ext cx="5076576" cy="4525963"/>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Romance to Romantic</a:t>
            </a:r>
            <a:endParaRPr lang="en-US" dirty="0"/>
          </a:p>
        </p:txBody>
      </p:sp>
      <p:sp>
        <p:nvSpPr>
          <p:cNvPr id="3" name="Content Placeholder 2"/>
          <p:cNvSpPr>
            <a:spLocks noGrp="1"/>
          </p:cNvSpPr>
          <p:nvPr>
            <p:ph idx="1"/>
          </p:nvPr>
        </p:nvSpPr>
        <p:spPr/>
        <p:txBody>
          <a:bodyPr/>
          <a:lstStyle/>
          <a:p>
            <a:r>
              <a:rPr lang="en-US" dirty="0" smtClean="0"/>
              <a:t>Quest for ideal world</a:t>
            </a:r>
          </a:p>
          <a:p>
            <a:r>
              <a:rPr lang="en-US" dirty="0" smtClean="0"/>
              <a:t>above and beyond material reality </a:t>
            </a:r>
          </a:p>
          <a:p>
            <a:r>
              <a:rPr lang="en-US" dirty="0" smtClean="0"/>
              <a:t>Requires self-sacrifice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Romantics</a:t>
            </a:r>
            <a:endParaRPr lang="en-US" dirty="0"/>
          </a:p>
        </p:txBody>
      </p:sp>
      <p:sp>
        <p:nvSpPr>
          <p:cNvPr id="3" name="Content Placeholder 2"/>
          <p:cNvSpPr>
            <a:spLocks noGrp="1"/>
          </p:cNvSpPr>
          <p:nvPr>
            <p:ph idx="1"/>
          </p:nvPr>
        </p:nvSpPr>
        <p:spPr/>
        <p:txBody>
          <a:bodyPr/>
          <a:lstStyle/>
          <a:p>
            <a:r>
              <a:rPr lang="en-US" dirty="0" smtClean="0"/>
              <a:t>Orpheus, </a:t>
            </a:r>
            <a:r>
              <a:rPr lang="en-US" smtClean="0"/>
              <a:t>Legendary Musician </a:t>
            </a:r>
            <a:endParaRPr lang="en-US" dirty="0" smtClean="0"/>
          </a:p>
          <a:p>
            <a:r>
              <a:rPr lang="en-US" dirty="0" err="1" smtClean="0"/>
              <a:t>Surdas</a:t>
            </a:r>
            <a:r>
              <a:rPr lang="en-US" dirty="0" smtClean="0"/>
              <a:t>, blind Indian Poet</a:t>
            </a:r>
          </a:p>
          <a:p>
            <a:r>
              <a:rPr lang="en-US" dirty="0" err="1" smtClean="0"/>
              <a:t>Mughal</a:t>
            </a:r>
            <a:r>
              <a:rPr lang="en-US" dirty="0" smtClean="0"/>
              <a:t> Crown Prince </a:t>
            </a:r>
            <a:r>
              <a:rPr lang="en-US" dirty="0" err="1" smtClean="0"/>
              <a:t>Khurram</a:t>
            </a:r>
            <a:r>
              <a:rPr lang="en-US" dirty="0" smtClean="0"/>
              <a:t>---Later Emperor Shah </a:t>
            </a:r>
            <a:r>
              <a:rPr lang="en-US" dirty="0" err="1" smtClean="0"/>
              <a:t>Jahan</a:t>
            </a:r>
            <a:r>
              <a:rPr lang="en-US" dirty="0" smtClean="0"/>
              <a:t> </a:t>
            </a:r>
          </a:p>
          <a:p>
            <a:r>
              <a:rPr lang="en-US" dirty="0" smtClean="0"/>
              <a:t>Mahatma Gandhi</a:t>
            </a:r>
          </a:p>
          <a:p>
            <a:r>
              <a:rPr lang="en-US" dirty="0" smtClean="0"/>
              <a:t>Jamal</a:t>
            </a:r>
          </a:p>
          <a:p>
            <a:r>
              <a:rPr lang="en-US" dirty="0" smtClean="0"/>
              <a:t>Even </a:t>
            </a:r>
            <a:r>
              <a:rPr lang="en-US" dirty="0" err="1" smtClean="0"/>
              <a:t>Salim</a:t>
            </a:r>
            <a:r>
              <a:rPr lang="en-US" dirty="0" smtClean="0"/>
              <a:t>?</a:t>
            </a:r>
          </a:p>
          <a:p>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1065</Words>
  <Application>Microsoft Office PowerPoint</Application>
  <PresentationFormat>On-screen Show (4:3)</PresentationFormat>
  <Paragraphs>144</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Slumdog Millionaire: June 5 Lecture Part 3</vt:lpstr>
      <vt:lpstr>To Begin with</vt:lpstr>
      <vt:lpstr>Answers</vt:lpstr>
      <vt:lpstr>Orpheus Charms Hound of Hell</vt:lpstr>
      <vt:lpstr>Orpheus Charms King of Hell</vt:lpstr>
      <vt:lpstr>Orpheus Leads Eurydice to World of Living</vt:lpstr>
      <vt:lpstr>Orpheus Looks Back</vt:lpstr>
      <vt:lpstr>From Romance to Romantic</vt:lpstr>
      <vt:lpstr>The Romantics</vt:lpstr>
      <vt:lpstr>Film Clips</vt:lpstr>
      <vt:lpstr>Discussion Topics</vt:lpstr>
      <vt:lpstr>Answers</vt:lpstr>
      <vt:lpstr>Surdas &amp; Taj Mahal Connection</vt:lpstr>
      <vt:lpstr>Taj Mahal--A Personal and Political Symbol </vt:lpstr>
      <vt:lpstr>Symbol of Personal Grief Turns Political</vt:lpstr>
      <vt:lpstr>Personal turned Political</vt:lpstr>
      <vt:lpstr>The Emperor is Dead; Long Live the Emperor</vt:lpstr>
      <vt:lpstr>More on Taj Mahal Symbolism</vt:lpstr>
      <vt:lpstr>Taj Mahal</vt:lpstr>
      <vt:lpstr>More Topics to Discuss</vt:lpstr>
      <vt:lpstr>Answers </vt:lpstr>
      <vt:lpstr>Beginning</vt:lpstr>
      <vt:lpstr>More about Gandhi</vt:lpstr>
      <vt:lpstr>Gandhi’s Ideals &amp; Sources</vt:lpstr>
      <vt:lpstr>Quotable Gandhi Quote on 70th Anniversary of Assassination</vt:lpstr>
      <vt:lpstr>Gandhi and the Untouchables</vt:lpstr>
      <vt:lpstr>Gandhi &amp; Muslims</vt:lpstr>
      <vt:lpstr>Gandhi and “Real Politicians”</vt:lpstr>
      <vt:lpstr>Gandhi’s Ram vs. Hard-line Hindus’ Ram</vt:lpstr>
      <vt:lpstr>Gandhi Assassination</vt:lpstr>
      <vt:lpstr>Gandhi &amp; His Killer</vt:lpstr>
      <vt:lpstr>World in Shock and Mourning</vt:lpstr>
      <vt:lpstr>Mahatma Gandhi’s Legacy </vt:lpstr>
      <vt:lpstr>Ben Franklin vs. Mahatma Gandhi</vt:lpstr>
      <vt:lpstr>Jamal’s Seeming Disdain</vt:lpstr>
      <vt:lpstr>More Topics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Slumdog Millionaire: June 5 Lecture Part 3</dc:title>
  <dc:creator>Ahsan</dc:creator>
  <cp:lastModifiedBy>Ahsan</cp:lastModifiedBy>
  <cp:revision>3</cp:revision>
  <dcterms:created xsi:type="dcterms:W3CDTF">2018-06-05T15:13:36Z</dcterms:created>
  <dcterms:modified xsi:type="dcterms:W3CDTF">2018-06-05T15:42:35Z</dcterms:modified>
</cp:coreProperties>
</file>