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C6622-A1AE-418A-BF0D-3065ABD4478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CA6E-5188-493E-A018-3A02BFE411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 smtClean="0"/>
              <a:t>Slumdog</a:t>
            </a:r>
            <a:r>
              <a:rPr lang="en-US" i="1" dirty="0" smtClean="0"/>
              <a:t> Millionaire</a:t>
            </a:r>
            <a:r>
              <a:rPr lang="en-US" dirty="0" smtClean="0"/>
              <a:t>: </a:t>
            </a:r>
            <a:r>
              <a:rPr lang="en-US" dirty="0" smtClean="0"/>
              <a:t>June 5</a:t>
            </a:r>
            <a:r>
              <a:rPr lang="en-US" dirty="0" smtClean="0"/>
              <a:t>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1: Impact </a:t>
            </a:r>
            <a:r>
              <a:rPr lang="en-US" dirty="0" smtClean="0"/>
              <a:t>of Free Market Deregulation on India’s Poor</a:t>
            </a:r>
          </a:p>
          <a:p>
            <a:r>
              <a:rPr lang="en-US" dirty="0" smtClean="0"/>
              <a:t>By Dr. </a:t>
            </a:r>
            <a:r>
              <a:rPr lang="en-US" dirty="0" err="1" smtClean="0"/>
              <a:t>Chowdhury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family relationship has become commercialized</a:t>
            </a:r>
          </a:p>
          <a:p>
            <a:r>
              <a:rPr lang="en-US" dirty="0" smtClean="0"/>
              <a:t>Compare with </a:t>
            </a:r>
            <a:r>
              <a:rPr lang="en-US" dirty="0" err="1" smtClean="0"/>
              <a:t>Prem’s</a:t>
            </a:r>
            <a:r>
              <a:rPr lang="en-US" dirty="0" smtClean="0"/>
              <a:t> aside that Jamal must have the kind brother who skips when Jamal needs help to answer the final question</a:t>
            </a:r>
          </a:p>
          <a:p>
            <a:r>
              <a:rPr lang="en-US" dirty="0" smtClean="0"/>
              <a:t>Jamal is being ironic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work atmosphere like?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monitoring and harassment</a:t>
            </a:r>
          </a:p>
          <a:p>
            <a:r>
              <a:rPr lang="en-US" dirty="0" smtClean="0"/>
              <a:t>Cutting corner on safety and health regulations</a:t>
            </a:r>
          </a:p>
          <a:p>
            <a:pPr lvl="1"/>
            <a:r>
              <a:rPr lang="en-US" dirty="0" smtClean="0"/>
              <a:t>“No </a:t>
            </a:r>
            <a:r>
              <a:rPr lang="en-US" dirty="0"/>
              <a:t>f</a:t>
            </a:r>
            <a:r>
              <a:rPr lang="en-US" dirty="0" smtClean="0"/>
              <a:t>ilming” says a staff outside the building</a:t>
            </a:r>
          </a:p>
          <a:p>
            <a:pPr lvl="1"/>
            <a:r>
              <a:rPr lang="en-US" dirty="0" smtClean="0"/>
              <a:t>Compare with police officer’s comment about Amnesty International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one of the workers pressure Jamal to fill in for him so that he can become a contestant in the TV show?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escape from sordid reality</a:t>
            </a:r>
          </a:p>
          <a:p>
            <a:r>
              <a:rPr lang="en-US" dirty="0" smtClean="0"/>
              <a:t>Recall </a:t>
            </a:r>
            <a:r>
              <a:rPr lang="en-US" dirty="0" err="1" smtClean="0"/>
              <a:t>Latika’s</a:t>
            </a:r>
            <a:r>
              <a:rPr lang="en-US" dirty="0" smtClean="0"/>
              <a:t> statement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advice Jamal give to a frustrated young man trying to get in to the show?</a:t>
            </a:r>
          </a:p>
          <a:p>
            <a:r>
              <a:rPr lang="en-US" dirty="0" smtClean="0"/>
              <a:t> Where did he himself get the info from?</a:t>
            </a:r>
          </a:p>
          <a:p>
            <a:r>
              <a:rPr lang="en-US" dirty="0" smtClean="0"/>
              <a:t>What does the source reveal about the pool of young workers in the call centre?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when </a:t>
            </a:r>
            <a:r>
              <a:rPr lang="en-US" dirty="0" err="1" smtClean="0"/>
              <a:t>Prem</a:t>
            </a:r>
            <a:r>
              <a:rPr lang="en-US" dirty="0" smtClean="0"/>
              <a:t> says “if”</a:t>
            </a:r>
          </a:p>
          <a:p>
            <a:r>
              <a:rPr lang="en-US" dirty="0" smtClean="0"/>
              <a:t>Knows because  young man who worked on software now works in call center</a:t>
            </a:r>
          </a:p>
          <a:p>
            <a:r>
              <a:rPr lang="en-US" dirty="0" smtClean="0"/>
              <a:t>Over qualified young man working in call </a:t>
            </a:r>
            <a:r>
              <a:rPr lang="en-US" dirty="0" smtClean="0"/>
              <a:t>center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</a:t>
            </a:r>
            <a:r>
              <a:rPr lang="en-US" dirty="0" err="1" smtClean="0"/>
              <a:t>Indias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difference between the “romantic India” Jamal shows the European couple and the “real India” he shows the American couple later?</a:t>
            </a:r>
          </a:p>
          <a:p>
            <a:r>
              <a:rPr lang="en-US" dirty="0" smtClean="0"/>
              <a:t>What does Jamal show the US couple at first?</a:t>
            </a:r>
          </a:p>
          <a:p>
            <a:r>
              <a:rPr lang="en-US" dirty="0" smtClean="0"/>
              <a:t>What does he refer to as the “real India” that he claims to have shown them?</a:t>
            </a:r>
          </a:p>
          <a:p>
            <a:r>
              <a:rPr lang="en-US" dirty="0" smtClean="0"/>
              <a:t>Is one more “real” than the other? Why or why not?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Romantic? Really?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“selling” it’s romanticized past to Western tourists</a:t>
            </a:r>
          </a:p>
          <a:p>
            <a:pPr lvl="1"/>
            <a:r>
              <a:rPr lang="en-US" dirty="0" smtClean="0"/>
              <a:t>A lovelorn Indian emperor and his tribute to beloved wife</a:t>
            </a:r>
          </a:p>
          <a:p>
            <a:pPr lvl="1"/>
            <a:r>
              <a:rPr lang="en-US" dirty="0" smtClean="0"/>
              <a:t>Jamal’s blatantly false rendition is both humorous and ironic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First shows a gigantic open-air laundry operation</a:t>
            </a:r>
          </a:p>
          <a:p>
            <a:pPr lvl="1"/>
            <a:r>
              <a:rPr lang="en-US" dirty="0" smtClean="0"/>
              <a:t>Labor intensive hand washing employing thousands of underpaid workers</a:t>
            </a:r>
          </a:p>
          <a:p>
            <a:pPr lvl="1"/>
            <a:r>
              <a:rPr lang="en-US" dirty="0" smtClean="0"/>
              <a:t>Environmentally polluting</a:t>
            </a:r>
          </a:p>
          <a:p>
            <a:pPr lvl="1"/>
            <a:r>
              <a:rPr lang="en-US" dirty="0" smtClean="0"/>
              <a:t>Damaging to human health</a:t>
            </a:r>
          </a:p>
          <a:p>
            <a:r>
              <a:rPr lang="en-US" dirty="0" smtClean="0"/>
              <a:t>Second, refers to the “car-stripping” by </a:t>
            </a:r>
            <a:r>
              <a:rPr lang="en-US" dirty="0" err="1" smtClean="0"/>
              <a:t>Salim’s</a:t>
            </a:r>
            <a:r>
              <a:rPr lang="en-US" dirty="0" smtClean="0"/>
              <a:t> gang as “real” India</a:t>
            </a:r>
          </a:p>
          <a:p>
            <a:pPr lvl="1"/>
            <a:r>
              <a:rPr lang="en-US" dirty="0" err="1" smtClean="0"/>
              <a:t>Salim</a:t>
            </a:r>
            <a:r>
              <a:rPr lang="en-US" dirty="0" smtClean="0"/>
              <a:t> refers to Schumacher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Starters</a:t>
            </a:r>
            <a:endParaRPr lang="en-US" dirty="0"/>
          </a:p>
        </p:txBody>
      </p:sp>
      <p:pic>
        <p:nvPicPr>
          <p:cNvPr id="4" name="Content Placeholder 3" descr="slumd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3352800"/>
            <a:ext cx="4681728" cy="3121152"/>
          </a:xfrm>
        </p:spPr>
      </p:pic>
      <p:sp>
        <p:nvSpPr>
          <p:cNvPr id="5" name="Rectangle 4"/>
          <p:cNvSpPr/>
          <p:nvPr/>
        </p:nvSpPr>
        <p:spPr>
          <a:xfrm>
            <a:off x="1600200" y="990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What kind of influence do you                            think the hugely popular American TV show entitled </a:t>
            </a:r>
            <a:r>
              <a:rPr lang="en-US" sz="2400" i="1" dirty="0" smtClean="0"/>
              <a:t>Who wants to be a Millionaire </a:t>
            </a:r>
            <a:r>
              <a:rPr lang="en-US" sz="2400" dirty="0" smtClean="0"/>
              <a:t>has on Indians as shown in the film? Mostly positive? Mostly negative? Why?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couple-affectionate, humane</a:t>
            </a:r>
          </a:p>
          <a:p>
            <a:r>
              <a:rPr lang="en-US" dirty="0" smtClean="0"/>
              <a:t>Yet uses money to make things alright-very American!</a:t>
            </a:r>
          </a:p>
          <a:p>
            <a:r>
              <a:rPr lang="en-US" dirty="0" smtClean="0"/>
              <a:t>Overall, the whole scene seems practiced &amp; contrived</a:t>
            </a:r>
          </a:p>
          <a:p>
            <a:r>
              <a:rPr lang="en-US" dirty="0" smtClean="0"/>
              <a:t>Both are equally real and false at the same time</a:t>
            </a:r>
          </a:p>
          <a:p>
            <a:r>
              <a:rPr lang="en-US" dirty="0" smtClean="0"/>
              <a:t>Appearance </a:t>
            </a:r>
            <a:r>
              <a:rPr lang="en-US" dirty="0" err="1" smtClean="0"/>
              <a:t>vs</a:t>
            </a:r>
            <a:r>
              <a:rPr lang="en-US" dirty="0" smtClean="0"/>
              <a:t> reality: an important theme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“Hard-Working” Jobs are Dead End but Scamming Pays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Jama</a:t>
            </a:r>
            <a:r>
              <a:rPr lang="en-US" dirty="0"/>
              <a:t>l</a:t>
            </a:r>
            <a:r>
              <a:rPr lang="en-US" dirty="0" smtClean="0"/>
              <a:t> &amp; </a:t>
            </a:r>
            <a:r>
              <a:rPr lang="en-US" dirty="0" err="1" smtClean="0"/>
              <a:t>Salim</a:t>
            </a:r>
            <a:r>
              <a:rPr lang="en-US" dirty="0" smtClean="0"/>
              <a:t> work as kitchen help in a diner </a:t>
            </a:r>
          </a:p>
          <a:p>
            <a:r>
              <a:rPr lang="en-US" dirty="0" err="1" smtClean="0"/>
              <a:t>Salim</a:t>
            </a:r>
            <a:r>
              <a:rPr lang="en-US" dirty="0" smtClean="0"/>
              <a:t> regrets letting Jamal talk him into it</a:t>
            </a:r>
          </a:p>
          <a:p>
            <a:pPr lvl="1"/>
            <a:r>
              <a:rPr lang="en-US" dirty="0" smtClean="0"/>
              <a:t>Fills an empty bottle with tap water to fill an order for mineral water</a:t>
            </a:r>
          </a:p>
          <a:p>
            <a:r>
              <a:rPr lang="en-US" dirty="0" smtClean="0"/>
              <a:t>The tourist-scamming job lucrative &amp; exciting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abandons socialism in favor of “</a:t>
            </a:r>
            <a:r>
              <a:rPr lang="en-US" dirty="0"/>
              <a:t>f</a:t>
            </a:r>
            <a:r>
              <a:rPr lang="en-US" dirty="0" smtClean="0"/>
              <a:t>ree market”</a:t>
            </a:r>
          </a:p>
          <a:p>
            <a:pPr lvl="1"/>
            <a:r>
              <a:rPr lang="en-US" dirty="0" smtClean="0"/>
              <a:t>Adapts IMF, World Bank, G8 economic recipe</a:t>
            </a:r>
          </a:p>
          <a:p>
            <a:pPr lvl="1"/>
            <a:r>
              <a:rPr lang="en-US" dirty="0" smtClean="0"/>
              <a:t>“The </a:t>
            </a:r>
            <a:r>
              <a:rPr lang="en-US" dirty="0" smtClean="0"/>
              <a:t>Great Gatsby </a:t>
            </a:r>
            <a:r>
              <a:rPr lang="en-US" dirty="0" smtClean="0"/>
              <a:t>Curve”</a:t>
            </a:r>
            <a:endParaRPr lang="en-US" dirty="0" smtClean="0"/>
          </a:p>
          <a:p>
            <a:pPr lvl="2"/>
            <a:r>
              <a:rPr lang="en-US" dirty="0" smtClean="0"/>
              <a:t>High income inequality=high social </a:t>
            </a:r>
            <a:r>
              <a:rPr lang="en-US" dirty="0" smtClean="0"/>
              <a:t>immobility (as cited in Paul </a:t>
            </a:r>
            <a:r>
              <a:rPr lang="en-US" dirty="0" err="1" smtClean="0"/>
              <a:t>Krugman</a:t>
            </a:r>
            <a:r>
              <a:rPr lang="en-US" dirty="0" smtClean="0"/>
              <a:t>, “How Fares </a:t>
            </a:r>
            <a:r>
              <a:rPr lang="en-US" smtClean="0"/>
              <a:t>the American Dream”)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 2000s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newly rich class—a small percentage of a huge population</a:t>
            </a:r>
          </a:p>
          <a:p>
            <a:r>
              <a:rPr lang="en-US" dirty="0" smtClean="0"/>
              <a:t>TV &amp; Social Media fuels </a:t>
            </a:r>
            <a:r>
              <a:rPr lang="en-US" dirty="0" smtClean="0"/>
              <a:t>“upscale emulation” (Juliet </a:t>
            </a:r>
            <a:r>
              <a:rPr lang="en-US" dirty="0" err="1" smtClean="0"/>
              <a:t>Schor</a:t>
            </a:r>
            <a:r>
              <a:rPr lang="en-US" dirty="0" smtClean="0"/>
              <a:t>, </a:t>
            </a:r>
            <a:r>
              <a:rPr lang="en-US" i="1" dirty="0" smtClean="0"/>
              <a:t>The Overspent American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 huge number of educated unemployed youth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Centre Jobs: One Symptom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training do the Call Centre Worker’s receive in the film?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Sketchy, hasty</a:t>
            </a:r>
          </a:p>
          <a:p>
            <a:pPr lvl="1"/>
            <a:r>
              <a:rPr lang="en-US" dirty="0" smtClean="0"/>
              <a:t>Based on knowledge of UK pop/celebrity culture and touristic trivia</a:t>
            </a:r>
          </a:p>
          <a:p>
            <a:pPr lvl="1"/>
            <a:r>
              <a:rPr lang="en-US" dirty="0" smtClean="0"/>
              <a:t>Even the “</a:t>
            </a:r>
            <a:r>
              <a:rPr lang="en-US" dirty="0" err="1" smtClean="0"/>
              <a:t>Chai</a:t>
            </a:r>
            <a:r>
              <a:rPr lang="en-US" dirty="0" smtClean="0"/>
              <a:t> </a:t>
            </a:r>
            <a:r>
              <a:rPr lang="en-US" dirty="0" err="1" smtClean="0"/>
              <a:t>Wallah</a:t>
            </a:r>
            <a:r>
              <a:rPr lang="en-US" dirty="0" smtClean="0"/>
              <a:t>” knows the answers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seems to be the goal set for these young workers?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unwanted products</a:t>
            </a:r>
          </a:p>
          <a:p>
            <a:pPr lvl="1"/>
            <a:r>
              <a:rPr lang="en-US" dirty="0" smtClean="0"/>
              <a:t>“Family and friends upgrades”</a:t>
            </a:r>
          </a:p>
          <a:p>
            <a:pPr lvl="1"/>
            <a:r>
              <a:rPr lang="en-US" dirty="0" smtClean="0"/>
              <a:t>Jamal’s awkward attempt to sell to a Scottish lady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it significant that the only thing Jamal can say when he finally tracks </a:t>
            </a:r>
            <a:r>
              <a:rPr lang="en-US" dirty="0" err="1" smtClean="0"/>
              <a:t>Salim</a:t>
            </a:r>
            <a:r>
              <a:rPr lang="en-US" dirty="0" smtClean="0"/>
              <a:t> down is the sales pitch?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663</Words>
  <Application>Microsoft Office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Slumdog Millionaire: June 5 Lecture</vt:lpstr>
      <vt:lpstr>For Starters</vt:lpstr>
      <vt:lpstr>1990s</vt:lpstr>
      <vt:lpstr>India 2000s</vt:lpstr>
      <vt:lpstr>Call Centre Jobs: One Symptom</vt:lpstr>
      <vt:lpstr>Answers</vt:lpstr>
      <vt:lpstr>Discussion Topic</vt:lpstr>
      <vt:lpstr>Answers </vt:lpstr>
      <vt:lpstr>Another Topic</vt:lpstr>
      <vt:lpstr>Answers</vt:lpstr>
      <vt:lpstr>More Topics</vt:lpstr>
      <vt:lpstr>Answers</vt:lpstr>
      <vt:lpstr>Another One</vt:lpstr>
      <vt:lpstr>Answers</vt:lpstr>
      <vt:lpstr>Another </vt:lpstr>
      <vt:lpstr>Answers</vt:lpstr>
      <vt:lpstr>The Two Indias</vt:lpstr>
      <vt:lpstr>Romantic? Really?</vt:lpstr>
      <vt:lpstr>Answers</vt:lpstr>
      <vt:lpstr>More Answers</vt:lpstr>
      <vt:lpstr>“Hard-Working” Jobs are Dead End but Scamming Pays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Slumdog Millionaire: June 5 Lecture</dc:title>
  <dc:creator>Ahsan</dc:creator>
  <cp:lastModifiedBy>Ahsan</cp:lastModifiedBy>
  <cp:revision>10</cp:revision>
  <dcterms:created xsi:type="dcterms:W3CDTF">2018-06-05T14:58:31Z</dcterms:created>
  <dcterms:modified xsi:type="dcterms:W3CDTF">2018-06-05T15:31:34Z</dcterms:modified>
</cp:coreProperties>
</file>