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4" r:id="rId5"/>
    <p:sldId id="260" r:id="rId6"/>
    <p:sldId id="261" r:id="rId7"/>
    <p:sldId id="264" r:id="rId8"/>
    <p:sldId id="265" r:id="rId9"/>
    <p:sldId id="262" r:id="rId10"/>
    <p:sldId id="263" r:id="rId11"/>
    <p:sldId id="266" r:id="rId12"/>
    <p:sldId id="267" r:id="rId13"/>
    <p:sldId id="268" r:id="rId14"/>
    <p:sldId id="269" r:id="rId15"/>
    <p:sldId id="270" r:id="rId16"/>
    <p:sldId id="271" r:id="rId17"/>
    <p:sldId id="272" r:id="rId18"/>
    <p:sldId id="285" r:id="rId19"/>
    <p:sldId id="286"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p:cViewPr varScale="1">
        <p:scale>
          <a:sx n="121" d="100"/>
          <a:sy n="121" d="100"/>
        </p:scale>
        <p:origin x="13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6A4EE9-18B0-49F4-9487-A90BDDE5D1BE}" type="datetimeFigureOut">
              <a:rPr lang="en-US" smtClean="0"/>
              <a:pPr/>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B22DD-95D8-4B3F-BFA4-E97838D7F3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6A4EE9-18B0-49F4-9487-A90BDDE5D1BE}" type="datetimeFigureOut">
              <a:rPr lang="en-US" smtClean="0"/>
              <a:pPr/>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B22DD-95D8-4B3F-BFA4-E97838D7F3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6A4EE9-18B0-49F4-9487-A90BDDE5D1BE}" type="datetimeFigureOut">
              <a:rPr lang="en-US" smtClean="0"/>
              <a:pPr/>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B22DD-95D8-4B3F-BFA4-E97838D7F3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6A4EE9-18B0-49F4-9487-A90BDDE5D1BE}" type="datetimeFigureOut">
              <a:rPr lang="en-US" smtClean="0"/>
              <a:pPr/>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B22DD-95D8-4B3F-BFA4-E97838D7F3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A4EE9-18B0-49F4-9487-A90BDDE5D1BE}" type="datetimeFigureOut">
              <a:rPr lang="en-US" smtClean="0"/>
              <a:pPr/>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B22DD-95D8-4B3F-BFA4-E97838D7F3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6A4EE9-18B0-49F4-9487-A90BDDE5D1BE}" type="datetimeFigureOut">
              <a:rPr lang="en-US" smtClean="0"/>
              <a:pPr/>
              <a:t>5/28/18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B22DD-95D8-4B3F-BFA4-E97838D7F3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6A4EE9-18B0-49F4-9487-A90BDDE5D1BE}" type="datetimeFigureOut">
              <a:rPr lang="en-US" smtClean="0"/>
              <a:pPr/>
              <a:t>5/28/18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EB22DD-95D8-4B3F-BFA4-E97838D7F3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6A4EE9-18B0-49F4-9487-A90BDDE5D1BE}" type="datetimeFigureOut">
              <a:rPr lang="en-US" smtClean="0"/>
              <a:pPr/>
              <a:t>5/28/18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EB22DD-95D8-4B3F-BFA4-E97838D7F3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A4EE9-18B0-49F4-9487-A90BDDE5D1BE}" type="datetimeFigureOut">
              <a:rPr lang="en-US" smtClean="0"/>
              <a:pPr/>
              <a:t>5/28/18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EB22DD-95D8-4B3F-BFA4-E97838D7F3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A4EE9-18B0-49F4-9487-A90BDDE5D1BE}" type="datetimeFigureOut">
              <a:rPr lang="en-US" smtClean="0"/>
              <a:pPr/>
              <a:t>5/28/18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B22DD-95D8-4B3F-BFA4-E97838D7F3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A4EE9-18B0-49F4-9487-A90BDDE5D1BE}" type="datetimeFigureOut">
              <a:rPr lang="en-US" smtClean="0"/>
              <a:pPr/>
              <a:t>5/28/18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B22DD-95D8-4B3F-BFA4-E97838D7F3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A4EE9-18B0-49F4-9487-A90BDDE5D1BE}" type="datetimeFigureOut">
              <a:rPr lang="en-US" smtClean="0"/>
              <a:pPr/>
              <a:t>5/28/18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B22DD-95D8-4B3F-BFA4-E97838D7F3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May 10 Lecture Slides</a:t>
            </a:r>
          </a:p>
        </p:txBody>
      </p:sp>
      <p:sp>
        <p:nvSpPr>
          <p:cNvPr id="3" name="Subtitle 2"/>
          <p:cNvSpPr>
            <a:spLocks noGrp="1"/>
          </p:cNvSpPr>
          <p:nvPr>
            <p:ph type="subTitle" idx="1"/>
          </p:nvPr>
        </p:nvSpPr>
        <p:spPr/>
        <p:txBody>
          <a:bodyPr/>
          <a:lstStyle/>
          <a:p>
            <a:r>
              <a:rPr lang="en-US" dirty="0"/>
              <a:t>Dr. </a:t>
            </a:r>
            <a:r>
              <a:rPr lang="en-US" dirty="0" err="1"/>
              <a:t>Chowdhury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 concluded</a:t>
            </a:r>
          </a:p>
        </p:txBody>
      </p:sp>
      <p:sp>
        <p:nvSpPr>
          <p:cNvPr id="3" name="Content Placeholder 2"/>
          <p:cNvSpPr>
            <a:spLocks noGrp="1"/>
          </p:cNvSpPr>
          <p:nvPr>
            <p:ph idx="1"/>
          </p:nvPr>
        </p:nvSpPr>
        <p:spPr/>
        <p:txBody>
          <a:bodyPr/>
          <a:lstStyle/>
          <a:p>
            <a:r>
              <a:rPr lang="en-US" dirty="0"/>
              <a:t>Traditional class hierarchy still existed in South</a:t>
            </a:r>
          </a:p>
          <a:p>
            <a:pPr lvl="1"/>
            <a:r>
              <a:rPr lang="en-US" dirty="0"/>
              <a:t>Large-scale landowners had too much influence</a:t>
            </a:r>
          </a:p>
          <a:p>
            <a:pPr lvl="1"/>
            <a:r>
              <a:rPr lang="en-US" dirty="0"/>
              <a:t>Poor, working whites mistreated </a:t>
            </a:r>
          </a:p>
          <a:p>
            <a:pPr lvl="1"/>
            <a:r>
              <a:rPr lang="en-US" dirty="0"/>
              <a:t>Women black or white, upper-class or lower class had no rights, economical or political </a:t>
            </a:r>
          </a:p>
          <a:p>
            <a:pPr lvl="1"/>
            <a:r>
              <a:rPr lang="en-US" dirty="0"/>
              <a:t>Black women victims of sexual violence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Opening Scene: 1</a:t>
            </a:r>
            <a:r>
              <a:rPr lang="en-US" baseline="30000" dirty="0"/>
              <a:t>st</a:t>
            </a:r>
            <a:r>
              <a:rPr lang="en-US" dirty="0"/>
              <a:t> Courtroom and moving once again</a:t>
            </a:r>
          </a:p>
        </p:txBody>
      </p:sp>
      <p:sp>
        <p:nvSpPr>
          <p:cNvPr id="3" name="Content Placeholder 2"/>
          <p:cNvSpPr>
            <a:spLocks noGrp="1"/>
          </p:cNvSpPr>
          <p:nvPr>
            <p:ph idx="1"/>
          </p:nvPr>
        </p:nvSpPr>
        <p:spPr/>
        <p:txBody>
          <a:bodyPr/>
          <a:lstStyle/>
          <a:p>
            <a:r>
              <a:rPr lang="en-US" dirty="0"/>
              <a:t>How does the judge treat </a:t>
            </a:r>
            <a:r>
              <a:rPr lang="en-US" dirty="0" err="1"/>
              <a:t>Abner</a:t>
            </a:r>
            <a:r>
              <a:rPr lang="en-US" dirty="0"/>
              <a:t> compared to Mr. Harris? Fairly or unfairly? Why?</a:t>
            </a:r>
          </a:p>
          <a:p>
            <a:r>
              <a:rPr lang="en-US" dirty="0"/>
              <a:t>What do you find out about </a:t>
            </a:r>
            <a:r>
              <a:rPr lang="en-US" dirty="0" err="1"/>
              <a:t>Sarty’s</a:t>
            </a:r>
            <a:r>
              <a:rPr lang="en-US" dirty="0"/>
              <a:t> attitude toward his father from his thoughts and actions during the court scene?</a:t>
            </a:r>
          </a:p>
          <a:p>
            <a:r>
              <a:rPr lang="en-US" dirty="0"/>
              <a:t>What did </a:t>
            </a:r>
            <a:r>
              <a:rPr lang="en-US" dirty="0" err="1"/>
              <a:t>Sarty’s</a:t>
            </a:r>
            <a:r>
              <a:rPr lang="en-US" dirty="0"/>
              <a:t> father do during the civil war 30 years ago? How has his war-time experience shaped his present-day character?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normAutofit fontScale="92500" lnSpcReduction="20000"/>
          </a:bodyPr>
          <a:lstStyle/>
          <a:p>
            <a:r>
              <a:rPr lang="en-US" dirty="0"/>
              <a:t>Landowner gets respect but not poor white man</a:t>
            </a:r>
          </a:p>
          <a:p>
            <a:pPr lvl="1"/>
            <a:r>
              <a:rPr lang="en-US" dirty="0"/>
              <a:t>Judge not entirely fair—very incompetent—kind to </a:t>
            </a:r>
            <a:r>
              <a:rPr lang="en-US" dirty="0" err="1"/>
              <a:t>Sarty</a:t>
            </a:r>
            <a:r>
              <a:rPr lang="en-US" dirty="0"/>
              <a:t> but racist to the absent black messenger</a:t>
            </a:r>
          </a:p>
          <a:p>
            <a:r>
              <a:rPr lang="en-US" dirty="0" err="1"/>
              <a:t>Sarty</a:t>
            </a:r>
            <a:r>
              <a:rPr lang="en-US" dirty="0"/>
              <a:t> torn between love for &amp; duty to father and commitment to truth &amp; justice</a:t>
            </a:r>
          </a:p>
          <a:p>
            <a:r>
              <a:rPr lang="en-US" dirty="0"/>
              <a:t>Horse thief, no loyalty or principles</a:t>
            </a:r>
          </a:p>
          <a:p>
            <a:pPr lvl="1"/>
            <a:r>
              <a:rPr lang="en-US" dirty="0"/>
              <a:t>Addicted to risk taking and adventure</a:t>
            </a:r>
          </a:p>
          <a:p>
            <a:pPr lvl="1"/>
            <a:r>
              <a:rPr lang="en-US" dirty="0"/>
              <a:t>Mentally lives in state of war &amp; chaos</a:t>
            </a:r>
          </a:p>
          <a:p>
            <a:pPr lvl="1"/>
            <a:r>
              <a:rPr lang="en-US" dirty="0"/>
              <a:t>Trusts nobody </a:t>
            </a:r>
          </a:p>
          <a:p>
            <a:pPr lvl="1"/>
            <a:r>
              <a:rPr lang="en-US" dirty="0"/>
              <a:t>obeys no rules but own</a:t>
            </a:r>
          </a:p>
          <a:p>
            <a:pPr lvl="1"/>
            <a:r>
              <a:rPr lang="en-US" dirty="0"/>
              <a:t>Must defend personal honor at all costs </a:t>
            </a:r>
          </a:p>
          <a:p>
            <a:pPr>
              <a:buNone/>
            </a:pPr>
            <a:endParaRPr lang="en-US" dirty="0"/>
          </a:p>
          <a:p>
            <a:endParaRPr lang="en-US" dirty="0"/>
          </a:p>
          <a:p>
            <a:pPr lvl="1">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about Symbolism </a:t>
            </a:r>
          </a:p>
        </p:txBody>
      </p:sp>
      <p:sp>
        <p:nvSpPr>
          <p:cNvPr id="3" name="Content Placeholder 2"/>
          <p:cNvSpPr>
            <a:spLocks noGrp="1"/>
          </p:cNvSpPr>
          <p:nvPr>
            <p:ph idx="1"/>
          </p:nvPr>
        </p:nvSpPr>
        <p:spPr/>
        <p:txBody>
          <a:bodyPr>
            <a:normAutofit fontScale="85000" lnSpcReduction="10000"/>
          </a:bodyPr>
          <a:lstStyle/>
          <a:p>
            <a:r>
              <a:rPr lang="en-US" dirty="0"/>
              <a:t>What does </a:t>
            </a:r>
            <a:r>
              <a:rPr lang="en-US" dirty="0" err="1"/>
              <a:t>Abner</a:t>
            </a:r>
            <a:r>
              <a:rPr lang="en-US" dirty="0"/>
              <a:t> mean when he says, “You got to learn to stick to your own blood or you </a:t>
            </a:r>
            <a:r>
              <a:rPr lang="en-US" dirty="0" err="1"/>
              <a:t>ain’t</a:t>
            </a:r>
            <a:r>
              <a:rPr lang="en-US" dirty="0"/>
              <a:t> going to have any blood stick to you”? What does the noun “blood” symbolize throughout the story?</a:t>
            </a:r>
          </a:p>
          <a:p>
            <a:r>
              <a:rPr lang="en-US" dirty="0"/>
              <a:t>What do references to “bovine” or cow-like creatures and cow-like behavior of some characters symbolize?</a:t>
            </a:r>
          </a:p>
          <a:p>
            <a:r>
              <a:rPr lang="en-US" dirty="0"/>
              <a:t>What is significant about the references to </a:t>
            </a:r>
            <a:r>
              <a:rPr lang="en-US" dirty="0" err="1"/>
              <a:t>Abner’s</a:t>
            </a:r>
            <a:r>
              <a:rPr lang="en-US" dirty="0"/>
              <a:t> wolf-like behavior?</a:t>
            </a:r>
          </a:p>
          <a:p>
            <a:r>
              <a:rPr lang="en-US" dirty="0"/>
              <a:t>What do horses symbolize in this story?</a:t>
            </a:r>
          </a:p>
          <a:p>
            <a:r>
              <a:rPr lang="en-US" dirty="0"/>
              <a:t>What about the mules?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normAutofit/>
          </a:bodyPr>
          <a:lstStyle/>
          <a:p>
            <a:r>
              <a:rPr lang="en-US" dirty="0"/>
              <a:t>Blood: Purity of bloodline or family-line, family loyalty more important than larger community, symbol of manhood</a:t>
            </a:r>
          </a:p>
          <a:p>
            <a:r>
              <a:rPr lang="en-US" dirty="0"/>
              <a:t>Bovine:  symbol of instinctive submission, followers rather than leaders, prey rather than predator, slow, unintelligent</a:t>
            </a:r>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lstStyle/>
          <a:p>
            <a:r>
              <a:rPr lang="en-US" dirty="0"/>
              <a:t>Wolf: top predator, natural leader, symbol of fierceness, independence and intelligence</a:t>
            </a:r>
          </a:p>
          <a:p>
            <a:r>
              <a:rPr lang="en-US" dirty="0"/>
              <a:t>Horse: courage, </a:t>
            </a:r>
            <a:r>
              <a:rPr lang="en-US" dirty="0" err="1"/>
              <a:t>gaallantry</a:t>
            </a:r>
            <a:r>
              <a:rPr lang="en-US" dirty="0"/>
              <a:t>, adventure, gracefulness, beauty, symbol of Southern upper-class lifestyle</a:t>
            </a:r>
          </a:p>
          <a:p>
            <a:r>
              <a:rPr lang="en-US" dirty="0"/>
              <a:t>Mules:  barrenness, lack of change, lack of creativity, symbol of routine and uninteresting work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two Houses</a:t>
            </a:r>
          </a:p>
        </p:txBody>
      </p:sp>
      <p:sp>
        <p:nvSpPr>
          <p:cNvPr id="3" name="Content Placeholder 2"/>
          <p:cNvSpPr>
            <a:spLocks noGrp="1"/>
          </p:cNvSpPr>
          <p:nvPr>
            <p:ph idx="1"/>
          </p:nvPr>
        </p:nvSpPr>
        <p:spPr/>
        <p:txBody>
          <a:bodyPr>
            <a:normAutofit fontScale="92500" lnSpcReduction="20000"/>
          </a:bodyPr>
          <a:lstStyle/>
          <a:p>
            <a:r>
              <a:rPr lang="en-US" dirty="0"/>
              <a:t>What is the significance of the way the house that </a:t>
            </a:r>
            <a:r>
              <a:rPr lang="en-US" dirty="0" err="1"/>
              <a:t>Abner</a:t>
            </a:r>
            <a:r>
              <a:rPr lang="en-US" dirty="0"/>
              <a:t> moves into with his family described by the narrator?</a:t>
            </a:r>
          </a:p>
          <a:p>
            <a:r>
              <a:rPr lang="en-US" dirty="0"/>
              <a:t>What are </a:t>
            </a:r>
            <a:r>
              <a:rPr lang="en-US" dirty="0" err="1"/>
              <a:t>Sarty’s</a:t>
            </a:r>
            <a:r>
              <a:rPr lang="en-US" dirty="0"/>
              <a:t> thoughts and feelings when he sees Colonel De Spain’s house for the first time?</a:t>
            </a:r>
          </a:p>
          <a:p>
            <a:r>
              <a:rPr lang="en-US" dirty="0"/>
              <a:t>What does </a:t>
            </a:r>
            <a:r>
              <a:rPr lang="en-US" dirty="0" err="1"/>
              <a:t>Abner</a:t>
            </a:r>
            <a:r>
              <a:rPr lang="en-US" dirty="0"/>
              <a:t> do during their first visit to the De Spain house and what does he say to </a:t>
            </a:r>
            <a:r>
              <a:rPr lang="en-US" dirty="0" err="1"/>
              <a:t>Sarty</a:t>
            </a:r>
            <a:r>
              <a:rPr lang="en-US" dirty="0"/>
              <a:t> after doing it? </a:t>
            </a:r>
          </a:p>
          <a:p>
            <a:r>
              <a:rPr lang="en-US" dirty="0"/>
              <a:t>Even though his action is inappropriate, what historical truth about such houses does he teach his son?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lstStyle/>
          <a:p>
            <a:r>
              <a:rPr lang="en-US" dirty="0"/>
              <a:t>Looks the same as previous one, symbolizes dead-end and repetitious nature of </a:t>
            </a:r>
            <a:r>
              <a:rPr lang="en-US" dirty="0" err="1"/>
              <a:t>Abner’s</a:t>
            </a:r>
            <a:r>
              <a:rPr lang="en-US" dirty="0"/>
              <a:t> life, hopelessness</a:t>
            </a:r>
          </a:p>
          <a:p>
            <a:r>
              <a:rPr lang="en-US" dirty="0" err="1"/>
              <a:t>Sarty</a:t>
            </a:r>
            <a:r>
              <a:rPr lang="en-US" dirty="0"/>
              <a:t> associates De Spain house with culture, security and beauty</a:t>
            </a:r>
          </a:p>
          <a:p>
            <a:r>
              <a:rPr lang="en-US" dirty="0"/>
              <a:t>Abner points out historical injustice and exploitation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Court Scene</a:t>
            </a:r>
          </a:p>
        </p:txBody>
      </p:sp>
      <p:sp>
        <p:nvSpPr>
          <p:cNvPr id="3" name="Content Placeholder 2"/>
          <p:cNvSpPr>
            <a:spLocks noGrp="1"/>
          </p:cNvSpPr>
          <p:nvPr>
            <p:ph idx="1"/>
          </p:nvPr>
        </p:nvSpPr>
        <p:spPr/>
        <p:txBody>
          <a:bodyPr/>
          <a:lstStyle/>
          <a:p>
            <a:r>
              <a:rPr lang="en-US" dirty="0"/>
              <a:t>Do you think the second judge is more competent and fair compared to the first one? Why or why not?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lstStyle/>
          <a:p>
            <a:r>
              <a:rPr lang="en-US" dirty="0"/>
              <a:t>Certainly more fair: gives a balanced verdict</a:t>
            </a:r>
          </a:p>
          <a:p>
            <a:r>
              <a:rPr lang="en-US" dirty="0"/>
              <a:t>Does not favor Col. </a:t>
            </a:r>
            <a:r>
              <a:rPr lang="en-US" dirty="0" err="1"/>
              <a:t>Sartoris</a:t>
            </a:r>
            <a:r>
              <a:rPr lang="en-US" dirty="0"/>
              <a:t> </a:t>
            </a:r>
          </a:p>
          <a:p>
            <a:r>
              <a:rPr lang="en-US" dirty="0"/>
              <a:t>Treats </a:t>
            </a:r>
            <a:r>
              <a:rPr lang="en-US" dirty="0" err="1"/>
              <a:t>Abner</a:t>
            </a:r>
            <a:r>
              <a:rPr lang="en-US" dirty="0"/>
              <a:t> with respect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Great “Wall Breaker”: President Abraham Lincoln (1809-1865)</a:t>
            </a:r>
          </a:p>
        </p:txBody>
      </p:sp>
      <p:pic>
        <p:nvPicPr>
          <p:cNvPr id="4" name="Content Placeholder 3" descr="Lincoln.jpg"/>
          <p:cNvPicPr>
            <a:picLocks noGrp="1" noChangeAspect="1"/>
          </p:cNvPicPr>
          <p:nvPr>
            <p:ph idx="1"/>
          </p:nvPr>
        </p:nvPicPr>
        <p:blipFill>
          <a:blip r:embed="rId2"/>
          <a:stretch>
            <a:fillRect/>
          </a:stretch>
        </p:blipFill>
        <p:spPr>
          <a:xfrm>
            <a:off x="2667000" y="1981200"/>
            <a:ext cx="3510136" cy="4525963"/>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Minor Characters</a:t>
            </a:r>
          </a:p>
        </p:txBody>
      </p:sp>
      <p:sp>
        <p:nvSpPr>
          <p:cNvPr id="3" name="Content Placeholder 2"/>
          <p:cNvSpPr>
            <a:spLocks noGrp="1"/>
          </p:cNvSpPr>
          <p:nvPr>
            <p:ph idx="1"/>
          </p:nvPr>
        </p:nvSpPr>
        <p:spPr/>
        <p:txBody>
          <a:bodyPr>
            <a:normAutofit fontScale="92500" lnSpcReduction="10000"/>
          </a:bodyPr>
          <a:lstStyle/>
          <a:p>
            <a:r>
              <a:rPr lang="en-US" dirty="0"/>
              <a:t>What do the two minor black characters reveal about </a:t>
            </a:r>
            <a:r>
              <a:rPr lang="en-US" dirty="0" err="1"/>
              <a:t>Abner</a:t>
            </a:r>
            <a:r>
              <a:rPr lang="en-US" dirty="0"/>
              <a:t> in particular and the Southern society in general at this time in history?</a:t>
            </a:r>
          </a:p>
          <a:p>
            <a:r>
              <a:rPr lang="en-US" dirty="0"/>
              <a:t>What do </a:t>
            </a:r>
            <a:r>
              <a:rPr lang="en-US" dirty="0" err="1"/>
              <a:t>Sarty’s</a:t>
            </a:r>
            <a:r>
              <a:rPr lang="en-US" dirty="0"/>
              <a:t> mother’s words &amp; actions reveal about lower-class white women’s situation in this society at this time?</a:t>
            </a:r>
          </a:p>
          <a:p>
            <a:r>
              <a:rPr lang="en-US" dirty="0"/>
              <a:t>Do you think Colonel De Spain is a courteous southern gentleman victimized &amp; bullied by </a:t>
            </a:r>
            <a:r>
              <a:rPr lang="en-US" dirty="0" err="1"/>
              <a:t>Abner</a:t>
            </a:r>
            <a:r>
              <a:rPr lang="en-US" dirty="0"/>
              <a:t>? Or do you think he is not really as nice as he seems to be?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lstStyle/>
          <a:p>
            <a:r>
              <a:rPr lang="en-US" dirty="0"/>
              <a:t>Black characters</a:t>
            </a:r>
          </a:p>
          <a:p>
            <a:pPr lvl="1"/>
            <a:r>
              <a:rPr lang="en-US" dirty="0"/>
              <a:t>First one represents average blacks: without property without rights, being abused &amp; exploited by everybody including </a:t>
            </a:r>
            <a:r>
              <a:rPr lang="en-US" dirty="0" err="1"/>
              <a:t>Abner</a:t>
            </a:r>
            <a:endParaRPr lang="en-US" dirty="0"/>
          </a:p>
          <a:p>
            <a:pPr lvl="1"/>
            <a:r>
              <a:rPr lang="en-US" dirty="0"/>
              <a:t>servant represents free blacks “protected” by upper-class white men, just like upper-class white women protected as daughters and wives and mothers, ex: Mrs. De Spain</a:t>
            </a: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lstStyle/>
          <a:p>
            <a:r>
              <a:rPr lang="en-US" dirty="0" err="1"/>
              <a:t>Sarty’s</a:t>
            </a:r>
            <a:r>
              <a:rPr lang="en-US" dirty="0"/>
              <a:t> mother:</a:t>
            </a:r>
          </a:p>
          <a:p>
            <a:pPr lvl="1"/>
            <a:r>
              <a:rPr lang="en-US" dirty="0"/>
              <a:t>Wants a stable life but can’t have one</a:t>
            </a:r>
          </a:p>
          <a:p>
            <a:pPr lvl="1"/>
            <a:r>
              <a:rPr lang="en-US" dirty="0"/>
              <a:t>Wants </a:t>
            </a:r>
            <a:r>
              <a:rPr lang="en-US" dirty="0" err="1"/>
              <a:t>Sarty</a:t>
            </a:r>
            <a:r>
              <a:rPr lang="en-US" dirty="0"/>
              <a:t> to be different from father</a:t>
            </a:r>
          </a:p>
          <a:p>
            <a:pPr lvl="1"/>
            <a:r>
              <a:rPr lang="en-US" dirty="0"/>
              <a:t>Wants Husband to stop violence</a:t>
            </a:r>
          </a:p>
          <a:p>
            <a:pPr lvl="1"/>
            <a:r>
              <a:rPr lang="en-US" dirty="0"/>
              <a:t>Wants Abner to feel like a man, be respected</a:t>
            </a:r>
          </a:p>
          <a:p>
            <a:pPr lvl="1"/>
            <a:r>
              <a:rPr lang="en-US" dirty="0"/>
              <a:t>Wants to save both husband and son</a:t>
            </a:r>
          </a:p>
          <a:p>
            <a:pPr lvl="1"/>
            <a:r>
              <a:rPr lang="en-US" dirty="0"/>
              <a:t>Put to an unfair and cruel test by Abner </a:t>
            </a:r>
          </a:p>
          <a:p>
            <a:pPr lvl="1"/>
            <a:r>
              <a:rPr lang="en-US" dirty="0"/>
              <a:t>Lacks security &amp; protection unlike Mrs. De Spain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Abner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Why does narrator say that </a:t>
            </a:r>
            <a:r>
              <a:rPr lang="en-US" dirty="0" err="1"/>
              <a:t>Abner’s</a:t>
            </a:r>
            <a:r>
              <a:rPr lang="en-US" dirty="0"/>
              <a:t> actions and words lack “heat”?</a:t>
            </a:r>
          </a:p>
          <a:p>
            <a:r>
              <a:rPr lang="en-US" dirty="0"/>
              <a:t>Why is </a:t>
            </a:r>
            <a:r>
              <a:rPr lang="en-US" dirty="0" err="1"/>
              <a:t>Abner</a:t>
            </a:r>
            <a:r>
              <a:rPr lang="en-US" dirty="0"/>
              <a:t> described as a flat figure cut from tin?</a:t>
            </a:r>
          </a:p>
          <a:p>
            <a:r>
              <a:rPr lang="en-US" dirty="0"/>
              <a:t>Why does narrator say that the old coat he wears is green like “the bodies of old house flies”?</a:t>
            </a:r>
          </a:p>
          <a:p>
            <a:r>
              <a:rPr lang="en-US" dirty="0"/>
              <a:t>Even though </a:t>
            </a:r>
            <a:r>
              <a:rPr lang="en-US" dirty="0" err="1"/>
              <a:t>Abner</a:t>
            </a:r>
            <a:r>
              <a:rPr lang="en-US" dirty="0"/>
              <a:t> is a small and skinny man why does the narrator say that his footsteps sound so heavy when he walks up to De Spain’s house and his small body is “not dwarfed by the white door”?</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lstStyle/>
          <a:p>
            <a:r>
              <a:rPr lang="en-US" dirty="0"/>
              <a:t>Lack of heat: Lost all hope and joy in living</a:t>
            </a:r>
          </a:p>
          <a:p>
            <a:r>
              <a:rPr lang="en-US" dirty="0"/>
              <a:t>Flat figure: flattened by years of exploitation and </a:t>
            </a:r>
            <a:r>
              <a:rPr lang="en-US" dirty="0" err="1"/>
              <a:t>oppre</a:t>
            </a:r>
            <a:r>
              <a:rPr lang="zh-CN" altLang="en-US" dirty="0"/>
              <a:t> </a:t>
            </a:r>
            <a:r>
              <a:rPr lang="en-US" dirty="0" err="1"/>
              <a:t>ssion</a:t>
            </a:r>
            <a:endParaRPr lang="en-US" dirty="0"/>
          </a:p>
          <a:p>
            <a:r>
              <a:rPr lang="en-US" dirty="0"/>
              <a:t>Green like flies: disgusting, associated with death and decay, opposite of wolf-image</a:t>
            </a:r>
          </a:p>
          <a:p>
            <a:r>
              <a:rPr lang="en-US" dirty="0"/>
              <a:t>Heavy footsteps and dwarf image: attempt to maintain dignity, challenge traditional authority</a:t>
            </a:r>
          </a:p>
          <a:p>
            <a:endParaRPr lang="en-US" dirty="0"/>
          </a:p>
          <a:p>
            <a:endParaRPr lang="en-US" dirty="0"/>
          </a:p>
          <a:p>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a:t>
            </a:r>
            <a:r>
              <a:rPr lang="en-US" dirty="0" err="1"/>
              <a:t>Sarty</a:t>
            </a:r>
            <a:endParaRPr lang="en-US" dirty="0"/>
          </a:p>
        </p:txBody>
      </p:sp>
      <p:sp>
        <p:nvSpPr>
          <p:cNvPr id="3" name="Content Placeholder 2"/>
          <p:cNvSpPr>
            <a:spLocks noGrp="1"/>
          </p:cNvSpPr>
          <p:nvPr>
            <p:ph idx="1"/>
          </p:nvPr>
        </p:nvSpPr>
        <p:spPr/>
        <p:txBody>
          <a:bodyPr/>
          <a:lstStyle/>
          <a:p>
            <a:r>
              <a:rPr lang="en-US" dirty="0"/>
              <a:t>Why is </a:t>
            </a:r>
            <a:r>
              <a:rPr lang="en-US" dirty="0" err="1"/>
              <a:t>Sarty</a:t>
            </a:r>
            <a:r>
              <a:rPr lang="en-US" dirty="0"/>
              <a:t> so upset that his father has not sent a black man to warn the land owner?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p:txBody>
          <a:bodyPr/>
          <a:lstStyle/>
          <a:p>
            <a:r>
              <a:rPr lang="en-US" dirty="0"/>
              <a:t>Turning point</a:t>
            </a:r>
          </a:p>
          <a:p>
            <a:r>
              <a:rPr lang="en-US" dirty="0"/>
              <a:t>Father no longer a hero who fights fair</a:t>
            </a:r>
          </a:p>
          <a:p>
            <a:r>
              <a:rPr lang="en-US" dirty="0"/>
              <a:t>Doesn’t understand father’s reasoning</a:t>
            </a:r>
          </a:p>
          <a:p>
            <a:pPr lvl="1"/>
            <a:r>
              <a:rPr lang="en-US" dirty="0"/>
              <a:t>De Spain really big landlord compared to Mr. Harris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Ending of Story</a:t>
            </a:r>
          </a:p>
        </p:txBody>
      </p:sp>
      <p:sp>
        <p:nvSpPr>
          <p:cNvPr id="3" name="Content Placeholder 2"/>
          <p:cNvSpPr>
            <a:spLocks noGrp="1"/>
          </p:cNvSpPr>
          <p:nvPr>
            <p:ph idx="1"/>
          </p:nvPr>
        </p:nvSpPr>
        <p:spPr/>
        <p:txBody>
          <a:bodyPr>
            <a:normAutofit fontScale="92500" lnSpcReduction="20000"/>
          </a:bodyPr>
          <a:lstStyle/>
          <a:p>
            <a:r>
              <a:rPr lang="en-US" dirty="0"/>
              <a:t>Do you think </a:t>
            </a:r>
            <a:r>
              <a:rPr lang="en-US" dirty="0" err="1"/>
              <a:t>Sarty</a:t>
            </a:r>
            <a:r>
              <a:rPr lang="en-US" dirty="0"/>
              <a:t> knew or expected Col. De Spain to shoot and kill his father?</a:t>
            </a:r>
          </a:p>
          <a:p>
            <a:r>
              <a:rPr lang="en-US" dirty="0"/>
              <a:t>What do you think will happen to De Spain for killing </a:t>
            </a:r>
            <a:r>
              <a:rPr lang="en-US" dirty="0" err="1"/>
              <a:t>Abner</a:t>
            </a:r>
            <a:r>
              <a:rPr lang="en-US" dirty="0"/>
              <a:t>? Will it be fair or not?</a:t>
            </a:r>
          </a:p>
          <a:p>
            <a:r>
              <a:rPr lang="en-US" dirty="0"/>
              <a:t>Why does </a:t>
            </a:r>
            <a:r>
              <a:rPr lang="en-US" dirty="0" err="1"/>
              <a:t>Sarty</a:t>
            </a:r>
            <a:r>
              <a:rPr lang="en-US" dirty="0"/>
              <a:t> run to the forest instead of going back to his family?</a:t>
            </a:r>
          </a:p>
          <a:p>
            <a:r>
              <a:rPr lang="en-US" dirty="0"/>
              <a:t>What do you think might happen to the rest of the family after </a:t>
            </a:r>
            <a:r>
              <a:rPr lang="en-US" dirty="0" err="1"/>
              <a:t>Abner’s</a:t>
            </a:r>
            <a:r>
              <a:rPr lang="en-US" dirty="0"/>
              <a:t> death?</a:t>
            </a:r>
          </a:p>
          <a:p>
            <a:r>
              <a:rPr lang="en-US" dirty="0"/>
              <a:t>Do you find the story’s ending satisfactory? Why or why not?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normAutofit fontScale="92500"/>
          </a:bodyPr>
          <a:lstStyle/>
          <a:p>
            <a:r>
              <a:rPr lang="en-US" dirty="0"/>
              <a:t>Probably not. Expected Colonel De Spain to be “nice” and “fair.”</a:t>
            </a:r>
          </a:p>
          <a:p>
            <a:r>
              <a:rPr lang="en-US" dirty="0"/>
              <a:t>Will claim was defending property. No consequence. Property rights vs. human rights.</a:t>
            </a:r>
          </a:p>
          <a:p>
            <a:r>
              <a:rPr lang="en-US" dirty="0"/>
              <a:t>Too confused. Needs to clear his head. Afraid and ashamed to face family, especially mother. Does probably return and take care of them. Flash forwards suggest he grows up to be good and just man.</a:t>
            </a:r>
          </a:p>
          <a:p>
            <a:endParaRPr lang="en-US" dirty="0"/>
          </a:p>
          <a:p>
            <a:endParaRPr lang="en-US" dirty="0"/>
          </a:p>
          <a:p>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Last One</a:t>
            </a:r>
          </a:p>
        </p:txBody>
      </p:sp>
      <p:sp>
        <p:nvSpPr>
          <p:cNvPr id="3" name="Content Placeholder 2"/>
          <p:cNvSpPr>
            <a:spLocks noGrp="1"/>
          </p:cNvSpPr>
          <p:nvPr>
            <p:ph idx="1"/>
          </p:nvPr>
        </p:nvSpPr>
        <p:spPr/>
        <p:txBody>
          <a:bodyPr>
            <a:normAutofit/>
          </a:bodyPr>
          <a:lstStyle/>
          <a:p>
            <a:r>
              <a:rPr lang="en-US" dirty="0"/>
              <a:t>Why does Abner tell his wife to hold </a:t>
            </a:r>
            <a:r>
              <a:rPr lang="en-US" dirty="0" err="1"/>
              <a:t>Sarty</a:t>
            </a:r>
            <a:r>
              <a:rPr lang="en-US" dirty="0"/>
              <a:t> instead of tying him up with a piece of rope as </a:t>
            </a:r>
            <a:r>
              <a:rPr lang="en-US" dirty="0" err="1"/>
              <a:t>Sarty’s</a:t>
            </a:r>
            <a:r>
              <a:rPr lang="en-US" dirty="0"/>
              <a:t> older brother suggests? </a:t>
            </a:r>
          </a:p>
          <a:p>
            <a:pPr lvl="1"/>
            <a:r>
              <a:rPr lang="en-US" dirty="0"/>
              <a:t>Loves taking risk </a:t>
            </a:r>
          </a:p>
          <a:p>
            <a:pPr lvl="1"/>
            <a:r>
              <a:rPr lang="en-US" dirty="0"/>
              <a:t>Puts both son and wife to a test of loyalty</a:t>
            </a:r>
          </a:p>
          <a:p>
            <a:pPr lvl="1"/>
            <a:r>
              <a:rPr lang="en-US" dirty="0"/>
              <a:t>Probably wants to die and end a painful existence and set rest of family free</a:t>
            </a:r>
          </a:p>
          <a:p>
            <a:pPr lvl="1"/>
            <a:r>
              <a:rPr lang="en-US" dirty="0"/>
              <a:t>Wants </a:t>
            </a:r>
            <a:r>
              <a:rPr lang="en-US" dirty="0" err="1"/>
              <a:t>Sarty</a:t>
            </a:r>
            <a:r>
              <a:rPr lang="en-US" dirty="0"/>
              <a:t> to be “final messenger”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Famous Quote from Lincoln</a:t>
            </a:r>
          </a:p>
        </p:txBody>
      </p:sp>
      <p:sp>
        <p:nvSpPr>
          <p:cNvPr id="3" name="Content Placeholder 2"/>
          <p:cNvSpPr>
            <a:spLocks noGrp="1"/>
          </p:cNvSpPr>
          <p:nvPr>
            <p:ph idx="1"/>
          </p:nvPr>
        </p:nvSpPr>
        <p:spPr/>
        <p:txBody>
          <a:bodyPr/>
          <a:lstStyle/>
          <a:p>
            <a:r>
              <a:rPr lang="en-US" dirty="0"/>
              <a:t>“On the side of the Union, it is a struggle for maintaining in the world, that form, and substance of government, whose leading object is, to elevate the condition of men—to lift artificial weights from all shoulders—to clear the paths of laudable pursuit for all—to afford all, an unfettered start, and a fair chance, in the race of life.”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Homework # 2 Due May 15</a:t>
            </a:r>
            <a:br>
              <a:rPr lang="en-US" dirty="0"/>
            </a:br>
            <a:r>
              <a:rPr lang="en-US" sz="2700" dirty="0"/>
              <a:t>Read the two articles about self-made men and answer the following questions (total 250-300 words, typed, printed out, double spaced )</a:t>
            </a:r>
          </a:p>
        </p:txBody>
      </p:sp>
      <p:sp>
        <p:nvSpPr>
          <p:cNvPr id="3" name="Content Placeholder 2"/>
          <p:cNvSpPr>
            <a:spLocks noGrp="1"/>
          </p:cNvSpPr>
          <p:nvPr>
            <p:ph idx="1"/>
          </p:nvPr>
        </p:nvSpPr>
        <p:spPr/>
        <p:txBody>
          <a:bodyPr>
            <a:normAutofit fontScale="92500" lnSpcReduction="10000"/>
          </a:bodyPr>
          <a:lstStyle/>
          <a:p>
            <a:r>
              <a:rPr lang="en-US" dirty="0"/>
              <a:t>When some rich people claim to be “self-made” what truths do they try to hide, according to Maia </a:t>
            </a:r>
            <a:r>
              <a:rPr lang="en-US" dirty="0" err="1"/>
              <a:t>Szalavitz</a:t>
            </a:r>
            <a:r>
              <a:rPr lang="en-US" dirty="0"/>
              <a:t>, the author of “What's behind rich people pretending to be self-made”?</a:t>
            </a:r>
          </a:p>
          <a:p>
            <a:r>
              <a:rPr lang="en-US" dirty="0"/>
              <a:t>What did you learn about Mark </a:t>
            </a:r>
            <a:r>
              <a:rPr lang="en-US" dirty="0" err="1"/>
              <a:t>Zuckerberg</a:t>
            </a:r>
            <a:r>
              <a:rPr lang="en-US" dirty="0"/>
              <a:t>, the self-made American hero, from the article entitled “The third era of </a:t>
            </a:r>
            <a:r>
              <a:rPr lang="en-US" dirty="0" err="1"/>
              <a:t>Zuck</a:t>
            </a:r>
            <a:r>
              <a:rPr lang="en-US" dirty="0"/>
              <a:t>': how the CEO went from hero to humiliation” by Julia Carrie Wong?</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Metaphor in Lincoln’s Speech</a:t>
            </a:r>
          </a:p>
        </p:txBody>
      </p:sp>
      <p:sp>
        <p:nvSpPr>
          <p:cNvPr id="3" name="Content Placeholder 2"/>
          <p:cNvSpPr>
            <a:spLocks noGrp="1"/>
          </p:cNvSpPr>
          <p:nvPr>
            <p:ph idx="1"/>
          </p:nvPr>
        </p:nvSpPr>
        <p:spPr/>
        <p:txBody>
          <a:bodyPr/>
          <a:lstStyle/>
          <a:p>
            <a:r>
              <a:rPr lang="en-US" dirty="0"/>
              <a:t>America Dream= a foot race</a:t>
            </a:r>
          </a:p>
          <a:p>
            <a:pPr lvl="1"/>
            <a:r>
              <a:rPr lang="en-US" dirty="0"/>
              <a:t>Equal start but different finish</a:t>
            </a:r>
          </a:p>
          <a:p>
            <a:pPr lvl="1"/>
            <a:r>
              <a:rPr lang="en-US" dirty="0"/>
              <a:t>But how can slaves and poor white men and women of all classes and colors compete with rich, educated white men if they don’t get an “equal start”?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American Civil War (1861-1865)</a:t>
            </a:r>
          </a:p>
        </p:txBody>
      </p:sp>
      <p:sp>
        <p:nvSpPr>
          <p:cNvPr id="3" name="Content Placeholder 2"/>
          <p:cNvSpPr>
            <a:spLocks noGrp="1"/>
          </p:cNvSpPr>
          <p:nvPr>
            <p:ph idx="1"/>
          </p:nvPr>
        </p:nvSpPr>
        <p:spPr/>
        <p:txBody>
          <a:bodyPr/>
          <a:lstStyle/>
          <a:p>
            <a:r>
              <a:rPr lang="en-US" dirty="0"/>
              <a:t>Unionists vs. Confederates</a:t>
            </a:r>
          </a:p>
          <a:p>
            <a:pPr lvl="1"/>
            <a:r>
              <a:rPr lang="en-US" dirty="0"/>
              <a:t>Caused by</a:t>
            </a:r>
          </a:p>
          <a:p>
            <a:pPr lvl="2"/>
            <a:r>
              <a:rPr lang="en-US" dirty="0"/>
              <a:t>Economic rivalry</a:t>
            </a:r>
          </a:p>
          <a:p>
            <a:pPr lvl="2"/>
            <a:r>
              <a:rPr lang="en-US" dirty="0"/>
              <a:t>Ideological rivalry</a:t>
            </a:r>
          </a:p>
          <a:p>
            <a:pPr lvl="1"/>
            <a:endParaRPr lang="en-US" dirty="0"/>
          </a:p>
          <a:p>
            <a:pPr lvl="1">
              <a:buNone/>
            </a:pP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 vs. Gray</a:t>
            </a:r>
          </a:p>
        </p:txBody>
      </p:sp>
      <p:pic>
        <p:nvPicPr>
          <p:cNvPr id="4" name="Content Placeholder 3" descr="american-civil-war.jpg"/>
          <p:cNvPicPr>
            <a:picLocks noGrp="1" noChangeAspect="1"/>
          </p:cNvPicPr>
          <p:nvPr>
            <p:ph idx="1"/>
          </p:nvPr>
        </p:nvPicPr>
        <p:blipFill>
          <a:blip r:embed="rId2"/>
          <a:stretch>
            <a:fillRect/>
          </a:stretch>
        </p:blipFill>
        <p:spPr>
          <a:xfrm>
            <a:off x="0" y="1981200"/>
            <a:ext cx="9525000" cy="40005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Plantation House as  Powerful Symbol</a:t>
            </a:r>
          </a:p>
        </p:txBody>
      </p:sp>
      <p:pic>
        <p:nvPicPr>
          <p:cNvPr id="4" name="Content Placeholder 3" descr="Plantation Houses.jpg"/>
          <p:cNvPicPr>
            <a:picLocks noGrp="1" noChangeAspect="1"/>
          </p:cNvPicPr>
          <p:nvPr>
            <p:ph idx="1"/>
          </p:nvPr>
        </p:nvPicPr>
        <p:blipFill>
          <a:blip r:embed="rId2"/>
          <a:stretch>
            <a:fillRect/>
          </a:stretch>
        </p:blipFill>
        <p:spPr>
          <a:xfrm>
            <a:off x="1554691" y="1600200"/>
            <a:ext cx="6034617"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Plantation House</a:t>
            </a:r>
          </a:p>
        </p:txBody>
      </p:sp>
      <p:sp>
        <p:nvSpPr>
          <p:cNvPr id="3" name="Content Placeholder 2"/>
          <p:cNvSpPr>
            <a:spLocks noGrp="1"/>
          </p:cNvSpPr>
          <p:nvPr>
            <p:ph idx="1"/>
          </p:nvPr>
        </p:nvSpPr>
        <p:spPr/>
        <p:txBody>
          <a:bodyPr>
            <a:normAutofit lnSpcReduction="10000"/>
          </a:bodyPr>
          <a:lstStyle/>
          <a:p>
            <a:r>
              <a:rPr lang="en-US" dirty="0"/>
              <a:t>A symbol to Southern Upper-class Whites of</a:t>
            </a:r>
          </a:p>
          <a:p>
            <a:pPr lvl="1"/>
            <a:r>
              <a:rPr lang="en-US" dirty="0"/>
              <a:t>Hospitality</a:t>
            </a:r>
          </a:p>
          <a:p>
            <a:pPr lvl="1"/>
            <a:r>
              <a:rPr lang="en-US" dirty="0"/>
              <a:t>Courtesy</a:t>
            </a:r>
          </a:p>
          <a:p>
            <a:pPr lvl="1"/>
            <a:r>
              <a:rPr lang="en-US" dirty="0"/>
              <a:t>Refinement</a:t>
            </a:r>
          </a:p>
          <a:p>
            <a:pPr lvl="1"/>
            <a:r>
              <a:rPr lang="en-US" dirty="0"/>
              <a:t>High culture</a:t>
            </a:r>
          </a:p>
          <a:p>
            <a:pPr lvl="1"/>
            <a:r>
              <a:rPr lang="en-US" dirty="0"/>
              <a:t>Leisurely way of life</a:t>
            </a:r>
          </a:p>
          <a:p>
            <a:pPr lvl="1"/>
            <a:r>
              <a:rPr lang="en-US" dirty="0"/>
              <a:t>Courage, gallantry, open-heartedness</a:t>
            </a:r>
          </a:p>
          <a:p>
            <a:pPr lvl="1"/>
            <a:r>
              <a:rPr lang="en-US" dirty="0"/>
              <a:t>Purity of bloodline or breeding or lineage</a:t>
            </a:r>
          </a:p>
          <a:p>
            <a:pPr lvl="1"/>
            <a:r>
              <a:rPr lang="en-US" dirty="0"/>
              <a:t>Pre-industrial heroic lifestyle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a:t>
            </a:r>
          </a:p>
        </p:txBody>
      </p:sp>
      <p:sp>
        <p:nvSpPr>
          <p:cNvPr id="3" name="Content Placeholder 2"/>
          <p:cNvSpPr>
            <a:spLocks noGrp="1"/>
          </p:cNvSpPr>
          <p:nvPr>
            <p:ph idx="1"/>
          </p:nvPr>
        </p:nvSpPr>
        <p:spPr/>
        <p:txBody>
          <a:bodyPr>
            <a:normAutofit fontScale="85000" lnSpcReduction="20000"/>
          </a:bodyPr>
          <a:lstStyle/>
          <a:p>
            <a:r>
              <a:rPr lang="en-US" dirty="0"/>
              <a:t>Union won after great loss of life and infrastructure</a:t>
            </a:r>
          </a:p>
          <a:p>
            <a:r>
              <a:rPr lang="en-US" dirty="0"/>
              <a:t>Slavery abolished (Emancipation Proclamation 1863)</a:t>
            </a:r>
          </a:p>
          <a:p>
            <a:r>
              <a:rPr lang="en-US" dirty="0"/>
              <a:t>Lincoln assassinated</a:t>
            </a:r>
          </a:p>
          <a:p>
            <a:r>
              <a:rPr lang="en-US" dirty="0"/>
              <a:t>Blacks still discriminated against in both North and South</a:t>
            </a:r>
          </a:p>
          <a:p>
            <a:pPr lvl="1"/>
            <a:r>
              <a:rPr lang="en-US" dirty="0"/>
              <a:t>Free but not equal</a:t>
            </a:r>
          </a:p>
          <a:p>
            <a:pPr lvl="1"/>
            <a:r>
              <a:rPr lang="en-US" dirty="0"/>
              <a:t>Did not own land </a:t>
            </a:r>
          </a:p>
          <a:p>
            <a:pPr lvl="1"/>
            <a:r>
              <a:rPr lang="en-US" dirty="0"/>
              <a:t>Worked as share croppers, servants</a:t>
            </a:r>
          </a:p>
          <a:p>
            <a:pPr lvl="1"/>
            <a:r>
              <a:rPr lang="en-US" dirty="0"/>
              <a:t>Victims of lynching &amp; mob beatings</a:t>
            </a:r>
          </a:p>
          <a:p>
            <a:pPr lvl="1"/>
            <a:r>
              <a:rPr lang="en-US" dirty="0"/>
              <a:t>Could not move freely</a:t>
            </a:r>
          </a:p>
          <a:p>
            <a:pPr lvl="1"/>
            <a:r>
              <a:rPr lang="en-US" dirty="0"/>
              <a:t>Could not vote freely</a:t>
            </a:r>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TotalTime>
  <Words>1478</Words>
  <Application>Microsoft Macintosh PowerPoint</Application>
  <PresentationFormat>全屏显示(4:3)</PresentationFormat>
  <Paragraphs>145</Paragraphs>
  <Slides>30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30</vt:i4>
      </vt:variant>
    </vt:vector>
  </HeadingPairs>
  <TitlesOfParts>
    <vt:vector size="34" baseType="lpstr">
      <vt:lpstr>宋体</vt:lpstr>
      <vt:lpstr>Arial</vt:lpstr>
      <vt:lpstr>Calibri</vt:lpstr>
      <vt:lpstr>Office Theme</vt:lpstr>
      <vt:lpstr>May 10 Lecture Slides</vt:lpstr>
      <vt:lpstr>Another Great “Wall Breaker”: President Abraham Lincoln (1809-1865)</vt:lpstr>
      <vt:lpstr>A Famous Quote from Lincoln</vt:lpstr>
      <vt:lpstr>The Metaphor in Lincoln’s Speech</vt:lpstr>
      <vt:lpstr>The American Civil War (1861-1865)</vt:lpstr>
      <vt:lpstr>Blue vs. Gray</vt:lpstr>
      <vt:lpstr>The Plantation House as  Powerful Symbol</vt:lpstr>
      <vt:lpstr>The Plantation House</vt:lpstr>
      <vt:lpstr>Outcome</vt:lpstr>
      <vt:lpstr>Outcome concluded</vt:lpstr>
      <vt:lpstr>Opening Scene: 1st Courtroom and moving once again</vt:lpstr>
      <vt:lpstr>Answers</vt:lpstr>
      <vt:lpstr>Topics about Symbolism </vt:lpstr>
      <vt:lpstr>Answers</vt:lpstr>
      <vt:lpstr>Answers</vt:lpstr>
      <vt:lpstr>The two Houses</vt:lpstr>
      <vt:lpstr>Answers</vt:lpstr>
      <vt:lpstr>Second Court Scene</vt:lpstr>
      <vt:lpstr>Answers</vt:lpstr>
      <vt:lpstr>The Minor Characters</vt:lpstr>
      <vt:lpstr>Answers</vt:lpstr>
      <vt:lpstr>Answers</vt:lpstr>
      <vt:lpstr>Abner</vt:lpstr>
      <vt:lpstr>Answers</vt:lpstr>
      <vt:lpstr>About Sarty</vt:lpstr>
      <vt:lpstr>Answer</vt:lpstr>
      <vt:lpstr>Ending of Story</vt:lpstr>
      <vt:lpstr>Answers</vt:lpstr>
      <vt:lpstr>Last One</vt:lpstr>
      <vt:lpstr>Homework # 2 Due May 15 Read the two articles about self-made men and answer the following questions (total 250-300 words, typed, printed out, double spaced )</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Ahsan</dc:creator>
  <cp:lastModifiedBy>DongBoyuan</cp:lastModifiedBy>
  <cp:revision>54</cp:revision>
  <dcterms:created xsi:type="dcterms:W3CDTF">2018-05-09T16:19:01Z</dcterms:created>
  <dcterms:modified xsi:type="dcterms:W3CDTF">2018-05-28T21:59:54Z</dcterms:modified>
</cp:coreProperties>
</file>