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2296-C8C5-4A9F-892F-E038B5E9E16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DFE9-1DD7-4DDD-9109-DF90A72BF6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15 </a:t>
            </a:r>
            <a:r>
              <a:rPr lang="en-US" dirty="0" smtClean="0"/>
              <a:t>Lecture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Chowdhury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Raymond Carver (1938-1988)</a:t>
            </a:r>
            <a:br>
              <a:rPr lang="en-US" dirty="0" smtClean="0"/>
            </a:br>
            <a:r>
              <a:rPr lang="en-US" dirty="0" smtClean="0"/>
              <a:t>American Short Story Writer</a:t>
            </a:r>
            <a:endParaRPr lang="en-US" dirty="0"/>
          </a:p>
        </p:txBody>
      </p:sp>
      <p:pic>
        <p:nvPicPr>
          <p:cNvPr id="4" name="Content Placeholder 3" descr="Carver_Raymond_198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713" y="1600200"/>
            <a:ext cx="6174574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Carver’s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 Collar family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Wrote about ordinary white people’s lives</a:t>
            </a:r>
          </a:p>
          <a:p>
            <a:endParaRPr lang="en-US" dirty="0" smtClean="0"/>
          </a:p>
          <a:p>
            <a:r>
              <a:rPr lang="en-US" dirty="0" smtClean="0"/>
              <a:t>Struggle with alcoholism and depression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Early death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Watergate Scandal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1975: Vietnam War ends in defeat</a:t>
            </a:r>
          </a:p>
          <a:p>
            <a:endParaRPr lang="en-US" dirty="0" smtClean="0"/>
          </a:p>
          <a:p>
            <a:r>
              <a:rPr lang="en-US" dirty="0" smtClean="0"/>
              <a:t>1979: Iranian Revolution &amp; Hostage Crisis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Iranians Storm U.S. Embassy</a:t>
            </a:r>
            <a:endParaRPr lang="en-US" dirty="0"/>
          </a:p>
        </p:txBody>
      </p:sp>
      <p:pic>
        <p:nvPicPr>
          <p:cNvPr id="4" name="Content Placeholder 3" descr="Iran_hostage_crisis_-_Iraninan_students_comes_up_U.S._embassy_in_Tehr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682" y="1600200"/>
            <a:ext cx="6088636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American Rescue Attempt </a:t>
            </a:r>
            <a:endParaRPr lang="en-US" dirty="0"/>
          </a:p>
        </p:txBody>
      </p:sp>
      <p:pic>
        <p:nvPicPr>
          <p:cNvPr id="4" name="Content Placeholder 3" descr="Rescue Attemp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135" y="1600200"/>
            <a:ext cx="5969729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Ronald Reagan U. S President (1981-1991)</a:t>
            </a:r>
            <a:endParaRPr lang="en-US" dirty="0"/>
          </a:p>
        </p:txBody>
      </p:sp>
      <p:pic>
        <p:nvPicPr>
          <p:cNvPr id="4" name="Content Placeholder 3" descr="Ronald-Reagan-fea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2196306"/>
            <a:ext cx="5238750" cy="333375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and Cultural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Defeat leads to </a:t>
            </a:r>
            <a:r>
              <a:rPr lang="en-US" dirty="0" smtClean="0"/>
              <a:t>isolationism, on the one hand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More aggressive foreign </a:t>
            </a:r>
            <a:r>
              <a:rPr lang="en-US" dirty="0" smtClean="0"/>
              <a:t>policy, on the other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Economy booms for some but not for most</a:t>
            </a:r>
          </a:p>
          <a:p>
            <a:pPr lvl="1"/>
            <a:r>
              <a:rPr lang="en-US" dirty="0" smtClean="0"/>
              <a:t>Lack of government control</a:t>
            </a:r>
          </a:p>
          <a:p>
            <a:pPr lvl="1"/>
            <a:r>
              <a:rPr lang="en-US" dirty="0" smtClean="0"/>
              <a:t>“Everyman for himself” policy</a:t>
            </a:r>
          </a:p>
          <a:p>
            <a:pPr lvl="1"/>
            <a:r>
              <a:rPr lang="en-US" dirty="0" smtClean="0"/>
              <a:t>Free but unregulated competition leads to greater gap between rich and poor</a:t>
            </a:r>
          </a:p>
          <a:p>
            <a:pPr lvl="1"/>
            <a:r>
              <a:rPr lang="en-US" dirty="0" smtClean="0"/>
              <a:t> rich become richer while working class women and minorities suffer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Political scandals</a:t>
            </a:r>
          </a:p>
          <a:p>
            <a:pPr lvl="1"/>
            <a:r>
              <a:rPr lang="en-US" dirty="0" smtClean="0"/>
              <a:t>Iran-Contra Affair</a:t>
            </a:r>
          </a:p>
          <a:p>
            <a:pPr lvl="1"/>
            <a:r>
              <a:rPr lang="en-US" dirty="0" smtClean="0"/>
              <a:t>President’s mental health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Topics: “Cathedral” by Raymond Carver (20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are some examples of the narrator's prejudice against people with disabilities and minorities? </a:t>
            </a:r>
            <a:r>
              <a:rPr lang="en-US" dirty="0"/>
              <a:t>B</a:t>
            </a:r>
            <a:r>
              <a:rPr lang="en-US" dirty="0" smtClean="0"/>
              <a:t>esides his personal prejudice </a:t>
            </a:r>
            <a:r>
              <a:rPr lang="en-US" dirty="0" smtClean="0"/>
              <a:t>Could there be other reasons why he says negative things about such people?</a:t>
            </a:r>
          </a:p>
          <a:p>
            <a:r>
              <a:rPr lang="en-US" dirty="0" smtClean="0"/>
              <a:t>How does the story indirectly tells us that the narrator most likely has a mental disability? How does his social class and working conditions contribute to his illness?</a:t>
            </a:r>
          </a:p>
          <a:p>
            <a:r>
              <a:rPr lang="en-US" dirty="0" smtClean="0"/>
              <a:t>Why does his wife fail to understand his disability? How does she make his condition even worse?</a:t>
            </a:r>
          </a:p>
          <a:p>
            <a:r>
              <a:rPr lang="en-US" dirty="0" smtClean="0"/>
              <a:t>By contrast how does Robert show his understanding of the narrator’s disability and help him overcome it to some extent? How does even Robert, who has a physical disability, end up by mistreating the narrator?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 smtClean="0"/>
              <a:t>Discussion Topics (15 min): “What’s Behind Rich People Pretending to be Self-made?” and “'The </a:t>
            </a:r>
            <a:r>
              <a:rPr lang="en-US" sz="2200" dirty="0"/>
              <a:t>third era of </a:t>
            </a:r>
            <a:r>
              <a:rPr lang="en-US" sz="2200" dirty="0" err="1"/>
              <a:t>Zuck</a:t>
            </a:r>
            <a:r>
              <a:rPr lang="en-US" sz="2200" dirty="0"/>
              <a:t>': how the CEO went from hero to </a:t>
            </a:r>
            <a:r>
              <a:rPr lang="en-US" sz="2200" dirty="0" smtClean="0"/>
              <a:t>humiliation”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What is ERI? Whose idea is it? What are the two kinds of ERI and what are their negative consequences?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do Donald Trump and Adam Roberts exemplify? What is the main difference between the two with relation to their attitude toward ERI?</a:t>
            </a:r>
          </a:p>
          <a:p>
            <a:pPr marL="514350" indent="-514350">
              <a:buAutoNum type="arabicPeriod"/>
            </a:pPr>
            <a:r>
              <a:rPr lang="en-US" dirty="0" smtClean="0"/>
              <a:t>According to Tim Hwang, what are “the three eras of </a:t>
            </a:r>
            <a:r>
              <a:rPr lang="en-US" dirty="0" err="1" smtClean="0"/>
              <a:t>Zuck</a:t>
            </a:r>
            <a:r>
              <a:rPr lang="en-US" dirty="0" smtClean="0"/>
              <a:t>”? 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did Mark </a:t>
            </a:r>
            <a:r>
              <a:rPr lang="en-US" dirty="0" err="1" smtClean="0"/>
              <a:t>Zuckerburg</a:t>
            </a:r>
            <a:r>
              <a:rPr lang="en-US" dirty="0" smtClean="0"/>
              <a:t> carefully construct his image as a successful entrepreneur hero? What led to the collapse of this image? 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Entrepreneur as Cultural Hero Associated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Youthfulness</a:t>
            </a:r>
          </a:p>
          <a:p>
            <a:r>
              <a:rPr lang="en-US" dirty="0" smtClean="0"/>
              <a:t>Genius</a:t>
            </a:r>
          </a:p>
          <a:p>
            <a:r>
              <a:rPr lang="en-US" dirty="0" smtClean="0"/>
              <a:t>Creativity</a:t>
            </a:r>
          </a:p>
          <a:p>
            <a:r>
              <a:rPr lang="en-US" dirty="0" smtClean="0"/>
              <a:t>Effort &amp; hard work</a:t>
            </a:r>
          </a:p>
          <a:p>
            <a:r>
              <a:rPr lang="en-US" dirty="0" smtClean="0"/>
              <a:t>Being self-made</a:t>
            </a:r>
          </a:p>
          <a:p>
            <a:pPr lvl="1"/>
            <a:r>
              <a:rPr lang="en-US" dirty="0" smtClean="0"/>
              <a:t>Little or no outside help</a:t>
            </a:r>
          </a:p>
          <a:p>
            <a:r>
              <a:rPr lang="en-US" dirty="0" smtClean="0"/>
              <a:t>Great success, fame &amp; wealth in little time</a:t>
            </a:r>
          </a:p>
          <a:p>
            <a:pPr lvl="1"/>
            <a:r>
              <a:rPr lang="en-US" dirty="0" smtClean="0"/>
              <a:t>Deserves to have and enjoy</a:t>
            </a:r>
          </a:p>
          <a:p>
            <a:r>
              <a:rPr lang="en-US" dirty="0" smtClean="0"/>
              <a:t>Individualism</a:t>
            </a:r>
          </a:p>
          <a:p>
            <a:pPr lvl="1"/>
            <a:r>
              <a:rPr lang="en-US" dirty="0" smtClean="0"/>
              <a:t>Tries to balance by engaging in charitable activities</a:t>
            </a:r>
          </a:p>
          <a:p>
            <a:pPr lvl="1"/>
            <a:r>
              <a:rPr lang="en-US" dirty="0" smtClean="0"/>
              <a:t>&amp; a positive media image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 &amp; American Dream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Conservatives, </a:t>
            </a:r>
            <a:r>
              <a:rPr lang="en-US" dirty="0"/>
              <a:t>e</a:t>
            </a:r>
            <a:r>
              <a:rPr lang="en-US" dirty="0" smtClean="0"/>
              <a:t>ntrepreneurs represent “original “American </a:t>
            </a:r>
            <a:r>
              <a:rPr lang="en-US" dirty="0" smtClean="0"/>
              <a:t>Dream</a:t>
            </a:r>
          </a:p>
          <a:p>
            <a:pPr lvl="1"/>
            <a:r>
              <a:rPr lang="en-US" dirty="0" smtClean="0"/>
              <a:t>Personal effort, talent, discipline, hard work brings success and not government help</a:t>
            </a:r>
          </a:p>
          <a:p>
            <a:pPr lvl="1"/>
            <a:r>
              <a:rPr lang="en-US" dirty="0" smtClean="0"/>
              <a:t>Healthy and free competition </a:t>
            </a:r>
            <a:r>
              <a:rPr lang="en-US" dirty="0" smtClean="0"/>
              <a:t>is real American Dream</a:t>
            </a:r>
          </a:p>
          <a:p>
            <a:pPr lvl="1"/>
            <a:r>
              <a:rPr lang="en-US" dirty="0" smtClean="0"/>
              <a:t>few really successful entrepreneurs at any one given time makes American Dream worthwhile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 &amp; American Dream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For liberals, entrepreneurs are often people who refuse to admit external help(government, community, family, etc.)</a:t>
            </a:r>
          </a:p>
          <a:p>
            <a:r>
              <a:rPr lang="en-US" dirty="0" smtClean="0"/>
              <a:t>They are people who have an unfair head start</a:t>
            </a:r>
          </a:p>
          <a:p>
            <a:r>
              <a:rPr lang="en-US" dirty="0" smtClean="0"/>
              <a:t>They allow conservatives to argue for limited government assistance and intervention</a:t>
            </a:r>
          </a:p>
          <a:p>
            <a:r>
              <a:rPr lang="en-US" dirty="0" smtClean="0"/>
              <a:t>They are used as examples to blame people who “fail” according to biased standards</a:t>
            </a:r>
          </a:p>
          <a:p>
            <a:r>
              <a:rPr lang="en-US" dirty="0" smtClean="0"/>
              <a:t>They don’t really work “hard” </a:t>
            </a:r>
          </a:p>
          <a:p>
            <a:pPr lvl="1"/>
            <a:r>
              <a:rPr lang="en-US" dirty="0" smtClean="0"/>
              <a:t>Clever idea/invention, luck, investment, marketing lead to rapid success</a:t>
            </a:r>
          </a:p>
          <a:p>
            <a:r>
              <a:rPr lang="en-US" dirty="0" smtClean="0"/>
              <a:t>They make a huge fortune too fast</a:t>
            </a:r>
          </a:p>
          <a:p>
            <a:r>
              <a:rPr lang="en-US" dirty="0" smtClean="0"/>
              <a:t>They symbolize the unhealthy “all for myself and nothing for anyone else” brand of competition</a:t>
            </a:r>
          </a:p>
          <a:p>
            <a:r>
              <a:rPr lang="en-US" dirty="0" smtClean="0"/>
              <a:t>real American dream is not to create few hugely successful entrepreneurs, but to give equal opportunities to all so that more people can succeed moderately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Topics: “Entrepreneur” by Angie </a:t>
            </a:r>
            <a:r>
              <a:rPr lang="en-US" dirty="0" err="1" smtClean="0"/>
              <a:t>Pelekidis</a:t>
            </a:r>
            <a:r>
              <a:rPr lang="en-US" dirty="0" smtClean="0"/>
              <a:t> 25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does Clyde’s creation and development of an imaginary “entrepreneur story” provide you with an ironic view of some real-life entrepreneurs and their success stories?</a:t>
            </a:r>
          </a:p>
          <a:p>
            <a:r>
              <a:rPr lang="en-US" dirty="0" smtClean="0"/>
              <a:t>How does the dream-Clyde as successful entrepreneur compare and contrast with the real-life Clyde as an average worker? In other words, which of the two </a:t>
            </a:r>
            <a:r>
              <a:rPr lang="en-US" dirty="0" err="1" smtClean="0"/>
              <a:t>Clydes</a:t>
            </a:r>
            <a:r>
              <a:rPr lang="en-US" dirty="0" smtClean="0"/>
              <a:t> do you think is a better human being? Why?</a:t>
            </a:r>
          </a:p>
          <a:p>
            <a:r>
              <a:rPr lang="en-US" dirty="0" smtClean="0"/>
              <a:t>How does his “entrepreneur” fantasy prevent Clyde from having a meaningful relationship with Pam? </a:t>
            </a:r>
          </a:p>
          <a:p>
            <a:r>
              <a:rPr lang="en-US" dirty="0" smtClean="0"/>
              <a:t>Do you think it is fair to say that Clyde’s life is a “failure”? “Failure” according to whose or what standards? What about Pam and her lifestyle?</a:t>
            </a:r>
          </a:p>
          <a:p>
            <a:r>
              <a:rPr lang="en-US" dirty="0" smtClean="0"/>
              <a:t>What role did Clyde’s family background play in shaping his present  life?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People try to market absurd and trivial inventions and sometimes succeed</a:t>
            </a:r>
          </a:p>
          <a:p>
            <a:r>
              <a:rPr lang="en-US" dirty="0" smtClean="0"/>
              <a:t>ERI issue</a:t>
            </a:r>
          </a:p>
          <a:p>
            <a:r>
              <a:rPr lang="en-US" dirty="0" smtClean="0"/>
              <a:t>Fortune and success are fickle, </a:t>
            </a:r>
            <a:r>
              <a:rPr lang="en-US" dirty="0"/>
              <a:t>s</a:t>
            </a:r>
            <a:r>
              <a:rPr lang="en-US" dirty="0" smtClean="0"/>
              <a:t>ubject to volatile market forces and popular fads</a:t>
            </a:r>
          </a:p>
          <a:p>
            <a:r>
              <a:rPr lang="en-US" dirty="0" smtClean="0"/>
              <a:t>Constant pressure to stay at top</a:t>
            </a:r>
          </a:p>
          <a:p>
            <a:r>
              <a:rPr lang="en-US" dirty="0" smtClean="0"/>
              <a:t>Fear of failure</a:t>
            </a:r>
          </a:p>
          <a:p>
            <a:r>
              <a:rPr lang="en-US" dirty="0" smtClean="0"/>
              <a:t>Great wealth power and fame do not bring lasting happiness</a:t>
            </a:r>
          </a:p>
          <a:p>
            <a:r>
              <a:rPr lang="en-US" dirty="0" smtClean="0"/>
              <a:t>Great fall can come with great success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vs </a:t>
            </a:r>
            <a:r>
              <a:rPr lang="en-US" dirty="0" smtClean="0"/>
              <a:t>Entrepreneur Clyde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Entrepreneur Clyde is</a:t>
            </a:r>
          </a:p>
          <a:p>
            <a:pPr lvl="1"/>
            <a:r>
              <a:rPr lang="en-US" dirty="0" smtClean="0"/>
              <a:t>Sexist</a:t>
            </a:r>
          </a:p>
          <a:p>
            <a:pPr lvl="1"/>
            <a:r>
              <a:rPr lang="en-US" dirty="0" smtClean="0"/>
              <a:t>Classist</a:t>
            </a:r>
          </a:p>
          <a:p>
            <a:pPr lvl="1"/>
            <a:r>
              <a:rPr lang="en-US" dirty="0" smtClean="0"/>
              <a:t>Racist</a:t>
            </a:r>
          </a:p>
          <a:p>
            <a:pPr lvl="1"/>
            <a:r>
              <a:rPr lang="en-US" dirty="0" smtClean="0"/>
              <a:t>Abandons family and community</a:t>
            </a:r>
          </a:p>
          <a:p>
            <a:pPr lvl="1"/>
            <a:r>
              <a:rPr lang="en-US" dirty="0" smtClean="0"/>
              <a:t>Self-centered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Clyde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Takes care of older sister </a:t>
            </a:r>
          </a:p>
          <a:p>
            <a:r>
              <a:rPr lang="en-US" dirty="0" smtClean="0"/>
              <a:t>Generally kind &amp; considerate</a:t>
            </a:r>
          </a:p>
          <a:p>
            <a:r>
              <a:rPr lang="en-US" dirty="0" smtClean="0"/>
              <a:t>Tries to be different from sexist father</a:t>
            </a:r>
          </a:p>
          <a:p>
            <a:r>
              <a:rPr lang="en-US" dirty="0" smtClean="0"/>
              <a:t>Pressure from main stream culture makes him fantasize about being successful</a:t>
            </a:r>
          </a:p>
          <a:p>
            <a:pPr lvl="1"/>
            <a:r>
              <a:rPr lang="en-US" dirty="0" smtClean="0"/>
              <a:t>Donald Trump</a:t>
            </a:r>
          </a:p>
          <a:p>
            <a:pPr lvl="1"/>
            <a:r>
              <a:rPr lang="en-US" dirty="0" smtClean="0"/>
              <a:t>Tony Robbins</a:t>
            </a:r>
          </a:p>
          <a:p>
            <a:r>
              <a:rPr lang="en-US" dirty="0" smtClean="0"/>
              <a:t>Fantasy gets in the way of personal happiness and fulfillment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867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May 15 Lecture Slides</vt:lpstr>
      <vt:lpstr>Discussion Topics (15 min): “What’s Behind Rich People Pretending to be Self-made?” and “'The third era of Zuck': how the CEO went from hero to humiliation” </vt:lpstr>
      <vt:lpstr>Entrepreneur as Cultural Hero Associated with</vt:lpstr>
      <vt:lpstr>Entrepreneur &amp; American Dream</vt:lpstr>
      <vt:lpstr>Entrepreneur &amp; American Dream</vt:lpstr>
      <vt:lpstr>Discussion Topics: “Entrepreneur” by Angie Pelekidis 25 minutes</vt:lpstr>
      <vt:lpstr>Answers</vt:lpstr>
      <vt:lpstr>Real vs Entrepreneur Clyde</vt:lpstr>
      <vt:lpstr>Real Clyde</vt:lpstr>
      <vt:lpstr>Raymond Carver (1938-1988) American Short Story Writer</vt:lpstr>
      <vt:lpstr>Carver’s Life</vt:lpstr>
      <vt:lpstr>Historical Context</vt:lpstr>
      <vt:lpstr>Iranians Storm U.S. Embassy</vt:lpstr>
      <vt:lpstr>Failed American Rescue Attempt </vt:lpstr>
      <vt:lpstr>Ronald Reagan U. S President (1981-1991)</vt:lpstr>
      <vt:lpstr>Social and Cultural context</vt:lpstr>
      <vt:lpstr>Discussion Topics: “Cathedral” by Raymond Carver (20 min)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15 Lecture Slides</dc:title>
  <dc:creator>Ahsan</dc:creator>
  <cp:lastModifiedBy>Ahsan</cp:lastModifiedBy>
  <cp:revision>20</cp:revision>
  <dcterms:created xsi:type="dcterms:W3CDTF">2018-05-15T15:16:03Z</dcterms:created>
  <dcterms:modified xsi:type="dcterms:W3CDTF">2018-05-15T17:16:33Z</dcterms:modified>
</cp:coreProperties>
</file>