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2" r:id="rId18"/>
    <p:sldId id="273" r:id="rId19"/>
    <p:sldId id="274" r:id="rId20"/>
    <p:sldId id="281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462-733E-4A3C-BC1F-3777C424B1B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C6BA-F348-4874-A26F-CE94D136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462-733E-4A3C-BC1F-3777C424B1B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C6BA-F348-4874-A26F-CE94D136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462-733E-4A3C-BC1F-3777C424B1B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C6BA-F348-4874-A26F-CE94D136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462-733E-4A3C-BC1F-3777C424B1B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C6BA-F348-4874-A26F-CE94D136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462-733E-4A3C-BC1F-3777C424B1B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C6BA-F348-4874-A26F-CE94D136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462-733E-4A3C-BC1F-3777C424B1B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C6BA-F348-4874-A26F-CE94D136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462-733E-4A3C-BC1F-3777C424B1B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C6BA-F348-4874-A26F-CE94D136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462-733E-4A3C-BC1F-3777C424B1B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C6BA-F348-4874-A26F-CE94D136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462-733E-4A3C-BC1F-3777C424B1B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C6BA-F348-4874-A26F-CE94D136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462-733E-4A3C-BC1F-3777C424B1B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C6BA-F348-4874-A26F-CE94D136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462-733E-4A3C-BC1F-3777C424B1B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C6BA-F348-4874-A26F-CE94D136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2462-733E-4A3C-BC1F-3777C424B1B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C6BA-F348-4874-A26F-CE94D136C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May 22 Lecture Slides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615679" y="2701926"/>
            <a:ext cx="6858000" cy="16557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By Dr. </a:t>
            </a:r>
            <a:r>
              <a:rPr lang="en-US" altLang="en-US" dirty="0" err="1" smtClean="0"/>
              <a:t>Chowdhury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Jazz Age and The Great Gatsby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smtClean="0"/>
              <a:t>1920s New York: sometimes referred to as the Jazz Age: an era of easy money, fame, loose morals.</a:t>
            </a:r>
          </a:p>
          <a:p>
            <a:pPr eaLnBrk="1" hangingPunct="1"/>
            <a:r>
              <a:rPr lang="en-US" altLang="en-US" sz="3600" smtClean="0"/>
              <a:t>Fuelled by soaring stock market</a:t>
            </a:r>
          </a:p>
          <a:p>
            <a:pPr eaLnBrk="1" hangingPunct="1"/>
            <a:r>
              <a:rPr lang="en-US" altLang="en-US" sz="3600" smtClean="0"/>
              <a:t>false prosperity--did not last long. </a:t>
            </a:r>
          </a:p>
          <a:p>
            <a:pPr eaLnBrk="1" hangingPunct="1"/>
            <a:r>
              <a:rPr lang="en-US" altLang="en-US" sz="3600" smtClean="0"/>
              <a:t>In 1929  came stock market crash that ushered in The Great Depression of the 1930s.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Saying Goodbye to New York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600" smtClean="0"/>
              <a:t>always short of money because spent income from writing faster than it came in.</a:t>
            </a:r>
          </a:p>
          <a:p>
            <a:pPr eaLnBrk="1" hangingPunct="1"/>
            <a:r>
              <a:rPr lang="en-US" sz="3600" smtClean="0"/>
              <a:t>To pay  bills, </a:t>
            </a:r>
            <a:r>
              <a:rPr lang="en-US" altLang="en-US" sz="3600" smtClean="0"/>
              <a:t>Fitzgerald wrote for popular press</a:t>
            </a:r>
          </a:p>
          <a:p>
            <a:pPr eaLnBrk="1" hangingPunct="1"/>
            <a:r>
              <a:rPr lang="en-US" sz="3600" smtClean="0"/>
              <a:t>In between, found time to write his great novels. </a:t>
            </a:r>
          </a:p>
          <a:p>
            <a:pPr eaLnBrk="1" hangingPunct="1"/>
            <a:r>
              <a:rPr lang="en-US" sz="3600" smtClean="0"/>
              <a:t>In 1924 said goodbye to New York and moved to Europe with only child, daughter nicknamed “Scottie”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Fitzgerald, Zelda, and Scottie</a:t>
            </a:r>
          </a:p>
        </p:txBody>
      </p:sp>
      <p:pic>
        <p:nvPicPr>
          <p:cNvPr id="1331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56222" y="1450976"/>
            <a:ext cx="3910013" cy="52990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Life in Europe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smtClean="0"/>
              <a:t>lived in Europe, especially France, between 1924 and 1931</a:t>
            </a:r>
          </a:p>
          <a:p>
            <a:pPr lvl="1" eaLnBrk="1" hangingPunct="1"/>
            <a:r>
              <a:rPr lang="en-US" altLang="en-US" sz="3600" smtClean="0"/>
              <a:t>favorable exchange rate of U. S. dollar</a:t>
            </a:r>
          </a:p>
          <a:p>
            <a:pPr lvl="1" eaLnBrk="1" hangingPunct="1"/>
            <a:r>
              <a:rPr lang="en-US" altLang="en-US" sz="3600" smtClean="0"/>
              <a:t>elegant lifestyle of rich and famous expatriate Americans </a:t>
            </a:r>
          </a:p>
          <a:p>
            <a:pPr lvl="1" eaLnBrk="1" hangingPunct="1"/>
            <a:r>
              <a:rPr lang="en-US" altLang="en-US" sz="3600" smtClean="0"/>
              <a:t>acquaintance  and company of some of the greatest writers and artists of the time </a:t>
            </a:r>
          </a:p>
          <a:p>
            <a:pPr eaLnBrk="1" hangingPunct="1">
              <a:buFont typeface="Arial" charset="0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Zelda and Fitzgerald in France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Zelda resented being just the pretty wife--had affair with a French aviator</a:t>
            </a:r>
          </a:p>
          <a:p>
            <a:pPr eaLnBrk="1" hangingPunct="1"/>
            <a:r>
              <a:rPr lang="en-US" sz="3600" smtClean="0"/>
              <a:t>tried to compete by writing own stories</a:t>
            </a:r>
          </a:p>
          <a:p>
            <a:pPr eaLnBrk="1" hangingPunct="1"/>
            <a:r>
              <a:rPr lang="en-US" sz="3600" smtClean="0"/>
              <a:t>Took up ballet </a:t>
            </a:r>
          </a:p>
          <a:p>
            <a:pPr eaLnBrk="1" hangingPunct="1"/>
            <a:r>
              <a:rPr lang="en-US" sz="3600" smtClean="0"/>
              <a:t>Because of rivalry between husband &amp; wife marriage became very unhappy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1475" y="19367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Back in the States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returned </a:t>
            </a:r>
            <a:r>
              <a:rPr lang="en-US" sz="3200" dirty="0"/>
              <a:t>to America </a:t>
            </a:r>
            <a:r>
              <a:rPr lang="en-US" sz="3200" dirty="0" smtClean="0"/>
              <a:t>permanently </a:t>
            </a:r>
            <a:r>
              <a:rPr lang="en-US" sz="3200" dirty="0"/>
              <a:t>in 1931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Zelda </a:t>
            </a:r>
            <a:r>
              <a:rPr lang="en-US" sz="3200" dirty="0" smtClean="0"/>
              <a:t>addicted </a:t>
            </a:r>
            <a:r>
              <a:rPr lang="en-US" sz="3200" dirty="0"/>
              <a:t>to alcohol and </a:t>
            </a:r>
            <a:r>
              <a:rPr lang="en-US" sz="3200" dirty="0" smtClean="0"/>
              <a:t>had mental </a:t>
            </a:r>
            <a:r>
              <a:rPr lang="en-US" sz="3200" dirty="0"/>
              <a:t>break downs.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 Fitzgerald also </a:t>
            </a:r>
            <a:r>
              <a:rPr lang="en-US" sz="3200" dirty="0" smtClean="0"/>
              <a:t>heavily </a:t>
            </a:r>
            <a:r>
              <a:rPr lang="en-US" sz="3200" dirty="0"/>
              <a:t>dependent on alcohol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Hollywood screenwriting to </a:t>
            </a:r>
            <a:r>
              <a:rPr lang="en-US" sz="3200" dirty="0"/>
              <a:t>pay for </a:t>
            </a:r>
            <a:r>
              <a:rPr lang="en-US" sz="3200" dirty="0" smtClean="0"/>
              <a:t>wife’s medical </a:t>
            </a:r>
            <a:r>
              <a:rPr lang="en-US" sz="3200" dirty="0"/>
              <a:t>bills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died of </a:t>
            </a:r>
            <a:r>
              <a:rPr lang="en-US" sz="3200" dirty="0"/>
              <a:t>heart attack in 1940 while still working on </a:t>
            </a:r>
            <a:r>
              <a:rPr lang="en-US" sz="3200" dirty="0" smtClean="0"/>
              <a:t>last </a:t>
            </a:r>
            <a:r>
              <a:rPr lang="en-US" sz="3200" dirty="0"/>
              <a:t>novel in Hollywood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Left behind </a:t>
            </a:r>
            <a:r>
              <a:rPr lang="en-US" sz="3200" dirty="0"/>
              <a:t>five novels and many short stories and non-fiction </a:t>
            </a:r>
            <a:r>
              <a:rPr lang="en-US" sz="3200" dirty="0" smtClean="0"/>
              <a:t>essays</a:t>
            </a:r>
            <a:endParaRPr lang="en-US" sz="32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Works Consulted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Mangum, Bryant. "F. Scott Fitzgerald." </a:t>
            </a:r>
            <a:r>
              <a:rPr lang="en-US" i="1" dirty="0"/>
              <a:t>Critical Survey Of Long Fiction,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/>
              <a:t>	Fourth Edition</a:t>
            </a:r>
            <a:r>
              <a:rPr lang="en-US" dirty="0"/>
              <a:t> (2010): 1-11. </a:t>
            </a:r>
            <a:r>
              <a:rPr lang="en-US" i="1" dirty="0"/>
              <a:t>Literary Reference Center</a:t>
            </a:r>
            <a:r>
              <a:rPr lang="en-US" dirty="0"/>
              <a:t>. Web. 7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Feb. 2017.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Anderson, W. R. "F(</a:t>
            </a:r>
            <a:r>
              <a:rPr lang="en-US" dirty="0" err="1"/>
              <a:t>rancis</a:t>
            </a:r>
            <a:r>
              <a:rPr lang="en-US" dirty="0"/>
              <a:t>) Scott (Key) Fitzgerald." </a:t>
            </a:r>
            <a:r>
              <a:rPr lang="en-US" i="1" dirty="0"/>
              <a:t>American Writers in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/>
              <a:t>	Paris, 1920-1939</a:t>
            </a:r>
            <a:r>
              <a:rPr lang="en-US" dirty="0"/>
              <a:t>, edited by Karen Lane Rood, Gale, 1980.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Dictionary of Literary Biography Vol. 4. </a:t>
            </a:r>
            <a:r>
              <a:rPr lang="en-US" i="1" dirty="0"/>
              <a:t>Literature Resource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/>
              <a:t>	Center</a:t>
            </a:r>
            <a:r>
              <a:rPr lang="en-US" dirty="0"/>
              <a:t>. Web. 7 Feb. 2017.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“Reading Gatsby in China” by Evan </a:t>
            </a:r>
            <a:r>
              <a:rPr lang="en-US" dirty="0" err="1" smtClean="0"/>
              <a:t>Osnos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“white collar” people in today's China? How are they different from the “black collar” people in China? </a:t>
            </a:r>
          </a:p>
          <a:p>
            <a:r>
              <a:rPr lang="en-US" dirty="0" smtClean="0"/>
              <a:t> What do these black and white collar people have to do with </a:t>
            </a:r>
            <a:r>
              <a:rPr lang="en-US" i="1" dirty="0" smtClean="0"/>
              <a:t>The Great Gatsby, </a:t>
            </a:r>
            <a:r>
              <a:rPr lang="en-US" dirty="0" smtClean="0"/>
              <a:t>the novel?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Topics about Chap.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do you learn about Nick Caraways’ background that can make him a reliable/objective narrator? Is he really objective?</a:t>
            </a:r>
          </a:p>
          <a:p>
            <a:r>
              <a:rPr lang="en-US" dirty="0" smtClean="0"/>
              <a:t>What are East Egg and West Egg? What is the difference between the two?</a:t>
            </a:r>
          </a:p>
          <a:p>
            <a:r>
              <a:rPr lang="en-US" dirty="0" smtClean="0"/>
              <a:t> What is the significance of Daisy referring to a nightingale that has come to America in a ship? What makes Daisy a flawed nightingale?</a:t>
            </a:r>
          </a:p>
          <a:p>
            <a:r>
              <a:rPr lang="en-US" dirty="0" smtClean="0"/>
              <a:t>How does Nick reveal that Tom a racist, classist, and sexist male?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Father’s advice, remain nonjudgmental, neutral; solid middle-class background, a soldier, working to make a living in bond and stock market, neither poor nor rich, represents average Americans, both repelled and fascinated by super-rich, </a:t>
            </a:r>
          </a:p>
          <a:p>
            <a:r>
              <a:rPr lang="en-US" dirty="0" smtClean="0"/>
              <a:t>But unconsciously prejudiced against non-Anglo Saxon Americans, lower-class &amp; independent women</a:t>
            </a:r>
          </a:p>
          <a:p>
            <a:pPr lvl="1"/>
            <a:r>
              <a:rPr lang="en-US" dirty="0" smtClean="0"/>
              <a:t>Finnish servant treated as object (chap 1)</a:t>
            </a:r>
          </a:p>
          <a:p>
            <a:pPr lvl="1"/>
            <a:r>
              <a:rPr lang="en-US" dirty="0" smtClean="0"/>
              <a:t>Italian Child celebrating July 4</a:t>
            </a:r>
            <a:r>
              <a:rPr lang="en-US" baseline="30000" dirty="0" smtClean="0"/>
              <a:t>th</a:t>
            </a:r>
            <a:r>
              <a:rPr lang="en-US" dirty="0" smtClean="0"/>
              <a:t> (chap 2)</a:t>
            </a:r>
          </a:p>
          <a:p>
            <a:pPr lvl="1"/>
            <a:r>
              <a:rPr lang="en-US" dirty="0" smtClean="0"/>
              <a:t>Servants are “invisible” (chap 1 &amp; 3)</a:t>
            </a:r>
          </a:p>
          <a:p>
            <a:pPr lvl="1"/>
            <a:r>
              <a:rPr lang="en-US" dirty="0" smtClean="0"/>
              <a:t>Critical of Jordan and single girls (chap 3)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29829" y="325438"/>
            <a:ext cx="7886700" cy="1325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Fitzgerald’s Family Background as Reflected In </a:t>
            </a:r>
            <a:r>
              <a:rPr lang="en-US" altLang="en-US" i="1" smtClean="0"/>
              <a:t>The Great Gatsby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smtClean="0"/>
              <a:t>also born Midwest ( St. Paul, Minnesota) in 1896 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3600" smtClean="0"/>
              <a:t> </a:t>
            </a:r>
          </a:p>
          <a:p>
            <a:pPr eaLnBrk="1" hangingPunct="1"/>
            <a:r>
              <a:rPr lang="en-US" altLang="en-US" sz="3600" smtClean="0"/>
              <a:t>came from a family neither really rich nor really poor </a:t>
            </a:r>
          </a:p>
          <a:p>
            <a:pPr eaLnBrk="1" hangingPunct="1">
              <a:buFont typeface="Arial" charset="0"/>
              <a:buNone/>
            </a:pPr>
            <a:endParaRPr lang="en-US" altLang="en-US" sz="3600" smtClean="0"/>
          </a:p>
          <a:p>
            <a:pPr eaLnBrk="1" hangingPunct="1"/>
            <a:r>
              <a:rPr lang="en-US" altLang="en-US" sz="3600" smtClean="0"/>
              <a:t>distantly related to elite families through father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Two Eggs </a:t>
            </a:r>
          </a:p>
          <a:p>
            <a:pPr lvl="1"/>
            <a:r>
              <a:rPr lang="en-US" dirty="0"/>
              <a:t>West Egg= New Money, black money, illicit wealth, lack of culture and refinement, Gatsby’s house “spanking new” trying to look old and traditional </a:t>
            </a:r>
          </a:p>
          <a:p>
            <a:pPr lvl="1"/>
            <a:r>
              <a:rPr lang="en-US" dirty="0"/>
              <a:t>East Egg= Old Money, clean money, fashionable, cultured; but Tom &amp; Daisy’s House also new, belonged to “</a:t>
            </a:r>
            <a:r>
              <a:rPr lang="en-US" dirty="0" err="1"/>
              <a:t>Demaine</a:t>
            </a:r>
            <a:r>
              <a:rPr lang="en-US" dirty="0"/>
              <a:t>, the oil man;” no clear separation between new and old clean and dirty money: J. P Morgan used both clean and underhand methods to get rich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Answer's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Daisy mockingly referring to failed attempt by a bird-lover to introduce European nightingale to America; indirectly mocking her own marriage with Tom; unconsciously  expressing WASP American anxiety about mass immigration from Eastern and Southern Europe and Asia </a:t>
            </a:r>
          </a:p>
          <a:p>
            <a:r>
              <a:rPr lang="en-US" dirty="0" smtClean="0"/>
              <a:t>Daisy’s musical voice very seductive but actually talks about superficial things and expresses racist and classist opinions </a:t>
            </a:r>
          </a:p>
          <a:p>
            <a:r>
              <a:rPr lang="en-US" dirty="0" smtClean="0"/>
              <a:t>Tom anti-immigrant, hates colored people, asserts white supremacy, physically abuses Daisy, treats women as objects, and looks down on Nick for not being wealthy and successful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Topics chap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valley of ashes symbolize?</a:t>
            </a:r>
          </a:p>
          <a:p>
            <a:r>
              <a:rPr lang="en-US" dirty="0" smtClean="0"/>
              <a:t>What does the billboard with Dr. T. J. </a:t>
            </a:r>
            <a:r>
              <a:rPr lang="en-US" dirty="0" err="1" smtClean="0"/>
              <a:t>Eckleburg’s</a:t>
            </a:r>
            <a:r>
              <a:rPr lang="en-US" dirty="0" smtClean="0"/>
              <a:t> eyes symbolize?</a:t>
            </a:r>
          </a:p>
          <a:p>
            <a:r>
              <a:rPr lang="en-US" dirty="0" smtClean="0"/>
              <a:t>How does Myrtle’s behavior remind you of some of the concepts you learned from </a:t>
            </a:r>
            <a:r>
              <a:rPr lang="en-US" i="1" dirty="0" smtClean="0"/>
              <a:t>The Overspent American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does Tom hurt Myrtle at the end of the party?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Symbolizes corruption of the American Dream</a:t>
            </a:r>
          </a:p>
          <a:p>
            <a:pPr lvl="1"/>
            <a:r>
              <a:rPr lang="en-US" dirty="0" smtClean="0"/>
              <a:t>Used to be independent, hardworking close-to-nature people</a:t>
            </a:r>
          </a:p>
          <a:p>
            <a:pPr lvl="1"/>
            <a:r>
              <a:rPr lang="en-US" dirty="0" smtClean="0"/>
              <a:t>Now they have become lifeless robots</a:t>
            </a:r>
          </a:p>
          <a:p>
            <a:pPr lvl="1"/>
            <a:r>
              <a:rPr lang="en-US" dirty="0" smtClean="0"/>
              <a:t>Serving an industrialized artificial society  </a:t>
            </a:r>
          </a:p>
          <a:p>
            <a:r>
              <a:rPr lang="en-US" dirty="0" smtClean="0"/>
              <a:t>Symbolizes a degraded version of all-seeing God</a:t>
            </a:r>
          </a:p>
          <a:p>
            <a:pPr lvl="1"/>
            <a:r>
              <a:rPr lang="en-US" dirty="0" smtClean="0"/>
              <a:t>A God who watches and mocks people breaking the law or doing immoral things</a:t>
            </a:r>
          </a:p>
          <a:p>
            <a:pPr lvl="1"/>
            <a:r>
              <a:rPr lang="en-US" dirty="0" smtClean="0"/>
              <a:t>But does not intervene</a:t>
            </a:r>
          </a:p>
          <a:p>
            <a:pPr lvl="1"/>
            <a:r>
              <a:rPr lang="en-US" dirty="0" smtClean="0"/>
              <a:t>Fitting God for a materialistic society; advertisement is God in a society that is all about consuming products and services and becoming popular and famous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Myrtle, great consumer</a:t>
            </a:r>
          </a:p>
          <a:p>
            <a:pPr lvl="1"/>
            <a:r>
              <a:rPr lang="en-US" dirty="0" smtClean="0"/>
              <a:t>Buys things doesn’t need </a:t>
            </a:r>
          </a:p>
          <a:p>
            <a:pPr lvl="1"/>
            <a:r>
              <a:rPr lang="en-US" dirty="0" smtClean="0"/>
              <a:t>Gets ideas from </a:t>
            </a:r>
            <a:r>
              <a:rPr lang="en-US" dirty="0" smtClean="0"/>
              <a:t>magazines and advertisements</a:t>
            </a:r>
            <a:endParaRPr lang="en-US" dirty="0" smtClean="0"/>
          </a:p>
          <a:p>
            <a:pPr lvl="1"/>
            <a:r>
              <a:rPr lang="en-US" dirty="0" smtClean="0"/>
              <a:t>First meeting with Tom under </a:t>
            </a:r>
            <a:r>
              <a:rPr lang="en-US" dirty="0" smtClean="0"/>
              <a:t>influence </a:t>
            </a:r>
            <a:r>
              <a:rPr lang="en-US" dirty="0" smtClean="0"/>
              <a:t>of advertisement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satisfied </a:t>
            </a:r>
            <a:r>
              <a:rPr lang="en-US" dirty="0" smtClean="0"/>
              <a:t>with keeping up </a:t>
            </a:r>
            <a:r>
              <a:rPr lang="en-US" dirty="0" smtClean="0"/>
              <a:t>with </a:t>
            </a:r>
            <a:r>
              <a:rPr lang="en-US" dirty="0" smtClean="0"/>
              <a:t>people of own class, tries to emulate social betters </a:t>
            </a:r>
          </a:p>
          <a:p>
            <a:r>
              <a:rPr lang="en-US" dirty="0" smtClean="0"/>
              <a:t>Tom hits </a:t>
            </a:r>
            <a:r>
              <a:rPr lang="en-US" dirty="0" smtClean="0"/>
              <a:t>Myrtle </a:t>
            </a:r>
            <a:r>
              <a:rPr lang="en-US" dirty="0" smtClean="0"/>
              <a:t>for daring to refer to Daisy by </a:t>
            </a:r>
            <a:r>
              <a:rPr lang="en-US" dirty="0" smtClean="0"/>
              <a:t>her name</a:t>
            </a:r>
            <a:endParaRPr lang="en-US" dirty="0" smtClean="0"/>
          </a:p>
          <a:p>
            <a:pPr lvl="1"/>
            <a:r>
              <a:rPr lang="en-US" dirty="0" smtClean="0"/>
              <a:t>Myrtle </a:t>
            </a:r>
            <a:r>
              <a:rPr lang="en-US" dirty="0" smtClean="0"/>
              <a:t>only mistress </a:t>
            </a:r>
            <a:r>
              <a:rPr lang="en-US" dirty="0" smtClean="0"/>
              <a:t>and lower-class</a:t>
            </a:r>
            <a:endParaRPr lang="en-US" dirty="0" smtClean="0"/>
          </a:p>
          <a:p>
            <a:pPr lvl="1"/>
            <a:r>
              <a:rPr lang="en-US" dirty="0" smtClean="0"/>
              <a:t>Can never be </a:t>
            </a:r>
            <a:r>
              <a:rPr lang="en-US" dirty="0" smtClean="0"/>
              <a:t>Daisy's </a:t>
            </a:r>
            <a:r>
              <a:rPr lang="en-US" dirty="0" smtClean="0"/>
              <a:t>equal</a:t>
            </a:r>
          </a:p>
          <a:p>
            <a:pPr lvl="1"/>
            <a:r>
              <a:rPr lang="en-US" dirty="0" smtClean="0"/>
              <a:t>Sexism and </a:t>
            </a:r>
            <a:r>
              <a:rPr lang="en-US" dirty="0" smtClean="0"/>
              <a:t>classism </a:t>
            </a:r>
            <a:r>
              <a:rPr lang="en-US" dirty="0" smtClean="0"/>
              <a:t>overlap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 3 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some words, images and figurative language that  Nick uses to express his mixed attitude toward Gatsby’s party and the guests?</a:t>
            </a:r>
          </a:p>
          <a:p>
            <a:r>
              <a:rPr lang="en-US" dirty="0" smtClean="0"/>
              <a:t>What is the significance of Nick’s meeting with the “</a:t>
            </a:r>
            <a:r>
              <a:rPr lang="en-US" dirty="0" smtClean="0"/>
              <a:t>Owl-Eyed </a:t>
            </a:r>
            <a:r>
              <a:rPr lang="en-US" dirty="0" smtClean="0"/>
              <a:t>Man” in Gatsby’s library?</a:t>
            </a:r>
          </a:p>
          <a:p>
            <a:r>
              <a:rPr lang="en-US" dirty="0" smtClean="0"/>
              <a:t>Upon his first meeting with Gatsby, why is Nick both critical and admiring about Gatsby at the same time?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Nicks uses “moths” to describe guests: transient, temporary, lacking commitment; also uses “amusement park” to describe party</a:t>
            </a:r>
          </a:p>
          <a:p>
            <a:r>
              <a:rPr lang="en-US" dirty="0" smtClean="0"/>
              <a:t>“Owl-Eyed Man” reveals that Gatsby's library is a carefully constructed illusion much like Gatsby himself </a:t>
            </a:r>
          </a:p>
          <a:p>
            <a:r>
              <a:rPr lang="en-US" dirty="0" smtClean="0"/>
              <a:t>Nick &amp; Gatsby</a:t>
            </a:r>
          </a:p>
          <a:p>
            <a:pPr lvl="1"/>
            <a:r>
              <a:rPr lang="en-US" dirty="0" smtClean="0"/>
              <a:t>dislikes Gatsby’s fake upper-class manners and rumors about his origins barely hiding his actual lower-class origin; discrepancy between his huge wealth and his young age</a:t>
            </a:r>
          </a:p>
          <a:p>
            <a:pPr lvl="1"/>
            <a:r>
              <a:rPr lang="en-US" dirty="0" smtClean="0"/>
              <a:t> admires his beautiful seductive smile, his good looks, his youth,  his army experience, his aloofness from rest of </a:t>
            </a:r>
            <a:r>
              <a:rPr lang="en-US" dirty="0" smtClean="0"/>
              <a:t>party, his “romantic</a:t>
            </a:r>
            <a:r>
              <a:rPr lang="en-US" smtClean="0"/>
              <a:t>” loneliness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28650" y="400051"/>
            <a:ext cx="7886700" cy="1325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Fitzgerald’s Family Background concluded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mother’s 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family </a:t>
            </a: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recently 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made </a:t>
            </a: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money 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grocery business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en-US" sz="36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father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despite elite connections, an 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unsuccessful man: lost </a:t>
            </a: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own 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business and became a grocery </a:t>
            </a: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salesman</a:t>
            </a:r>
            <a:endParaRPr lang="en-US" altLang="en-US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Fitzgerald’s Education as Reflected In </a:t>
            </a:r>
            <a:r>
              <a:rPr lang="en-US" altLang="en-US" i="1" smtClean="0"/>
              <a:t>The Great Gatsby</a:t>
            </a:r>
            <a:endParaRPr lang="en-US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smtClean="0"/>
              <a:t>Attended Princeton U, mostly backed by mother’s family</a:t>
            </a:r>
          </a:p>
          <a:p>
            <a:pPr eaLnBrk="1" hangingPunct="1"/>
            <a:r>
              <a:rPr lang="en-US" altLang="en-US" sz="3600" smtClean="0"/>
              <a:t>dreamed of becoming college football star but never even made it to the team </a:t>
            </a:r>
          </a:p>
          <a:p>
            <a:pPr eaLnBrk="1" hangingPunct="1"/>
            <a:r>
              <a:rPr lang="en-US" altLang="en-US" sz="3600" smtClean="0"/>
              <a:t>dropped out because of bad grades even though a very good creative writer--contributed to college magazines and journals. 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Fitzgerald’s Early Career and Love-Life as Reflected In </a:t>
            </a:r>
            <a:r>
              <a:rPr lang="en-US" altLang="en-US" i="1" smtClean="0"/>
              <a:t>The Great Gatsby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3200" smtClean="0">
                <a:latin typeface="Times New Roman" pitchFamily="18" charset="0"/>
                <a:cs typeface="Times New Roman" pitchFamily="18" charset="0"/>
              </a:rPr>
              <a:t>Joined U.S Army but WWII ended before could ship out.</a:t>
            </a:r>
          </a:p>
          <a:p>
            <a:pPr eaLnBrk="1" hangingPunct="1">
              <a:buFont typeface="Arial" charset="0"/>
              <a:buNone/>
            </a:pPr>
            <a:endParaRPr lang="en-US" altLang="en-US" sz="3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3200" smtClean="0">
                <a:latin typeface="Times New Roman" pitchFamily="18" charset="0"/>
                <a:cs typeface="Times New Roman" pitchFamily="18" charset="0"/>
              </a:rPr>
              <a:t>met Ginevra King, daughter of a very rich and famous family and fell in love</a:t>
            </a:r>
          </a:p>
          <a:p>
            <a:pPr eaLnBrk="1" hangingPunct="1">
              <a:buFont typeface="Arial" charset="0"/>
              <a:buNone/>
            </a:pPr>
            <a:endParaRPr lang="en-US" altLang="en-US" sz="3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3200" smtClean="0">
                <a:latin typeface="Times New Roman" pitchFamily="18" charset="0"/>
                <a:cs typeface="Times New Roman" pitchFamily="18" charset="0"/>
              </a:rPr>
              <a:t>Girl’s father objected--boy not rich and famous--relationship ended soon.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Fitzgerald’s Early Career and Love Life contd.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unsuccessful wooing of Ginevra leads to life-long critique of American Dream</a:t>
            </a:r>
          </a:p>
          <a:p>
            <a:pPr lvl="1" eaLnBrk="1" hangingPunct="1"/>
            <a:r>
              <a:rPr lang="en-US" altLang="en-US" sz="3600" smtClean="0"/>
              <a:t>promises so much to hard-working and talented young man but delivers so little.</a:t>
            </a:r>
          </a:p>
          <a:p>
            <a:pPr eaLnBrk="1" hangingPunct="1"/>
            <a:endParaRPr lang="en-US" altLang="en-US" sz="36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Fitzgerald’s Early Career and Love Life concluded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3200" smtClean="0"/>
              <a:t>Next, fell in love with Zelda Sayer</a:t>
            </a:r>
          </a:p>
          <a:p>
            <a:pPr eaLnBrk="1" hangingPunct="1"/>
            <a:r>
              <a:rPr lang="en-US" altLang="en-US" sz="3200" smtClean="0"/>
              <a:t>Again, father objected but girl agreed to marry him on one condition: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3200" smtClean="0"/>
              <a:t>		-- move to New York and become rich  and famous</a:t>
            </a:r>
          </a:p>
          <a:p>
            <a:pPr eaLnBrk="1" hangingPunct="1"/>
            <a:r>
              <a:rPr lang="en-US" altLang="en-US" sz="3200" smtClean="0"/>
              <a:t>So, moved to NYC &amp; works in ad firm writing copy to finance ambition</a:t>
            </a:r>
          </a:p>
          <a:p>
            <a:pPr eaLnBrk="1" hangingPunct="1"/>
            <a:r>
              <a:rPr lang="en-US" altLang="en-US" sz="3200" smtClean="0"/>
              <a:t>First novel </a:t>
            </a:r>
            <a:r>
              <a:rPr lang="en-US" altLang="en-US" sz="3200" i="1" smtClean="0"/>
              <a:t>This Side of Paradise </a:t>
            </a:r>
            <a:r>
              <a:rPr lang="en-US" altLang="en-US" sz="3200" smtClean="0"/>
              <a:t>(1920) a best-seller</a:t>
            </a:r>
          </a:p>
          <a:p>
            <a:pPr eaLnBrk="1" hangingPunct="1"/>
            <a:r>
              <a:rPr lang="en-US" altLang="en-US" sz="3200" smtClean="0"/>
              <a:t>Marries Zelda</a:t>
            </a:r>
          </a:p>
          <a:p>
            <a:pPr eaLnBrk="1" hangingPunct="1"/>
            <a:endParaRPr lang="en-US" altLang="en-US" sz="32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Fitzgerald and Zelda</a:t>
            </a:r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93007" y="2100263"/>
            <a:ext cx="6103144" cy="335121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28650" y="404813"/>
            <a:ext cx="7886700" cy="1325562"/>
          </a:xfrm>
        </p:spPr>
        <p:txBody>
          <a:bodyPr/>
          <a:lstStyle/>
          <a:p>
            <a:pPr eaLnBrk="1" hangingPunct="1"/>
            <a:r>
              <a:rPr lang="en-US" altLang="en-US" smtClean="0"/>
              <a:t>Life in New York in the 1920s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fast </a:t>
            </a:r>
            <a:r>
              <a:rPr lang="en-US" sz="3600" dirty="0"/>
              <a:t>and exciting. </a:t>
            </a: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 smtClean="0"/>
              <a:t>Fitzgerald </a:t>
            </a:r>
            <a:r>
              <a:rPr lang="en-US" altLang="en-US" sz="3600" dirty="0"/>
              <a:t>and Zelda became </a:t>
            </a:r>
            <a:r>
              <a:rPr lang="en-US" altLang="en-US" sz="3600" dirty="0" smtClean="0"/>
              <a:t>celebrity couple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 smtClean="0"/>
              <a:t>Invited by the super-rich to extravagant parties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 smtClean="0"/>
              <a:t>On one hand, criticized the shallowness of the jet set . On the other, found this lifestyle irresistible</a:t>
            </a:r>
            <a:endParaRPr lang="en-US" altLang="en-US" sz="36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smtClean="0"/>
              <a:t> 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1356</Words>
  <Application>Microsoft Office PowerPoint</Application>
  <PresentationFormat>On-screen Show (4:3)</PresentationFormat>
  <Paragraphs>137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May 22 Lecture Slides </vt:lpstr>
      <vt:lpstr>Fitzgerald’s Family Background as Reflected In The Great Gatsby</vt:lpstr>
      <vt:lpstr>Fitzgerald’s Family Background concluded</vt:lpstr>
      <vt:lpstr>Fitzgerald’s Education as Reflected In The Great Gatsby</vt:lpstr>
      <vt:lpstr>Fitzgerald’s Early Career and Love-Life as Reflected In The Great Gatsby</vt:lpstr>
      <vt:lpstr>Fitzgerald’s Early Career and Love Life contd.</vt:lpstr>
      <vt:lpstr>Fitzgerald’s Early Career and Love Life concluded</vt:lpstr>
      <vt:lpstr>Fitzgerald and Zelda</vt:lpstr>
      <vt:lpstr>Life in New York in the 1920s</vt:lpstr>
      <vt:lpstr>The Jazz Age and The Great Gatsby</vt:lpstr>
      <vt:lpstr>Saying Goodbye to New York</vt:lpstr>
      <vt:lpstr>Fitzgerald, Zelda, and Scottie</vt:lpstr>
      <vt:lpstr>Life in Europe</vt:lpstr>
      <vt:lpstr>Zelda and Fitzgerald in France</vt:lpstr>
      <vt:lpstr>Back in the States Again</vt:lpstr>
      <vt:lpstr>Works Consulted</vt:lpstr>
      <vt:lpstr>“Reading Gatsby in China” by Evan Osnos</vt:lpstr>
      <vt:lpstr>Discussion Topics about Chap. 1</vt:lpstr>
      <vt:lpstr>Answers</vt:lpstr>
      <vt:lpstr>Answers</vt:lpstr>
      <vt:lpstr>Answer's Contd.</vt:lpstr>
      <vt:lpstr>Discussion Topics chap 2</vt:lpstr>
      <vt:lpstr>Answers</vt:lpstr>
      <vt:lpstr>Answers</vt:lpstr>
      <vt:lpstr>Chap 3 Discussion Topics</vt:lpstr>
      <vt:lpstr>Answers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22 Lecture Slides</dc:title>
  <dc:creator>Ahsan</dc:creator>
  <cp:lastModifiedBy>Ahsan</cp:lastModifiedBy>
  <cp:revision>12</cp:revision>
  <dcterms:created xsi:type="dcterms:W3CDTF">2018-05-22T17:25:49Z</dcterms:created>
  <dcterms:modified xsi:type="dcterms:W3CDTF">2018-05-24T15:16:47Z</dcterms:modified>
</cp:coreProperties>
</file>