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DEFE-2146-4023-9A02-EC1DFCF12F2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90ED-CAC3-48F3-99C2-B70E2DD50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DEFE-2146-4023-9A02-EC1DFCF12F2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90ED-CAC3-48F3-99C2-B70E2DD50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DEFE-2146-4023-9A02-EC1DFCF12F2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90ED-CAC3-48F3-99C2-B70E2DD50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DEFE-2146-4023-9A02-EC1DFCF12F2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90ED-CAC3-48F3-99C2-B70E2DD50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DEFE-2146-4023-9A02-EC1DFCF12F2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90ED-CAC3-48F3-99C2-B70E2DD50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DEFE-2146-4023-9A02-EC1DFCF12F2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90ED-CAC3-48F3-99C2-B70E2DD50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DEFE-2146-4023-9A02-EC1DFCF12F2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90ED-CAC3-48F3-99C2-B70E2DD50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DEFE-2146-4023-9A02-EC1DFCF12F2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90ED-CAC3-48F3-99C2-B70E2DD50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DEFE-2146-4023-9A02-EC1DFCF12F2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90ED-CAC3-48F3-99C2-B70E2DD50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DEFE-2146-4023-9A02-EC1DFCF12F2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90ED-CAC3-48F3-99C2-B70E2DD50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DEFE-2146-4023-9A02-EC1DFCF12F2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90ED-CAC3-48F3-99C2-B70E2DD50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BDEFE-2146-4023-9A02-EC1DFCF12F2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890ED-CAC3-48F3-99C2-B70E2DD500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May 24 Lecture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Dr. </a:t>
            </a:r>
            <a:r>
              <a:rPr lang="en-US" dirty="0" err="1" smtClean="0"/>
              <a:t>Chowdhury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Owner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a lot of money manufacturing beer</a:t>
            </a:r>
          </a:p>
          <a:p>
            <a:r>
              <a:rPr lang="en-US" dirty="0" smtClean="0"/>
              <a:t>Built a house that looks “traditional” and old</a:t>
            </a:r>
          </a:p>
          <a:p>
            <a:r>
              <a:rPr lang="en-US" dirty="0" smtClean="0"/>
              <a:t>Tried a mad scheme to become a medieval “lord”</a:t>
            </a:r>
          </a:p>
          <a:p>
            <a:r>
              <a:rPr lang="en-US" dirty="0" smtClean="0"/>
              <a:t>Failure leads to end of ambition and sudden death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Nick’s Ironic Comment about American People in Early 20th Century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They like to think that they live in a democratic society where there are no “Lords” and “peasants” but in reality they are no better than “serfs” (chap 5 104)</a:t>
            </a:r>
          </a:p>
          <a:p>
            <a:r>
              <a:rPr lang="en-US" dirty="0" smtClean="0"/>
              <a:t>Medieval peasants at least owned small plots of land, but Americans today don’t own anything; they work for minimum wages and can’t make both ends meet</a:t>
            </a:r>
          </a:p>
          <a:p>
            <a:r>
              <a:rPr lang="en-US" dirty="0" smtClean="0"/>
              <a:t>Concentration of wealth and power at the top of social pyramid, whereas the bottom is made up of powerless men and women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Chomsky’s Principle# 9 “Manufacture Consent” and “Fabricate Consumers”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Ordinary people mindless consumers rather than class-conscious citizens</a:t>
            </a:r>
          </a:p>
          <a:p>
            <a:pPr lvl="1"/>
            <a:r>
              <a:rPr lang="en-US" dirty="0" smtClean="0"/>
              <a:t>Even the blacks whom Nick makes fun of (chap. 4 83)</a:t>
            </a:r>
          </a:p>
          <a:p>
            <a:r>
              <a:rPr lang="en-US" dirty="0" smtClean="0"/>
              <a:t>Advertisements are everywhere</a:t>
            </a:r>
          </a:p>
          <a:p>
            <a:pPr lvl="1"/>
            <a:r>
              <a:rPr lang="en-US" dirty="0" smtClean="0"/>
              <a:t>Myrtle </a:t>
            </a:r>
          </a:p>
          <a:p>
            <a:pPr lvl="2"/>
            <a:r>
              <a:rPr lang="en-US" dirty="0" smtClean="0"/>
              <a:t>Buys things doesn’t need  (p. 41, p. 49)</a:t>
            </a:r>
          </a:p>
          <a:p>
            <a:pPr lvl="2"/>
            <a:r>
              <a:rPr lang="en-US" dirty="0" smtClean="0"/>
              <a:t>Gets ideas from gossip magazines and advertisements (p. 41)</a:t>
            </a:r>
          </a:p>
          <a:p>
            <a:pPr lvl="2"/>
            <a:r>
              <a:rPr lang="en-US" dirty="0" smtClean="0"/>
              <a:t>First meeting with Tom under influence of advertisement (chap. 2, p. 48-49 )</a:t>
            </a:r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Myrtle’s behavior remind you of some of the concepts you learned from </a:t>
            </a:r>
            <a:r>
              <a:rPr lang="en-US" i="1" dirty="0" smtClean="0"/>
              <a:t>The Overspent American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“Upscale emulation,” keeping up with the </a:t>
            </a:r>
            <a:r>
              <a:rPr lang="en-US" dirty="0" err="1" smtClean="0"/>
              <a:t>Gateses</a:t>
            </a:r>
            <a:r>
              <a:rPr lang="en-US" dirty="0" smtClean="0"/>
              <a:t> instead of Joneses</a:t>
            </a:r>
          </a:p>
          <a:p>
            <a:r>
              <a:rPr lang="en-US" dirty="0" smtClean="0"/>
              <a:t>Leads to debt, stress, and bankruptcy in the case of Americans in the later 20 and early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</a:p>
          <a:p>
            <a:r>
              <a:rPr lang="en-US" dirty="0" smtClean="0"/>
              <a:t>In Myrtle’s case leads to violence and unhappiness and even greater tragedy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Gatsby's mansion, his car, boats, parties, library, clothing etc. function as advertisement? Advertisement for what?</a:t>
            </a:r>
          </a:p>
          <a:p>
            <a:r>
              <a:rPr lang="en-US" dirty="0" smtClean="0"/>
              <a:t> How is Gatsby himself an advertisement or a model? An advertisement or model  for what?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announce his success and social mobility</a:t>
            </a:r>
          </a:p>
          <a:p>
            <a:r>
              <a:rPr lang="en-US" dirty="0" smtClean="0"/>
              <a:t>To attract Daisy. One day she will just walk in (so stupid!)</a:t>
            </a:r>
          </a:p>
          <a:p>
            <a:r>
              <a:rPr lang="en-US" dirty="0" smtClean="0"/>
              <a:t>Gatsby’s unnaturally correct speech, inexpensive clothing, polished manners, seductive smile make him a model for a lifestyle (chap. 3, p. 62)</a:t>
            </a:r>
          </a:p>
          <a:p>
            <a:pPr lvl="1"/>
            <a:r>
              <a:rPr lang="en-US" dirty="0" smtClean="0"/>
              <a:t>Young, educated, cultured successful entrepreneur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Gatsby!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Nick easily sees through the illusion</a:t>
            </a:r>
          </a:p>
          <a:p>
            <a:pPr lvl="1"/>
            <a:r>
              <a:rPr lang="en-US" dirty="0" smtClean="0"/>
              <a:t>Gatsby is after all a “young rough-neck” (chap. 3, p. 62)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Topics Based on chap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does Gatsby tell Nick about his past life and family back ground during the drive to NYC in chap 4? Why does he have to tell Nick these things?</a:t>
            </a:r>
          </a:p>
          <a:p>
            <a:r>
              <a:rPr lang="en-US" dirty="0" smtClean="0"/>
              <a:t>Why is it a bad idea for Gatsby to introduce Nick to Meyer </a:t>
            </a:r>
            <a:r>
              <a:rPr lang="en-US" dirty="0" err="1" smtClean="0"/>
              <a:t>Wolfsheim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doesn’t he himself ask Nick for the favor? why does he have to go through  Jordan?</a:t>
            </a:r>
          </a:p>
          <a:p>
            <a:r>
              <a:rPr lang="en-US" dirty="0" smtClean="0"/>
              <a:t>Why does Nick agree to help Gatsby even though it is the wrong thing do in more than one way?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Gatsby inventing right kind of social status to be worthy of </a:t>
            </a:r>
          </a:p>
          <a:p>
            <a:pPr lvl="1"/>
            <a:r>
              <a:rPr lang="en-US" dirty="0" smtClean="0"/>
              <a:t>Nick’s friendship. </a:t>
            </a:r>
          </a:p>
          <a:p>
            <a:pPr lvl="1"/>
            <a:r>
              <a:rPr lang="en-US" dirty="0" smtClean="0"/>
              <a:t>Ultimately of Daisy’s renewed affection</a:t>
            </a:r>
          </a:p>
          <a:p>
            <a:r>
              <a:rPr lang="en-US" dirty="0" smtClean="0"/>
              <a:t>Association with </a:t>
            </a:r>
            <a:r>
              <a:rPr lang="en-US" dirty="0" err="1" smtClean="0"/>
              <a:t>Wolkfsheim</a:t>
            </a:r>
            <a:r>
              <a:rPr lang="en-US" dirty="0" smtClean="0"/>
              <a:t> a known crook blows Gatsby’s story. Shows how socially inept he is.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Evan </a:t>
            </a:r>
            <a:r>
              <a:rPr lang="en-US" dirty="0" err="1" smtClean="0"/>
              <a:t>Osnos</a:t>
            </a:r>
            <a:r>
              <a:rPr lang="en-US" dirty="0" smtClean="0"/>
              <a:t> in his article entitled “Reading Gatsby in China,” who are “white collar” people in today's China? How are they different from the “black collar” people in China? </a:t>
            </a:r>
          </a:p>
          <a:p>
            <a:r>
              <a:rPr lang="en-US" dirty="0" smtClean="0"/>
              <a:t> What do these black and white collar people have to do with </a:t>
            </a:r>
            <a:r>
              <a:rPr lang="en-US" i="1" dirty="0" smtClean="0"/>
              <a:t>The Great Gatsby, </a:t>
            </a:r>
            <a:r>
              <a:rPr lang="en-US" dirty="0" smtClean="0"/>
              <a:t>the novel?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Why Nick:</a:t>
            </a:r>
          </a:p>
          <a:p>
            <a:pPr lvl="1"/>
            <a:r>
              <a:rPr lang="en-US" dirty="0" smtClean="0"/>
              <a:t>Nick is Daisy’s cousin. Both an advantage and a disadvantage</a:t>
            </a:r>
          </a:p>
          <a:p>
            <a:pPr lvl="1"/>
            <a:r>
              <a:rPr lang="en-US" dirty="0" smtClean="0"/>
              <a:t>Nick fellow veteran</a:t>
            </a:r>
          </a:p>
          <a:p>
            <a:pPr lvl="1"/>
            <a:r>
              <a:rPr lang="en-US" dirty="0" smtClean="0"/>
              <a:t>Knows something going on between Jordan and Nick. </a:t>
            </a:r>
          </a:p>
          <a:p>
            <a:pPr lvl="1"/>
            <a:r>
              <a:rPr lang="en-US" dirty="0" smtClean="0"/>
              <a:t>Jordan a sportswoman, well-known and “plays by the rules” in theory (p. 86)</a:t>
            </a:r>
          </a:p>
          <a:p>
            <a:pPr lvl="1"/>
            <a:r>
              <a:rPr lang="en-US" dirty="0" smtClean="0"/>
              <a:t>Wants Nick to learn about Daisy and his past love affair from Jordan, an objective third party. </a:t>
            </a:r>
          </a:p>
          <a:p>
            <a:pPr lvl="1"/>
            <a:r>
              <a:rPr lang="en-US" dirty="0" smtClean="0"/>
              <a:t>Wants to make it easier for Nick to say “no”</a:t>
            </a:r>
          </a:p>
          <a:p>
            <a:pPr lvl="1"/>
            <a:r>
              <a:rPr lang="en-US" dirty="0" smtClean="0"/>
              <a:t>Gatsby Playing it fair and  being a “sport”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Nick Say “Yes”?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Touched by Gatsby’s “modest demand” (chap 4. p. 94)</a:t>
            </a:r>
          </a:p>
          <a:p>
            <a:r>
              <a:rPr lang="en-US" dirty="0" smtClean="0"/>
              <a:t>Impressed by his romantic belief</a:t>
            </a:r>
          </a:p>
          <a:p>
            <a:pPr lvl="1"/>
            <a:r>
              <a:rPr lang="en-US" dirty="0" smtClean="0"/>
              <a:t>That he can bring the past back</a:t>
            </a:r>
          </a:p>
          <a:p>
            <a:pPr lvl="1"/>
            <a:r>
              <a:rPr lang="en-US" dirty="0" smtClean="0"/>
              <a:t>Recreate the brief passionate, happy, perfect existence with Daisy five years ago  (the clock symbol, pp. 101-102)</a:t>
            </a:r>
          </a:p>
          <a:p>
            <a:r>
              <a:rPr lang="en-US" dirty="0" smtClean="0"/>
              <a:t>Impressed by his willingness</a:t>
            </a:r>
          </a:p>
          <a:p>
            <a:pPr lvl="1"/>
            <a:r>
              <a:rPr lang="en-US" dirty="0" smtClean="0"/>
              <a:t>To do anything to make it happen</a:t>
            </a:r>
          </a:p>
          <a:p>
            <a:pPr lvl="1"/>
            <a:r>
              <a:rPr lang="en-US" dirty="0" smtClean="0"/>
              <a:t>To focus only on his goal and not really care about wealth and power he has accumulated along the way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“Yes”?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Nick is a romantic too</a:t>
            </a:r>
          </a:p>
          <a:p>
            <a:pPr lvl="1"/>
            <a:r>
              <a:rPr lang="en-US" dirty="0" smtClean="0"/>
              <a:t>Never satisfied with the real world full of imperfection (chap. 2, pp. 36-35, p. 40)</a:t>
            </a:r>
          </a:p>
          <a:p>
            <a:pPr lvl="1"/>
            <a:r>
              <a:rPr lang="en-US" dirty="0" smtClean="0"/>
              <a:t>Always </a:t>
            </a:r>
            <a:r>
              <a:rPr lang="en-US" dirty="0" smtClean="0"/>
              <a:t>dreaming </a:t>
            </a:r>
            <a:r>
              <a:rPr lang="en-US" dirty="0" smtClean="0"/>
              <a:t>about a better more </a:t>
            </a:r>
            <a:r>
              <a:rPr lang="en-US" dirty="0" smtClean="0"/>
              <a:t>fulfilling </a:t>
            </a:r>
            <a:r>
              <a:rPr lang="en-US" dirty="0" smtClean="0"/>
              <a:t>existence  (chap. 2, p. 40, chap. 4, p.71,  p. 82)</a:t>
            </a:r>
          </a:p>
          <a:p>
            <a:pPr lvl="1"/>
            <a:r>
              <a:rPr lang="en-US" dirty="0" smtClean="0"/>
              <a:t>Always </a:t>
            </a:r>
            <a:r>
              <a:rPr lang="en-US" dirty="0" smtClean="0"/>
              <a:t>striving for a more </a:t>
            </a:r>
            <a:r>
              <a:rPr lang="en-US" dirty="0" smtClean="0"/>
              <a:t>emotionally </a:t>
            </a:r>
            <a:r>
              <a:rPr lang="en-US" dirty="0" smtClean="0"/>
              <a:t>and </a:t>
            </a:r>
            <a:r>
              <a:rPr lang="en-US" dirty="0" smtClean="0"/>
              <a:t>spiritually  fulfilling </a:t>
            </a:r>
            <a:r>
              <a:rPr lang="en-US" dirty="0" smtClean="0"/>
              <a:t>life</a:t>
            </a:r>
          </a:p>
          <a:p>
            <a:pPr lvl="1"/>
            <a:r>
              <a:rPr lang="en-US" dirty="0" smtClean="0"/>
              <a:t>Knowing </a:t>
            </a:r>
            <a:r>
              <a:rPr lang="en-US" dirty="0" smtClean="0"/>
              <a:t>that perfection is </a:t>
            </a:r>
            <a:r>
              <a:rPr lang="en-US" dirty="0" smtClean="0"/>
              <a:t>fleeting </a:t>
            </a:r>
            <a:r>
              <a:rPr lang="en-US" dirty="0" smtClean="0"/>
              <a:t>always </a:t>
            </a:r>
            <a:r>
              <a:rPr lang="en-US" dirty="0" smtClean="0"/>
              <a:t>one step ahead </a:t>
            </a:r>
            <a:r>
              <a:rPr lang="en-US" dirty="0" smtClean="0"/>
              <a:t>of us</a:t>
            </a:r>
          </a:p>
          <a:p>
            <a:pPr lvl="2"/>
            <a:r>
              <a:rPr lang="en-US" dirty="0" smtClean="0"/>
              <a:t>You can </a:t>
            </a:r>
            <a:r>
              <a:rPr lang="en-US" dirty="0" smtClean="0"/>
              <a:t>experience </a:t>
            </a:r>
            <a:r>
              <a:rPr lang="en-US" dirty="0" smtClean="0"/>
              <a:t>it </a:t>
            </a:r>
            <a:r>
              <a:rPr lang="en-US" dirty="0" smtClean="0"/>
              <a:t>only for </a:t>
            </a:r>
            <a:r>
              <a:rPr lang="en-US" dirty="0" smtClean="0"/>
              <a:t>a few </a:t>
            </a:r>
            <a:r>
              <a:rPr lang="en-US" dirty="0" smtClean="0"/>
              <a:t>moments- only </a:t>
            </a:r>
            <a:r>
              <a:rPr lang="en-US" dirty="0" smtClean="0"/>
              <a:t>to </a:t>
            </a:r>
            <a:r>
              <a:rPr lang="en-US" dirty="0" smtClean="0"/>
              <a:t>lose it and be disappointed </a:t>
            </a:r>
          </a:p>
          <a:p>
            <a:pPr lvl="1"/>
            <a:r>
              <a:rPr lang="en-US" dirty="0" smtClean="0"/>
              <a:t>Knowing that everything is always changing, inconstant but still hoping to achieve that equilibrium and moment of perfection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Nick wants </a:t>
            </a:r>
            <a:endParaRPr lang="en-US" dirty="0" smtClean="0"/>
          </a:p>
          <a:p>
            <a:pPr lvl="1"/>
            <a:r>
              <a:rPr lang="en-US" dirty="0" smtClean="0"/>
              <a:t>Gatsby </a:t>
            </a:r>
            <a:r>
              <a:rPr lang="en-US" dirty="0" smtClean="0"/>
              <a:t>to have </a:t>
            </a:r>
            <a:r>
              <a:rPr lang="en-US" dirty="0" smtClean="0"/>
              <a:t>his </a:t>
            </a:r>
            <a:r>
              <a:rPr lang="en-US" dirty="0" smtClean="0"/>
              <a:t>moment of </a:t>
            </a:r>
            <a:r>
              <a:rPr lang="en-US" dirty="0" smtClean="0"/>
              <a:t>perfect </a:t>
            </a:r>
            <a:r>
              <a:rPr lang="en-US" dirty="0" smtClean="0"/>
              <a:t>happiness (chap. 5, p. 104)</a:t>
            </a:r>
          </a:p>
          <a:p>
            <a:pPr lvl="1"/>
            <a:r>
              <a:rPr lang="en-US" dirty="0" smtClean="0"/>
              <a:t>Watches </a:t>
            </a:r>
            <a:r>
              <a:rPr lang="en-US" dirty="0" smtClean="0"/>
              <a:t>with </a:t>
            </a:r>
            <a:r>
              <a:rPr lang="en-US" dirty="0" smtClean="0"/>
              <a:t>fascination and sympathy </a:t>
            </a:r>
            <a:r>
              <a:rPr lang="en-US" dirty="0" smtClean="0"/>
              <a:t>as </a:t>
            </a:r>
            <a:r>
              <a:rPr lang="en-US" dirty="0" smtClean="0"/>
              <a:t>Gatsby </a:t>
            </a:r>
            <a:r>
              <a:rPr lang="en-US" dirty="0" smtClean="0"/>
              <a:t>feels </a:t>
            </a:r>
            <a:r>
              <a:rPr lang="en-US" dirty="0" smtClean="0"/>
              <a:t>disoriented and disillusioned </a:t>
            </a:r>
            <a:r>
              <a:rPr lang="en-US" dirty="0" smtClean="0"/>
              <a:t>(p. 107-108)</a:t>
            </a:r>
          </a:p>
          <a:p>
            <a:pPr lvl="1"/>
            <a:r>
              <a:rPr lang="en-US" dirty="0" smtClean="0"/>
              <a:t>Dreams: </a:t>
            </a:r>
            <a:r>
              <a:rPr lang="en-US" dirty="0" smtClean="0"/>
              <a:t>when they become </a:t>
            </a:r>
            <a:r>
              <a:rPr lang="en-US" dirty="0" smtClean="0"/>
              <a:t>real </a:t>
            </a:r>
            <a:r>
              <a:rPr lang="en-US" dirty="0" smtClean="0"/>
              <a:t>lose their </a:t>
            </a:r>
            <a:r>
              <a:rPr lang="en-US" dirty="0" smtClean="0"/>
              <a:t>allure</a:t>
            </a:r>
            <a:r>
              <a:rPr lang="en-US" dirty="0" smtClean="0"/>
              <a:t>: specially </a:t>
            </a:r>
            <a:r>
              <a:rPr lang="en-US" dirty="0" smtClean="0"/>
              <a:t>if the </a:t>
            </a:r>
            <a:r>
              <a:rPr lang="en-US" dirty="0" smtClean="0"/>
              <a:t>dream </a:t>
            </a:r>
            <a:r>
              <a:rPr lang="en-US" dirty="0" smtClean="0"/>
              <a:t>is built around someone </a:t>
            </a:r>
            <a:r>
              <a:rPr lang="en-US" dirty="0" smtClean="0"/>
              <a:t>like </a:t>
            </a:r>
            <a:r>
              <a:rPr lang="en-US" dirty="0" smtClean="0"/>
              <a:t>Daisy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about Today’s 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dirty="0" smtClean="0"/>
              <a:t>Greg </a:t>
            </a:r>
            <a:r>
              <a:rPr lang="en-US" dirty="0" err="1" smtClean="0"/>
              <a:t>Oleary</a:t>
            </a:r>
            <a:r>
              <a:rPr lang="en-US" dirty="0" smtClean="0"/>
              <a:t> say </a:t>
            </a:r>
            <a:r>
              <a:rPr lang="en-US" dirty="0" smtClean="0"/>
              <a:t>about Nick that can also help you answer why he agrees to help Gatsby?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Nick is </a:t>
            </a:r>
            <a:r>
              <a:rPr lang="en-US" dirty="0" smtClean="0"/>
              <a:t>secretly/subconsciously gay-doesn’t even know that he is gay</a:t>
            </a:r>
            <a:endParaRPr lang="en-US" dirty="0" smtClean="0"/>
          </a:p>
          <a:p>
            <a:r>
              <a:rPr lang="en-US" dirty="0" smtClean="0"/>
              <a:t>He loves Gatsby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supporting arguments and evidence does </a:t>
            </a:r>
            <a:r>
              <a:rPr lang="en-US" dirty="0" err="1" smtClean="0"/>
              <a:t>Oleary</a:t>
            </a:r>
            <a:r>
              <a:rPr lang="en-US" dirty="0" smtClean="0"/>
              <a:t> </a:t>
            </a:r>
            <a:r>
              <a:rPr lang="en-US" dirty="0" smtClean="0"/>
              <a:t>provide to support his thesis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Nick attracted to mannish women like Jordan</a:t>
            </a:r>
          </a:p>
          <a:p>
            <a:pPr lvl="1"/>
            <a:r>
              <a:rPr lang="en-US" dirty="0" smtClean="0"/>
              <a:t>Describes Tom’s physical appearance in a way that suggests sexual attraction</a:t>
            </a:r>
          </a:p>
          <a:p>
            <a:pPr lvl="1"/>
            <a:r>
              <a:rPr lang="en-US" dirty="0" smtClean="0"/>
              <a:t>Finds only Daisy’s voice attractive</a:t>
            </a:r>
          </a:p>
          <a:p>
            <a:pPr lvl="1"/>
            <a:r>
              <a:rPr lang="en-US" dirty="0" smtClean="0"/>
              <a:t>Does not find the “sex-bomb” Myrtle at all attractive</a:t>
            </a:r>
          </a:p>
          <a:p>
            <a:pPr lvl="1"/>
            <a:r>
              <a:rPr lang="en-US" dirty="0" smtClean="0"/>
              <a:t>Ends up in the bedroom with Mr. McKee &amp; does not tell what really happened.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“China” Article 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Young honest hard working people vs. not so young, corrupt people </a:t>
            </a:r>
          </a:p>
          <a:p>
            <a:r>
              <a:rPr lang="en-US" dirty="0" smtClean="0"/>
              <a:t>Clean money vs. illegitimate wealth</a:t>
            </a:r>
          </a:p>
          <a:p>
            <a:r>
              <a:rPr lang="en-US" dirty="0" smtClean="0"/>
              <a:t>Honest competition vs. unfair privilege &amp; monopoly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“China” Answers concluded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talent and hard-work birth determines who you are</a:t>
            </a:r>
          </a:p>
          <a:p>
            <a:r>
              <a:rPr lang="en-US" dirty="0" smtClean="0"/>
              <a:t>Parent’s class is also your class</a:t>
            </a:r>
          </a:p>
          <a:p>
            <a:r>
              <a:rPr lang="en-US" dirty="0" smtClean="0"/>
              <a:t>“The Great Gatsby Curve”: more income inequality=less social mobility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Parallels between 21</a:t>
            </a:r>
            <a:r>
              <a:rPr lang="en-US" baseline="30000" dirty="0" smtClean="0"/>
              <a:t>st</a:t>
            </a:r>
            <a:r>
              <a:rPr lang="en-US" dirty="0" smtClean="0"/>
              <a:t> Century China and Early 20</a:t>
            </a:r>
            <a:r>
              <a:rPr lang="en-US" baseline="30000" dirty="0" smtClean="0"/>
              <a:t>th-</a:t>
            </a:r>
            <a:r>
              <a:rPr lang="en-US" dirty="0" smtClean="0"/>
              <a:t>century America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America self-confident and wealthy nation after WWI</a:t>
            </a:r>
          </a:p>
          <a:p>
            <a:pPr lvl="1"/>
            <a:r>
              <a:rPr lang="en-US" dirty="0" smtClean="0"/>
              <a:t>English young men in Gatsby’s party (chap 3)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America Early 20</a:t>
            </a:r>
            <a:r>
              <a:rPr lang="en-US" baseline="30000" dirty="0" smtClean="0"/>
              <a:t>th</a:t>
            </a:r>
            <a:r>
              <a:rPr lang="en-US" dirty="0" smtClean="0"/>
              <a:t> Century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Growing income inequality</a:t>
            </a:r>
          </a:p>
          <a:p>
            <a:pPr lvl="1"/>
            <a:r>
              <a:rPr lang="en-US" dirty="0" smtClean="0"/>
              <a:t>East Egg and West Egg vs. the Valley of Ashes (chap. 1 vs. chap 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America Early 20</a:t>
            </a:r>
            <a:r>
              <a:rPr lang="en-US" baseline="30000" dirty="0" smtClean="0"/>
              <a:t>th</a:t>
            </a:r>
            <a:r>
              <a:rPr lang="en-US" dirty="0" smtClean="0"/>
              <a:t> Century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Social Mobility or downward mobility</a:t>
            </a:r>
          </a:p>
          <a:p>
            <a:pPr lvl="1"/>
            <a:r>
              <a:rPr lang="en-US" dirty="0" smtClean="0"/>
              <a:t>Even Nick is less well off than parents (chap 1)</a:t>
            </a:r>
          </a:p>
          <a:p>
            <a:pPr lvl="1"/>
            <a:r>
              <a:rPr lang="en-US" dirty="0" smtClean="0"/>
              <a:t>The Valley of Ashes (chap 1)</a:t>
            </a:r>
          </a:p>
          <a:p>
            <a:pPr lvl="2"/>
            <a:r>
              <a:rPr lang="en-US" dirty="0" smtClean="0"/>
              <a:t>Landowning Farmers now minimum wage workers</a:t>
            </a:r>
          </a:p>
          <a:p>
            <a:pPr lvl="1"/>
            <a:r>
              <a:rPr lang="en-US" dirty="0" smtClean="0"/>
              <a:t>The Wilsons (chap. 2)</a:t>
            </a:r>
          </a:p>
          <a:p>
            <a:pPr lvl="1"/>
            <a:r>
              <a:rPr lang="en-US" dirty="0" smtClean="0"/>
              <a:t>The old man selling puppies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McKees</a:t>
            </a:r>
            <a:endParaRPr lang="en-US" dirty="0" smtClean="0"/>
          </a:p>
          <a:p>
            <a:pPr lvl="1"/>
            <a:r>
              <a:rPr lang="en-US" dirty="0" smtClean="0"/>
              <a:t>All the “invisible” servants at Tom’s and Gatsby’s house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20</a:t>
            </a:r>
            <a:r>
              <a:rPr lang="en-US" baseline="30000" dirty="0" smtClean="0"/>
              <a:t>th</a:t>
            </a:r>
            <a:r>
              <a:rPr lang="en-US" dirty="0" smtClean="0"/>
              <a:t> Century America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 Money &amp; Privilege still dominates</a:t>
            </a:r>
          </a:p>
          <a:p>
            <a:pPr lvl="1"/>
            <a:r>
              <a:rPr lang="en-US" dirty="0" smtClean="0"/>
              <a:t>Jordan “contemptuous” about Nick living in West Egg (23)</a:t>
            </a:r>
          </a:p>
          <a:p>
            <a:pPr lvl="1"/>
            <a:r>
              <a:rPr lang="en-US" dirty="0" smtClean="0"/>
              <a:t>Tom “never heard of” the company Nick works for (22)</a:t>
            </a:r>
          </a:p>
          <a:p>
            <a:pPr lvl="1"/>
            <a:r>
              <a:rPr lang="en-US" dirty="0" smtClean="0"/>
              <a:t>Tom &amp; Daisy members of a “distinguished secret society” (30)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20</a:t>
            </a:r>
            <a:r>
              <a:rPr lang="en-US" baseline="30000" dirty="0" smtClean="0"/>
              <a:t>th</a:t>
            </a:r>
            <a:r>
              <a:rPr lang="en-US" dirty="0" smtClean="0"/>
              <a:t> Century America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Those with new money can’t fit in or last very long</a:t>
            </a:r>
          </a:p>
          <a:p>
            <a:pPr lvl="1"/>
            <a:r>
              <a:rPr lang="en-US" dirty="0" smtClean="0"/>
              <a:t>What happened to the Original owner of Gatsby’s house in West Egg (chap. 5, pp. 103-104)?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1339</Words>
  <Application>Microsoft Office PowerPoint</Application>
  <PresentationFormat>On-screen Show (4:3)</PresentationFormat>
  <Paragraphs>123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May 24 Lecture Slides</vt:lpstr>
      <vt:lpstr>For Starters</vt:lpstr>
      <vt:lpstr>“China” Article  Answers</vt:lpstr>
      <vt:lpstr>“China” Answers concluded</vt:lpstr>
      <vt:lpstr>Parallels between 21st Century China and Early 20th-century America</vt:lpstr>
      <vt:lpstr>America Early 20th Century Contd.</vt:lpstr>
      <vt:lpstr>America Early 20th Century Contd.</vt:lpstr>
      <vt:lpstr>Early 20th Century America Contd.</vt:lpstr>
      <vt:lpstr>Early 20th Century America Contd.</vt:lpstr>
      <vt:lpstr>Original Owner</vt:lpstr>
      <vt:lpstr>Nick’s Ironic Comment about American People in Early 20th Century</vt:lpstr>
      <vt:lpstr>Chomsky’s Principle# 9 “Manufacture Consent” and “Fabricate Consumers”</vt:lpstr>
      <vt:lpstr>A Question</vt:lpstr>
      <vt:lpstr>Answer</vt:lpstr>
      <vt:lpstr>Discussion Topics</vt:lpstr>
      <vt:lpstr>Answers</vt:lpstr>
      <vt:lpstr>Poor Gatsby!</vt:lpstr>
      <vt:lpstr>Discussion Topics Based on chap 4</vt:lpstr>
      <vt:lpstr>Answers</vt:lpstr>
      <vt:lpstr>Answers</vt:lpstr>
      <vt:lpstr>Why does Nick Say “Yes”?</vt:lpstr>
      <vt:lpstr>Why “Yes”?</vt:lpstr>
      <vt:lpstr>Why Yes?</vt:lpstr>
      <vt:lpstr>Question about Today’s Article</vt:lpstr>
      <vt:lpstr>Answer</vt:lpstr>
      <vt:lpstr>Another 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 24 Lecture Slides</dc:title>
  <dc:creator>Ahsan</dc:creator>
  <cp:lastModifiedBy>Instructor</cp:lastModifiedBy>
  <cp:revision>35</cp:revision>
  <dcterms:created xsi:type="dcterms:W3CDTF">2018-05-24T15:15:16Z</dcterms:created>
  <dcterms:modified xsi:type="dcterms:W3CDTF">2018-05-24T21:14:30Z</dcterms:modified>
</cp:coreProperties>
</file>