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69" r:id="rId22"/>
    <p:sldId id="271" r:id="rId23"/>
    <p:sldId id="257" r:id="rId24"/>
    <p:sldId id="258" r:id="rId25"/>
    <p:sldId id="259" r:id="rId26"/>
    <p:sldId id="260" r:id="rId27"/>
    <p:sldId id="261" r:id="rId28"/>
    <p:sldId id="270" r:id="rId29"/>
    <p:sldId id="262" r:id="rId30"/>
    <p:sldId id="264" r:id="rId31"/>
    <p:sldId id="265" r:id="rId32"/>
    <p:sldId id="266" r:id="rId33"/>
    <p:sldId id="26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492976-02D3-4B90-B66A-341B434CBA6B}"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88AC-F722-4BDE-9E95-314C3B370C2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492976-02D3-4B90-B66A-341B434CBA6B}"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88AC-F722-4BDE-9E95-314C3B370C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492976-02D3-4B90-B66A-341B434CBA6B}"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88AC-F722-4BDE-9E95-314C3B370C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492976-02D3-4B90-B66A-341B434CBA6B}"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88AC-F722-4BDE-9E95-314C3B370C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492976-02D3-4B90-B66A-341B434CBA6B}"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88AC-F722-4BDE-9E95-314C3B370C2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492976-02D3-4B90-B66A-341B434CBA6B}"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C88AC-F722-4BDE-9E95-314C3B370C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492976-02D3-4B90-B66A-341B434CBA6B}" type="datetimeFigureOut">
              <a:rPr lang="en-US" smtClean="0"/>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C88AC-F722-4BDE-9E95-314C3B370C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492976-02D3-4B90-B66A-341B434CBA6B}" type="datetimeFigureOut">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C88AC-F722-4BDE-9E95-314C3B370C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92976-02D3-4B90-B66A-341B434CBA6B}" type="datetimeFigureOut">
              <a:rPr lang="en-US" smtClean="0"/>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C88AC-F722-4BDE-9E95-314C3B370C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492976-02D3-4B90-B66A-341B434CBA6B}"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C88AC-F722-4BDE-9E95-314C3B370C2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492976-02D3-4B90-B66A-341B434CBA6B}"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C88AC-F722-4BDE-9E95-314C3B370C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92976-02D3-4B90-B66A-341B434CBA6B}" type="datetimeFigureOut">
              <a:rPr lang="en-US" smtClean="0"/>
              <a:t>5/29/2018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C88AC-F722-4BDE-9E95-314C3B370C2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academic.eb.com/levels/collegiate/article/William-Jennings-Bryan/1551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May 29 Lecture</a:t>
            </a:r>
            <a:endParaRPr lang="en-US" dirty="0"/>
          </a:p>
        </p:txBody>
      </p:sp>
      <p:sp>
        <p:nvSpPr>
          <p:cNvPr id="3" name="Subtitle 2"/>
          <p:cNvSpPr>
            <a:spLocks noGrp="1"/>
          </p:cNvSpPr>
          <p:nvPr>
            <p:ph type="subTitle" idx="1"/>
          </p:nvPr>
        </p:nvSpPr>
        <p:spPr/>
        <p:txBody>
          <a:bodyPr/>
          <a:lstStyle/>
          <a:p>
            <a:r>
              <a:rPr lang="en-US" dirty="0" smtClean="0"/>
              <a:t>By Dr. </a:t>
            </a:r>
            <a:r>
              <a:rPr lang="en-US" dirty="0" err="1" smtClean="0"/>
              <a:t>Chowdhury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 Cody</a:t>
            </a:r>
            <a:endParaRPr lang="en-US" dirty="0"/>
          </a:p>
        </p:txBody>
      </p:sp>
      <p:sp>
        <p:nvSpPr>
          <p:cNvPr id="3" name="Content Placeholder 2"/>
          <p:cNvSpPr>
            <a:spLocks noGrp="1"/>
          </p:cNvSpPr>
          <p:nvPr>
            <p:ph idx="1"/>
          </p:nvPr>
        </p:nvSpPr>
        <p:spPr/>
        <p:txBody>
          <a:bodyPr/>
          <a:lstStyle/>
          <a:p>
            <a:r>
              <a:rPr lang="en-US" dirty="0" smtClean="0"/>
              <a:t>A Composite Character</a:t>
            </a:r>
          </a:p>
          <a:p>
            <a:pPr lvl="1"/>
            <a:r>
              <a:rPr lang="en-US" dirty="0" smtClean="0"/>
              <a:t>Violence &amp; excitement of the WWW+ laissez faire capitalism of the 1800s (115, 117)</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Great J.D.R.</a:t>
            </a:r>
            <a:endParaRPr lang="en-US" dirty="0"/>
          </a:p>
        </p:txBody>
      </p:sp>
      <p:sp>
        <p:nvSpPr>
          <p:cNvPr id="3" name="Content Placeholder 2"/>
          <p:cNvSpPr>
            <a:spLocks noGrp="1"/>
          </p:cNvSpPr>
          <p:nvPr>
            <p:ph idx="1"/>
          </p:nvPr>
        </p:nvSpPr>
        <p:spPr/>
        <p:txBody>
          <a:bodyPr/>
          <a:lstStyle/>
          <a:p>
            <a:r>
              <a:rPr lang="en-US" dirty="0" smtClean="0"/>
              <a:t>Another Self-made man</a:t>
            </a:r>
          </a:p>
          <a:p>
            <a:r>
              <a:rPr lang="en-US" dirty="0" smtClean="0"/>
              <a:t>Oil Tycoon</a:t>
            </a:r>
          </a:p>
          <a:p>
            <a:r>
              <a:rPr lang="en-US" dirty="0" smtClean="0"/>
              <a:t>Monopoly Capitalist</a:t>
            </a:r>
          </a:p>
          <a:p>
            <a:r>
              <a:rPr lang="en-US" dirty="0" smtClean="0"/>
              <a:t>Ruthless Wheeler-Dealer</a:t>
            </a:r>
          </a:p>
          <a:p>
            <a:pPr lvl="1"/>
            <a:r>
              <a:rPr lang="en-US" dirty="0" smtClean="0"/>
              <a:t>Old puppy-seller is J.D.R. look-alike (39)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Train Timetable (chap. 4, pp. 74-77) </a:t>
            </a:r>
            <a:endParaRPr lang="en-US" dirty="0"/>
          </a:p>
        </p:txBody>
      </p:sp>
      <p:sp>
        <p:nvSpPr>
          <p:cNvPr id="3" name="Content Placeholder 2"/>
          <p:cNvSpPr>
            <a:spLocks noGrp="1"/>
          </p:cNvSpPr>
          <p:nvPr>
            <p:ph idx="1"/>
          </p:nvPr>
        </p:nvSpPr>
        <p:spPr/>
        <p:txBody>
          <a:bodyPr/>
          <a:lstStyle/>
          <a:p>
            <a:r>
              <a:rPr lang="en-US" dirty="0" smtClean="0"/>
              <a:t>A metaphor for grey area between “old &amp; clean money” and “new &amp; stinky money”</a:t>
            </a:r>
          </a:p>
          <a:p>
            <a:pPr lvl="1"/>
            <a:r>
              <a:rPr lang="en-US" dirty="0" smtClean="0"/>
              <a:t>Animal imagery</a:t>
            </a:r>
          </a:p>
          <a:p>
            <a:pPr lvl="1"/>
            <a:r>
              <a:rPr lang="en-US" dirty="0" smtClean="0"/>
              <a:t>Names of old &amp; “white &amp; clean” moneyed people mixed up with “new and “dark” moneyed people</a:t>
            </a:r>
          </a:p>
          <a:p>
            <a:pPr lvl="1"/>
            <a:r>
              <a:rPr lang="en-US" dirty="0" smtClean="0"/>
              <a:t>“decent” folks as well as “shady” ones </a:t>
            </a:r>
          </a:p>
          <a:p>
            <a:pPr lvl="1"/>
            <a:endParaRPr lang="en-US" dirty="0" smtClean="0"/>
          </a:p>
          <a:p>
            <a:pPr lvl="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Clean vs. Unclean </a:t>
            </a:r>
            <a:r>
              <a:rPr lang="en-US" dirty="0"/>
              <a:t>M</a:t>
            </a:r>
            <a:r>
              <a:rPr lang="en-US" dirty="0" smtClean="0"/>
              <a:t>oney  </a:t>
            </a:r>
            <a:endParaRPr lang="en-US" dirty="0"/>
          </a:p>
        </p:txBody>
      </p:sp>
      <p:sp>
        <p:nvSpPr>
          <p:cNvPr id="3" name="Content Placeholder 2"/>
          <p:cNvSpPr>
            <a:spLocks noGrp="1"/>
          </p:cNvSpPr>
          <p:nvPr>
            <p:ph idx="1"/>
          </p:nvPr>
        </p:nvSpPr>
        <p:spPr/>
        <p:txBody>
          <a:bodyPr>
            <a:normAutofit/>
          </a:bodyPr>
          <a:lstStyle/>
          <a:p>
            <a:pPr lvl="1"/>
            <a:r>
              <a:rPr lang="en-US" dirty="0" smtClean="0"/>
              <a:t>Over the great bridge, with the sunlight through the girders making a constant flicker upon the moving cars, with the city rising up across the river in the white heaps and sugar lumps all built with a wish out of non-olfactory money. The City seen from the </a:t>
            </a:r>
            <a:r>
              <a:rPr lang="en-US" dirty="0" err="1" smtClean="0"/>
              <a:t>Queensboro</a:t>
            </a:r>
            <a:r>
              <a:rPr lang="en-US" dirty="0" smtClean="0"/>
              <a:t> Bridge is always the city seen for the first time, in its first wild promise of all the mystery and the beauty of the world.(82)</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Meyer </a:t>
            </a:r>
            <a:r>
              <a:rPr lang="en-US" dirty="0" err="1" smtClean="0"/>
              <a:t>Wolfsheim</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Based on Arnold </a:t>
            </a:r>
            <a:r>
              <a:rPr lang="en-US" dirty="0"/>
              <a:t>Rothstein, (born 1882/83, New York City—died </a:t>
            </a:r>
            <a:r>
              <a:rPr lang="en-US" dirty="0" smtClean="0"/>
              <a:t>1928</a:t>
            </a:r>
            <a:r>
              <a:rPr lang="en-US" dirty="0"/>
              <a:t>, New York City</a:t>
            </a:r>
            <a:r>
              <a:rPr lang="en-US" dirty="0" smtClean="0"/>
              <a:t>),</a:t>
            </a:r>
          </a:p>
          <a:p>
            <a:pPr lvl="1"/>
            <a:r>
              <a:rPr lang="en-US" dirty="0" smtClean="0"/>
              <a:t> </a:t>
            </a:r>
            <a:r>
              <a:rPr lang="en-US" dirty="0"/>
              <a:t>American big-time gambler, bootlegger, </a:t>
            </a:r>
          </a:p>
          <a:p>
            <a:pPr lvl="1"/>
            <a:r>
              <a:rPr lang="en-US" dirty="0" smtClean="0"/>
              <a:t>friend </a:t>
            </a:r>
            <a:r>
              <a:rPr lang="en-US" dirty="0"/>
              <a:t>of high-placed </a:t>
            </a:r>
            <a:r>
              <a:rPr lang="en-US" dirty="0" smtClean="0"/>
              <a:t>politicians</a:t>
            </a:r>
          </a:p>
          <a:p>
            <a:pPr lvl="1"/>
            <a:r>
              <a:rPr lang="en-US" dirty="0" smtClean="0"/>
              <a:t>masterminded </a:t>
            </a:r>
            <a:r>
              <a:rPr lang="en-US" dirty="0"/>
              <a:t> </a:t>
            </a:r>
            <a:r>
              <a:rPr lang="en-US" dirty="0">
                <a:hlinkClick r:id="rId2"/>
              </a:rPr>
              <a:t>Black Sox</a:t>
            </a:r>
            <a:r>
              <a:rPr lang="en-US" dirty="0"/>
              <a:t> baseball </a:t>
            </a:r>
            <a:r>
              <a:rPr lang="en-US" dirty="0" smtClean="0"/>
              <a:t>scandal in 1919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Wolfsheim</a:t>
            </a:r>
            <a:r>
              <a:rPr lang="en-US" dirty="0" smtClean="0"/>
              <a:t> &amp; Sportsmanship</a:t>
            </a:r>
            <a:endParaRPr lang="en-US" dirty="0"/>
          </a:p>
        </p:txBody>
      </p:sp>
      <p:sp>
        <p:nvSpPr>
          <p:cNvPr id="3" name="Content Placeholder 2"/>
          <p:cNvSpPr>
            <a:spLocks noGrp="1"/>
          </p:cNvSpPr>
          <p:nvPr>
            <p:ph idx="1"/>
          </p:nvPr>
        </p:nvSpPr>
        <p:spPr/>
        <p:txBody>
          <a:bodyPr/>
          <a:lstStyle/>
          <a:p>
            <a:r>
              <a:rPr lang="en-US" dirty="0" smtClean="0"/>
              <a:t>Betting</a:t>
            </a:r>
          </a:p>
          <a:p>
            <a:r>
              <a:rPr lang="en-US" dirty="0" smtClean="0"/>
              <a:t>Games of (fair?) chance</a:t>
            </a:r>
          </a:p>
          <a:p>
            <a:r>
              <a:rPr lang="en-US" dirty="0" smtClean="0"/>
              <a:t>“Sporting” pages in pop. Newspapers</a:t>
            </a:r>
          </a:p>
          <a:p>
            <a:r>
              <a:rPr lang="en-US" dirty="0" smtClean="0"/>
              <a:t>“be a sport” or some one being an “old sport” or a “good sport”</a:t>
            </a:r>
          </a:p>
          <a:p>
            <a:r>
              <a:rPr lang="en-US" dirty="0" smtClean="0"/>
              <a:t>Actual sports men and women cheating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a:t>
            </a:r>
            <a:r>
              <a:rPr lang="en-US" dirty="0" err="1" smtClean="0"/>
              <a:t>Wolfsheim</a:t>
            </a:r>
            <a:r>
              <a:rPr lang="en-US" dirty="0" smtClean="0"/>
              <a:t>-types and Rockefeller-types</a:t>
            </a:r>
            <a:endParaRPr lang="en-US" dirty="0"/>
          </a:p>
        </p:txBody>
      </p:sp>
      <p:sp>
        <p:nvSpPr>
          <p:cNvPr id="3" name="Content Placeholder 2"/>
          <p:cNvSpPr>
            <a:spLocks noGrp="1"/>
          </p:cNvSpPr>
          <p:nvPr>
            <p:ph idx="1"/>
          </p:nvPr>
        </p:nvSpPr>
        <p:spPr/>
        <p:txBody>
          <a:bodyPr/>
          <a:lstStyle/>
          <a:p>
            <a:r>
              <a:rPr lang="en-US" dirty="0" smtClean="0"/>
              <a:t>Former: Recent immigrants, lower-class, &amp; ethnic minorities</a:t>
            </a:r>
          </a:p>
          <a:p>
            <a:pPr lvl="1"/>
            <a:r>
              <a:rPr lang="en-US" dirty="0" smtClean="0"/>
              <a:t>Driven by discrimination to life of crime</a:t>
            </a:r>
          </a:p>
          <a:p>
            <a:pPr lvl="1">
              <a:buNone/>
            </a:pPr>
            <a:endParaRPr lang="en-US" dirty="0" smtClean="0"/>
          </a:p>
          <a:p>
            <a:r>
              <a:rPr lang="en-US" dirty="0" smtClean="0"/>
              <a:t>Latter:</a:t>
            </a:r>
          </a:p>
          <a:p>
            <a:pPr lvl="1"/>
            <a:r>
              <a:rPr lang="en-US" dirty="0" smtClean="0"/>
              <a:t> Already privileged </a:t>
            </a:r>
          </a:p>
          <a:p>
            <a:pPr lvl="1"/>
            <a:r>
              <a:rPr lang="en-US" dirty="0" smtClean="0"/>
              <a:t>getting richer &amp; more powerful by unfair means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Nick Averse to “dirty” money?</a:t>
            </a:r>
            <a:endParaRPr lang="en-US" dirty="0"/>
          </a:p>
        </p:txBody>
      </p:sp>
      <p:sp>
        <p:nvSpPr>
          <p:cNvPr id="3" name="Content Placeholder 2"/>
          <p:cNvSpPr>
            <a:spLocks noGrp="1"/>
          </p:cNvSpPr>
          <p:nvPr>
            <p:ph idx="1"/>
          </p:nvPr>
        </p:nvSpPr>
        <p:spPr/>
        <p:txBody>
          <a:bodyPr/>
          <a:lstStyle/>
          <a:p>
            <a:r>
              <a:rPr lang="en-US" dirty="0" smtClean="0"/>
              <a:t>Evidently not (98)!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Gatsby NYC Police Chief</a:t>
            </a:r>
            <a:endParaRPr lang="en-US" dirty="0"/>
          </a:p>
        </p:txBody>
      </p:sp>
      <p:sp>
        <p:nvSpPr>
          <p:cNvPr id="3" name="Content Placeholder 2"/>
          <p:cNvSpPr>
            <a:spLocks noGrp="1"/>
          </p:cNvSpPr>
          <p:nvPr>
            <p:ph idx="1"/>
          </p:nvPr>
        </p:nvSpPr>
        <p:spPr/>
        <p:txBody>
          <a:bodyPr/>
          <a:lstStyle/>
          <a:p>
            <a:r>
              <a:rPr lang="en-US" dirty="0" smtClean="0"/>
              <a:t>shows “get out of jail for free” card while speeding (82)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Gatsby &amp; Walter Chase</a:t>
            </a:r>
            <a:endParaRPr lang="en-US" dirty="0"/>
          </a:p>
        </p:txBody>
      </p:sp>
      <p:sp>
        <p:nvSpPr>
          <p:cNvPr id="3" name="Content Placeholder 2"/>
          <p:cNvSpPr>
            <a:spLocks noGrp="1"/>
          </p:cNvSpPr>
          <p:nvPr>
            <p:ph idx="1"/>
          </p:nvPr>
        </p:nvSpPr>
        <p:spPr/>
        <p:txBody>
          <a:bodyPr/>
          <a:lstStyle/>
          <a:p>
            <a:r>
              <a:rPr lang="en-US" dirty="0" smtClean="0"/>
              <a:t>Chase-Manhattan Bank, great American financial establishment (150-151)</a:t>
            </a:r>
          </a:p>
          <a:p>
            <a:r>
              <a:rPr lang="en-US" dirty="0" smtClean="0"/>
              <a:t>Even Tom’s friend Walter Chase received favors from Gatsby </a:t>
            </a:r>
          </a:p>
          <a:p>
            <a:pPr>
              <a:buNone/>
            </a:pP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Topics 10-ish minutes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do you think Nick is indirectly saying about the American Dream by telling the story about how a young man named James </a:t>
            </a:r>
            <a:r>
              <a:rPr lang="en-US" dirty="0" err="1" smtClean="0"/>
              <a:t>Gatz</a:t>
            </a:r>
            <a:r>
              <a:rPr lang="en-US" dirty="0" smtClean="0"/>
              <a:t> became Jay Gatsby?</a:t>
            </a:r>
          </a:p>
          <a:p>
            <a:r>
              <a:rPr lang="en-US" dirty="0" smtClean="0"/>
              <a:t>What role did Dan Cody play in this story? How does Dan Cody represent the dark side of the American Dream?</a:t>
            </a:r>
          </a:p>
          <a:p>
            <a:r>
              <a:rPr lang="en-US" dirty="0" smtClean="0"/>
              <a:t>What is significant about Daisy telling Gatsby that he looks like “the advertisement of the man” (135)?</a:t>
            </a:r>
          </a:p>
          <a:p>
            <a:r>
              <a:rPr lang="en-US" dirty="0" smtClean="0"/>
              <a:t>Why does Daisy change her mind about Gatsby on page 151? What does it make you think of her as a character? By contrast, how does Gatsby come across as honest and courageous but hopelessly idealistic during this same scene (147-151)?</a:t>
            </a:r>
          </a:p>
          <a:p>
            <a:r>
              <a:rPr lang="en-US" dirty="0" smtClean="0"/>
              <a:t>What or who is responsible for Myrtle's tragic death? Is it Gatsby? Daisy? Tom? Or is it the combined foolishness vanity, and selfishness  of all these characters? Or, is it just pure bad luck?</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Corruption at every level</a:t>
            </a:r>
          </a:p>
          <a:p>
            <a:r>
              <a:rPr lang="en-US" dirty="0" smtClean="0"/>
              <a:t>New &amp; old, clean &amp; stinky totally mixed up</a:t>
            </a:r>
          </a:p>
          <a:p>
            <a:r>
              <a:rPr lang="en-US" dirty="0" smtClean="0"/>
              <a:t>Fair means or foul makes no diff.</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Nick and Gatsby Relationship</a:t>
            </a:r>
            <a:endParaRPr lang="en-US" dirty="0"/>
          </a:p>
        </p:txBody>
      </p:sp>
      <p:sp>
        <p:nvSpPr>
          <p:cNvPr id="3" name="Content Placeholder 2"/>
          <p:cNvSpPr>
            <a:spLocks noGrp="1"/>
          </p:cNvSpPr>
          <p:nvPr>
            <p:ph idx="1"/>
          </p:nvPr>
        </p:nvSpPr>
        <p:spPr/>
        <p:txBody>
          <a:bodyPr/>
          <a:lstStyle/>
          <a:p>
            <a:r>
              <a:rPr lang="en-US" dirty="0" smtClean="0"/>
              <a:t>Just inter-class male friendship? </a:t>
            </a:r>
          </a:p>
          <a:p>
            <a:r>
              <a:rPr lang="en-US" dirty="0" smtClean="0"/>
              <a:t>Or more than that?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Gay People in America in 1920s</a:t>
            </a:r>
            <a:endParaRPr lang="en-US" dirty="0"/>
          </a:p>
        </p:txBody>
      </p:sp>
      <p:sp>
        <p:nvSpPr>
          <p:cNvPr id="3" name="Content Placeholder 2"/>
          <p:cNvSpPr>
            <a:spLocks noGrp="1"/>
          </p:cNvSpPr>
          <p:nvPr>
            <p:ph idx="1"/>
          </p:nvPr>
        </p:nvSpPr>
        <p:spPr/>
        <p:txBody>
          <a:bodyPr>
            <a:normAutofit lnSpcReduction="10000"/>
          </a:bodyPr>
          <a:lstStyle/>
          <a:p>
            <a:r>
              <a:rPr lang="en-US" dirty="0" smtClean="0"/>
              <a:t>Thriving Gay subculture in big cities</a:t>
            </a:r>
          </a:p>
          <a:p>
            <a:pPr lvl="1"/>
            <a:r>
              <a:rPr lang="en-US" dirty="0" smtClean="0"/>
              <a:t>Pubs</a:t>
            </a:r>
          </a:p>
          <a:p>
            <a:pPr lvl="1"/>
            <a:r>
              <a:rPr lang="en-US" dirty="0" smtClean="0"/>
              <a:t>Bars</a:t>
            </a:r>
          </a:p>
          <a:p>
            <a:pPr lvl="1"/>
            <a:r>
              <a:rPr lang="en-US" dirty="0" smtClean="0"/>
              <a:t>Clubs</a:t>
            </a:r>
          </a:p>
          <a:p>
            <a:pPr lvl="1"/>
            <a:r>
              <a:rPr lang="en-US" dirty="0" smtClean="0"/>
              <a:t>Broadway theater district</a:t>
            </a:r>
          </a:p>
          <a:p>
            <a:r>
              <a:rPr lang="en-US" dirty="0" smtClean="0"/>
              <a:t>They had to be cautious, stay undercover</a:t>
            </a:r>
          </a:p>
          <a:p>
            <a:r>
              <a:rPr lang="en-US" dirty="0" smtClean="0"/>
              <a:t>But generally tolerated</a:t>
            </a:r>
          </a:p>
          <a:p>
            <a:r>
              <a:rPr lang="en-US" dirty="0" smtClean="0"/>
              <a:t>Things changed for worse During 1930s Great Depression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Fitzgerald and Co.</a:t>
            </a:r>
            <a:endParaRPr lang="en-US" dirty="0"/>
          </a:p>
        </p:txBody>
      </p:sp>
      <p:sp>
        <p:nvSpPr>
          <p:cNvPr id="3" name="Content Placeholder 2"/>
          <p:cNvSpPr>
            <a:spLocks noGrp="1"/>
          </p:cNvSpPr>
          <p:nvPr>
            <p:ph idx="1"/>
          </p:nvPr>
        </p:nvSpPr>
        <p:spPr/>
        <p:txBody>
          <a:bodyPr/>
          <a:lstStyle/>
          <a:p>
            <a:r>
              <a:rPr lang="en-US" dirty="0" smtClean="0"/>
              <a:t>Fitzgerald's circle:</a:t>
            </a:r>
          </a:p>
          <a:p>
            <a:pPr lvl="1"/>
            <a:r>
              <a:rPr lang="en-US" dirty="0" smtClean="0"/>
              <a:t> some closeted-Gay writers/artists</a:t>
            </a:r>
          </a:p>
          <a:p>
            <a:pPr lvl="1"/>
            <a:r>
              <a:rPr lang="en-US" dirty="0" smtClean="0"/>
              <a:t>Some married to women as camouflage</a:t>
            </a:r>
          </a:p>
          <a:p>
            <a:r>
              <a:rPr lang="en-US" dirty="0" smtClean="0"/>
              <a:t>own sexuality under scrutiny</a:t>
            </a:r>
          </a:p>
          <a:p>
            <a:pPr lvl="1"/>
            <a:r>
              <a:rPr lang="en-US" dirty="0" smtClean="0"/>
              <a:t>Relationship with Hemingway: </a:t>
            </a:r>
            <a:r>
              <a:rPr lang="en-US" dirty="0" err="1" smtClean="0"/>
              <a:t>Bromance</a:t>
            </a:r>
            <a:r>
              <a:rPr lang="en-US" dirty="0" smtClean="0"/>
              <a:t> or romance? </a:t>
            </a:r>
          </a:p>
          <a:p>
            <a:pPr lvl="1">
              <a:buNone/>
            </a:pPr>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Oleary’s</a:t>
            </a:r>
            <a:r>
              <a:rPr lang="en-US" dirty="0" smtClean="0"/>
              <a:t> arguments about </a:t>
            </a:r>
            <a:r>
              <a:rPr lang="en-US" i="1" dirty="0" smtClean="0"/>
              <a:t>The Great Gatsby</a:t>
            </a:r>
            <a:endParaRPr lang="en-US" i="1" dirty="0"/>
          </a:p>
        </p:txBody>
      </p:sp>
      <p:sp>
        <p:nvSpPr>
          <p:cNvPr id="3" name="Content Placeholder 2"/>
          <p:cNvSpPr>
            <a:spLocks noGrp="1"/>
          </p:cNvSpPr>
          <p:nvPr>
            <p:ph idx="1"/>
          </p:nvPr>
        </p:nvSpPr>
        <p:spPr/>
        <p:txBody>
          <a:bodyPr>
            <a:normAutofit/>
          </a:bodyPr>
          <a:lstStyle/>
          <a:p>
            <a:r>
              <a:rPr lang="en-US" dirty="0" smtClean="0"/>
              <a:t>Nick as gay</a:t>
            </a:r>
          </a:p>
          <a:p>
            <a:pPr lvl="1"/>
            <a:r>
              <a:rPr lang="en-US" dirty="0" smtClean="0"/>
              <a:t>Closeted from self and others</a:t>
            </a:r>
          </a:p>
          <a:p>
            <a:pPr lvl="1"/>
            <a:r>
              <a:rPr lang="en-US" dirty="0" smtClean="0"/>
              <a:t>Uses women as denial-mechanism/camouflage</a:t>
            </a:r>
          </a:p>
          <a:p>
            <a:pPr lvl="1"/>
            <a:r>
              <a:rPr lang="en-US" dirty="0" smtClean="0"/>
              <a:t>Chooses “masculine” women (my own expansion)</a:t>
            </a:r>
          </a:p>
          <a:p>
            <a:pPr lvl="1"/>
            <a:r>
              <a:rPr lang="en-US" dirty="0" smtClean="0"/>
              <a:t>Finds macho Tom both attractive and repulsive</a:t>
            </a:r>
          </a:p>
          <a:p>
            <a:pPr lvl="1">
              <a:buNone/>
            </a:pPr>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Oleary</a:t>
            </a:r>
            <a:r>
              <a:rPr lang="en-US" dirty="0" smtClean="0"/>
              <a:t> concluded</a:t>
            </a:r>
            <a:endParaRPr lang="en-US" dirty="0"/>
          </a:p>
        </p:txBody>
      </p:sp>
      <p:sp>
        <p:nvSpPr>
          <p:cNvPr id="3" name="Content Placeholder 2"/>
          <p:cNvSpPr>
            <a:spLocks noGrp="1"/>
          </p:cNvSpPr>
          <p:nvPr>
            <p:ph idx="1"/>
          </p:nvPr>
        </p:nvSpPr>
        <p:spPr/>
        <p:txBody>
          <a:bodyPr/>
          <a:lstStyle/>
          <a:p>
            <a:pPr lvl="1"/>
            <a:r>
              <a:rPr lang="en-US" dirty="0" smtClean="0"/>
              <a:t>Finds Myrtle unattractive</a:t>
            </a:r>
          </a:p>
          <a:p>
            <a:pPr lvl="1"/>
            <a:r>
              <a:rPr lang="en-US" dirty="0" smtClean="0"/>
              <a:t>Finds only Daisy’s voice attractive</a:t>
            </a:r>
          </a:p>
          <a:p>
            <a:pPr lvl="1"/>
            <a:r>
              <a:rPr lang="en-US" dirty="0" smtClean="0"/>
              <a:t>Deeply Interested in fashion, appearance, etc</a:t>
            </a:r>
          </a:p>
          <a:p>
            <a:pPr lvl="1"/>
            <a:r>
              <a:rPr lang="en-US" dirty="0" smtClean="0"/>
              <a:t>In “love” with Gatsby (throughout novel)</a:t>
            </a:r>
          </a:p>
          <a:p>
            <a:pPr lvl="1"/>
            <a:r>
              <a:rPr lang="en-US" dirty="0" smtClean="0"/>
              <a:t>Mask “almost” drops in “bed scene” with McKee (chap. 2)</a:t>
            </a:r>
          </a:p>
          <a:p>
            <a:pPr lvl="1"/>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Nick: Not so Masculine</a:t>
            </a:r>
            <a:endParaRPr lang="en-US" dirty="0"/>
          </a:p>
        </p:txBody>
      </p:sp>
      <p:sp>
        <p:nvSpPr>
          <p:cNvPr id="3" name="Content Placeholder 2"/>
          <p:cNvSpPr>
            <a:spLocks noGrp="1"/>
          </p:cNvSpPr>
          <p:nvPr>
            <p:ph idx="1"/>
          </p:nvPr>
        </p:nvSpPr>
        <p:spPr/>
        <p:txBody>
          <a:bodyPr/>
          <a:lstStyle/>
          <a:p>
            <a:r>
              <a:rPr lang="en-US" dirty="0" smtClean="0"/>
              <a:t>“Wild young men” tell him secrets at night in the bed room (11)</a:t>
            </a:r>
          </a:p>
          <a:p>
            <a:r>
              <a:rPr lang="en-US" dirty="0" smtClean="0"/>
              <a:t>Daisy calls him a “a rose”  (24) but Tom a “hulking specimen” (24)</a:t>
            </a:r>
          </a:p>
          <a:p>
            <a:r>
              <a:rPr lang="en-US" dirty="0" smtClean="0"/>
              <a:t>Myrtle contrasts Wilson and him with Tom unfavorably (47-48)</a:t>
            </a:r>
          </a:p>
          <a:p>
            <a:r>
              <a:rPr lang="en-US" dirty="0" smtClean="0"/>
              <a:t>In bedroom with “feminine” McKee (50)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Nick and Heterosexual </a:t>
            </a:r>
            <a:r>
              <a:rPr lang="en-US" dirty="0" err="1" smtClean="0"/>
              <a:t>relatioships</a:t>
            </a:r>
            <a:r>
              <a:rPr lang="en-US" dirty="0" smtClean="0"/>
              <a:t> and </a:t>
            </a:r>
            <a:r>
              <a:rPr lang="en-US" dirty="0" err="1" smtClean="0"/>
              <a:t>Mirroages</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Heterosexual marriages in general (only legal kind at this time) in bad light (65-66)</a:t>
            </a:r>
          </a:p>
          <a:p>
            <a:r>
              <a:rPr lang="en-US" dirty="0" smtClean="0"/>
              <a:t>Particular ones too</a:t>
            </a:r>
          </a:p>
          <a:p>
            <a:pPr lvl="1"/>
            <a:r>
              <a:rPr lang="en-US" dirty="0" smtClean="0"/>
              <a:t>Tom &amp; Daisy</a:t>
            </a:r>
          </a:p>
          <a:p>
            <a:pPr lvl="1"/>
            <a:r>
              <a:rPr lang="en-US" dirty="0" smtClean="0"/>
              <a:t>Wilson &amp; Myrtle</a:t>
            </a:r>
          </a:p>
          <a:p>
            <a:pPr lvl="1">
              <a:buNone/>
            </a:pPr>
            <a:endParaRPr lang="en-US" dirty="0" smtClean="0"/>
          </a:p>
          <a:p>
            <a:r>
              <a:rPr lang="en-US" dirty="0" smtClean="0"/>
              <a:t>Single state full of excitement but could lead to loneliness when you grow old because you know “fewer single men”  (152)</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Nick likes Jordan, you say?</a:t>
            </a:r>
            <a:endParaRPr lang="en-US" dirty="0"/>
          </a:p>
        </p:txBody>
      </p:sp>
      <p:sp>
        <p:nvSpPr>
          <p:cNvPr id="3" name="Content Placeholder 2"/>
          <p:cNvSpPr>
            <a:spLocks noGrp="1"/>
          </p:cNvSpPr>
          <p:nvPr>
            <p:ph idx="1"/>
          </p:nvPr>
        </p:nvSpPr>
        <p:spPr/>
        <p:txBody>
          <a:bodyPr/>
          <a:lstStyle/>
          <a:p>
            <a:r>
              <a:rPr lang="en-US" dirty="0" smtClean="0"/>
              <a:t>Yes but only as a camouflage </a:t>
            </a:r>
          </a:p>
          <a:p>
            <a:r>
              <a:rPr lang="en-US" dirty="0" smtClean="0"/>
              <a:t>Running away from bondage of compulsory heterosexual relationships </a:t>
            </a:r>
          </a:p>
          <a:p>
            <a:pPr lvl="1"/>
            <a:r>
              <a:rPr lang="en-US" dirty="0" smtClean="0"/>
              <a:t>Daisy wants him to date Jordan because both are restless and need to settle down (31-32)</a:t>
            </a:r>
          </a:p>
          <a:p>
            <a:pPr lvl="1"/>
            <a:r>
              <a:rPr lang="en-US" dirty="0" smtClean="0"/>
              <a:t> Nick denies engagement with girl back home </a:t>
            </a:r>
          </a:p>
          <a:p>
            <a:pPr lvl="2"/>
            <a:r>
              <a:rPr lang="en-US" dirty="0" smtClean="0"/>
              <a:t>Just “going out with old friend” (32)</a:t>
            </a:r>
          </a:p>
          <a:p>
            <a:pPr lvl="2"/>
            <a:r>
              <a:rPr lang="en-US" dirty="0" smtClean="0"/>
              <a:t>Used that girl back home to avoid getting married?</a:t>
            </a:r>
          </a:p>
          <a:p>
            <a:pPr lvl="2"/>
            <a:endParaRPr lang="en-US" dirty="0" smtClean="0"/>
          </a:p>
          <a:p>
            <a:pPr lvl="1"/>
            <a:endParaRPr lang="en-US" dirty="0" smtClean="0"/>
          </a:p>
          <a:p>
            <a:endParaRPr lang="en-US" dirty="0" smtClean="0"/>
          </a:p>
          <a:p>
            <a:pPr lvl="1">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Scenes  with Jordan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Perhaps uses “flirtation” with Jordan as means to avoid commitment &amp; his subconscious attraction to Gatsby</a:t>
            </a:r>
          </a:p>
          <a:p>
            <a:r>
              <a:rPr lang="en-US" dirty="0" smtClean="0"/>
              <a:t>Often after a scene with Gatsby or with Gatsby &amp; Daisy</a:t>
            </a:r>
          </a:p>
          <a:p>
            <a:pPr lvl="1"/>
            <a:r>
              <a:rPr lang="en-US" dirty="0" smtClean="0"/>
              <a:t>Has first fight with Jordan after own 1</a:t>
            </a:r>
            <a:r>
              <a:rPr lang="en-US" baseline="30000" dirty="0" smtClean="0"/>
              <a:t>st</a:t>
            </a:r>
            <a:r>
              <a:rPr lang="en-US" dirty="0" smtClean="0"/>
              <a:t> meeting with Gatsby (72-73)</a:t>
            </a:r>
          </a:p>
          <a:p>
            <a:pPr lvl="1"/>
            <a:r>
              <a:rPr lang="en-US" dirty="0" smtClean="0"/>
              <a:t>Embraces Jordan 1</a:t>
            </a:r>
            <a:r>
              <a:rPr lang="en-US" baseline="30000" dirty="0" smtClean="0"/>
              <a:t>st</a:t>
            </a:r>
            <a:r>
              <a:rPr lang="en-US" dirty="0" smtClean="0"/>
              <a:t> time after sacrificing Gatsby to Daisy  (95)</a:t>
            </a:r>
          </a:p>
          <a:p>
            <a:r>
              <a:rPr lang="en-US" dirty="0" smtClean="0"/>
              <a:t>Starts flirting with Jordan again as Gatsby &amp; Daisy spend quality time (117)</a:t>
            </a:r>
          </a:p>
          <a:p>
            <a:pPr lvl="1"/>
            <a:endParaRPr lang="en-US" dirty="0" smtClean="0"/>
          </a:p>
          <a:p>
            <a:pPr lvl="1">
              <a:buNone/>
            </a:pPr>
            <a:endParaRPr lang="en-US" dirty="0" smtClean="0"/>
          </a:p>
          <a:p>
            <a:pPr lvl="1"/>
            <a:endParaRPr lang="en-US" dirty="0" smtClean="0"/>
          </a:p>
          <a:p>
            <a:pPr lvl="1"/>
            <a:endParaRPr lang="en-US"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Dan Cody a Composite Name &amp; Character</a:t>
            </a:r>
            <a:endParaRPr lang="en-US" dirty="0"/>
          </a:p>
        </p:txBody>
      </p:sp>
      <p:sp>
        <p:nvSpPr>
          <p:cNvPr id="3" name="Content Placeholder 2"/>
          <p:cNvSpPr>
            <a:spLocks noGrp="1"/>
          </p:cNvSpPr>
          <p:nvPr>
            <p:ph idx="1"/>
          </p:nvPr>
        </p:nvSpPr>
        <p:spPr/>
        <p:txBody>
          <a:bodyPr/>
          <a:lstStyle/>
          <a:p>
            <a:r>
              <a:rPr lang="en-US" dirty="0" smtClean="0"/>
              <a:t>Daniel Boone+ William Cody</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Gatsby</a:t>
            </a:r>
            <a:endParaRPr lang="en-US" dirty="0"/>
          </a:p>
        </p:txBody>
      </p:sp>
      <p:sp>
        <p:nvSpPr>
          <p:cNvPr id="3" name="Content Placeholder 2"/>
          <p:cNvSpPr>
            <a:spLocks noGrp="1"/>
          </p:cNvSpPr>
          <p:nvPr>
            <p:ph idx="1"/>
          </p:nvPr>
        </p:nvSpPr>
        <p:spPr/>
        <p:txBody>
          <a:bodyPr>
            <a:normAutofit fontScale="92500"/>
          </a:bodyPr>
          <a:lstStyle/>
          <a:p>
            <a:r>
              <a:rPr lang="en-US" dirty="0" smtClean="0"/>
              <a:t>Gatsby’s smile (</a:t>
            </a:r>
            <a:r>
              <a:rPr lang="en-US" dirty="0" smtClean="0"/>
              <a:t>62)</a:t>
            </a:r>
            <a:endParaRPr lang="en-US" dirty="0" smtClean="0"/>
          </a:p>
          <a:p>
            <a:r>
              <a:rPr lang="en-US" dirty="0" smtClean="0"/>
              <a:t>Gatsby’s face  and body in general (77) compare with Jordan's (23) </a:t>
            </a:r>
          </a:p>
          <a:p>
            <a:r>
              <a:rPr lang="en-US" dirty="0" smtClean="0"/>
              <a:t>Slowly deepening bond with Gatsby</a:t>
            </a:r>
          </a:p>
          <a:p>
            <a:pPr lvl="1"/>
            <a:r>
              <a:rPr lang="en-US" dirty="0" smtClean="0"/>
              <a:t>From mistrust to partial trust to sympathy (81, 94)</a:t>
            </a:r>
          </a:p>
          <a:p>
            <a:pPr lvl="1"/>
            <a:r>
              <a:rPr lang="en-US" dirty="0" smtClean="0"/>
              <a:t> Helping a fellow romantic regain moment of perfection even though it can’t last (104, 107-108)</a:t>
            </a:r>
          </a:p>
          <a:p>
            <a:pPr lvl="1"/>
            <a:r>
              <a:rPr lang="en-US" dirty="0" smtClean="0"/>
              <a:t>sounds pessimistic about Gatsby’s renewed love for Daisy and sounds critical (103, 108-109, 110, 112)</a:t>
            </a:r>
          </a:p>
          <a:p>
            <a:pPr lvl="1"/>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Gatsby</a:t>
            </a:r>
            <a:endParaRPr lang="en-US" dirty="0"/>
          </a:p>
        </p:txBody>
      </p:sp>
      <p:sp>
        <p:nvSpPr>
          <p:cNvPr id="3" name="Content Placeholder 2"/>
          <p:cNvSpPr>
            <a:spLocks noGrp="1"/>
          </p:cNvSpPr>
          <p:nvPr>
            <p:ph idx="1"/>
          </p:nvPr>
        </p:nvSpPr>
        <p:spPr/>
        <p:txBody>
          <a:bodyPr/>
          <a:lstStyle/>
          <a:p>
            <a:r>
              <a:rPr lang="en-US" dirty="0" smtClean="0"/>
              <a:t>From suspicion &amp; censure to partisanship</a:t>
            </a:r>
          </a:p>
          <a:p>
            <a:pPr lvl="1"/>
            <a:r>
              <a:rPr lang="en-US" dirty="0" smtClean="0"/>
              <a:t> Wants to clear “misconception” about Gatsby </a:t>
            </a:r>
            <a:r>
              <a:rPr lang="en-US" dirty="0" smtClean="0"/>
              <a:t>(117)</a:t>
            </a:r>
          </a:p>
          <a:p>
            <a:pPr lvl="1"/>
            <a:r>
              <a:rPr lang="en-US" dirty="0" smtClean="0"/>
              <a:t>Defends Gatsby against </a:t>
            </a:r>
            <a:r>
              <a:rPr lang="en-US" dirty="0" smtClean="0"/>
              <a:t>Tom’s accusation (124)</a:t>
            </a:r>
          </a:p>
          <a:p>
            <a:pPr lvl="1">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Gatsby Contd.</a:t>
            </a:r>
            <a:endParaRPr lang="en-US" dirty="0"/>
          </a:p>
        </p:txBody>
      </p:sp>
      <p:sp>
        <p:nvSpPr>
          <p:cNvPr id="3" name="Content Placeholder 2"/>
          <p:cNvSpPr>
            <a:spLocks noGrp="1"/>
          </p:cNvSpPr>
          <p:nvPr>
            <p:ph idx="1"/>
          </p:nvPr>
        </p:nvSpPr>
        <p:spPr/>
        <p:txBody>
          <a:bodyPr/>
          <a:lstStyle/>
          <a:p>
            <a:pPr lvl="1"/>
            <a:r>
              <a:rPr lang="en-US" dirty="0" smtClean="0"/>
              <a:t>At end of chap 6 warns Gatsby (127)</a:t>
            </a:r>
          </a:p>
          <a:p>
            <a:pPr lvl="1"/>
            <a:r>
              <a:rPr lang="en-US" dirty="0" smtClean="0"/>
              <a:t>Feels both sorry for and frustrated with Gatsby</a:t>
            </a:r>
          </a:p>
          <a:p>
            <a:pPr lvl="1"/>
            <a:r>
              <a:rPr lang="en-US" dirty="0" smtClean="0"/>
              <a:t>Listens to his stories but mocks them while retelling them to us (127)</a:t>
            </a:r>
          </a:p>
          <a:p>
            <a:pPr lvl="1"/>
            <a:r>
              <a:rPr lang="en-US" dirty="0" smtClean="0"/>
              <a:t>Just critical or also Jealous of Daisy?  (127-128)</a:t>
            </a:r>
          </a:p>
          <a:p>
            <a:pPr lvl="1"/>
            <a:r>
              <a:rPr lang="en-US" dirty="0" smtClean="0"/>
              <a:t>Disapproves of Daisy’s influence on Gatsby’s single-male establishment (130)</a:t>
            </a:r>
          </a:p>
          <a:p>
            <a:pPr lvl="1">
              <a:buNone/>
            </a:pPr>
            <a:endParaRPr lang="en-US" dirty="0" smtClean="0"/>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Gatsby Concluded</a:t>
            </a:r>
            <a:endParaRPr lang="en-US" dirty="0"/>
          </a:p>
        </p:txBody>
      </p:sp>
      <p:sp>
        <p:nvSpPr>
          <p:cNvPr id="3" name="Content Placeholder 2"/>
          <p:cNvSpPr>
            <a:spLocks noGrp="1"/>
          </p:cNvSpPr>
          <p:nvPr>
            <p:ph idx="1"/>
          </p:nvPr>
        </p:nvSpPr>
        <p:spPr/>
        <p:txBody>
          <a:bodyPr/>
          <a:lstStyle/>
          <a:p>
            <a:pPr lvl="1"/>
            <a:r>
              <a:rPr lang="en-US" dirty="0" smtClean="0"/>
              <a:t>Reports Daisy's treachery subtly </a:t>
            </a:r>
          </a:p>
          <a:p>
            <a:pPr lvl="2"/>
            <a:r>
              <a:rPr lang="en-US" dirty="0" smtClean="0"/>
              <a:t>The shirts (108) </a:t>
            </a:r>
          </a:p>
          <a:p>
            <a:pPr lvl="2"/>
            <a:r>
              <a:rPr lang="en-US" dirty="0" smtClean="0"/>
              <a:t>“the advertisement of the man” (135)</a:t>
            </a:r>
          </a:p>
          <a:p>
            <a:pPr lvl="1"/>
            <a:r>
              <a:rPr lang="en-US" dirty="0" smtClean="0"/>
              <a:t>Overjoyed because Gatsby finally </a:t>
            </a:r>
            <a:r>
              <a:rPr lang="en-US" dirty="0" smtClean="0"/>
              <a:t>realizes </a:t>
            </a:r>
            <a:r>
              <a:rPr lang="en-US" dirty="0" smtClean="0"/>
              <a:t>truth about Daisy (136)</a:t>
            </a:r>
          </a:p>
          <a:p>
            <a:pPr lvl="1"/>
            <a:r>
              <a:rPr lang="en-US" dirty="0" smtClean="0"/>
              <a:t>Vindicated again (145)</a:t>
            </a:r>
          </a:p>
          <a:p>
            <a:pPr lvl="1"/>
            <a:r>
              <a:rPr lang="en-US" dirty="0" smtClean="0"/>
              <a:t>Yet again (160, 162)</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Daniel Boone</a:t>
            </a:r>
            <a:r>
              <a:rPr lang="en-US" dirty="0"/>
              <a:t> </a:t>
            </a:r>
            <a:r>
              <a:rPr lang="en-US" sz="3100" dirty="0"/>
              <a:t>(born </a:t>
            </a:r>
            <a:r>
              <a:rPr lang="en-US" sz="3100" dirty="0" smtClean="0"/>
              <a:t>, </a:t>
            </a:r>
            <a:r>
              <a:rPr lang="en-US" sz="3100" dirty="0"/>
              <a:t>1734, Berks county, Pennsylvania [U.S.]—died </a:t>
            </a:r>
            <a:r>
              <a:rPr lang="en-US" sz="3100" i="1" dirty="0"/>
              <a:t>c</a:t>
            </a:r>
            <a:r>
              <a:rPr lang="en-US" sz="3100" i="1" dirty="0" smtClean="0"/>
              <a:t>.</a:t>
            </a:r>
            <a:r>
              <a:rPr lang="en-US" sz="3100" dirty="0" smtClean="0"/>
              <a:t> </a:t>
            </a:r>
            <a:r>
              <a:rPr lang="en-US" sz="3100" dirty="0"/>
              <a:t>1820, St. Charles county, Missouri, U.S.),</a:t>
            </a:r>
          </a:p>
        </p:txBody>
      </p:sp>
      <p:sp>
        <p:nvSpPr>
          <p:cNvPr id="3" name="Content Placeholder 2"/>
          <p:cNvSpPr>
            <a:spLocks noGrp="1"/>
          </p:cNvSpPr>
          <p:nvPr>
            <p:ph idx="1"/>
          </p:nvPr>
        </p:nvSpPr>
        <p:spPr/>
        <p:txBody>
          <a:bodyPr>
            <a:normAutofit/>
          </a:bodyPr>
          <a:lstStyle/>
          <a:p>
            <a:r>
              <a:rPr lang="en-US" dirty="0" smtClean="0"/>
              <a:t>Frontiersman </a:t>
            </a:r>
          </a:p>
          <a:p>
            <a:r>
              <a:rPr lang="en-US" dirty="0" smtClean="0"/>
              <a:t>explorer </a:t>
            </a:r>
          </a:p>
          <a:p>
            <a:r>
              <a:rPr lang="en-US" dirty="0" smtClean="0"/>
              <a:t>“Indian”-hunter,</a:t>
            </a:r>
          </a:p>
          <a:p>
            <a:r>
              <a:rPr lang="en-US" dirty="0" smtClean="0"/>
              <a:t> cultural go-between, </a:t>
            </a:r>
          </a:p>
          <a:p>
            <a:r>
              <a:rPr lang="en-US" dirty="0" smtClean="0"/>
              <a:t>Self-made man </a:t>
            </a:r>
          </a:p>
          <a:p>
            <a:r>
              <a:rPr lang="en-US" dirty="0" smtClean="0"/>
              <a:t>Hero of American Revolutionary War</a:t>
            </a:r>
          </a:p>
          <a:p>
            <a:r>
              <a:rPr lang="en-US" dirty="0" smtClean="0"/>
              <a:t>Led Southward &amp; Westward expansion</a:t>
            </a:r>
          </a:p>
          <a:p>
            <a:pPr>
              <a:buNone/>
            </a:pP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Boone Escorting Settlers Through Cumberland Pass</a:t>
            </a:r>
            <a:endParaRPr lang="en-US" dirty="0"/>
          </a:p>
        </p:txBody>
      </p:sp>
      <p:pic>
        <p:nvPicPr>
          <p:cNvPr id="4" name="Content Placeholder 3" descr="escorting settlers.jpg"/>
          <p:cNvPicPr>
            <a:picLocks noGrp="1" noChangeAspect="1"/>
          </p:cNvPicPr>
          <p:nvPr>
            <p:ph idx="1"/>
          </p:nvPr>
        </p:nvPicPr>
        <p:blipFill>
          <a:blip r:embed="rId2"/>
          <a:stretch>
            <a:fillRect/>
          </a:stretch>
        </p:blipFill>
        <p:spPr>
          <a:xfrm>
            <a:off x="1482605" y="1600200"/>
            <a:ext cx="6178789" cy="452596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Boone Protecting his Family from “Injuns”</a:t>
            </a:r>
            <a:endParaRPr lang="en-US" dirty="0"/>
          </a:p>
        </p:txBody>
      </p:sp>
      <p:pic>
        <p:nvPicPr>
          <p:cNvPr id="6" name="Content Placeholder 5" descr="Daniel_Boone_protects_his_family.jpg"/>
          <p:cNvPicPr>
            <a:picLocks noGrp="1" noChangeAspect="1"/>
          </p:cNvPicPr>
          <p:nvPr>
            <p:ph idx="1"/>
          </p:nvPr>
        </p:nvPicPr>
        <p:blipFill>
          <a:blip r:embed="rId2"/>
          <a:stretch>
            <a:fillRect/>
          </a:stretch>
        </p:blipFill>
        <p:spPr>
          <a:xfrm>
            <a:off x="990600" y="1463040"/>
            <a:ext cx="6821215" cy="539496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Boone being Adapted as a “Son” by the Victorious </a:t>
            </a:r>
            <a:r>
              <a:rPr lang="en-US" sz="3600" dirty="0" err="1" smtClean="0"/>
              <a:t>Shawanee</a:t>
            </a:r>
            <a:r>
              <a:rPr lang="en-US" sz="3600" dirty="0" smtClean="0"/>
              <a:t> Chief </a:t>
            </a:r>
            <a:r>
              <a:rPr lang="en-US" dirty="0" smtClean="0"/>
              <a:t>Blackfish</a:t>
            </a:r>
            <a:endParaRPr lang="en-US" dirty="0"/>
          </a:p>
        </p:txBody>
      </p:sp>
      <p:pic>
        <p:nvPicPr>
          <p:cNvPr id="4" name="Content Placeholder 3" descr="danie boone initiation.png"/>
          <p:cNvPicPr>
            <a:picLocks noGrp="1" noChangeAspect="1"/>
          </p:cNvPicPr>
          <p:nvPr>
            <p:ph idx="1"/>
          </p:nvPr>
        </p:nvPicPr>
        <p:blipFill>
          <a:blip r:embed="rId2"/>
          <a:stretch>
            <a:fillRect/>
          </a:stretch>
        </p:blipFill>
        <p:spPr>
          <a:xfrm>
            <a:off x="2286000" y="1447800"/>
            <a:ext cx="4359116" cy="51435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William Cody: Aka Buffalo Bill</a:t>
            </a:r>
            <a:r>
              <a:rPr lang="en-US" dirty="0"/>
              <a:t> </a:t>
            </a:r>
            <a:r>
              <a:rPr lang="en-US" dirty="0" smtClean="0"/>
              <a:t>(</a:t>
            </a:r>
            <a:r>
              <a:rPr lang="en-US" sz="3100" dirty="0" smtClean="0"/>
              <a:t>born 1846, Iowa</a:t>
            </a:r>
            <a:r>
              <a:rPr lang="en-US" sz="3100" dirty="0"/>
              <a:t>, U.S.—died </a:t>
            </a:r>
            <a:r>
              <a:rPr lang="en-US" sz="3100" dirty="0" smtClean="0"/>
              <a:t>1917</a:t>
            </a:r>
            <a:r>
              <a:rPr lang="en-US" sz="3100" dirty="0"/>
              <a:t>, Denver, Colorado</a:t>
            </a:r>
          </a:p>
        </p:txBody>
      </p:sp>
      <p:sp>
        <p:nvSpPr>
          <p:cNvPr id="3" name="Content Placeholder 2"/>
          <p:cNvSpPr>
            <a:spLocks noGrp="1"/>
          </p:cNvSpPr>
          <p:nvPr>
            <p:ph idx="1"/>
          </p:nvPr>
        </p:nvSpPr>
        <p:spPr/>
        <p:txBody>
          <a:bodyPr/>
          <a:lstStyle/>
          <a:p>
            <a:r>
              <a:rPr lang="en-US" dirty="0" smtClean="0"/>
              <a:t>U.S Army Scout</a:t>
            </a:r>
          </a:p>
          <a:p>
            <a:r>
              <a:rPr lang="en-US" dirty="0" err="1" smtClean="0"/>
              <a:t>Buffallo</a:t>
            </a:r>
            <a:r>
              <a:rPr lang="en-US" dirty="0" smtClean="0"/>
              <a:t> hunter</a:t>
            </a:r>
          </a:p>
          <a:p>
            <a:r>
              <a:rPr lang="en-US" dirty="0" smtClean="0"/>
              <a:t>Indian Hunter</a:t>
            </a:r>
          </a:p>
          <a:p>
            <a:r>
              <a:rPr lang="en-US" dirty="0" smtClean="0"/>
              <a:t>Showman</a:t>
            </a:r>
          </a:p>
          <a:p>
            <a:r>
              <a:rPr lang="en-US" dirty="0" smtClean="0"/>
              <a:t>First global celebrity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200" dirty="0" smtClean="0"/>
              <a:t>End of “real” Wild, Wild West-Beginning of the “Reel” Wild, Wild West</a:t>
            </a:r>
            <a:endParaRPr lang="en-US" sz="3200" dirty="0"/>
          </a:p>
        </p:txBody>
      </p:sp>
      <p:pic>
        <p:nvPicPr>
          <p:cNvPr id="4" name="Content Placeholder 3" descr="bufflalobill show poster.jpg"/>
          <p:cNvPicPr>
            <a:picLocks noGrp="1" noChangeAspect="1"/>
          </p:cNvPicPr>
          <p:nvPr>
            <p:ph idx="1"/>
          </p:nvPr>
        </p:nvPicPr>
        <p:blipFill>
          <a:blip r:embed="rId2" cstate="print"/>
          <a:stretch>
            <a:fillRect/>
          </a:stretch>
        </p:blipFill>
        <p:spPr>
          <a:xfrm>
            <a:off x="1066800" y="1480471"/>
            <a:ext cx="7715250" cy="5377529"/>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1309</Words>
  <Application>Microsoft Office PowerPoint</Application>
  <PresentationFormat>On-screen Show (4:3)</PresentationFormat>
  <Paragraphs>158</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May 29 Lecture</vt:lpstr>
      <vt:lpstr>Discussion Topics 10-ish minutes </vt:lpstr>
      <vt:lpstr>Dan Cody a Composite Name &amp; Character</vt:lpstr>
      <vt:lpstr>Daniel Boone (born , 1734, Berks county, Pennsylvania [U.S.]—died c. 1820, St. Charles county, Missouri, U.S.),</vt:lpstr>
      <vt:lpstr>Boone Escorting Settlers Through Cumberland Pass</vt:lpstr>
      <vt:lpstr>Boone Protecting his Family from “Injuns”</vt:lpstr>
      <vt:lpstr>Boone being Adapted as a “Son” by the Victorious Shawanee Chief Blackfish</vt:lpstr>
      <vt:lpstr>William Cody: Aka Buffalo Bill (born 1846, Iowa, U.S.—died 1917, Denver, Colorado</vt:lpstr>
      <vt:lpstr>End of “real” Wild, Wild West-Beginning of the “Reel” Wild, Wild West</vt:lpstr>
      <vt:lpstr>Dan Cody</vt:lpstr>
      <vt:lpstr>The Great J.D.R.</vt:lpstr>
      <vt:lpstr>The Train Timetable (chap. 4, pp. 74-77) </vt:lpstr>
      <vt:lpstr>Clean vs. Unclean Money  </vt:lpstr>
      <vt:lpstr>Meyer Wolfsheim </vt:lpstr>
      <vt:lpstr>Wolfsheim &amp; Sportsmanship</vt:lpstr>
      <vt:lpstr>Difference between Wolfsheim-types and Rockefeller-types</vt:lpstr>
      <vt:lpstr>Is Nick Averse to “dirty” money?</vt:lpstr>
      <vt:lpstr>Gatsby NYC Police Chief</vt:lpstr>
      <vt:lpstr>Gatsby &amp; Walter Chase</vt:lpstr>
      <vt:lpstr>Conclusions</vt:lpstr>
      <vt:lpstr>Nick and Gatsby Relationship</vt:lpstr>
      <vt:lpstr>Gay People in America in 1920s</vt:lpstr>
      <vt:lpstr>Fitzgerald and Co.</vt:lpstr>
      <vt:lpstr>Oleary’s arguments about The Great Gatsby</vt:lpstr>
      <vt:lpstr>Oleary concluded</vt:lpstr>
      <vt:lpstr>Nick: Not so Masculine</vt:lpstr>
      <vt:lpstr>Nick and Heterosexual relatioships and Mirroages.</vt:lpstr>
      <vt:lpstr>But Nick likes Jordan, you say?</vt:lpstr>
      <vt:lpstr>Scenes  with Jordan</vt:lpstr>
      <vt:lpstr>With Gatsby</vt:lpstr>
      <vt:lpstr>With Gatsby</vt:lpstr>
      <vt:lpstr>With Gatsby Contd.</vt:lpstr>
      <vt:lpstr>With Gatsby Concluded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May 29 Lecture</dc:title>
  <dc:creator>Ahsan</dc:creator>
  <cp:lastModifiedBy>Instructor</cp:lastModifiedBy>
  <cp:revision>29</cp:revision>
  <dcterms:created xsi:type="dcterms:W3CDTF">2018-05-29T16:19:16Z</dcterms:created>
  <dcterms:modified xsi:type="dcterms:W3CDTF">2018-05-29T22:36:06Z</dcterms:modified>
</cp:coreProperties>
</file>