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2" r:id="rId8"/>
    <p:sldId id="281" r:id="rId9"/>
    <p:sldId id="280" r:id="rId10"/>
    <p:sldId id="283" r:id="rId11"/>
    <p:sldId id="284" r:id="rId12"/>
    <p:sldId id="285" r:id="rId13"/>
    <p:sldId id="294" r:id="rId14"/>
    <p:sldId id="286" r:id="rId15"/>
    <p:sldId id="295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1C4A-8714-4E7D-9F4D-608EDC1DA27E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9BF0-3265-40DF-A4CE-B84AD70349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American Dream: An Introduction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Dr. </a:t>
            </a:r>
            <a:r>
              <a:rPr lang="en-US" dirty="0" err="1" smtClean="0"/>
              <a:t>Chowdhury</a:t>
            </a:r>
            <a:endParaRPr lang="en-US" dirty="0" smtClean="0"/>
          </a:p>
          <a:p>
            <a:r>
              <a:rPr lang="en-US" dirty="0" smtClean="0"/>
              <a:t>May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“Richard Cory”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Cory—a self-made man, a success story</a:t>
            </a:r>
          </a:p>
          <a:p>
            <a:r>
              <a:rPr lang="en-US" dirty="0" smtClean="0"/>
              <a:t>A man of the people—common man who has made it</a:t>
            </a:r>
          </a:p>
          <a:p>
            <a:r>
              <a:rPr lang="en-US" dirty="0" smtClean="0"/>
              <a:t>A celebrity</a:t>
            </a:r>
          </a:p>
          <a:p>
            <a:r>
              <a:rPr lang="en-US" dirty="0" smtClean="0"/>
              <a:t>A role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Ultimately hollow</a:t>
            </a:r>
          </a:p>
          <a:p>
            <a:r>
              <a:rPr lang="en-US" dirty="0" smtClean="0"/>
              <a:t>Isolated from original community</a:t>
            </a:r>
          </a:p>
          <a:p>
            <a:r>
              <a:rPr lang="en-US" dirty="0" smtClean="0"/>
              <a:t>Unaccepted by upper-class</a:t>
            </a:r>
          </a:p>
          <a:p>
            <a:r>
              <a:rPr lang="en-US" dirty="0" smtClean="0"/>
              <a:t>Probably lived beyond means on borrowed money/credit</a:t>
            </a:r>
          </a:p>
          <a:p>
            <a:r>
              <a:rPr lang="en-US" dirty="0" smtClean="0"/>
              <a:t>A prototype for Jay Gatsby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“The American Dream” by Wallace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“Even a puny mouse”=promise of inclusion for the underdog</a:t>
            </a:r>
          </a:p>
          <a:p>
            <a:r>
              <a:rPr lang="en-US" dirty="0" smtClean="0"/>
              <a:t>Mickey Mouse cartoon stories=typical American Dream story line or plot</a:t>
            </a:r>
          </a:p>
          <a:p>
            <a:pPr lvl="1"/>
            <a:r>
              <a:rPr lang="en-US" dirty="0" smtClean="0"/>
              <a:t>Talented hardworking ordinary man gets everything</a:t>
            </a:r>
          </a:p>
          <a:p>
            <a:pPr lvl="1"/>
            <a:r>
              <a:rPr lang="en-US" dirty="0" smtClean="0"/>
              <a:t>A pretty wife</a:t>
            </a:r>
          </a:p>
          <a:p>
            <a:pPr lvl="1"/>
            <a:r>
              <a:rPr lang="en-US" dirty="0" smtClean="0"/>
              <a:t>A nice house</a:t>
            </a:r>
          </a:p>
          <a:p>
            <a:pPr lvl="1"/>
            <a:r>
              <a:rPr lang="en-US" dirty="0" smtClean="0"/>
              <a:t>Fame and admiration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Mickey and Minnie Mouse</a:t>
            </a:r>
            <a:endParaRPr lang="en-US" dirty="0"/>
          </a:p>
        </p:txBody>
      </p:sp>
      <p:pic>
        <p:nvPicPr>
          <p:cNvPr id="4" name="Content Placeholder 3" descr="Mickey and Minn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886744"/>
            <a:ext cx="5334000" cy="39528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about “The American Dream”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 it really worth living this kind of American Dream life?: </a:t>
            </a:r>
          </a:p>
          <a:p>
            <a:pPr lvl="1"/>
            <a:r>
              <a:rPr lang="en-US" dirty="0" smtClean="0"/>
              <a:t>a fake theme park existence</a:t>
            </a:r>
          </a:p>
          <a:p>
            <a:pPr lvl="1"/>
            <a:r>
              <a:rPr lang="en-US" dirty="0" smtClean="0"/>
              <a:t>Entertaining others (like Gatsby)</a:t>
            </a:r>
          </a:p>
          <a:p>
            <a:r>
              <a:rPr lang="en-US" dirty="0" smtClean="0"/>
              <a:t>For each success story there are many stories of failure: for each one included many excluded </a:t>
            </a:r>
          </a:p>
          <a:p>
            <a:pPr lvl="1"/>
            <a:r>
              <a:rPr lang="en-US" dirty="0" smtClean="0"/>
              <a:t>Not everyone can be “Mickey Mouse”: the main character in an American Dream Story</a:t>
            </a:r>
          </a:p>
          <a:p>
            <a:pPr lvl="1"/>
            <a:r>
              <a:rPr lang="en-US" dirty="0" smtClean="0"/>
              <a:t>Most are failures—frustrated and disappointed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Donald Duck &amp; Goofy</a:t>
            </a:r>
            <a:endParaRPr lang="en-US" dirty="0"/>
          </a:p>
        </p:txBody>
      </p:sp>
      <p:pic>
        <p:nvPicPr>
          <p:cNvPr id="4" name="Content Placeholder 3" descr="Donald and Goof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Topics (20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“dreams” does the speaker say “America also dreams” (line 3) in “American Dreams” by Louis Simpson?  </a:t>
            </a:r>
          </a:p>
          <a:p>
            <a:r>
              <a:rPr lang="en-US" dirty="0" smtClean="0"/>
              <a:t>What effects do these “American dreams” have on the speaker in this poem? Why?</a:t>
            </a:r>
          </a:p>
          <a:p>
            <a:r>
              <a:rPr lang="en-US" dirty="0" smtClean="0"/>
              <a:t>What does the narrator in “</a:t>
            </a:r>
            <a:r>
              <a:rPr lang="en-US" dirty="0" err="1" smtClean="0"/>
              <a:t>Volar</a:t>
            </a:r>
            <a:r>
              <a:rPr lang="en-US" dirty="0" smtClean="0"/>
              <a:t>” by Judith Ortiz </a:t>
            </a:r>
            <a:r>
              <a:rPr lang="en-US" dirty="0" err="1" smtClean="0"/>
              <a:t>Cofer</a:t>
            </a:r>
            <a:r>
              <a:rPr lang="en-US" dirty="0" smtClean="0"/>
              <a:t> dream of becoming? What is ironic about her dreams?</a:t>
            </a:r>
          </a:p>
          <a:p>
            <a:r>
              <a:rPr lang="en-US" dirty="0" smtClean="0"/>
              <a:t>What could the narrator’s “superpowers” symbolize with relation to the American Dream?</a:t>
            </a:r>
          </a:p>
          <a:p>
            <a:r>
              <a:rPr lang="en-US" dirty="0" smtClean="0"/>
              <a:t>What makes the parents in “</a:t>
            </a:r>
            <a:r>
              <a:rPr lang="en-US" dirty="0" err="1"/>
              <a:t>V</a:t>
            </a:r>
            <a:r>
              <a:rPr lang="en-US" dirty="0" err="1" smtClean="0"/>
              <a:t>olar</a:t>
            </a:r>
            <a:r>
              <a:rPr lang="en-US" dirty="0" smtClean="0"/>
              <a:t>” the real superheroes instead of the superheroes in American comic books?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“American Dreams”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Contrast between immigrant/speaker’s dream and the “dreams” dreamt by America as a nation</a:t>
            </a:r>
          </a:p>
          <a:p>
            <a:pPr lvl="1"/>
            <a:r>
              <a:rPr lang="en-US" dirty="0" smtClean="0"/>
              <a:t>He dreams of “life” and “loves that were slender as gazelles” (lines 1-2)</a:t>
            </a:r>
          </a:p>
          <a:p>
            <a:pPr lvl="1"/>
            <a:r>
              <a:rPr lang="en-US" dirty="0" smtClean="0"/>
              <a:t>America dreams of conquering and dominating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“</a:t>
            </a:r>
            <a:r>
              <a:rPr lang="en-US" dirty="0" err="1" smtClean="0"/>
              <a:t>Volar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Immigrant girl struggling with self-image &amp; fitting in</a:t>
            </a:r>
          </a:p>
          <a:p>
            <a:pPr lvl="1"/>
            <a:r>
              <a:rPr lang="en-US" dirty="0" err="1" smtClean="0"/>
              <a:t>Supergirl</a:t>
            </a:r>
            <a:r>
              <a:rPr lang="en-US" dirty="0" smtClean="0"/>
              <a:t>: attractive, female white American</a:t>
            </a:r>
          </a:p>
          <a:p>
            <a:pPr lvl="1"/>
            <a:r>
              <a:rPr lang="en-US" dirty="0" smtClean="0"/>
              <a:t>Narrator: thin, dark, unattractive Latina girl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“</a:t>
            </a:r>
            <a:r>
              <a:rPr lang="en-US" dirty="0" err="1" smtClean="0"/>
              <a:t>Volar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Super-powers symbolic:</a:t>
            </a:r>
          </a:p>
          <a:p>
            <a:pPr lvl="1"/>
            <a:r>
              <a:rPr lang="en-US" dirty="0" smtClean="0"/>
              <a:t>Flying= attain higher social class through hard work</a:t>
            </a:r>
          </a:p>
          <a:p>
            <a:pPr lvl="1"/>
            <a:r>
              <a:rPr lang="en-US" dirty="0" smtClean="0"/>
              <a:t>Seeing through walls: overcoming exclusion</a:t>
            </a:r>
          </a:p>
          <a:p>
            <a:pPr lvl="1"/>
            <a:r>
              <a:rPr lang="en-US" dirty="0" smtClean="0"/>
              <a:t>Super breath: fight against social injustice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U.S. Declaration of Independence (1776) by Thomas Jefferson, Benjamin Franklin, John Adams, and Colleagues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“. . . that all Men are created equal, that they are endowed by their Creator with certain unalienable Rights, that among these are Life, Liberty, and the Pursuit of Happiness.”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“</a:t>
            </a:r>
            <a:r>
              <a:rPr lang="en-US" dirty="0" err="1" smtClean="0"/>
              <a:t>Volar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parents</a:t>
            </a:r>
          </a:p>
          <a:p>
            <a:pPr lvl="1"/>
            <a:r>
              <a:rPr lang="en-US" dirty="0" smtClean="0"/>
              <a:t>First-generation immigrants</a:t>
            </a:r>
          </a:p>
          <a:p>
            <a:pPr lvl="1"/>
            <a:r>
              <a:rPr lang="en-US" dirty="0" smtClean="0"/>
              <a:t>Excluded and isolated</a:t>
            </a:r>
          </a:p>
          <a:p>
            <a:pPr lvl="2"/>
            <a:r>
              <a:rPr lang="en-US" dirty="0" smtClean="0"/>
              <a:t>Speaks Spanish</a:t>
            </a:r>
          </a:p>
          <a:p>
            <a:pPr lvl="2"/>
            <a:r>
              <a:rPr lang="en-US" dirty="0" smtClean="0"/>
              <a:t>Father talks only about barrio</a:t>
            </a:r>
          </a:p>
          <a:p>
            <a:pPr lvl="2"/>
            <a:r>
              <a:rPr lang="en-US" dirty="0" smtClean="0"/>
              <a:t>Mother dreams of flying home</a:t>
            </a:r>
          </a:p>
          <a:p>
            <a:pPr lvl="2"/>
            <a:r>
              <a:rPr lang="en-US" dirty="0" smtClean="0"/>
              <a:t>Clock symbol</a:t>
            </a:r>
          </a:p>
          <a:p>
            <a:pPr lvl="2"/>
            <a:r>
              <a:rPr lang="en-US" dirty="0" smtClean="0"/>
              <a:t>The narrow, dirty alley as symbol</a:t>
            </a:r>
          </a:p>
          <a:p>
            <a:pPr lvl="3"/>
            <a:r>
              <a:rPr lang="en-US" dirty="0" smtClean="0"/>
              <a:t>Too narrow for parents</a:t>
            </a:r>
          </a:p>
          <a:p>
            <a:pPr lvl="3"/>
            <a:r>
              <a:rPr lang="en-US" dirty="0" smtClean="0"/>
              <a:t>Just enough space for “skinny child”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bit about “</a:t>
            </a:r>
            <a:r>
              <a:rPr lang="en-US" dirty="0" err="1" smtClean="0"/>
              <a:t>Volar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Parents real superheroes</a:t>
            </a:r>
          </a:p>
          <a:p>
            <a:pPr lvl="1"/>
            <a:r>
              <a:rPr lang="en-US" dirty="0" smtClean="0"/>
              <a:t>Endures exile from own land and culture</a:t>
            </a:r>
          </a:p>
          <a:p>
            <a:pPr lvl="1"/>
            <a:r>
              <a:rPr lang="en-US" dirty="0" smtClean="0"/>
              <a:t>Endures isolation and discrimination in new country</a:t>
            </a:r>
          </a:p>
          <a:p>
            <a:pPr lvl="2"/>
            <a:r>
              <a:rPr lang="en-US" dirty="0" smtClean="0"/>
              <a:t>negative stereotypes about Puerto Ricans</a:t>
            </a:r>
          </a:p>
          <a:p>
            <a:pPr lvl="1"/>
            <a:r>
              <a:rPr lang="en-US" dirty="0" smtClean="0"/>
              <a:t>Gives daughter the best</a:t>
            </a:r>
          </a:p>
          <a:p>
            <a:pPr lvl="1"/>
            <a:r>
              <a:rPr lang="en-US" dirty="0" smtClean="0"/>
              <a:t>Protects her from physical and psychological harm</a:t>
            </a:r>
          </a:p>
          <a:p>
            <a:pPr lvl="1"/>
            <a:r>
              <a:rPr lang="en-US" dirty="0" smtClean="0"/>
              <a:t>Gentle, kind, and patient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 Due May 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the following question (250-300 words, typed &amp; double spaced):</a:t>
            </a:r>
          </a:p>
          <a:p>
            <a:pPr lvl="1"/>
            <a:r>
              <a:rPr lang="en-US" dirty="0" smtClean="0"/>
              <a:t>What does the noun “requiem” mean? What are some important reasons and examples given by Noam Chomsky to justify calling his film </a:t>
            </a:r>
            <a:r>
              <a:rPr lang="en-US" i="1" dirty="0" smtClean="0"/>
              <a:t>A Requiem for the American Dream?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 of Inclusion vs. Hidden exclusion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of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talent, work hard &amp; abide by law</a:t>
            </a:r>
          </a:p>
          <a:p>
            <a:pPr lvl="1"/>
            <a:r>
              <a:rPr lang="en-US" dirty="0" smtClean="0"/>
              <a:t>Basic good living, security, justice, dignity</a:t>
            </a:r>
          </a:p>
          <a:p>
            <a:pPr lvl="1"/>
            <a:r>
              <a:rPr lang="en-US" dirty="0" smtClean="0"/>
              <a:t>Even great wealth, success, &amp; fame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“all Men are created equal”</a:t>
            </a:r>
          </a:p>
          <a:p>
            <a:pPr lvl="1"/>
            <a:r>
              <a:rPr lang="en-US" dirty="0" smtClean="0"/>
              <a:t>property-owning educated, white, Anglo-Saxon , Protestant, males</a:t>
            </a:r>
          </a:p>
          <a:p>
            <a:pPr lvl="1"/>
            <a:r>
              <a:rPr lang="en-US" dirty="0" smtClean="0"/>
              <a:t>Considered to be rational beings</a:t>
            </a:r>
          </a:p>
          <a:p>
            <a:pPr lvl="1"/>
            <a:r>
              <a:rPr lang="en-US" dirty="0" smtClean="0"/>
              <a:t>“natural-born” leaders</a:t>
            </a:r>
          </a:p>
          <a:p>
            <a:r>
              <a:rPr lang="en-US" dirty="0" smtClean="0"/>
              <a:t>Others better off being governed by </a:t>
            </a:r>
            <a:r>
              <a:rPr lang="en-US" dirty="0" smtClean="0"/>
              <a:t>white</a:t>
            </a:r>
            <a:r>
              <a:rPr lang="en-US" dirty="0" smtClean="0"/>
              <a:t>, </a:t>
            </a:r>
            <a:r>
              <a:rPr lang="en-US" dirty="0"/>
              <a:t>Anglo-Saxon , Protestant</a:t>
            </a:r>
            <a:r>
              <a:rPr lang="en-US" dirty="0" smtClean="0"/>
              <a:t>, “</a:t>
            </a:r>
            <a:r>
              <a:rPr lang="en-US" dirty="0" smtClean="0"/>
              <a:t>gentlemen</a:t>
            </a:r>
            <a:r>
              <a:rPr lang="en-US" dirty="0" smtClean="0"/>
              <a:t>” like the Founding Fathers </a:t>
            </a:r>
            <a:r>
              <a:rPr lang="en-US" smtClean="0"/>
              <a:t>of America</a:t>
            </a:r>
            <a:endParaRPr lang="en-US" dirty="0" smtClean="0"/>
          </a:p>
          <a:p>
            <a:pPr lvl="1"/>
            <a:r>
              <a:rPr lang="en-US" dirty="0" smtClean="0"/>
              <a:t>White women of all classes</a:t>
            </a:r>
          </a:p>
          <a:p>
            <a:pPr lvl="1"/>
            <a:r>
              <a:rPr lang="en-US" dirty="0" smtClean="0"/>
              <a:t>Poor white men</a:t>
            </a:r>
          </a:p>
          <a:p>
            <a:pPr lvl="1"/>
            <a:r>
              <a:rPr lang="en-US" dirty="0" smtClean="0"/>
              <a:t>Enslaved black men &amp; women</a:t>
            </a:r>
          </a:p>
          <a:p>
            <a:pPr lvl="1"/>
            <a:r>
              <a:rPr lang="en-US" dirty="0" smtClean="0"/>
              <a:t>Few free black men &amp; women</a:t>
            </a:r>
          </a:p>
          <a:p>
            <a:pPr lvl="1"/>
            <a:r>
              <a:rPr lang="en-US" dirty="0" smtClean="0"/>
              <a:t>Non-Anglo Saxon </a:t>
            </a:r>
            <a:r>
              <a:rPr lang="en-US" dirty="0" smtClean="0"/>
              <a:t>white peoples</a:t>
            </a:r>
            <a:r>
              <a:rPr lang="en-US" dirty="0" smtClean="0"/>
              <a:t>: Irish, Eastern Europeans, etc.</a:t>
            </a:r>
          </a:p>
          <a:p>
            <a:pPr lvl="1"/>
            <a:r>
              <a:rPr lang="en-US" dirty="0" smtClean="0"/>
              <a:t>Religious </a:t>
            </a:r>
            <a:r>
              <a:rPr lang="en-US" dirty="0" smtClean="0"/>
              <a:t>minorities: </a:t>
            </a:r>
            <a:r>
              <a:rPr lang="en-US" dirty="0" smtClean="0"/>
              <a:t>Catholics, Jews, Muslims</a:t>
            </a:r>
          </a:p>
          <a:p>
            <a:pPr lvl="1"/>
            <a:r>
              <a:rPr lang="en-US" dirty="0" smtClean="0"/>
              <a:t>People of color: Hispanics/Latinos, Asians, etc. </a:t>
            </a:r>
          </a:p>
          <a:p>
            <a:pPr lvl="1"/>
            <a:r>
              <a:rPr lang="en-US" dirty="0" smtClean="0"/>
              <a:t>Native Americans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Story of the American Dream Since 1776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story of how different excluded groups worked to break down the walls of exclusion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Great “Wall-Breakers”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Martin Luther King. </a:t>
            </a:r>
            <a:r>
              <a:rPr lang="en-US" dirty="0" err="1" smtClean="0"/>
              <a:t>Jr</a:t>
            </a:r>
            <a:endParaRPr lang="en-US" dirty="0"/>
          </a:p>
        </p:txBody>
      </p:sp>
      <p:pic>
        <p:nvPicPr>
          <p:cNvPr id="7" name="Content Placeholder 6" descr="MLK I have a Dream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650" y="2174875"/>
            <a:ext cx="3951288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President </a:t>
            </a:r>
            <a:r>
              <a:rPr lang="en-US" dirty="0" err="1" smtClean="0"/>
              <a:t>Barack</a:t>
            </a:r>
            <a:r>
              <a:rPr lang="en-US" dirty="0" smtClean="0"/>
              <a:t> </a:t>
            </a:r>
            <a:r>
              <a:rPr lang="en-US" dirty="0" err="1" smtClean="0"/>
              <a:t>Obama</a:t>
            </a:r>
            <a:endParaRPr lang="en-US" dirty="0"/>
          </a:p>
        </p:txBody>
      </p:sp>
      <p:pic>
        <p:nvPicPr>
          <p:cNvPr id="8" name="Content Placeholder 7" descr="Obama American Dream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4" y="3199513"/>
            <a:ext cx="7340600" cy="345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“Wall-Maker”</a:t>
            </a:r>
            <a:endParaRPr lang="en-US" dirty="0"/>
          </a:p>
        </p:txBody>
      </p:sp>
      <p:pic>
        <p:nvPicPr>
          <p:cNvPr id="4" name="Content Placeholder 3" descr="Trump Building Wal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524000"/>
            <a:ext cx="4814443" cy="47296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Discussion Topics Based on “Richard Cory” by Edwin Arlington Robinson &amp; “The American Dream” by Ron Wallace  (15 min)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the narrator in “Richard Cory” envy Richard Cory?  </a:t>
            </a:r>
          </a:p>
          <a:p>
            <a:r>
              <a:rPr lang="en-US" dirty="0" smtClean="0"/>
              <a:t>What makes the poem’s ending so ironic?</a:t>
            </a:r>
          </a:p>
          <a:p>
            <a:r>
              <a:rPr lang="en-US" dirty="0" smtClean="0"/>
              <a:t>How does the first stanza of “The American Dream” portray America as an inclusive country?</a:t>
            </a:r>
          </a:p>
          <a:p>
            <a:r>
              <a:rPr lang="en-US" dirty="0" smtClean="0"/>
              <a:t>How does the second and last stanza show that the American Dream excludes others?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855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The American Dream: An Introduction</vt:lpstr>
      <vt:lpstr>U.S. Declaration of Independence (1776) by Thomas Jefferson, Benjamin Franklin, John Adams, and Colleagues</vt:lpstr>
      <vt:lpstr>Inherent Contradiction</vt:lpstr>
      <vt:lpstr>Promise of Inclusion</vt:lpstr>
      <vt:lpstr>Hidden Exclusion</vt:lpstr>
      <vt:lpstr>The Story of the American Dream Since 1776</vt:lpstr>
      <vt:lpstr>Two Great “Wall-Breakers” </vt:lpstr>
      <vt:lpstr>The Great “Wall-Maker”</vt:lpstr>
      <vt:lpstr>Discussion Topics Based on “Richard Cory” by Edwin Arlington Robinson &amp; “The American Dream” by Ron Wallace  (15 min)</vt:lpstr>
      <vt:lpstr>About “Richard Cory”</vt:lpstr>
      <vt:lpstr>More about Cory</vt:lpstr>
      <vt:lpstr>About “The American Dream” by Wallace</vt:lpstr>
      <vt:lpstr>Mickey and Minnie Mouse</vt:lpstr>
      <vt:lpstr>More about “The American Dream”</vt:lpstr>
      <vt:lpstr>Donald Duck &amp; Goofy</vt:lpstr>
      <vt:lpstr>More Topics (20 min)</vt:lpstr>
      <vt:lpstr>About “American Dreams”</vt:lpstr>
      <vt:lpstr>About “Volar”</vt:lpstr>
      <vt:lpstr>More about “Volar”</vt:lpstr>
      <vt:lpstr>More about “Volar”</vt:lpstr>
      <vt:lpstr>Last bit about “Volar”</vt:lpstr>
      <vt:lpstr>Homework #1 Due May 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American Dream: An Introduction</dc:title>
  <dc:creator>Ahsan</dc:creator>
  <cp:lastModifiedBy>Instructor</cp:lastModifiedBy>
  <cp:revision>35</cp:revision>
  <dcterms:created xsi:type="dcterms:W3CDTF">2018-05-08T15:43:19Z</dcterms:created>
  <dcterms:modified xsi:type="dcterms:W3CDTF">2018-05-08T20:57:43Z</dcterms:modified>
</cp:coreProperties>
</file>