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7" r:id="rId18"/>
    <p:sldId id="285" r:id="rId19"/>
    <p:sldId id="286" r:id="rId20"/>
    <p:sldId id="274" r:id="rId21"/>
    <p:sldId id="278" r:id="rId22"/>
    <p:sldId id="279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90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CAFC7AA9-D20A-478A-BA86-D33107C8A87A}" type="datetime1">
              <a:rPr lang="en-US" altLang="en-US"/>
              <a:pPr/>
              <a:t>5/11/2015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1087F47F-8C78-4D10-93E5-2094BBE4C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57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47490113-89F5-445D-86D7-F479F0DB99D9}" type="slidenum">
              <a:rPr lang="en-US" altLang="en-US">
                <a:latin typeface="Calibri" pitchFamily="-109" charset="0"/>
              </a:rPr>
              <a:pPr eaLnBrk="1" hangingPunct="1"/>
              <a:t>1</a:t>
            </a:fld>
            <a:endParaRPr lang="en-US" altLang="en-US">
              <a:latin typeface="Calibri" pitchFamily="-109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70EAE-61FA-4A66-BB0A-69C5AEA9C6FA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2022D-3251-4EA1-BB39-02359A89EA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09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046B9E-EFA2-4414-81F8-9A969C4FCFC3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50A87-F357-4AE3-9CC6-E57C9D1075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57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F5A24B-5EEB-42A3-810B-4261A287C9B7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42CF9-7E8E-4CC3-8E4F-745F41FA2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40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F75A1B-13B2-4685-B2C7-98902F93B2F4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F2676-1874-482C-86F4-5618A3F7C0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19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9B010-BFCD-4764-A669-6E3AA99E459D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42F84-E17D-4884-8187-5AD0467B7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76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97177-B716-45C4-82E2-BB2764BDE48C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293B3-873E-43B7-A2B1-F14633F209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30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00DBA-E1F6-4A22-A5A0-A6247831D20A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B5AE9-A8CD-4215-9720-DBF09DC5C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46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F23AC2-EB4F-43C1-BDDD-A6B65EC38557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808E5-9308-4846-A238-A6EBC3A1F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09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8B5F3-FF0D-4204-9D28-5BBEB1E7A077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8F84-7B0F-451E-98B6-4F25CA932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1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10820-2F0E-406F-AF05-4B8C7C969E38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AFDDA-1F10-42EC-B806-729BEE2A0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76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00FF1A-6E7E-417F-A34C-F1DEE3AECB7F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1BA4E-CBB8-43DB-81B6-0129626013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79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E4BBEC36-C568-4EBD-83C2-FBE66E18CEB7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13638" y="5221011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>
                <a:solidFill>
                  <a:srgbClr val="89898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1205060E-0951-4889-A9E4-E1E923EBA6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5" Type="http://schemas.openxmlformats.org/officeDocument/2006/relationships/image" Target="../media/image31.emf"/><Relationship Id="rId10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wmf"/><Relationship Id="rId5" Type="http://schemas.openxmlformats.org/officeDocument/2006/relationships/image" Target="../media/image34.emf"/><Relationship Id="rId10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wmf"/><Relationship Id="rId5" Type="http://schemas.openxmlformats.org/officeDocument/2006/relationships/image" Target="../media/image37.emf"/><Relationship Id="rId10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5" Type="http://schemas.openxmlformats.org/officeDocument/2006/relationships/image" Target="../media/image40.emf"/><Relationship Id="rId10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5" Type="http://schemas.openxmlformats.org/officeDocument/2006/relationships/image" Target="../media/image43.emf"/><Relationship Id="rId10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wmf"/><Relationship Id="rId5" Type="http://schemas.openxmlformats.org/officeDocument/2006/relationships/image" Target="../media/image46.emf"/><Relationship Id="rId10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wmf"/><Relationship Id="rId5" Type="http://schemas.openxmlformats.org/officeDocument/2006/relationships/image" Target="../media/image49.emf"/><Relationship Id="rId10" Type="http://schemas.openxmlformats.org/officeDocument/2006/relationships/image" Target="../media/image48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5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emf"/><Relationship Id="rId11" Type="http://schemas.openxmlformats.org/officeDocument/2006/relationships/image" Target="../media/image51.emf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31.bin"/><Relationship Id="rId9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5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emf"/><Relationship Id="rId11" Type="http://schemas.openxmlformats.org/officeDocument/2006/relationships/image" Target="../media/image55.emf"/><Relationship Id="rId5" Type="http://schemas.openxmlformats.org/officeDocument/2006/relationships/image" Target="../media/image54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5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emf"/><Relationship Id="rId11" Type="http://schemas.openxmlformats.org/officeDocument/2006/relationships/image" Target="../media/image58.emf"/><Relationship Id="rId5" Type="http://schemas.openxmlformats.org/officeDocument/2006/relationships/image" Target="../media/image57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7.jpeg"/><Relationship Id="rId5" Type="http://schemas.openxmlformats.org/officeDocument/2006/relationships/image" Target="../media/image4.emf"/><Relationship Id="rId10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wmf"/><Relationship Id="rId5" Type="http://schemas.openxmlformats.org/officeDocument/2006/relationships/image" Target="../media/image62.emf"/><Relationship Id="rId10" Type="http://schemas.openxmlformats.org/officeDocument/2006/relationships/image" Target="../media/image61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wmf"/><Relationship Id="rId5" Type="http://schemas.openxmlformats.org/officeDocument/2006/relationships/image" Target="../media/image65.emf"/><Relationship Id="rId10" Type="http://schemas.openxmlformats.org/officeDocument/2006/relationships/image" Target="../media/image64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wmf"/><Relationship Id="rId11" Type="http://schemas.openxmlformats.org/officeDocument/2006/relationships/image" Target="../media/image69.png"/><Relationship Id="rId5" Type="http://schemas.openxmlformats.org/officeDocument/2006/relationships/image" Target="../media/image68.emf"/><Relationship Id="rId10" Type="http://schemas.openxmlformats.org/officeDocument/2006/relationships/image" Target="../media/image67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wmf"/><Relationship Id="rId5" Type="http://schemas.openxmlformats.org/officeDocument/2006/relationships/image" Target="../media/image72.emf"/><Relationship Id="rId10" Type="http://schemas.openxmlformats.org/officeDocument/2006/relationships/image" Target="../media/image71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wmf"/><Relationship Id="rId5" Type="http://schemas.openxmlformats.org/officeDocument/2006/relationships/image" Target="../media/image75.emf"/><Relationship Id="rId10" Type="http://schemas.openxmlformats.org/officeDocument/2006/relationships/image" Target="../media/image74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image" Target="../media/image10.emf"/><Relationship Id="rId10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image" Target="../media/image13.emf"/><Relationship Id="rId10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image" Target="../media/image16.emf"/><Relationship Id="rId10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image" Target="../media/image22.emf"/><Relationship Id="rId10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5" Type="http://schemas.openxmlformats.org/officeDocument/2006/relationships/image" Target="../media/image25.emf"/><Relationship Id="rId10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5" Type="http://schemas.openxmlformats.org/officeDocument/2006/relationships/image" Target="../media/image28.emf"/><Relationship Id="rId10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7"/>
          <p:cNvSpPr>
            <a:spLocks noGrp="1"/>
          </p:cNvSpPr>
          <p:nvPr>
            <p:ph type="title"/>
          </p:nvPr>
        </p:nvSpPr>
        <p:spPr>
          <a:xfrm>
            <a:off x="5334000" y="274638"/>
            <a:ext cx="3581400" cy="1143000"/>
          </a:xfrm>
          <a:solidFill>
            <a:schemeClr val="accent3">
              <a:lumMod val="50000"/>
            </a:schemeClr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9D0E9110-3857-4CFA-903C-49447515C85A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5605" name="Rectangle 2" descr="Recycled paper"/>
          <p:cNvSpPr>
            <a:spLocks noChangeArrowheads="1"/>
          </p:cNvSpPr>
          <p:nvPr/>
        </p:nvSpPr>
        <p:spPr bwMode="auto">
          <a:xfrm>
            <a:off x="5943600" y="2362200"/>
            <a:ext cx="26543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400" b="1">
                <a:latin typeface="Calibri" pitchFamily="-109" charset="0"/>
              </a:rPr>
              <a:t>Analyzing</a:t>
            </a:r>
          </a:p>
          <a:p>
            <a:r>
              <a:rPr lang="en-US" altLang="en-US" sz="4400" b="1">
                <a:latin typeface="Calibri" pitchFamily="-109" charset="0"/>
              </a:rPr>
              <a:t>Economic</a:t>
            </a:r>
          </a:p>
          <a:p>
            <a:r>
              <a:rPr lang="en-US" altLang="en-US" sz="4400" b="1">
                <a:latin typeface="Calibri" pitchFamily="-109" charset="0"/>
              </a:rPr>
              <a:t>Problems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" y="51707"/>
            <a:ext cx="5254307" cy="673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8FE3D029-5EB8-4BF3-8745-A1A15A3322B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9221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The Constraint Optimization</a:t>
            </a:r>
            <a:endParaRPr lang="en-US" altLang="en-US" sz="2000" i="1">
              <a:solidFill>
                <a:srgbClr val="000066"/>
              </a:solidFill>
              <a:latin typeface="Calibri" pitchFamily="-109" charset="0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670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Calibri" pitchFamily="-109" charset="0"/>
              </a:rPr>
              <a:t>Behavior can be modeled as optimizing the objective function, subject to various constraints.</a:t>
            </a:r>
          </a:p>
        </p:txBody>
      </p:sp>
      <p:sp>
        <p:nvSpPr>
          <p:cNvPr id="9223" name="WordArt 4"/>
          <p:cNvSpPr>
            <a:spLocks noChangeArrowheads="1" noChangeShapeType="1" noTextEdit="1"/>
          </p:cNvSpPr>
          <p:nvPr/>
        </p:nvSpPr>
        <p:spPr bwMode="auto">
          <a:xfrm>
            <a:off x="3600450" y="2524125"/>
            <a:ext cx="17145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>
                      <a:alpha val="74997"/>
                    </a:srgbClr>
                  </a:outerShdw>
                </a:effectLst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1024005" name="Text Box 5"/>
          <p:cNvSpPr txBox="1">
            <a:spLocks noChangeArrowheads="1"/>
          </p:cNvSpPr>
          <p:nvPr/>
        </p:nvSpPr>
        <p:spPr bwMode="auto">
          <a:xfrm>
            <a:off x="323850" y="3705225"/>
            <a:ext cx="4095750" cy="20145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Calibri" pitchFamily="-109" charset="0"/>
              </a:rPr>
              <a:t> Facilities ( F ):	N = budget / $30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alibri" pitchFamily="-109" charset="0"/>
              </a:rPr>
              <a:t> R&amp;D ( R ):	N = budget / $100</a:t>
            </a:r>
          </a:p>
          <a:p>
            <a:pPr eaLnBrk="1" hangingPunct="1">
              <a:buFontTx/>
              <a:buChar char="•"/>
            </a:pPr>
            <a:endParaRPr lang="en-US" altLang="en-US">
              <a:latin typeface="Calibri" pitchFamily="-10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latin typeface="Calibri" pitchFamily="-109" charset="0"/>
              </a:rPr>
              <a:t> Max N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alibri" pitchFamily="-109" charset="0"/>
              </a:rPr>
              <a:t> (F,R)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alibri" pitchFamily="-109" charset="0"/>
              </a:rPr>
              <a:t> Subject to: expenditure </a:t>
            </a:r>
            <a:r>
              <a:rPr lang="en-US" altLang="en-US" u="sng">
                <a:latin typeface="Calibri" pitchFamily="-109" charset="0"/>
              </a:rPr>
              <a:t>&lt;</a:t>
            </a:r>
            <a:r>
              <a:rPr lang="en-US" altLang="en-US">
                <a:latin typeface="Calibri" pitchFamily="-109" charset="0"/>
              </a:rPr>
              <a:t> $100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alibri" pitchFamily="-109" charset="0"/>
              </a:rPr>
              <a:t> Where:  N is the number of workers</a:t>
            </a:r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2895600" y="3025775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b="1">
                <a:latin typeface="Calibri" pitchFamily="-109" charset="0"/>
              </a:rPr>
              <a:t>Manager’s Investment Choice</a:t>
            </a:r>
          </a:p>
        </p:txBody>
      </p:sp>
      <p:sp>
        <p:nvSpPr>
          <p:cNvPr id="1024007" name="Text Box 7"/>
          <p:cNvSpPr txBox="1">
            <a:spLocks noChangeArrowheads="1"/>
          </p:cNvSpPr>
          <p:nvPr/>
        </p:nvSpPr>
        <p:spPr bwMode="auto">
          <a:xfrm>
            <a:off x="5818188" y="4076700"/>
            <a:ext cx="283527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b="1">
                <a:latin typeface="Calibri" pitchFamily="-109" charset="0"/>
              </a:rPr>
              <a:t> Cost Per Unit of Time </a:t>
            </a:r>
          </a:p>
          <a:p>
            <a:pPr eaLnBrk="1" hangingPunct="1">
              <a:buFontTx/>
              <a:buChar char="•"/>
            </a:pPr>
            <a:endParaRPr lang="en-US" altLang="en-US" b="1">
              <a:latin typeface="Calibri" pitchFamily="-10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latin typeface="Calibri" pitchFamily="-109" charset="0"/>
              </a:rPr>
              <a:t> Facilities workers cost $30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alibri" pitchFamily="-109" charset="0"/>
              </a:rPr>
              <a:t> R&amp;D workers cost $100</a:t>
            </a:r>
            <a:endParaRPr lang="en-US" altLang="en-US" i="1">
              <a:latin typeface="Calibri" pitchFamily="-109" charset="0"/>
            </a:endParaRPr>
          </a:p>
        </p:txBody>
      </p:sp>
      <p:sp>
        <p:nvSpPr>
          <p:cNvPr id="1024008" name="AutoShape 8"/>
          <p:cNvSpPr>
            <a:spLocks noChangeArrowheads="1"/>
          </p:cNvSpPr>
          <p:nvPr/>
        </p:nvSpPr>
        <p:spPr bwMode="auto">
          <a:xfrm>
            <a:off x="4419600" y="4491038"/>
            <a:ext cx="1370013" cy="381000"/>
          </a:xfrm>
          <a:prstGeom prst="leftRightArrow">
            <a:avLst>
              <a:gd name="adj1" fmla="val 50000"/>
              <a:gd name="adj2" fmla="val 71917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9228" name="Line 17"/>
          <p:cNvSpPr>
            <a:spLocks noChangeShapeType="1"/>
          </p:cNvSpPr>
          <p:nvPr/>
        </p:nvSpPr>
        <p:spPr bwMode="auto">
          <a:xfrm>
            <a:off x="6400800" y="4495800"/>
            <a:ext cx="168751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8"/>
          <p:cNvSpPr>
            <a:spLocks noChangeShapeType="1"/>
          </p:cNvSpPr>
          <p:nvPr/>
        </p:nvSpPr>
        <p:spPr bwMode="auto">
          <a:xfrm>
            <a:off x="787400" y="4445000"/>
            <a:ext cx="2968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19" name="AutoShape 19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9218" name="Object 20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1" name="Picture 21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22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23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Object 24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25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9235" name="Picture 26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5D1E6EA4-9E7D-4DB4-AF99-8DF9EDB75C4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245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The Constraint Optimization</a:t>
            </a:r>
            <a:endParaRPr lang="en-US" altLang="en-US" sz="2000" i="1">
              <a:solidFill>
                <a:srgbClr val="000066"/>
              </a:solidFill>
              <a:latin typeface="Calibri" pitchFamily="-109" charset="0"/>
            </a:endParaRPr>
          </a:p>
        </p:txBody>
      </p:sp>
      <p:sp>
        <p:nvSpPr>
          <p:cNvPr id="10246" name="WordArt 3"/>
          <p:cNvSpPr>
            <a:spLocks noChangeArrowheads="1" noChangeShapeType="1" noTextEdit="1"/>
          </p:cNvSpPr>
          <p:nvPr/>
        </p:nvSpPr>
        <p:spPr bwMode="auto">
          <a:xfrm>
            <a:off x="3630613" y="1524000"/>
            <a:ext cx="17145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>
                      <a:alpha val="74997"/>
                    </a:srgbClr>
                  </a:outerShdw>
                </a:effectLst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1025028" name="Rectangle 4"/>
          <p:cNvSpPr>
            <a:spLocks noChangeArrowheads="1"/>
          </p:cNvSpPr>
          <p:nvPr/>
        </p:nvSpPr>
        <p:spPr bwMode="auto">
          <a:xfrm>
            <a:off x="1752600" y="2286000"/>
            <a:ext cx="5545138" cy="292387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2" eaLnBrk="1" hangingPunct="1"/>
            <a:r>
              <a:rPr lang="en-US" altLang="en-US" sz="2000" b="1" dirty="0">
                <a:latin typeface="Calibri" pitchFamily="-109" charset="0"/>
              </a:rPr>
              <a:t>Consumer purchases</a:t>
            </a:r>
          </a:p>
          <a:p>
            <a:pPr lvl="3" eaLnBrk="1" hangingPunct="1"/>
            <a:endParaRPr lang="en-US" altLang="en-US" sz="2000" b="1" dirty="0">
              <a:latin typeface="Calibri" pitchFamily="-109" charset="0"/>
            </a:endParaRPr>
          </a:p>
          <a:p>
            <a:pPr eaLnBrk="1" hangingPunct="1"/>
            <a:r>
              <a:rPr lang="en-US" altLang="en-US" dirty="0">
                <a:latin typeface="Calibri" pitchFamily="-109" charset="0"/>
              </a:rPr>
              <a:t>Food (F), Clothing ( C ),  Income (I)</a:t>
            </a:r>
          </a:p>
          <a:p>
            <a:pPr eaLnBrk="1" hangingPunct="1"/>
            <a:r>
              <a:rPr lang="en-US" altLang="en-US" dirty="0">
                <a:latin typeface="Calibri" pitchFamily="-109" charset="0"/>
              </a:rPr>
              <a:t>Price of food (pf), price of clothing (pc)</a:t>
            </a:r>
          </a:p>
          <a:p>
            <a:pPr lvl="3" eaLnBrk="1" hangingPunct="1"/>
            <a:r>
              <a:rPr lang="en-US" altLang="en-US" dirty="0">
                <a:latin typeface="Calibri" pitchFamily="-109" charset="0"/>
              </a:rPr>
              <a:t> </a:t>
            </a:r>
          </a:p>
          <a:p>
            <a:r>
              <a:rPr lang="en-US" altLang="en-US" dirty="0">
                <a:latin typeface="Calibri" pitchFamily="-109" charset="0"/>
              </a:rPr>
              <a:t>Satisfaction from purchases: </a:t>
            </a:r>
            <a:r>
              <a:rPr lang="en-US" dirty="0"/>
              <a:t>S = (FC)</a:t>
            </a:r>
            <a:r>
              <a:rPr lang="en-US" baseline="30000" dirty="0"/>
              <a:t>1/2</a:t>
            </a:r>
            <a:endParaRPr lang="en-US" dirty="0"/>
          </a:p>
          <a:p>
            <a:pPr lvl="3" eaLnBrk="1" hangingPunct="1"/>
            <a:endParaRPr lang="en-US" altLang="en-US" dirty="0">
              <a:latin typeface="Calibri" pitchFamily="-109" charset="0"/>
            </a:endParaRPr>
          </a:p>
          <a:p>
            <a:pPr lvl="3" eaLnBrk="1" hangingPunct="1"/>
            <a:r>
              <a:rPr lang="en-US" altLang="en-US" dirty="0">
                <a:latin typeface="Calibri" pitchFamily="-109" charset="0"/>
              </a:rPr>
              <a:t>Max S(F,C) - subject to: </a:t>
            </a:r>
            <a:r>
              <a:rPr lang="en-US" dirty="0" smtClean="0"/>
              <a:t>p</a:t>
            </a:r>
            <a:r>
              <a:rPr lang="en-US" baseline="-25000" dirty="0" smtClean="0"/>
              <a:t>f </a:t>
            </a:r>
            <a:r>
              <a:rPr lang="en-US" dirty="0" smtClean="0"/>
              <a:t>F </a:t>
            </a:r>
            <a:r>
              <a:rPr lang="en-US" dirty="0"/>
              <a:t>+ </a:t>
            </a:r>
            <a:r>
              <a:rPr lang="en-US" dirty="0" smtClean="0"/>
              <a:t>p</a:t>
            </a:r>
            <a:r>
              <a:rPr lang="en-US" baseline="-25000" dirty="0" smtClean="0"/>
              <a:t>c </a:t>
            </a:r>
            <a:r>
              <a:rPr lang="en-US" dirty="0" smtClean="0"/>
              <a:t>C </a:t>
            </a:r>
            <a:r>
              <a:rPr lang="en-US" u="sng" dirty="0"/>
              <a:t>&lt;</a:t>
            </a:r>
            <a:r>
              <a:rPr lang="en-US" dirty="0"/>
              <a:t> I</a:t>
            </a:r>
          </a:p>
          <a:p>
            <a:pPr lvl="2" eaLnBrk="1" hangingPunct="1"/>
            <a:endParaRPr lang="en-US" altLang="en-US" dirty="0">
              <a:latin typeface="Calibri" pitchFamily="-109" charset="0"/>
            </a:endParaRPr>
          </a:p>
          <a:p>
            <a:pPr lvl="2" eaLnBrk="1" hangingPunct="1"/>
            <a:r>
              <a:rPr lang="en-US" altLang="en-US" i="1" dirty="0">
                <a:latin typeface="Calibri" pitchFamily="-109" charset="0"/>
              </a:rPr>
              <a:t>	</a:t>
            </a:r>
          </a:p>
        </p:txBody>
      </p:sp>
      <p:sp>
        <p:nvSpPr>
          <p:cNvPr id="1025037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0242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9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3" name="Object 18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0253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901FAAA-EADC-4147-B95C-AD47B000C4FD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pSp>
        <p:nvGrpSpPr>
          <p:cNvPr id="11269" name="Group 2"/>
          <p:cNvGrpSpPr>
            <a:grpSpLocks/>
          </p:cNvGrpSpPr>
          <p:nvPr/>
        </p:nvGrpSpPr>
        <p:grpSpPr bwMode="auto">
          <a:xfrm>
            <a:off x="381000" y="1143000"/>
            <a:ext cx="6729413" cy="5492750"/>
            <a:chOff x="240" y="812"/>
            <a:chExt cx="4239" cy="3460"/>
          </a:xfrm>
        </p:grpSpPr>
        <p:grpSp>
          <p:nvGrpSpPr>
            <p:cNvPr id="11278" name="Group 3"/>
            <p:cNvGrpSpPr>
              <a:grpSpLocks/>
            </p:cNvGrpSpPr>
            <p:nvPr/>
          </p:nvGrpSpPr>
          <p:grpSpPr bwMode="auto">
            <a:xfrm>
              <a:off x="240" y="812"/>
              <a:ext cx="3905" cy="3242"/>
              <a:chOff x="240" y="406"/>
              <a:chExt cx="4416" cy="3648"/>
            </a:xfrm>
          </p:grpSpPr>
          <p:sp>
            <p:nvSpPr>
              <p:cNvPr id="11281" name="Line 4"/>
              <p:cNvSpPr>
                <a:spLocks noChangeShapeType="1"/>
              </p:cNvSpPr>
              <p:nvPr/>
            </p:nvSpPr>
            <p:spPr bwMode="auto">
              <a:xfrm>
                <a:off x="480" y="4054"/>
                <a:ext cx="41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5"/>
              <p:cNvSpPr>
                <a:spLocks noChangeShapeType="1"/>
              </p:cNvSpPr>
              <p:nvPr/>
            </p:nvSpPr>
            <p:spPr bwMode="auto">
              <a:xfrm flipV="1">
                <a:off x="480" y="598"/>
                <a:ext cx="0" cy="34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6"/>
              <p:cNvSpPr>
                <a:spLocks noChangeShapeType="1"/>
              </p:cNvSpPr>
              <p:nvPr/>
            </p:nvSpPr>
            <p:spPr bwMode="auto">
              <a:xfrm>
                <a:off x="480" y="2182"/>
                <a:ext cx="1872" cy="18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7"/>
              <p:cNvSpPr>
                <a:spLocks noChangeShapeType="1"/>
              </p:cNvSpPr>
              <p:nvPr/>
            </p:nvSpPr>
            <p:spPr bwMode="auto">
              <a:xfrm flipH="1">
                <a:off x="672" y="1654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Text Box 8"/>
              <p:cNvSpPr txBox="1">
                <a:spLocks noChangeArrowheads="1"/>
              </p:cNvSpPr>
              <p:nvPr/>
            </p:nvSpPr>
            <p:spPr bwMode="auto">
              <a:xfrm>
                <a:off x="950" y="1392"/>
                <a:ext cx="1426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r>
                  <a:rPr lang="en-GB" altLang="en-US" sz="2400" b="1">
                    <a:latin typeface="Calibri" pitchFamily="-109" charset="0"/>
                  </a:rPr>
                  <a:t>P</a:t>
                </a:r>
                <a:r>
                  <a:rPr lang="en-GB" altLang="en-US" sz="2400" b="1" baseline="-25000">
                    <a:latin typeface="Calibri" pitchFamily="-109" charset="0"/>
                  </a:rPr>
                  <a:t>F</a:t>
                </a:r>
                <a:r>
                  <a:rPr lang="en-GB" altLang="en-US" sz="2400" b="1">
                    <a:latin typeface="Calibri" pitchFamily="-109" charset="0"/>
                  </a:rPr>
                  <a:t>F + P</a:t>
                </a:r>
                <a:r>
                  <a:rPr lang="en-GB" altLang="en-US" sz="2400" b="1" baseline="-25000">
                    <a:latin typeface="Calibri" pitchFamily="-109" charset="0"/>
                  </a:rPr>
                  <a:t>C</a:t>
                </a:r>
                <a:r>
                  <a:rPr lang="en-GB" altLang="en-US" sz="2400" b="1">
                    <a:latin typeface="Calibri" pitchFamily="-109" charset="0"/>
                  </a:rPr>
                  <a:t>C = I</a:t>
                </a:r>
              </a:p>
            </p:txBody>
          </p:sp>
          <p:sp>
            <p:nvSpPr>
              <p:cNvPr id="11286" name="Text Box 9"/>
              <p:cNvSpPr txBox="1">
                <a:spLocks noChangeArrowheads="1"/>
              </p:cNvSpPr>
              <p:nvPr/>
            </p:nvSpPr>
            <p:spPr bwMode="auto">
              <a:xfrm>
                <a:off x="240" y="406"/>
                <a:ext cx="26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r>
                  <a:rPr lang="en-GB" altLang="en-US" sz="2400" b="1">
                    <a:latin typeface="Calibri" pitchFamily="-109" charset="0"/>
                  </a:rPr>
                  <a:t>F</a:t>
                </a:r>
              </a:p>
            </p:txBody>
          </p:sp>
        </p:grpSp>
        <p:sp>
          <p:nvSpPr>
            <p:cNvPr id="11279" name="Text Box 10"/>
            <p:cNvSpPr txBox="1">
              <a:spLocks noChangeArrowheads="1"/>
            </p:cNvSpPr>
            <p:nvPr/>
          </p:nvSpPr>
          <p:spPr bwMode="auto">
            <a:xfrm>
              <a:off x="4224" y="38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C</a:t>
              </a:r>
            </a:p>
          </p:txBody>
        </p:sp>
        <p:sp>
          <p:nvSpPr>
            <p:cNvPr id="11280" name="Text Box 11"/>
            <p:cNvSpPr txBox="1">
              <a:spLocks noChangeArrowheads="1"/>
            </p:cNvSpPr>
            <p:nvPr/>
          </p:nvSpPr>
          <p:spPr bwMode="auto">
            <a:xfrm>
              <a:off x="278" y="39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0</a:t>
              </a:r>
            </a:p>
          </p:txBody>
        </p:sp>
      </p:grpSp>
      <p:sp>
        <p:nvSpPr>
          <p:cNvPr id="11270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Constraint Optimization</a:t>
            </a:r>
          </a:p>
          <a:p>
            <a:r>
              <a:rPr lang="en-US" altLang="en-US" sz="2000" i="1" dirty="0">
                <a:solidFill>
                  <a:srgbClr val="000066"/>
                </a:solidFill>
                <a:latin typeface="Calibri" pitchFamily="-109" charset="0"/>
              </a:rPr>
              <a:t>Example – Consumer Purchases</a:t>
            </a:r>
          </a:p>
        </p:txBody>
      </p:sp>
      <p:sp>
        <p:nvSpPr>
          <p:cNvPr id="11271" name="WordArt 13"/>
          <p:cNvSpPr>
            <a:spLocks noChangeArrowheads="1" noChangeShapeType="1" noTextEdit="1"/>
          </p:cNvSpPr>
          <p:nvPr/>
        </p:nvSpPr>
        <p:spPr bwMode="auto">
          <a:xfrm>
            <a:off x="3630613" y="1524000"/>
            <a:ext cx="17145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>
                      <a:alpha val="74997"/>
                    </a:srgbClr>
                  </a:outerShdw>
                </a:effectLst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1026070" name="AutoShape 2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1266" name="Object 2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3" name="Picture 2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2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2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7" name="Object 27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2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1277" name="Picture 2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A23E5CD-9983-4ACE-B47D-46E97EC4725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pSp>
        <p:nvGrpSpPr>
          <p:cNvPr id="12293" name="Group 2"/>
          <p:cNvGrpSpPr>
            <a:grpSpLocks/>
          </p:cNvGrpSpPr>
          <p:nvPr/>
        </p:nvGrpSpPr>
        <p:grpSpPr bwMode="auto">
          <a:xfrm>
            <a:off x="381000" y="1143000"/>
            <a:ext cx="6729413" cy="5492750"/>
            <a:chOff x="240" y="812"/>
            <a:chExt cx="4239" cy="3460"/>
          </a:xfrm>
        </p:grpSpPr>
        <p:grpSp>
          <p:nvGrpSpPr>
            <p:cNvPr id="12304" name="Group 3"/>
            <p:cNvGrpSpPr>
              <a:grpSpLocks/>
            </p:cNvGrpSpPr>
            <p:nvPr/>
          </p:nvGrpSpPr>
          <p:grpSpPr bwMode="auto">
            <a:xfrm>
              <a:off x="240" y="812"/>
              <a:ext cx="3905" cy="3242"/>
              <a:chOff x="240" y="406"/>
              <a:chExt cx="4416" cy="3648"/>
            </a:xfrm>
          </p:grpSpPr>
          <p:sp>
            <p:nvSpPr>
              <p:cNvPr id="12307" name="Line 4"/>
              <p:cNvSpPr>
                <a:spLocks noChangeShapeType="1"/>
              </p:cNvSpPr>
              <p:nvPr/>
            </p:nvSpPr>
            <p:spPr bwMode="auto">
              <a:xfrm>
                <a:off x="480" y="4054"/>
                <a:ext cx="41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5"/>
              <p:cNvSpPr>
                <a:spLocks noChangeShapeType="1"/>
              </p:cNvSpPr>
              <p:nvPr/>
            </p:nvSpPr>
            <p:spPr bwMode="auto">
              <a:xfrm flipV="1">
                <a:off x="480" y="598"/>
                <a:ext cx="0" cy="34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6"/>
              <p:cNvSpPr>
                <a:spLocks noChangeShapeType="1"/>
              </p:cNvSpPr>
              <p:nvPr/>
            </p:nvSpPr>
            <p:spPr bwMode="auto">
              <a:xfrm>
                <a:off x="480" y="2182"/>
                <a:ext cx="1872" cy="18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Line 7"/>
              <p:cNvSpPr>
                <a:spLocks noChangeShapeType="1"/>
              </p:cNvSpPr>
              <p:nvPr/>
            </p:nvSpPr>
            <p:spPr bwMode="auto">
              <a:xfrm flipH="1">
                <a:off x="672" y="1654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Text Box 8"/>
              <p:cNvSpPr txBox="1">
                <a:spLocks noChangeArrowheads="1"/>
              </p:cNvSpPr>
              <p:nvPr/>
            </p:nvSpPr>
            <p:spPr bwMode="auto">
              <a:xfrm>
                <a:off x="950" y="1392"/>
                <a:ext cx="1426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r>
                  <a:rPr lang="en-GB" altLang="en-US" sz="2400" b="1">
                    <a:latin typeface="Calibri" pitchFamily="-109" charset="0"/>
                  </a:rPr>
                  <a:t>P</a:t>
                </a:r>
                <a:r>
                  <a:rPr lang="en-GB" altLang="en-US" sz="2400" b="1" baseline="-25000">
                    <a:latin typeface="Calibri" pitchFamily="-109" charset="0"/>
                  </a:rPr>
                  <a:t>F</a:t>
                </a:r>
                <a:r>
                  <a:rPr lang="en-GB" altLang="en-US" sz="2400" b="1">
                    <a:latin typeface="Calibri" pitchFamily="-109" charset="0"/>
                  </a:rPr>
                  <a:t>F + P</a:t>
                </a:r>
                <a:r>
                  <a:rPr lang="en-GB" altLang="en-US" sz="2400" b="1" baseline="-25000">
                    <a:latin typeface="Calibri" pitchFamily="-109" charset="0"/>
                  </a:rPr>
                  <a:t>C</a:t>
                </a:r>
                <a:r>
                  <a:rPr lang="en-GB" altLang="en-US" sz="2400" b="1">
                    <a:latin typeface="Calibri" pitchFamily="-109" charset="0"/>
                  </a:rPr>
                  <a:t>C = I</a:t>
                </a:r>
              </a:p>
            </p:txBody>
          </p:sp>
          <p:sp>
            <p:nvSpPr>
              <p:cNvPr id="12312" name="Text Box 9"/>
              <p:cNvSpPr txBox="1">
                <a:spLocks noChangeArrowheads="1"/>
              </p:cNvSpPr>
              <p:nvPr/>
            </p:nvSpPr>
            <p:spPr bwMode="auto">
              <a:xfrm>
                <a:off x="240" y="406"/>
                <a:ext cx="26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r>
                  <a:rPr lang="en-GB" altLang="en-US" sz="2400" b="1">
                    <a:latin typeface="Calibri" pitchFamily="-109" charset="0"/>
                  </a:rPr>
                  <a:t>F</a:t>
                </a:r>
              </a:p>
            </p:txBody>
          </p:sp>
        </p:grpSp>
        <p:sp>
          <p:nvSpPr>
            <p:cNvPr id="12305" name="Text Box 10"/>
            <p:cNvSpPr txBox="1">
              <a:spLocks noChangeArrowheads="1"/>
            </p:cNvSpPr>
            <p:nvPr/>
          </p:nvSpPr>
          <p:spPr bwMode="auto">
            <a:xfrm>
              <a:off x="4224" y="38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C</a:t>
              </a:r>
            </a:p>
          </p:txBody>
        </p:sp>
        <p:sp>
          <p:nvSpPr>
            <p:cNvPr id="12306" name="Text Box 11"/>
            <p:cNvSpPr txBox="1">
              <a:spLocks noChangeArrowheads="1"/>
            </p:cNvSpPr>
            <p:nvPr/>
          </p:nvSpPr>
          <p:spPr bwMode="auto">
            <a:xfrm>
              <a:off x="278" y="39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0</a:t>
              </a:r>
            </a:p>
          </p:txBody>
        </p:sp>
      </p:grpSp>
      <p:sp>
        <p:nvSpPr>
          <p:cNvPr id="12294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Constraint Optimization</a:t>
            </a:r>
          </a:p>
          <a:p>
            <a:r>
              <a:rPr lang="en-US" altLang="en-US" sz="2000" i="1" dirty="0">
                <a:solidFill>
                  <a:srgbClr val="000066"/>
                </a:solidFill>
                <a:latin typeface="Calibri" pitchFamily="-109" charset="0"/>
              </a:rPr>
              <a:t>Example – Consumer Purchases</a:t>
            </a:r>
          </a:p>
        </p:txBody>
      </p:sp>
      <p:sp>
        <p:nvSpPr>
          <p:cNvPr id="12295" name="WordArt 13"/>
          <p:cNvSpPr>
            <a:spLocks noChangeArrowheads="1" noChangeShapeType="1" noTextEdit="1"/>
          </p:cNvSpPr>
          <p:nvPr/>
        </p:nvSpPr>
        <p:spPr bwMode="auto">
          <a:xfrm>
            <a:off x="3630613" y="1524000"/>
            <a:ext cx="17145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>
                      <a:alpha val="74997"/>
                    </a:srgbClr>
                  </a:outerShdw>
                </a:effectLst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12296" name="Arc 14"/>
          <p:cNvSpPr>
            <a:spLocks/>
          </p:cNvSpPr>
          <p:nvPr/>
        </p:nvSpPr>
        <p:spPr bwMode="auto">
          <a:xfrm>
            <a:off x="1447800" y="3435350"/>
            <a:ext cx="2171700" cy="2179638"/>
          </a:xfrm>
          <a:custGeom>
            <a:avLst/>
            <a:gdLst>
              <a:gd name="T0" fmla="*/ 2147483647 w 21597"/>
              <a:gd name="T1" fmla="*/ 2147483647 h 21309"/>
              <a:gd name="T2" fmla="*/ 0 w 21597"/>
              <a:gd name="T3" fmla="*/ 2147483647 h 21309"/>
              <a:gd name="T4" fmla="*/ 2147483647 w 21597"/>
              <a:gd name="T5" fmla="*/ 0 h 21309"/>
              <a:gd name="T6" fmla="*/ 0 60000 65536"/>
              <a:gd name="T7" fmla="*/ 0 60000 65536"/>
              <a:gd name="T8" fmla="*/ 0 60000 65536"/>
              <a:gd name="T9" fmla="*/ 0 w 21597"/>
              <a:gd name="T10" fmla="*/ 0 h 21309"/>
              <a:gd name="T11" fmla="*/ 21597 w 21597"/>
              <a:gd name="T12" fmla="*/ 21309 h 213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7" h="21309" fill="none" extrusionOk="0">
                <a:moveTo>
                  <a:pt x="18065" y="21309"/>
                </a:moveTo>
                <a:cubicBezTo>
                  <a:pt x="7774" y="19604"/>
                  <a:pt x="172" y="10787"/>
                  <a:pt x="-1" y="357"/>
                </a:cubicBezTo>
              </a:path>
              <a:path w="21597" h="21309" stroke="0" extrusionOk="0">
                <a:moveTo>
                  <a:pt x="18065" y="21309"/>
                </a:moveTo>
                <a:cubicBezTo>
                  <a:pt x="7774" y="19604"/>
                  <a:pt x="172" y="10787"/>
                  <a:pt x="-1" y="357"/>
                </a:cubicBezTo>
                <a:lnTo>
                  <a:pt x="21597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3200400" y="563880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(FC)</a:t>
            </a:r>
            <a:r>
              <a:rPr lang="en-GB" altLang="en-US" sz="2400" b="1" baseline="30000">
                <a:latin typeface="Calibri" pitchFamily="-109" charset="0"/>
              </a:rPr>
              <a:t>1/2</a:t>
            </a:r>
            <a:r>
              <a:rPr lang="en-GB" altLang="en-US" sz="2400" b="1">
                <a:latin typeface="Calibri" pitchFamily="-109" charset="0"/>
              </a:rPr>
              <a:t> = S</a:t>
            </a:r>
            <a:r>
              <a:rPr lang="en-GB" altLang="en-US" sz="2400" b="1" baseline="-25000">
                <a:latin typeface="Calibri" pitchFamily="-109" charset="0"/>
              </a:rPr>
              <a:t>0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1027096" name="AutoShape 2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2290" name="Object 2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9" name="Picture 2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2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1" name="Object 29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3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2303" name="Picture 3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9EA99F70-B9C0-4FA9-B19D-CBDF3A84A7BC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pSp>
        <p:nvGrpSpPr>
          <p:cNvPr id="13317" name="Group 2"/>
          <p:cNvGrpSpPr>
            <a:grpSpLocks/>
          </p:cNvGrpSpPr>
          <p:nvPr/>
        </p:nvGrpSpPr>
        <p:grpSpPr bwMode="auto">
          <a:xfrm>
            <a:off x="381000" y="1143000"/>
            <a:ext cx="6729413" cy="5492750"/>
            <a:chOff x="240" y="812"/>
            <a:chExt cx="4239" cy="3460"/>
          </a:xfrm>
        </p:grpSpPr>
        <p:grpSp>
          <p:nvGrpSpPr>
            <p:cNvPr id="13331" name="Group 3"/>
            <p:cNvGrpSpPr>
              <a:grpSpLocks/>
            </p:cNvGrpSpPr>
            <p:nvPr/>
          </p:nvGrpSpPr>
          <p:grpSpPr bwMode="auto">
            <a:xfrm>
              <a:off x="240" y="812"/>
              <a:ext cx="3905" cy="3242"/>
              <a:chOff x="240" y="406"/>
              <a:chExt cx="4416" cy="3648"/>
            </a:xfrm>
          </p:grpSpPr>
          <p:sp>
            <p:nvSpPr>
              <p:cNvPr id="13334" name="Line 4"/>
              <p:cNvSpPr>
                <a:spLocks noChangeShapeType="1"/>
              </p:cNvSpPr>
              <p:nvPr/>
            </p:nvSpPr>
            <p:spPr bwMode="auto">
              <a:xfrm>
                <a:off x="480" y="4054"/>
                <a:ext cx="41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Line 5"/>
              <p:cNvSpPr>
                <a:spLocks noChangeShapeType="1"/>
              </p:cNvSpPr>
              <p:nvPr/>
            </p:nvSpPr>
            <p:spPr bwMode="auto">
              <a:xfrm flipV="1">
                <a:off x="480" y="598"/>
                <a:ext cx="0" cy="34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Line 6"/>
              <p:cNvSpPr>
                <a:spLocks noChangeShapeType="1"/>
              </p:cNvSpPr>
              <p:nvPr/>
            </p:nvSpPr>
            <p:spPr bwMode="auto">
              <a:xfrm>
                <a:off x="480" y="2182"/>
                <a:ext cx="1872" cy="18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Line 7"/>
              <p:cNvSpPr>
                <a:spLocks noChangeShapeType="1"/>
              </p:cNvSpPr>
              <p:nvPr/>
            </p:nvSpPr>
            <p:spPr bwMode="auto">
              <a:xfrm flipH="1">
                <a:off x="672" y="1654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Text Box 8"/>
              <p:cNvSpPr txBox="1">
                <a:spLocks noChangeArrowheads="1"/>
              </p:cNvSpPr>
              <p:nvPr/>
            </p:nvSpPr>
            <p:spPr bwMode="auto">
              <a:xfrm>
                <a:off x="950" y="1392"/>
                <a:ext cx="1426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r>
                  <a:rPr lang="en-GB" altLang="en-US" sz="2400" b="1">
                    <a:latin typeface="Calibri" pitchFamily="-109" charset="0"/>
                  </a:rPr>
                  <a:t>P</a:t>
                </a:r>
                <a:r>
                  <a:rPr lang="en-GB" altLang="en-US" sz="2400" b="1" baseline="-25000">
                    <a:latin typeface="Calibri" pitchFamily="-109" charset="0"/>
                  </a:rPr>
                  <a:t>F</a:t>
                </a:r>
                <a:r>
                  <a:rPr lang="en-GB" altLang="en-US" sz="2400" b="1">
                    <a:latin typeface="Calibri" pitchFamily="-109" charset="0"/>
                  </a:rPr>
                  <a:t>F + P</a:t>
                </a:r>
                <a:r>
                  <a:rPr lang="en-GB" altLang="en-US" sz="2400" b="1" baseline="-25000">
                    <a:latin typeface="Calibri" pitchFamily="-109" charset="0"/>
                  </a:rPr>
                  <a:t>C</a:t>
                </a:r>
                <a:r>
                  <a:rPr lang="en-GB" altLang="en-US" sz="2400" b="1">
                    <a:latin typeface="Calibri" pitchFamily="-109" charset="0"/>
                  </a:rPr>
                  <a:t>C = I</a:t>
                </a:r>
              </a:p>
            </p:txBody>
          </p:sp>
          <p:sp>
            <p:nvSpPr>
              <p:cNvPr id="13339" name="Text Box 9"/>
              <p:cNvSpPr txBox="1">
                <a:spLocks noChangeArrowheads="1"/>
              </p:cNvSpPr>
              <p:nvPr/>
            </p:nvSpPr>
            <p:spPr bwMode="auto">
              <a:xfrm>
                <a:off x="240" y="406"/>
                <a:ext cx="26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r>
                  <a:rPr lang="en-GB" altLang="en-US" sz="2400" b="1">
                    <a:latin typeface="Calibri" pitchFamily="-109" charset="0"/>
                  </a:rPr>
                  <a:t>F</a:t>
                </a:r>
              </a:p>
            </p:txBody>
          </p:sp>
        </p:grpSp>
        <p:sp>
          <p:nvSpPr>
            <p:cNvPr id="13332" name="Text Box 10"/>
            <p:cNvSpPr txBox="1">
              <a:spLocks noChangeArrowheads="1"/>
            </p:cNvSpPr>
            <p:nvPr/>
          </p:nvSpPr>
          <p:spPr bwMode="auto">
            <a:xfrm>
              <a:off x="4224" y="38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C</a:t>
              </a:r>
            </a:p>
          </p:txBody>
        </p:sp>
        <p:sp>
          <p:nvSpPr>
            <p:cNvPr id="13333" name="Text Box 11"/>
            <p:cNvSpPr txBox="1">
              <a:spLocks noChangeArrowheads="1"/>
            </p:cNvSpPr>
            <p:nvPr/>
          </p:nvSpPr>
          <p:spPr bwMode="auto">
            <a:xfrm>
              <a:off x="278" y="39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0</a:t>
              </a:r>
            </a:p>
          </p:txBody>
        </p:sp>
      </p:grpSp>
      <p:sp>
        <p:nvSpPr>
          <p:cNvPr id="1331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The Constraint Optimization</a:t>
            </a:r>
          </a:p>
          <a:p>
            <a:r>
              <a:rPr lang="en-US" altLang="en-US" sz="2000" i="1">
                <a:solidFill>
                  <a:srgbClr val="000066"/>
                </a:solidFill>
                <a:latin typeface="Calibri" pitchFamily="-109" charset="0"/>
              </a:rPr>
              <a:t>Example – Consumer Purchases</a:t>
            </a:r>
          </a:p>
        </p:txBody>
      </p:sp>
      <p:sp>
        <p:nvSpPr>
          <p:cNvPr id="13319" name="WordArt 13"/>
          <p:cNvSpPr>
            <a:spLocks noChangeArrowheads="1" noChangeShapeType="1" noTextEdit="1"/>
          </p:cNvSpPr>
          <p:nvPr/>
        </p:nvSpPr>
        <p:spPr bwMode="auto">
          <a:xfrm>
            <a:off x="3630613" y="1524000"/>
            <a:ext cx="17145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>
                      <a:alpha val="74997"/>
                    </a:srgbClr>
                  </a:outerShdw>
                </a:effectLst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13320" name="Arc 14"/>
          <p:cNvSpPr>
            <a:spLocks/>
          </p:cNvSpPr>
          <p:nvPr/>
        </p:nvSpPr>
        <p:spPr bwMode="auto">
          <a:xfrm>
            <a:off x="1447800" y="3435350"/>
            <a:ext cx="2171700" cy="2179638"/>
          </a:xfrm>
          <a:custGeom>
            <a:avLst/>
            <a:gdLst>
              <a:gd name="T0" fmla="*/ 2147483647 w 21597"/>
              <a:gd name="T1" fmla="*/ 2147483647 h 21309"/>
              <a:gd name="T2" fmla="*/ 0 w 21597"/>
              <a:gd name="T3" fmla="*/ 2147483647 h 21309"/>
              <a:gd name="T4" fmla="*/ 2147483647 w 21597"/>
              <a:gd name="T5" fmla="*/ 0 h 21309"/>
              <a:gd name="T6" fmla="*/ 0 60000 65536"/>
              <a:gd name="T7" fmla="*/ 0 60000 65536"/>
              <a:gd name="T8" fmla="*/ 0 60000 65536"/>
              <a:gd name="T9" fmla="*/ 0 w 21597"/>
              <a:gd name="T10" fmla="*/ 0 h 21309"/>
              <a:gd name="T11" fmla="*/ 21597 w 21597"/>
              <a:gd name="T12" fmla="*/ 21309 h 213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7" h="21309" fill="none" extrusionOk="0">
                <a:moveTo>
                  <a:pt x="18065" y="21309"/>
                </a:moveTo>
                <a:cubicBezTo>
                  <a:pt x="7774" y="19604"/>
                  <a:pt x="172" y="10787"/>
                  <a:pt x="-1" y="357"/>
                </a:cubicBezTo>
              </a:path>
              <a:path w="21597" h="21309" stroke="0" extrusionOk="0">
                <a:moveTo>
                  <a:pt x="18065" y="21309"/>
                </a:moveTo>
                <a:cubicBezTo>
                  <a:pt x="7774" y="19604"/>
                  <a:pt x="172" y="10787"/>
                  <a:pt x="-1" y="357"/>
                </a:cubicBezTo>
                <a:lnTo>
                  <a:pt x="21597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15"/>
          <p:cNvSpPr txBox="1">
            <a:spLocks noChangeArrowheads="1"/>
          </p:cNvSpPr>
          <p:nvPr/>
        </p:nvSpPr>
        <p:spPr bwMode="auto">
          <a:xfrm>
            <a:off x="3200400" y="54927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(FC)</a:t>
            </a:r>
            <a:r>
              <a:rPr lang="en-GB" altLang="en-US" sz="2400" b="1" baseline="30000">
                <a:latin typeface="Calibri" pitchFamily="-109" charset="0"/>
              </a:rPr>
              <a:t>1/2</a:t>
            </a:r>
            <a:r>
              <a:rPr lang="en-GB" altLang="en-US" sz="2400" b="1">
                <a:latin typeface="Calibri" pitchFamily="-109" charset="0"/>
              </a:rPr>
              <a:t> = S</a:t>
            </a:r>
            <a:r>
              <a:rPr lang="en-GB" altLang="en-US" sz="2400" b="1" baseline="-25000">
                <a:latin typeface="Calibri" pitchFamily="-109" charset="0"/>
              </a:rPr>
              <a:t>0</a:t>
            </a:r>
            <a:endParaRPr lang="en-GB" altLang="en-US" sz="2400" b="1">
              <a:latin typeface="Calibri" pitchFamily="-109" charset="0"/>
            </a:endParaRPr>
          </a:p>
        </p:txBody>
      </p: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1752600" y="3435350"/>
            <a:ext cx="3163888" cy="2017713"/>
            <a:chOff x="1251" y="1897"/>
            <a:chExt cx="1993" cy="1271"/>
          </a:xfrm>
        </p:grpSpPr>
        <p:sp>
          <p:nvSpPr>
            <p:cNvPr id="13329" name="Arc 17"/>
            <p:cNvSpPr>
              <a:spLocks/>
            </p:cNvSpPr>
            <p:nvPr/>
          </p:nvSpPr>
          <p:spPr bwMode="auto">
            <a:xfrm>
              <a:off x="1251" y="1897"/>
              <a:ext cx="1075" cy="1124"/>
            </a:xfrm>
            <a:custGeom>
              <a:avLst/>
              <a:gdLst>
                <a:gd name="T0" fmla="*/ 0 w 21491"/>
                <a:gd name="T1" fmla="*/ 0 h 21526"/>
                <a:gd name="T2" fmla="*/ 0 w 21491"/>
                <a:gd name="T3" fmla="*/ 0 h 21526"/>
                <a:gd name="T4" fmla="*/ 0 w 21491"/>
                <a:gd name="T5" fmla="*/ 0 h 21526"/>
                <a:gd name="T6" fmla="*/ 0 60000 65536"/>
                <a:gd name="T7" fmla="*/ 0 60000 65536"/>
                <a:gd name="T8" fmla="*/ 0 60000 65536"/>
                <a:gd name="T9" fmla="*/ 0 w 21491"/>
                <a:gd name="T10" fmla="*/ 0 h 21526"/>
                <a:gd name="T11" fmla="*/ 21491 w 21491"/>
                <a:gd name="T12" fmla="*/ 21526 h 21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1" h="21526" fill="none" extrusionOk="0">
                  <a:moveTo>
                    <a:pt x="19702" y="21525"/>
                  </a:moveTo>
                  <a:cubicBezTo>
                    <a:pt x="9328" y="20663"/>
                    <a:pt x="1045" y="12526"/>
                    <a:pt x="0" y="2169"/>
                  </a:cubicBezTo>
                </a:path>
                <a:path w="21491" h="21526" stroke="0" extrusionOk="0">
                  <a:moveTo>
                    <a:pt x="19702" y="21525"/>
                  </a:moveTo>
                  <a:cubicBezTo>
                    <a:pt x="9328" y="20663"/>
                    <a:pt x="1045" y="12526"/>
                    <a:pt x="0" y="2169"/>
                  </a:cubicBezTo>
                  <a:lnTo>
                    <a:pt x="2149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2204" y="2880"/>
              <a:ext cx="1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(FC)</a:t>
              </a:r>
              <a:r>
                <a:rPr lang="en-GB" altLang="en-US" sz="2400" b="1" baseline="30000">
                  <a:latin typeface="Calibri" pitchFamily="-109" charset="0"/>
                </a:rPr>
                <a:t>1/2</a:t>
              </a:r>
              <a:r>
                <a:rPr lang="en-GB" altLang="en-US" sz="2400" b="1">
                  <a:latin typeface="Calibri" pitchFamily="-109" charset="0"/>
                </a:rPr>
                <a:t> = S</a:t>
              </a:r>
              <a:r>
                <a:rPr lang="en-GB" altLang="en-US" sz="2400" b="1" baseline="-25000">
                  <a:latin typeface="Calibri" pitchFamily="-109" charset="0"/>
                </a:rPr>
                <a:t>1</a:t>
              </a:r>
              <a:endParaRPr lang="en-GB" altLang="en-US" sz="2400" b="1">
                <a:latin typeface="Calibri" pitchFamily="-109" charset="0"/>
              </a:endParaRPr>
            </a:p>
          </p:txBody>
        </p:sp>
      </p:grpSp>
      <p:sp>
        <p:nvSpPr>
          <p:cNvPr id="1028123" name="AutoShape 2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3314" name="Object 2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4" name="Picture 2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3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5" name="Object 32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3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3328" name="Picture 3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45564ADF-809F-40CC-B9CC-AE7499DA68F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381000" y="1143000"/>
            <a:ext cx="6729413" cy="5492750"/>
            <a:chOff x="240" y="812"/>
            <a:chExt cx="4239" cy="3460"/>
          </a:xfrm>
        </p:grpSpPr>
        <p:grpSp>
          <p:nvGrpSpPr>
            <p:cNvPr id="14359" name="Group 3"/>
            <p:cNvGrpSpPr>
              <a:grpSpLocks/>
            </p:cNvGrpSpPr>
            <p:nvPr/>
          </p:nvGrpSpPr>
          <p:grpSpPr bwMode="auto">
            <a:xfrm>
              <a:off x="240" y="812"/>
              <a:ext cx="3905" cy="3242"/>
              <a:chOff x="240" y="406"/>
              <a:chExt cx="4416" cy="3648"/>
            </a:xfrm>
          </p:grpSpPr>
          <p:sp>
            <p:nvSpPr>
              <p:cNvPr id="14362" name="Line 4"/>
              <p:cNvSpPr>
                <a:spLocks noChangeShapeType="1"/>
              </p:cNvSpPr>
              <p:nvPr/>
            </p:nvSpPr>
            <p:spPr bwMode="auto">
              <a:xfrm>
                <a:off x="480" y="4054"/>
                <a:ext cx="41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5"/>
              <p:cNvSpPr>
                <a:spLocks noChangeShapeType="1"/>
              </p:cNvSpPr>
              <p:nvPr/>
            </p:nvSpPr>
            <p:spPr bwMode="auto">
              <a:xfrm flipV="1">
                <a:off x="480" y="598"/>
                <a:ext cx="0" cy="34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Line 6"/>
              <p:cNvSpPr>
                <a:spLocks noChangeShapeType="1"/>
              </p:cNvSpPr>
              <p:nvPr/>
            </p:nvSpPr>
            <p:spPr bwMode="auto">
              <a:xfrm>
                <a:off x="480" y="2182"/>
                <a:ext cx="1872" cy="18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5" name="Line 7"/>
              <p:cNvSpPr>
                <a:spLocks noChangeShapeType="1"/>
              </p:cNvSpPr>
              <p:nvPr/>
            </p:nvSpPr>
            <p:spPr bwMode="auto">
              <a:xfrm flipH="1">
                <a:off x="672" y="1654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Text Box 8"/>
              <p:cNvSpPr txBox="1">
                <a:spLocks noChangeArrowheads="1"/>
              </p:cNvSpPr>
              <p:nvPr/>
            </p:nvSpPr>
            <p:spPr bwMode="auto">
              <a:xfrm>
                <a:off x="950" y="1392"/>
                <a:ext cx="1426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r>
                  <a:rPr lang="en-GB" altLang="en-US" sz="2400" b="1">
                    <a:latin typeface="Calibri" pitchFamily="-109" charset="0"/>
                  </a:rPr>
                  <a:t>P</a:t>
                </a:r>
                <a:r>
                  <a:rPr lang="en-GB" altLang="en-US" sz="2400" b="1" baseline="-25000">
                    <a:latin typeface="Calibri" pitchFamily="-109" charset="0"/>
                  </a:rPr>
                  <a:t>F</a:t>
                </a:r>
                <a:r>
                  <a:rPr lang="en-GB" altLang="en-US" sz="2400" b="1">
                    <a:latin typeface="Calibri" pitchFamily="-109" charset="0"/>
                  </a:rPr>
                  <a:t>F + P</a:t>
                </a:r>
                <a:r>
                  <a:rPr lang="en-GB" altLang="en-US" sz="2400" b="1" baseline="-25000">
                    <a:latin typeface="Calibri" pitchFamily="-109" charset="0"/>
                  </a:rPr>
                  <a:t>C</a:t>
                </a:r>
                <a:r>
                  <a:rPr lang="en-GB" altLang="en-US" sz="2400" b="1">
                    <a:latin typeface="Calibri" pitchFamily="-109" charset="0"/>
                  </a:rPr>
                  <a:t>C = I</a:t>
                </a:r>
              </a:p>
            </p:txBody>
          </p:sp>
          <p:sp>
            <p:nvSpPr>
              <p:cNvPr id="14367" name="Text Box 9"/>
              <p:cNvSpPr txBox="1">
                <a:spLocks noChangeArrowheads="1"/>
              </p:cNvSpPr>
              <p:nvPr/>
            </p:nvSpPr>
            <p:spPr bwMode="auto">
              <a:xfrm>
                <a:off x="240" y="406"/>
                <a:ext cx="26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r>
                  <a:rPr lang="en-GB" altLang="en-US" sz="2400" b="1">
                    <a:latin typeface="Calibri" pitchFamily="-109" charset="0"/>
                  </a:rPr>
                  <a:t>F</a:t>
                </a:r>
              </a:p>
            </p:txBody>
          </p:sp>
        </p:grpSp>
        <p:sp>
          <p:nvSpPr>
            <p:cNvPr id="14360" name="Text Box 10"/>
            <p:cNvSpPr txBox="1">
              <a:spLocks noChangeArrowheads="1"/>
            </p:cNvSpPr>
            <p:nvPr/>
          </p:nvSpPr>
          <p:spPr bwMode="auto">
            <a:xfrm>
              <a:off x="4224" y="38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C</a:t>
              </a:r>
            </a:p>
          </p:txBody>
        </p:sp>
        <p:sp>
          <p:nvSpPr>
            <p:cNvPr id="14361" name="Text Box 11"/>
            <p:cNvSpPr txBox="1">
              <a:spLocks noChangeArrowheads="1"/>
            </p:cNvSpPr>
            <p:nvPr/>
          </p:nvSpPr>
          <p:spPr bwMode="auto">
            <a:xfrm>
              <a:off x="278" y="39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0</a:t>
              </a:r>
            </a:p>
          </p:txBody>
        </p:sp>
      </p:grpSp>
      <p:sp>
        <p:nvSpPr>
          <p:cNvPr id="14342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Constraint Optimization</a:t>
            </a:r>
          </a:p>
          <a:p>
            <a:r>
              <a:rPr lang="en-US" altLang="en-US" sz="2000" i="1" dirty="0">
                <a:solidFill>
                  <a:srgbClr val="000066"/>
                </a:solidFill>
                <a:latin typeface="Calibri" pitchFamily="-109" charset="0"/>
              </a:rPr>
              <a:t>Example – Consumer Purchases</a:t>
            </a:r>
          </a:p>
        </p:txBody>
      </p:sp>
      <p:sp>
        <p:nvSpPr>
          <p:cNvPr id="14343" name="WordArt 13"/>
          <p:cNvSpPr>
            <a:spLocks noChangeArrowheads="1" noChangeShapeType="1" noTextEdit="1"/>
          </p:cNvSpPr>
          <p:nvPr/>
        </p:nvSpPr>
        <p:spPr bwMode="auto">
          <a:xfrm>
            <a:off x="3630613" y="1524000"/>
            <a:ext cx="17145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>
                      <a:alpha val="74997"/>
                    </a:srgbClr>
                  </a:outerShdw>
                </a:effectLst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14344" name="Arc 14"/>
          <p:cNvSpPr>
            <a:spLocks/>
          </p:cNvSpPr>
          <p:nvPr/>
        </p:nvSpPr>
        <p:spPr bwMode="auto">
          <a:xfrm>
            <a:off x="1447800" y="3435350"/>
            <a:ext cx="2171700" cy="2179638"/>
          </a:xfrm>
          <a:custGeom>
            <a:avLst/>
            <a:gdLst>
              <a:gd name="T0" fmla="*/ 2147483647 w 21597"/>
              <a:gd name="T1" fmla="*/ 2147483647 h 21309"/>
              <a:gd name="T2" fmla="*/ 0 w 21597"/>
              <a:gd name="T3" fmla="*/ 2147483647 h 21309"/>
              <a:gd name="T4" fmla="*/ 2147483647 w 21597"/>
              <a:gd name="T5" fmla="*/ 0 h 21309"/>
              <a:gd name="T6" fmla="*/ 0 60000 65536"/>
              <a:gd name="T7" fmla="*/ 0 60000 65536"/>
              <a:gd name="T8" fmla="*/ 0 60000 65536"/>
              <a:gd name="T9" fmla="*/ 0 w 21597"/>
              <a:gd name="T10" fmla="*/ 0 h 21309"/>
              <a:gd name="T11" fmla="*/ 21597 w 21597"/>
              <a:gd name="T12" fmla="*/ 21309 h 213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7" h="21309" fill="none" extrusionOk="0">
                <a:moveTo>
                  <a:pt x="18065" y="21309"/>
                </a:moveTo>
                <a:cubicBezTo>
                  <a:pt x="7774" y="19604"/>
                  <a:pt x="172" y="10787"/>
                  <a:pt x="-1" y="357"/>
                </a:cubicBezTo>
              </a:path>
              <a:path w="21597" h="21309" stroke="0" extrusionOk="0">
                <a:moveTo>
                  <a:pt x="18065" y="21309"/>
                </a:moveTo>
                <a:cubicBezTo>
                  <a:pt x="7774" y="19604"/>
                  <a:pt x="172" y="10787"/>
                  <a:pt x="-1" y="357"/>
                </a:cubicBezTo>
                <a:lnTo>
                  <a:pt x="21597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3200400" y="54927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(FC)</a:t>
            </a:r>
            <a:r>
              <a:rPr lang="en-GB" altLang="en-US" sz="2400" b="1" baseline="30000">
                <a:latin typeface="Calibri" pitchFamily="-109" charset="0"/>
              </a:rPr>
              <a:t>1/2</a:t>
            </a:r>
            <a:r>
              <a:rPr lang="en-GB" altLang="en-US" sz="2400" b="1">
                <a:latin typeface="Calibri" pitchFamily="-109" charset="0"/>
              </a:rPr>
              <a:t> = S</a:t>
            </a:r>
            <a:r>
              <a:rPr lang="en-GB" altLang="en-US" sz="2400" b="1" baseline="-25000">
                <a:latin typeface="Calibri" pitchFamily="-109" charset="0"/>
              </a:rPr>
              <a:t>0</a:t>
            </a:r>
            <a:endParaRPr lang="en-GB" altLang="en-US" sz="2400" b="1">
              <a:latin typeface="Calibri" pitchFamily="-109" charset="0"/>
            </a:endParaRPr>
          </a:p>
        </p:txBody>
      </p: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1752600" y="3435350"/>
            <a:ext cx="3163888" cy="2017713"/>
            <a:chOff x="1251" y="1897"/>
            <a:chExt cx="1993" cy="1271"/>
          </a:xfrm>
        </p:grpSpPr>
        <p:sp>
          <p:nvSpPr>
            <p:cNvPr id="14357" name="Arc 17"/>
            <p:cNvSpPr>
              <a:spLocks/>
            </p:cNvSpPr>
            <p:nvPr/>
          </p:nvSpPr>
          <p:spPr bwMode="auto">
            <a:xfrm>
              <a:off x="1251" y="1897"/>
              <a:ext cx="1075" cy="1124"/>
            </a:xfrm>
            <a:custGeom>
              <a:avLst/>
              <a:gdLst>
                <a:gd name="T0" fmla="*/ 0 w 21491"/>
                <a:gd name="T1" fmla="*/ 0 h 21526"/>
                <a:gd name="T2" fmla="*/ 0 w 21491"/>
                <a:gd name="T3" fmla="*/ 0 h 21526"/>
                <a:gd name="T4" fmla="*/ 0 w 21491"/>
                <a:gd name="T5" fmla="*/ 0 h 21526"/>
                <a:gd name="T6" fmla="*/ 0 60000 65536"/>
                <a:gd name="T7" fmla="*/ 0 60000 65536"/>
                <a:gd name="T8" fmla="*/ 0 60000 65536"/>
                <a:gd name="T9" fmla="*/ 0 w 21491"/>
                <a:gd name="T10" fmla="*/ 0 h 21526"/>
                <a:gd name="T11" fmla="*/ 21491 w 21491"/>
                <a:gd name="T12" fmla="*/ 21526 h 21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1" h="21526" fill="none" extrusionOk="0">
                  <a:moveTo>
                    <a:pt x="19702" y="21525"/>
                  </a:moveTo>
                  <a:cubicBezTo>
                    <a:pt x="9328" y="20663"/>
                    <a:pt x="1045" y="12526"/>
                    <a:pt x="0" y="2169"/>
                  </a:cubicBezTo>
                </a:path>
                <a:path w="21491" h="21526" stroke="0" extrusionOk="0">
                  <a:moveTo>
                    <a:pt x="19702" y="21525"/>
                  </a:moveTo>
                  <a:cubicBezTo>
                    <a:pt x="9328" y="20663"/>
                    <a:pt x="1045" y="12526"/>
                    <a:pt x="0" y="2169"/>
                  </a:cubicBezTo>
                  <a:lnTo>
                    <a:pt x="2149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Text Box 18"/>
            <p:cNvSpPr txBox="1">
              <a:spLocks noChangeArrowheads="1"/>
            </p:cNvSpPr>
            <p:nvPr/>
          </p:nvSpPr>
          <p:spPr bwMode="auto">
            <a:xfrm>
              <a:off x="2204" y="2880"/>
              <a:ext cx="1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(FC)</a:t>
              </a:r>
              <a:r>
                <a:rPr lang="en-GB" altLang="en-US" sz="2400" b="1" baseline="30000">
                  <a:latin typeface="Calibri" pitchFamily="-109" charset="0"/>
                </a:rPr>
                <a:t>1/2</a:t>
              </a:r>
              <a:r>
                <a:rPr lang="en-GB" altLang="en-US" sz="2400" b="1">
                  <a:latin typeface="Calibri" pitchFamily="-109" charset="0"/>
                </a:rPr>
                <a:t> = S</a:t>
              </a:r>
              <a:r>
                <a:rPr lang="en-GB" altLang="en-US" sz="2400" b="1" baseline="-25000">
                  <a:latin typeface="Calibri" pitchFamily="-109" charset="0"/>
                </a:rPr>
                <a:t>1</a:t>
              </a:r>
              <a:endParaRPr lang="en-GB" altLang="en-US" sz="2400" b="1">
                <a:latin typeface="Calibri" pitchFamily="-109" charset="0"/>
              </a:endParaRPr>
            </a:p>
          </p:txBody>
        </p:sp>
      </p:grpSp>
      <p:grpSp>
        <p:nvGrpSpPr>
          <p:cNvPr id="14347" name="Group 19"/>
          <p:cNvGrpSpPr>
            <a:grpSpLocks/>
          </p:cNvGrpSpPr>
          <p:nvPr/>
        </p:nvGrpSpPr>
        <p:grpSpPr bwMode="auto">
          <a:xfrm>
            <a:off x="1978025" y="3065463"/>
            <a:ext cx="3208338" cy="1943100"/>
            <a:chOff x="1415" y="1704"/>
            <a:chExt cx="2021" cy="1224"/>
          </a:xfrm>
        </p:grpSpPr>
        <p:sp>
          <p:nvSpPr>
            <p:cNvPr id="14355" name="Arc 20"/>
            <p:cNvSpPr>
              <a:spLocks/>
            </p:cNvSpPr>
            <p:nvPr/>
          </p:nvSpPr>
          <p:spPr bwMode="auto">
            <a:xfrm>
              <a:off x="1415" y="1704"/>
              <a:ext cx="1126" cy="1123"/>
            </a:xfrm>
            <a:custGeom>
              <a:avLst/>
              <a:gdLst>
                <a:gd name="T0" fmla="*/ 0 w 21111"/>
                <a:gd name="T1" fmla="*/ 0 h 21495"/>
                <a:gd name="T2" fmla="*/ 0 w 21111"/>
                <a:gd name="T3" fmla="*/ 0 h 21495"/>
                <a:gd name="T4" fmla="*/ 0 w 21111"/>
                <a:gd name="T5" fmla="*/ 0 h 21495"/>
                <a:gd name="T6" fmla="*/ 0 60000 65536"/>
                <a:gd name="T7" fmla="*/ 0 60000 65536"/>
                <a:gd name="T8" fmla="*/ 0 60000 65536"/>
                <a:gd name="T9" fmla="*/ 0 w 21111"/>
                <a:gd name="T10" fmla="*/ 0 h 21495"/>
                <a:gd name="T11" fmla="*/ 21111 w 21111"/>
                <a:gd name="T12" fmla="*/ 21495 h 21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11" h="21495" fill="none" extrusionOk="0">
                  <a:moveTo>
                    <a:pt x="18987" y="21495"/>
                  </a:moveTo>
                  <a:cubicBezTo>
                    <a:pt x="9655" y="20573"/>
                    <a:pt x="1983" y="13734"/>
                    <a:pt x="-1" y="4569"/>
                  </a:cubicBezTo>
                </a:path>
                <a:path w="21111" h="21495" stroke="0" extrusionOk="0">
                  <a:moveTo>
                    <a:pt x="18987" y="21495"/>
                  </a:moveTo>
                  <a:cubicBezTo>
                    <a:pt x="9655" y="20573"/>
                    <a:pt x="1983" y="13734"/>
                    <a:pt x="-1" y="4569"/>
                  </a:cubicBezTo>
                  <a:lnTo>
                    <a:pt x="2111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Text Box 21"/>
            <p:cNvSpPr txBox="1">
              <a:spLocks noChangeArrowheads="1"/>
            </p:cNvSpPr>
            <p:nvPr/>
          </p:nvSpPr>
          <p:spPr bwMode="auto">
            <a:xfrm>
              <a:off x="2396" y="2640"/>
              <a:ext cx="1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(FC)</a:t>
              </a:r>
              <a:r>
                <a:rPr lang="en-GB" altLang="en-US" sz="2400" b="1" baseline="30000">
                  <a:latin typeface="Calibri" pitchFamily="-109" charset="0"/>
                </a:rPr>
                <a:t>1/2</a:t>
              </a:r>
              <a:r>
                <a:rPr lang="en-GB" altLang="en-US" sz="2400" b="1">
                  <a:latin typeface="Calibri" pitchFamily="-109" charset="0"/>
                </a:rPr>
                <a:t> = S</a:t>
              </a:r>
              <a:r>
                <a:rPr lang="en-GB" altLang="en-US" sz="2400" b="1" baseline="-25000">
                  <a:latin typeface="Calibri" pitchFamily="-109" charset="0"/>
                </a:rPr>
                <a:t>2</a:t>
              </a:r>
              <a:endParaRPr lang="en-GB" altLang="en-US" sz="2400" b="1">
                <a:latin typeface="Calibri" pitchFamily="-109" charset="0"/>
              </a:endParaRPr>
            </a:p>
          </p:txBody>
        </p:sp>
      </p:grpSp>
      <p:sp>
        <p:nvSpPr>
          <p:cNvPr id="14348" name="Text Box 22"/>
          <p:cNvSpPr txBox="1">
            <a:spLocks noChangeArrowheads="1"/>
          </p:cNvSpPr>
          <p:nvPr/>
        </p:nvSpPr>
        <p:spPr bwMode="auto">
          <a:xfrm>
            <a:off x="3810000" y="3435350"/>
            <a:ext cx="164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S</a:t>
            </a:r>
            <a:r>
              <a:rPr lang="en-GB" altLang="en-US" sz="2400" b="1" baseline="-25000">
                <a:latin typeface="Calibri" pitchFamily="-109" charset="0"/>
              </a:rPr>
              <a:t>2</a:t>
            </a:r>
            <a:r>
              <a:rPr lang="en-GB" altLang="en-US" sz="2400" b="1">
                <a:latin typeface="Calibri" pitchFamily="-109" charset="0"/>
              </a:rPr>
              <a:t> &gt; S</a:t>
            </a:r>
            <a:r>
              <a:rPr lang="en-GB" altLang="en-US" sz="2400" b="1" baseline="-25000">
                <a:latin typeface="Calibri" pitchFamily="-109" charset="0"/>
              </a:rPr>
              <a:t>1</a:t>
            </a:r>
            <a:r>
              <a:rPr lang="en-GB" altLang="en-US" sz="2400" b="1">
                <a:latin typeface="Calibri" pitchFamily="-109" charset="0"/>
              </a:rPr>
              <a:t> &gt; S</a:t>
            </a:r>
            <a:r>
              <a:rPr lang="en-GB" altLang="en-US" sz="2400" b="1" baseline="-25000">
                <a:latin typeface="Calibri" pitchFamily="-109" charset="0"/>
              </a:rPr>
              <a:t>0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1029151" name="AutoShape 31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4338" name="Object 3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0" name="Picture 33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34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35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9" name="Object 36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37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4354" name="Picture 38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2B3C2CCB-5F0B-47E8-B5A4-A4F4A5774927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457200" y="2590800"/>
            <a:ext cx="142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45507" name="AutoShape 3"/>
          <p:cNvSpPr>
            <a:spLocks noChangeArrowheads="1"/>
          </p:cNvSpPr>
          <p:nvPr/>
        </p:nvSpPr>
        <p:spPr bwMode="auto">
          <a:xfrm>
            <a:off x="485775" y="2160588"/>
            <a:ext cx="5103813" cy="919162"/>
          </a:xfrm>
          <a:custGeom>
            <a:avLst/>
            <a:gdLst>
              <a:gd name="T0" fmla="*/ 602928080 w 21600"/>
              <a:gd name="T1" fmla="*/ 0 h 21600"/>
              <a:gd name="T2" fmla="*/ 150746079 w 21600"/>
              <a:gd name="T3" fmla="*/ 19556916 h 21600"/>
              <a:gd name="T4" fmla="*/ 602928080 w 21600"/>
              <a:gd name="T5" fmla="*/ 9778479 h 21600"/>
              <a:gd name="T6" fmla="*/ 1356713766 w 21600"/>
              <a:gd name="T7" fmla="*/ 19556916 h 21600"/>
              <a:gd name="T8" fmla="*/ 1055222080 w 21600"/>
              <a:gd name="T9" fmla="*/ 29335353 h 21600"/>
              <a:gd name="T10" fmla="*/ 753729922 w 21600"/>
              <a:gd name="T11" fmla="*/ 195569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109" charset="0"/>
              <a:ea typeface="+mn-ea"/>
            </a:endParaRPr>
          </a:p>
        </p:txBody>
      </p:sp>
      <p:sp>
        <p:nvSpPr>
          <p:cNvPr id="15367" name="AutoShape 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Marginal Impact</a:t>
            </a:r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2039938" y="3116263"/>
            <a:ext cx="5334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altLang="en-US" sz="2800">
                <a:latin typeface="Calibri" pitchFamily="-109" charset="0"/>
              </a:rPr>
              <a:t>The </a:t>
            </a:r>
            <a:r>
              <a:rPr lang="en-US" altLang="en-US" sz="2800" b="1" i="1">
                <a:latin typeface="Calibri" pitchFamily="-109" charset="0"/>
              </a:rPr>
              <a:t>Marginal</a:t>
            </a:r>
            <a:r>
              <a:rPr lang="en-US" altLang="en-US" sz="2800" i="1">
                <a:latin typeface="Calibri" pitchFamily="-109" charset="0"/>
              </a:rPr>
              <a:t> </a:t>
            </a:r>
            <a:r>
              <a:rPr lang="en-US" altLang="en-US" sz="2800" b="1" i="1">
                <a:latin typeface="Calibri" pitchFamily="-109" charset="0"/>
              </a:rPr>
              <a:t>Impact</a:t>
            </a:r>
            <a:r>
              <a:rPr lang="en-US" altLang="en-US" sz="2800">
                <a:latin typeface="Calibri" pitchFamily="-109" charset="0"/>
              </a:rPr>
              <a:t> of a change in the exogenous variable is the incremental impact of the last unit of the exogenous variable on the endogenous variable.</a:t>
            </a:r>
          </a:p>
        </p:txBody>
      </p:sp>
      <p:sp>
        <p:nvSpPr>
          <p:cNvPr id="1045518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5362" name="Object 1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0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3" name="Object 19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5374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4419EB2-2B07-48F0-AE8A-EB1DCF595645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6389" name="AutoShape 1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400" b="1">
                <a:solidFill>
                  <a:srgbClr val="000066"/>
                </a:solidFill>
                <a:latin typeface="Calibri" pitchFamily="-109" charset="0"/>
              </a:rPr>
              <a:t>Equilibrium</a:t>
            </a:r>
          </a:p>
          <a:p>
            <a:r>
              <a:rPr lang="en-US" altLang="en-US" sz="1600" i="1">
                <a:solidFill>
                  <a:srgbClr val="000066"/>
                </a:solidFill>
                <a:latin typeface="Calibri" pitchFamily="-109" charset="0"/>
              </a:rPr>
              <a:t>Example – Sale of Coffee Beans</a:t>
            </a:r>
          </a:p>
        </p:txBody>
      </p:sp>
      <p:grpSp>
        <p:nvGrpSpPr>
          <p:cNvPr id="16390" name="Group 11"/>
          <p:cNvGrpSpPr>
            <a:grpSpLocks/>
          </p:cNvGrpSpPr>
          <p:nvPr/>
        </p:nvGrpSpPr>
        <p:grpSpPr bwMode="auto">
          <a:xfrm>
            <a:off x="1030288" y="1200150"/>
            <a:ext cx="6361112" cy="5124450"/>
            <a:chOff x="649" y="756"/>
            <a:chExt cx="4007" cy="3228"/>
          </a:xfrm>
        </p:grpSpPr>
        <p:pic>
          <p:nvPicPr>
            <p:cNvPr id="16397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" y="756"/>
              <a:ext cx="3786" cy="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4128" y="3696"/>
              <a:ext cx="528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en-US">
                <a:latin typeface="Calibri" pitchFamily="-109" charset="0"/>
              </a:endParaRPr>
            </a:p>
          </p:txBody>
        </p:sp>
      </p:grpSp>
      <p:sp>
        <p:nvSpPr>
          <p:cNvPr id="1032206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6386" name="Object 1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Clip" r:id="rId4" imgW="1819440" imgH="1816920" progId="MS_ClipArt_Gallery.2">
                  <p:embed/>
                </p:oleObj>
              </mc:Choice>
              <mc:Fallback>
                <p:oleObj name="Clip" r:id="rId4" imgW="1819440" imgH="181692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2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7" name="Object 19">
            <a:hlinkClick r:id="rId9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Clip" r:id="rId10" imgW="1819440" imgH="1815840" progId="MS_ClipArt_Gallery.2">
                  <p:embed/>
                </p:oleObj>
              </mc:Choice>
              <mc:Fallback>
                <p:oleObj name="Clip" r:id="rId10" imgW="1819440" imgH="181584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6396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8FA742AC-22CA-4ABB-92FF-ADFD41ACC04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pSp>
        <p:nvGrpSpPr>
          <p:cNvPr id="17413" name="Group 2"/>
          <p:cNvGrpSpPr>
            <a:grpSpLocks/>
          </p:cNvGrpSpPr>
          <p:nvPr/>
        </p:nvGrpSpPr>
        <p:grpSpPr bwMode="auto">
          <a:xfrm>
            <a:off x="2246313" y="1957388"/>
            <a:ext cx="4978400" cy="3165475"/>
            <a:chOff x="1114" y="1126"/>
            <a:chExt cx="3136" cy="1994"/>
          </a:xfrm>
        </p:grpSpPr>
        <p:sp>
          <p:nvSpPr>
            <p:cNvPr id="17424" name="Line 3"/>
            <p:cNvSpPr>
              <a:spLocks noChangeShapeType="1"/>
            </p:cNvSpPr>
            <p:nvPr/>
          </p:nvSpPr>
          <p:spPr bwMode="auto">
            <a:xfrm>
              <a:off x="1114" y="1126"/>
              <a:ext cx="192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4"/>
            <p:cNvSpPr txBox="1">
              <a:spLocks noChangeArrowheads="1"/>
            </p:cNvSpPr>
            <p:nvPr/>
          </p:nvSpPr>
          <p:spPr bwMode="auto">
            <a:xfrm>
              <a:off x="3024" y="2832"/>
              <a:ext cx="1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Demand (P,I)</a:t>
              </a:r>
            </a:p>
          </p:txBody>
        </p:sp>
        <p:sp>
          <p:nvSpPr>
            <p:cNvPr id="17426" name="Text Box 5"/>
            <p:cNvSpPr txBox="1">
              <a:spLocks noChangeArrowheads="1"/>
            </p:cNvSpPr>
            <p:nvPr/>
          </p:nvSpPr>
          <p:spPr bwMode="auto">
            <a:xfrm>
              <a:off x="1834" y="1702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4800" b="1">
                  <a:latin typeface="Calibri" pitchFamily="-109" charset="0"/>
                </a:rPr>
                <a:t>•</a:t>
              </a:r>
            </a:p>
          </p:txBody>
        </p:sp>
      </p:grp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400" b="1">
                <a:solidFill>
                  <a:srgbClr val="000066"/>
                </a:solidFill>
                <a:latin typeface="Calibri" pitchFamily="-109" charset="0"/>
              </a:rPr>
              <a:t>Equilibrium</a:t>
            </a:r>
          </a:p>
          <a:p>
            <a:r>
              <a:rPr lang="en-US" altLang="en-US" sz="1600" i="1">
                <a:solidFill>
                  <a:srgbClr val="000066"/>
                </a:solidFill>
                <a:latin typeface="Calibri" pitchFamily="-109" charset="0"/>
              </a:rPr>
              <a:t>Example – Sale of Coffee Beans</a:t>
            </a:r>
          </a:p>
        </p:txBody>
      </p:sp>
      <p:grpSp>
        <p:nvGrpSpPr>
          <p:cNvPr id="17415" name="Group 15"/>
          <p:cNvGrpSpPr>
            <a:grpSpLocks/>
          </p:cNvGrpSpPr>
          <p:nvPr/>
        </p:nvGrpSpPr>
        <p:grpSpPr bwMode="auto">
          <a:xfrm>
            <a:off x="1030288" y="1200150"/>
            <a:ext cx="6361112" cy="5124450"/>
            <a:chOff x="649" y="756"/>
            <a:chExt cx="4007" cy="3228"/>
          </a:xfrm>
        </p:grpSpPr>
        <p:pic>
          <p:nvPicPr>
            <p:cNvPr id="17422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" y="756"/>
              <a:ext cx="3786" cy="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Rectangle 17"/>
            <p:cNvSpPr>
              <a:spLocks noChangeArrowheads="1"/>
            </p:cNvSpPr>
            <p:nvPr/>
          </p:nvSpPr>
          <p:spPr bwMode="auto">
            <a:xfrm>
              <a:off x="4128" y="3696"/>
              <a:ext cx="528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en-US">
                <a:latin typeface="Calibri" pitchFamily="-109" charset="0"/>
              </a:endParaRPr>
            </a:p>
          </p:txBody>
        </p:sp>
      </p:grpSp>
      <p:sp>
        <p:nvSpPr>
          <p:cNvPr id="1033234" name="AutoShape 1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7410" name="Object 19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Clip" r:id="rId4" imgW="1819440" imgH="1816920" progId="MS_ClipArt_Gallery.2">
                  <p:embed/>
                </p:oleObj>
              </mc:Choice>
              <mc:Fallback>
                <p:oleObj name="Clip" r:id="rId4" imgW="1819440" imgH="181692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2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23">
            <a:hlinkClick r:id="rId9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Clip" r:id="rId10" imgW="1819440" imgH="1815840" progId="MS_ClipArt_Gallery.2">
                  <p:embed/>
                </p:oleObj>
              </mc:Choice>
              <mc:Fallback>
                <p:oleObj name="Clip" r:id="rId10" imgW="1819440" imgH="181584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2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7421" name="Picture 2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847C914C-E7D1-459B-9D72-FB5E3CB987F7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pSp>
        <p:nvGrpSpPr>
          <p:cNvPr id="18437" name="Group 2"/>
          <p:cNvGrpSpPr>
            <a:grpSpLocks/>
          </p:cNvGrpSpPr>
          <p:nvPr/>
        </p:nvGrpSpPr>
        <p:grpSpPr bwMode="auto">
          <a:xfrm>
            <a:off x="609600" y="3048000"/>
            <a:ext cx="3468688" cy="3429000"/>
            <a:chOff x="96" y="1872"/>
            <a:chExt cx="2185" cy="2160"/>
          </a:xfrm>
        </p:grpSpPr>
        <p:sp>
          <p:nvSpPr>
            <p:cNvPr id="18452" name="Line 3"/>
            <p:cNvSpPr>
              <a:spLocks noChangeShapeType="1"/>
            </p:cNvSpPr>
            <p:nvPr/>
          </p:nvSpPr>
          <p:spPr bwMode="auto">
            <a:xfrm>
              <a:off x="1978" y="1990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4"/>
            <p:cNvSpPr>
              <a:spLocks noChangeShapeType="1"/>
            </p:cNvSpPr>
            <p:nvPr/>
          </p:nvSpPr>
          <p:spPr bwMode="auto">
            <a:xfrm flipH="1">
              <a:off x="394" y="199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5"/>
            <p:cNvSpPr txBox="1">
              <a:spLocks noChangeArrowheads="1"/>
            </p:cNvSpPr>
            <p:nvPr/>
          </p:nvSpPr>
          <p:spPr bwMode="auto">
            <a:xfrm>
              <a:off x="1920" y="374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Q*</a:t>
              </a:r>
            </a:p>
          </p:txBody>
        </p:sp>
        <p:sp>
          <p:nvSpPr>
            <p:cNvPr id="18455" name="Text Box 6"/>
            <p:cNvSpPr txBox="1">
              <a:spLocks noChangeArrowheads="1"/>
            </p:cNvSpPr>
            <p:nvPr/>
          </p:nvSpPr>
          <p:spPr bwMode="auto">
            <a:xfrm>
              <a:off x="96" y="187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P*</a:t>
              </a:r>
            </a:p>
          </p:txBody>
        </p:sp>
      </p:grp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2246313" y="1957388"/>
            <a:ext cx="4978400" cy="3165475"/>
            <a:chOff x="1114" y="1126"/>
            <a:chExt cx="3136" cy="1994"/>
          </a:xfrm>
        </p:grpSpPr>
        <p:sp>
          <p:nvSpPr>
            <p:cNvPr id="18449" name="Line 8"/>
            <p:cNvSpPr>
              <a:spLocks noChangeShapeType="1"/>
            </p:cNvSpPr>
            <p:nvPr/>
          </p:nvSpPr>
          <p:spPr bwMode="auto">
            <a:xfrm>
              <a:off x="1114" y="1126"/>
              <a:ext cx="192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1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2400" b="1">
                  <a:latin typeface="Calibri" pitchFamily="-109" charset="0"/>
                </a:rPr>
                <a:t>Demand (P,I)</a:t>
              </a:r>
            </a:p>
          </p:txBody>
        </p:sp>
        <p:sp>
          <p:nvSpPr>
            <p:cNvPr id="18451" name="Text Box 10"/>
            <p:cNvSpPr txBox="1">
              <a:spLocks noChangeArrowheads="1"/>
            </p:cNvSpPr>
            <p:nvPr/>
          </p:nvSpPr>
          <p:spPr bwMode="auto">
            <a:xfrm>
              <a:off x="1834" y="1702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r>
                <a:rPr lang="en-GB" altLang="en-US" sz="4800" b="1">
                  <a:latin typeface="Calibri" pitchFamily="-109" charset="0"/>
                </a:rPr>
                <a:t>•</a:t>
              </a:r>
            </a:p>
          </p:txBody>
        </p:sp>
      </p:grpSp>
      <p:sp>
        <p:nvSpPr>
          <p:cNvPr id="18439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400" b="1" dirty="0">
                <a:solidFill>
                  <a:srgbClr val="000066"/>
                </a:solidFill>
                <a:latin typeface="Calibri" pitchFamily="-109" charset="0"/>
              </a:rPr>
              <a:t>Equilibrium</a:t>
            </a:r>
          </a:p>
          <a:p>
            <a:r>
              <a:rPr lang="en-US" altLang="en-US" sz="1600" i="1" dirty="0">
                <a:solidFill>
                  <a:srgbClr val="000066"/>
                </a:solidFill>
                <a:latin typeface="Calibri" pitchFamily="-109" charset="0"/>
              </a:rPr>
              <a:t>Example – Sale of Coffee Beans</a:t>
            </a:r>
          </a:p>
        </p:txBody>
      </p:sp>
      <p:grpSp>
        <p:nvGrpSpPr>
          <p:cNvPr id="18440" name="Group 20"/>
          <p:cNvGrpSpPr>
            <a:grpSpLocks/>
          </p:cNvGrpSpPr>
          <p:nvPr/>
        </p:nvGrpSpPr>
        <p:grpSpPr bwMode="auto">
          <a:xfrm>
            <a:off x="1030288" y="1200150"/>
            <a:ext cx="6361112" cy="5124450"/>
            <a:chOff x="649" y="756"/>
            <a:chExt cx="4007" cy="3228"/>
          </a:xfrm>
        </p:grpSpPr>
        <p:pic>
          <p:nvPicPr>
            <p:cNvPr id="18447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" y="756"/>
              <a:ext cx="3786" cy="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Rectangle 22"/>
            <p:cNvSpPr>
              <a:spLocks noChangeArrowheads="1"/>
            </p:cNvSpPr>
            <p:nvPr/>
          </p:nvSpPr>
          <p:spPr bwMode="auto">
            <a:xfrm>
              <a:off x="4128" y="3696"/>
              <a:ext cx="528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en-US">
                <a:latin typeface="Calibri" pitchFamily="-109" charset="0"/>
              </a:endParaRPr>
            </a:p>
          </p:txBody>
        </p:sp>
      </p:grpSp>
      <p:sp>
        <p:nvSpPr>
          <p:cNvPr id="1034263" name="AutoShape 2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8434" name="Object 2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Clip" r:id="rId4" imgW="1819440" imgH="1816920" progId="MS_ClipArt_Gallery.2">
                  <p:embed/>
                </p:oleObj>
              </mc:Choice>
              <mc:Fallback>
                <p:oleObj name="Clip" r:id="rId4" imgW="1819440" imgH="181692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2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5" name="Object 28">
            <a:hlinkClick r:id="rId9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Clip" r:id="rId10" imgW="1819440" imgH="1815840" progId="MS_ClipArt_Gallery.2">
                  <p:embed/>
                </p:oleObj>
              </mc:Choice>
              <mc:Fallback>
                <p:oleObj name="Clip" r:id="rId10" imgW="1819440" imgH="1815840" progId="MS_ClipArt_Gallery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2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8446" name="Picture 3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BB71624-ABA3-4193-8804-0044233905C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11715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026" name="Object 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8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034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1723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Chapter One Overview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11724" name="Text Box 12" descr="Newsprint"/>
          <p:cNvSpPr txBox="1">
            <a:spLocks noChangeArrowheads="1"/>
          </p:cNvSpPr>
          <p:nvPr/>
        </p:nvSpPr>
        <p:spPr bwMode="auto">
          <a:xfrm>
            <a:off x="1905000" y="1981200"/>
            <a:ext cx="5297488" cy="3378200"/>
          </a:xfrm>
          <a:prstGeom prst="rect">
            <a:avLst/>
          </a:prstGeom>
          <a:blipFill dpi="0" rotWithShape="1">
            <a:blip r:embed="rId11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alibri" pitchFamily="-109" charset="0"/>
              </a:rPr>
              <a:t>Defining Microeconomics</a:t>
            </a:r>
          </a:p>
          <a:p>
            <a:pPr eaLnBrk="1" hangingPunct="1">
              <a:buFontTx/>
              <a:buAutoNum type="arabicPeriod"/>
            </a:pPr>
            <a:endParaRPr lang="en-US" altLang="en-US" sz="2400">
              <a:latin typeface="Calibri" pitchFamily="-109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alibri" pitchFamily="-109" charset="0"/>
              </a:rPr>
              <a:t>Who Should Study Microeconomics?</a:t>
            </a:r>
          </a:p>
          <a:p>
            <a:pPr eaLnBrk="1" hangingPunct="1">
              <a:buFontTx/>
              <a:buAutoNum type="arabicPeriod"/>
            </a:pPr>
            <a:endParaRPr lang="en-US" altLang="en-US" sz="2400">
              <a:latin typeface="Calibri" pitchFamily="-109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alibri" pitchFamily="-109" charset="0"/>
              </a:rPr>
              <a:t>Microeconomic Modeling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i="1">
                <a:latin typeface="Calibri" pitchFamily="-109" charset="0"/>
              </a:rPr>
              <a:t> Elements of Models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i="1">
                <a:latin typeface="Calibri" pitchFamily="-109" charset="0"/>
              </a:rPr>
              <a:t> Solving the Models</a:t>
            </a:r>
          </a:p>
          <a:p>
            <a:pPr eaLnBrk="1" hangingPunct="1">
              <a:buFontTx/>
              <a:buAutoNum type="arabicPeriod"/>
            </a:pPr>
            <a:endParaRPr lang="en-US" altLang="en-US" sz="2400" i="1">
              <a:latin typeface="Calibri" pitchFamily="-109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alibri" pitchFamily="-109" charset="0"/>
              </a:rPr>
              <a:t>The Types of Microeconomic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9D5E0190-4FB6-48D9-81DF-80441123CAE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9461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400" b="1">
                <a:solidFill>
                  <a:srgbClr val="000066"/>
                </a:solidFill>
                <a:latin typeface="Calibri" pitchFamily="-109" charset="0"/>
              </a:rPr>
              <a:t>Equilibrium</a:t>
            </a:r>
            <a:endParaRPr lang="en-US" altLang="en-US" sz="4400" i="1">
              <a:solidFill>
                <a:srgbClr val="000066"/>
              </a:solidFill>
              <a:latin typeface="Calibri" pitchFamily="-109" charset="0"/>
            </a:endParaRPr>
          </a:p>
        </p:txBody>
      </p:sp>
      <p:sp>
        <p:nvSpPr>
          <p:cNvPr id="1031179" name="AutoShape 11"/>
          <p:cNvSpPr>
            <a:spLocks noChangeArrowheads="1"/>
          </p:cNvSpPr>
          <p:nvPr/>
        </p:nvSpPr>
        <p:spPr bwMode="auto">
          <a:xfrm>
            <a:off x="1006475" y="2020888"/>
            <a:ext cx="1844675" cy="279400"/>
          </a:xfrm>
          <a:prstGeom prst="rightArrow">
            <a:avLst>
              <a:gd name="adj1" fmla="val 50000"/>
              <a:gd name="adj2" fmla="val 16505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1198563" y="1666875"/>
            <a:ext cx="124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Calibri" pitchFamily="-109" charset="0"/>
              </a:rPr>
              <a:t>Defined:</a:t>
            </a:r>
          </a:p>
        </p:txBody>
      </p:sp>
      <p:sp>
        <p:nvSpPr>
          <p:cNvPr id="19464" name="Line 13"/>
          <p:cNvSpPr>
            <a:spLocks noChangeShapeType="1"/>
          </p:cNvSpPr>
          <p:nvPr/>
        </p:nvSpPr>
        <p:spPr bwMode="auto">
          <a:xfrm>
            <a:off x="1524000" y="2816225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14"/>
          <p:cNvSpPr txBox="1">
            <a:spLocks noChangeArrowheads="1"/>
          </p:cNvSpPr>
          <p:nvPr/>
        </p:nvSpPr>
        <p:spPr bwMode="auto">
          <a:xfrm>
            <a:off x="2971800" y="1676400"/>
            <a:ext cx="5791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altLang="en-US" sz="2000" b="1">
                <a:latin typeface="Calibri" pitchFamily="-109" charset="0"/>
              </a:rPr>
              <a:t>Equilibrium</a:t>
            </a:r>
            <a:r>
              <a:rPr lang="en-US" altLang="en-US" sz="2000">
                <a:latin typeface="Calibri" pitchFamily="-109" charset="0"/>
              </a:rPr>
              <a:t> is defined as the point where demand just equals supply in this market </a:t>
            </a:r>
            <a:r>
              <a:rPr lang="en-US" altLang="en-US" sz="2000" i="1">
                <a:latin typeface="Calibri" pitchFamily="-109" charset="0"/>
              </a:rPr>
              <a:t>(i.e., the point where the demand and supply curves cross).</a:t>
            </a:r>
          </a:p>
        </p:txBody>
      </p:sp>
      <p:sp>
        <p:nvSpPr>
          <p:cNvPr id="1031183" name="Text Box 15"/>
          <p:cNvSpPr txBox="1">
            <a:spLocks noChangeArrowheads="1"/>
          </p:cNvSpPr>
          <p:nvPr/>
        </p:nvSpPr>
        <p:spPr bwMode="auto">
          <a:xfrm>
            <a:off x="2209800" y="3581400"/>
            <a:ext cx="5029200" cy="15525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  <a:ea typeface="+mn-ea"/>
              </a:rPr>
              <a:t>Equilibrium</a:t>
            </a:r>
            <a:r>
              <a:rPr lang="en-US" sz="2400" dirty="0">
                <a:latin typeface="+mn-lt"/>
                <a:ea typeface="+mn-ea"/>
              </a:rPr>
              <a:t> analysis is an analysis of a system in a state that will continue indefinitely as long as the exogenous factors remain unchanged.</a:t>
            </a:r>
          </a:p>
        </p:txBody>
      </p:sp>
      <p:sp>
        <p:nvSpPr>
          <p:cNvPr id="1031184" name="AutoShape 1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9458" name="Object 17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8" name="Picture 1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21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2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19472" name="Picture 2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E3703DB3-F86D-4EC9-BA3B-F5665148214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0485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Comparative Statics Analysis</a:t>
            </a:r>
            <a:endParaRPr lang="en-US" altLang="en-US" sz="3600" i="1">
              <a:solidFill>
                <a:srgbClr val="000066"/>
              </a:solidFill>
              <a:latin typeface="Calibri" pitchFamily="-109" charset="0"/>
            </a:endParaRP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2362200" y="2895600"/>
            <a:ext cx="557053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altLang="en-US" sz="2800">
                <a:latin typeface="Calibri" pitchFamily="-109" charset="0"/>
              </a:rPr>
              <a:t>A </a:t>
            </a:r>
            <a:r>
              <a:rPr lang="en-US" altLang="en-US" sz="2800" b="1" i="1">
                <a:latin typeface="Calibri" pitchFamily="-109" charset="0"/>
              </a:rPr>
              <a:t>Comparative Statics</a:t>
            </a:r>
            <a:r>
              <a:rPr lang="en-US" altLang="en-US" sz="2800">
                <a:latin typeface="Calibri" pitchFamily="-109" charset="0"/>
              </a:rPr>
              <a:t> </a:t>
            </a:r>
            <a:r>
              <a:rPr lang="en-US" altLang="en-US" sz="2800" b="1" i="1">
                <a:latin typeface="Calibri" pitchFamily="-109" charset="0"/>
              </a:rPr>
              <a:t>Analysis</a:t>
            </a:r>
            <a:r>
              <a:rPr lang="en-US" altLang="en-US" sz="2800">
                <a:latin typeface="Calibri" pitchFamily="-109" charset="0"/>
              </a:rPr>
              <a:t> compares the equilibrium state of a system before a change in the exogenous variables to the equilibrium state after the change.</a:t>
            </a:r>
            <a:endParaRPr lang="en-US" altLang="en-US" sz="2800" i="1">
              <a:latin typeface="Calibri" pitchFamily="-109" charset="0"/>
            </a:endParaRPr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457200" y="2590800"/>
            <a:ext cx="142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35269" name="AutoShape 5"/>
          <p:cNvSpPr>
            <a:spLocks noChangeArrowheads="1"/>
          </p:cNvSpPr>
          <p:nvPr/>
        </p:nvSpPr>
        <p:spPr bwMode="auto">
          <a:xfrm>
            <a:off x="485775" y="2160588"/>
            <a:ext cx="5103813" cy="919162"/>
          </a:xfrm>
          <a:custGeom>
            <a:avLst/>
            <a:gdLst>
              <a:gd name="T0" fmla="*/ 602928080 w 21600"/>
              <a:gd name="T1" fmla="*/ 0 h 21600"/>
              <a:gd name="T2" fmla="*/ 150746079 w 21600"/>
              <a:gd name="T3" fmla="*/ 19556916 h 21600"/>
              <a:gd name="T4" fmla="*/ 602928080 w 21600"/>
              <a:gd name="T5" fmla="*/ 9778479 h 21600"/>
              <a:gd name="T6" fmla="*/ 1356713766 w 21600"/>
              <a:gd name="T7" fmla="*/ 19556916 h 21600"/>
              <a:gd name="T8" fmla="*/ 1055222080 w 21600"/>
              <a:gd name="T9" fmla="*/ 29335353 h 21600"/>
              <a:gd name="T10" fmla="*/ 753729922 w 21600"/>
              <a:gd name="T11" fmla="*/ 195569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109" charset="0"/>
              <a:ea typeface="+mn-ea"/>
            </a:endParaRPr>
          </a:p>
        </p:txBody>
      </p:sp>
      <p:sp>
        <p:nvSpPr>
          <p:cNvPr id="1035278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0482" name="Object 1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0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3" name="Object 19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20494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890A1771-92CE-4C6A-A6E4-61AA4311BBB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228600" y="6705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2400" b="1">
              <a:latin typeface="Calibri" pitchFamily="-109" charset="0"/>
            </a:endParaRPr>
          </a:p>
        </p:txBody>
      </p:sp>
      <p:sp>
        <p:nvSpPr>
          <p:cNvPr id="21510" name="AutoShape 11"/>
          <p:cNvSpPr>
            <a:spLocks noChangeArrowheads="1"/>
          </p:cNvSpPr>
          <p:nvPr/>
        </p:nvSpPr>
        <p:spPr bwMode="auto">
          <a:xfrm>
            <a:off x="0" y="2286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400" b="1">
                <a:solidFill>
                  <a:srgbClr val="000066"/>
                </a:solidFill>
                <a:latin typeface="Calibri" pitchFamily="-109" charset="0"/>
              </a:rPr>
              <a:t>Comparative Statics Analysis</a:t>
            </a:r>
            <a:endParaRPr lang="en-US" altLang="en-US" sz="1600" i="1">
              <a:solidFill>
                <a:srgbClr val="000066"/>
              </a:solidFill>
              <a:latin typeface="Calibri" pitchFamily="-109" charset="0"/>
            </a:endParaRPr>
          </a:p>
        </p:txBody>
      </p:sp>
      <p:sp>
        <p:nvSpPr>
          <p:cNvPr id="1036303" name="AutoShape 1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1506" name="Object 16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2" name="Picture 1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7" name="Object 20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2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21516" name="Picture 2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WordArt 23"/>
          <p:cNvSpPr>
            <a:spLocks noChangeArrowheads="1" noChangeShapeType="1" noTextEdit="1"/>
          </p:cNvSpPr>
          <p:nvPr/>
        </p:nvSpPr>
        <p:spPr bwMode="auto">
          <a:xfrm>
            <a:off x="6019800" y="1676400"/>
            <a:ext cx="2895600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solidFill>
                  <a:srgbClr val="000066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Sale of </a:t>
            </a:r>
          </a:p>
          <a:p>
            <a:r>
              <a:rPr lang="en-US" sz="3600" kern="10">
                <a:solidFill>
                  <a:srgbClr val="000066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Pistachio Nuts</a:t>
            </a:r>
          </a:p>
        </p:txBody>
      </p:sp>
      <p:pic>
        <p:nvPicPr>
          <p:cNvPr id="21518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7475"/>
            <a:ext cx="54102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A99F885E-6D2A-48D9-881B-B2144F98BD1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2533" name="AutoShape 1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Microeconomic Analysis</a:t>
            </a:r>
          </a:p>
          <a:p>
            <a:r>
              <a:rPr lang="en-US" altLang="en-US" sz="2400" i="1">
                <a:solidFill>
                  <a:srgbClr val="000066"/>
                </a:solidFill>
                <a:latin typeface="Calibri" pitchFamily="-109" charset="0"/>
              </a:rPr>
              <a:t>Some Types</a:t>
            </a:r>
          </a:p>
        </p:txBody>
      </p:sp>
      <p:sp>
        <p:nvSpPr>
          <p:cNvPr id="1048587" name="Rectangle 11"/>
          <p:cNvSpPr>
            <a:spLocks noChangeArrowheads="1"/>
          </p:cNvSpPr>
          <p:nvPr/>
        </p:nvSpPr>
        <p:spPr bwMode="auto">
          <a:xfrm>
            <a:off x="736600" y="1828800"/>
            <a:ext cx="7753350" cy="35401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Positive Analysis: </a:t>
            </a:r>
          </a:p>
          <a:p>
            <a:pPr lvl="1" algn="just" eaLnBrk="1" hangingPunct="1">
              <a:buFontTx/>
              <a:buChar char="•"/>
            </a:pPr>
            <a:r>
              <a:rPr lang="en-US" altLang="en-US" sz="3200" b="1">
                <a:latin typeface="Calibri" pitchFamily="-109" charset="0"/>
              </a:rPr>
              <a:t> </a:t>
            </a:r>
            <a:r>
              <a:rPr lang="en-US" altLang="en-US" sz="3200">
                <a:latin typeface="Calibri" pitchFamily="-109" charset="0"/>
              </a:rPr>
              <a:t>Is an analysis that attempts to explain how an economic system works or to predict how it will change over time</a:t>
            </a:r>
          </a:p>
          <a:p>
            <a:pPr algn="just" eaLnBrk="1" hangingPunct="1"/>
            <a:endParaRPr lang="en-US" altLang="en-US" sz="3200" u="sng">
              <a:solidFill>
                <a:srgbClr val="000066"/>
              </a:solidFill>
              <a:latin typeface="Calibri" pitchFamily="-109" charset="0"/>
            </a:endParaRPr>
          </a:p>
          <a:p>
            <a:pPr algn="just" eaLnBrk="1" hangingPunct="1"/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Normative Analysis:</a:t>
            </a:r>
          </a:p>
          <a:p>
            <a:pPr lvl="1" algn="just" eaLnBrk="1" hangingPunct="1">
              <a:buClr>
                <a:schemeClr val="tx1"/>
              </a:buClr>
              <a:buFontTx/>
              <a:buChar char="•"/>
            </a:pPr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 </a:t>
            </a:r>
            <a:r>
              <a:rPr lang="en-US" altLang="en-US" sz="3200">
                <a:latin typeface="Calibri" pitchFamily="-109" charset="0"/>
              </a:rPr>
              <a:t>Is an analysis of what should be done</a:t>
            </a:r>
          </a:p>
        </p:txBody>
      </p:sp>
      <p:sp>
        <p:nvSpPr>
          <p:cNvPr id="1048588" name="AutoShape 1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2530" name="Object 1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1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1" name="Object 17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22540" name="Picture 1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E0657A1F-D330-4ECA-A14E-E4B785065AE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3557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Microeconomic Analysis</a:t>
            </a:r>
          </a:p>
          <a:p>
            <a:r>
              <a:rPr lang="en-US" altLang="en-US" sz="2400" i="1">
                <a:solidFill>
                  <a:srgbClr val="000066"/>
                </a:solidFill>
                <a:latin typeface="Calibri" pitchFamily="-109" charset="0"/>
              </a:rPr>
              <a:t>Some Examples</a:t>
            </a:r>
          </a:p>
        </p:txBody>
      </p:sp>
      <p:sp>
        <p:nvSpPr>
          <p:cNvPr id="1049611" name="Rectangle 11"/>
          <p:cNvSpPr>
            <a:spLocks noChangeArrowheads="1"/>
          </p:cNvSpPr>
          <p:nvPr/>
        </p:nvSpPr>
        <p:spPr bwMode="auto">
          <a:xfrm>
            <a:off x="1981200" y="2117725"/>
            <a:ext cx="5257800" cy="37433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Example:</a:t>
            </a:r>
            <a:r>
              <a:rPr lang="en-US" altLang="en-US" sz="2400">
                <a:latin typeface="Calibri" pitchFamily="-109" charset="0"/>
              </a:rPr>
              <a:t> </a:t>
            </a:r>
            <a:r>
              <a:rPr lang="en-US" altLang="en-US" sz="2400" i="1">
                <a:latin typeface="Calibri" pitchFamily="-109" charset="0"/>
              </a:rPr>
              <a:t>“Should we increase income equality rather than focus on economic efficiency?”</a:t>
            </a:r>
          </a:p>
          <a:p>
            <a:pPr algn="just" eaLnBrk="1" hangingPunct="1"/>
            <a:endParaRPr lang="en-US" altLang="en-US" sz="2400" i="1">
              <a:latin typeface="Calibri" pitchFamily="-109" charset="0"/>
            </a:endParaRPr>
          </a:p>
          <a:p>
            <a:pPr algn="just" eaLnBrk="1" hangingPunct="1"/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Example:</a:t>
            </a:r>
            <a:r>
              <a:rPr lang="en-US" altLang="en-US" sz="2400">
                <a:latin typeface="Calibri" pitchFamily="-109" charset="0"/>
              </a:rPr>
              <a:t> </a:t>
            </a:r>
            <a:r>
              <a:rPr lang="en-US" altLang="en-US" sz="2400" i="1">
                <a:latin typeface="Calibri" pitchFamily="-109" charset="0"/>
              </a:rPr>
              <a:t>“Should we impose a progressive income tax or a sales tax to increase income equality?”</a:t>
            </a:r>
          </a:p>
          <a:p>
            <a:pPr algn="just" eaLnBrk="1" hangingPunct="1"/>
            <a:endParaRPr lang="en-US" altLang="en-US" sz="2400" i="1" u="sng">
              <a:latin typeface="Calibri" pitchFamily="-109" charset="0"/>
            </a:endParaRPr>
          </a:p>
          <a:p>
            <a:pPr algn="just" eaLnBrk="1" hangingPunct="1"/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Example:</a:t>
            </a:r>
            <a:r>
              <a:rPr lang="en-US" altLang="en-US" sz="2400">
                <a:latin typeface="Calibri" pitchFamily="-109" charset="0"/>
              </a:rPr>
              <a:t> </a:t>
            </a:r>
            <a:r>
              <a:rPr lang="en-US" altLang="en-US" sz="2400" i="1">
                <a:latin typeface="Calibri" pitchFamily="-109" charset="0"/>
              </a:rPr>
              <a:t>“Will a progressive income tax reduce aggregate hours worked?”</a:t>
            </a:r>
          </a:p>
        </p:txBody>
      </p:sp>
      <p:sp>
        <p:nvSpPr>
          <p:cNvPr id="1049612" name="AutoShape 1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3554" name="Object 1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0" name="Picture 1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1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17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23564" name="Picture 1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4F5E7AC8-49C3-4920-A725-8495BC64685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12738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Microeconomics Defined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1219200" y="1676400"/>
            <a:ext cx="6781800" cy="4400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altLang="en-US" sz="2800">
                <a:latin typeface="Calibri" pitchFamily="-109" charset="0"/>
              </a:rPr>
              <a:t>Microeconomics is the study of how individual economic decision-makers such as consumers, workers, firms or managers allocate scarce resources among alternate uses. </a:t>
            </a:r>
          </a:p>
          <a:p>
            <a:pPr algn="just" eaLnBrk="1" hangingPunct="1"/>
            <a:endParaRPr lang="en-US" altLang="en-US" sz="2800">
              <a:latin typeface="Calibri" pitchFamily="-109" charset="0"/>
            </a:endParaRPr>
          </a:p>
          <a:p>
            <a:pPr algn="just" eaLnBrk="1" hangingPunct="1"/>
            <a:r>
              <a:rPr lang="en-US" altLang="en-US" sz="2800">
                <a:latin typeface="Calibri" pitchFamily="-109" charset="0"/>
              </a:rPr>
              <a:t>This study involves both the behavior of these economic agents on their own and the way their behavior interacts to form larger units, such as markets.</a:t>
            </a:r>
          </a:p>
        </p:txBody>
      </p:sp>
      <p:sp>
        <p:nvSpPr>
          <p:cNvPr id="1012748" name="AutoShape 1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050" name="Object 1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1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17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2060" name="Picture 1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30D6D32-D631-4100-A684-1A9AA74ADB8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457200" y="1371600"/>
            <a:ext cx="8534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just" eaLnBrk="1" hangingPunct="1"/>
            <a:endParaRPr lang="en-US" altLang="en-US" sz="2400" i="1">
              <a:latin typeface="Calibri" pitchFamily="-109" charset="0"/>
            </a:endParaRPr>
          </a:p>
          <a:p>
            <a:pPr algn="just" eaLnBrk="1" hangingPunct="1"/>
            <a:endParaRPr lang="en-US" altLang="en-US" sz="2400" i="1">
              <a:latin typeface="Calibri" pitchFamily="-109" charset="0"/>
            </a:endParaRPr>
          </a:p>
          <a:p>
            <a:pPr lvl="2" algn="just" eaLnBrk="1" hangingPunct="1">
              <a:buFont typeface="Wingdings" pitchFamily="-109" charset="2"/>
              <a:buChar char="Ø"/>
            </a:pPr>
            <a:r>
              <a:rPr lang="en-US" altLang="en-US" sz="2400" i="1">
                <a:latin typeface="Calibri" pitchFamily="-109" charset="0"/>
              </a:rPr>
              <a:t> Policy Makers</a:t>
            </a:r>
          </a:p>
          <a:p>
            <a:pPr algn="just" eaLnBrk="1" hangingPunct="1">
              <a:buFont typeface="Wingdings" pitchFamily="-109" charset="2"/>
              <a:buChar char="Ø"/>
            </a:pPr>
            <a:endParaRPr lang="en-US" altLang="en-US" sz="2400" i="1">
              <a:latin typeface="Calibri" pitchFamily="-109" charset="0"/>
            </a:endParaRPr>
          </a:p>
          <a:p>
            <a:pPr lvl="2" algn="just" eaLnBrk="1" hangingPunct="1">
              <a:buFont typeface="Wingdings" pitchFamily="-109" charset="2"/>
              <a:buChar char="Ø"/>
            </a:pPr>
            <a:r>
              <a:rPr lang="en-US" altLang="en-US" sz="2400" i="1">
                <a:latin typeface="Calibri" pitchFamily="-109" charset="0"/>
              </a:rPr>
              <a:t> Managers</a:t>
            </a:r>
          </a:p>
          <a:p>
            <a:pPr algn="just" eaLnBrk="1" hangingPunct="1">
              <a:buFont typeface="Wingdings" pitchFamily="-109" charset="2"/>
              <a:buChar char="Ø"/>
            </a:pPr>
            <a:endParaRPr lang="en-US" altLang="en-US" sz="2400" i="1">
              <a:latin typeface="Calibri" pitchFamily="-109" charset="0"/>
            </a:endParaRPr>
          </a:p>
          <a:p>
            <a:pPr lvl="2" algn="just" eaLnBrk="1" hangingPunct="1">
              <a:buFont typeface="Wingdings" pitchFamily="-109" charset="2"/>
              <a:buChar char="Ø"/>
            </a:pPr>
            <a:r>
              <a:rPr lang="en-US" altLang="en-US" sz="2400" i="1">
                <a:latin typeface="Calibri" pitchFamily="-109" charset="0"/>
              </a:rPr>
              <a:t> Union Leaders</a:t>
            </a:r>
          </a:p>
          <a:p>
            <a:pPr algn="just" eaLnBrk="1" hangingPunct="1">
              <a:buFont typeface="Wingdings" pitchFamily="-109" charset="2"/>
              <a:buChar char="Ø"/>
            </a:pPr>
            <a:endParaRPr lang="en-US" altLang="en-US" sz="2400" i="1">
              <a:latin typeface="Calibri" pitchFamily="-109" charset="0"/>
            </a:endParaRPr>
          </a:p>
          <a:p>
            <a:pPr lvl="2" algn="just" eaLnBrk="1" hangingPunct="1">
              <a:buFont typeface="Wingdings" pitchFamily="-109" charset="2"/>
              <a:buChar char="Ø"/>
            </a:pPr>
            <a:r>
              <a:rPr lang="en-US" altLang="en-US" sz="2400" i="1">
                <a:latin typeface="Calibri" pitchFamily="-109" charset="0"/>
              </a:rPr>
              <a:t> Lenders</a:t>
            </a:r>
          </a:p>
          <a:p>
            <a:pPr lvl="2" algn="just" eaLnBrk="1" hangingPunct="1">
              <a:buFont typeface="Wingdings" pitchFamily="-109" charset="2"/>
              <a:buChar char="Ø"/>
            </a:pPr>
            <a:endParaRPr lang="en-US" altLang="en-US" sz="2400" i="1">
              <a:latin typeface="Calibri" pitchFamily="-109" charset="0"/>
            </a:endParaRPr>
          </a:p>
          <a:p>
            <a:pPr lvl="2" algn="just" eaLnBrk="1" hangingPunct="1">
              <a:buFont typeface="Wingdings" pitchFamily="-109" charset="2"/>
              <a:buChar char="Ø"/>
            </a:pPr>
            <a:r>
              <a:rPr lang="en-US" altLang="en-US" sz="2400" i="1">
                <a:latin typeface="Calibri" pitchFamily="-109" charset="0"/>
              </a:rPr>
              <a:t> Business Owners</a:t>
            </a:r>
          </a:p>
        </p:txBody>
      </p:sp>
      <p:sp>
        <p:nvSpPr>
          <p:cNvPr id="1014788" name="AutoShape 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-109" charset="0"/>
              </a:rPr>
              <a:t>Who Should Study Microeconomics?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14798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074" name="Object 1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0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19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3084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157A726-E511-468A-AAD5-9D8B6B165845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16834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Key Societal Questions</a:t>
            </a:r>
            <a:endParaRPr lang="en-US" altLang="en-US" sz="36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1454150" y="1533525"/>
            <a:ext cx="6226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800" b="1">
                <a:latin typeface="Calibri" pitchFamily="-109" charset="0"/>
              </a:rPr>
              <a:t>Societies must answer these questions that relate to microeconomics:</a:t>
            </a:r>
          </a:p>
        </p:txBody>
      </p:sp>
      <p:sp>
        <p:nvSpPr>
          <p:cNvPr id="4103" name="Line 12"/>
          <p:cNvSpPr>
            <a:spLocks noChangeShapeType="1"/>
          </p:cNvSpPr>
          <p:nvPr/>
        </p:nvSpPr>
        <p:spPr bwMode="auto">
          <a:xfrm>
            <a:off x="1981200" y="29718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Text Box 13"/>
          <p:cNvSpPr txBox="1">
            <a:spLocks noChangeArrowheads="1"/>
          </p:cNvSpPr>
          <p:nvPr/>
        </p:nvSpPr>
        <p:spPr bwMode="auto">
          <a:xfrm>
            <a:off x="914400" y="3557588"/>
            <a:ext cx="75993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000" i="1">
                <a:latin typeface="Calibri" pitchFamily="-109" charset="0"/>
              </a:rPr>
              <a:t>What goods and services will be produced and in what quantities</a:t>
            </a:r>
          </a:p>
          <a:p>
            <a:pPr eaLnBrk="1" hangingPunct="1">
              <a:buFontTx/>
              <a:buAutoNum type="arabicPeriod"/>
            </a:pPr>
            <a:endParaRPr lang="en-US" altLang="en-US" sz="2000" i="1">
              <a:latin typeface="Calibri" pitchFamily="-109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000" i="1">
                <a:latin typeface="Calibri" pitchFamily="-109" charset="0"/>
              </a:rPr>
              <a:t>Who will produces these services and how will they produce them</a:t>
            </a:r>
          </a:p>
          <a:p>
            <a:pPr eaLnBrk="1" hangingPunct="1">
              <a:buFontTx/>
              <a:buAutoNum type="arabicPeriod"/>
            </a:pPr>
            <a:endParaRPr lang="en-US" altLang="en-US" sz="2000" i="1">
              <a:latin typeface="Calibri" pitchFamily="-109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000" i="1">
                <a:latin typeface="Calibri" pitchFamily="-109" charset="0"/>
              </a:rPr>
              <a:t>Who will receive these goods and services and how will they get them</a:t>
            </a:r>
          </a:p>
        </p:txBody>
      </p:sp>
      <p:sp>
        <p:nvSpPr>
          <p:cNvPr id="1016846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4098" name="Object 1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9" name="Object 19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4110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6A403ED4-15BE-47A3-9944-F7D75B6F7ED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17858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Microeconomic Modeling</a:t>
            </a:r>
          </a:p>
          <a:p>
            <a:r>
              <a:rPr lang="en-US" altLang="en-US" sz="2000" b="1" i="1">
                <a:solidFill>
                  <a:srgbClr val="000066"/>
                </a:solidFill>
                <a:latin typeface="Calibri" pitchFamily="-109" charset="0"/>
              </a:rPr>
              <a:t>Choice vs. Alternatives</a:t>
            </a:r>
            <a:endParaRPr lang="en-US" altLang="en-US" sz="2000" i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762000" y="3810000"/>
            <a:ext cx="7162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4" eaLnBrk="1" hangingPunct="1">
              <a:buFont typeface="Wingdings" pitchFamily="-109" charset="2"/>
              <a:buChar char="ü"/>
            </a:pPr>
            <a:r>
              <a:rPr lang="en-US" altLang="en-US" sz="3600" i="1">
                <a:latin typeface="Calibri" pitchFamily="-109" charset="0"/>
              </a:rPr>
              <a:t> Resemble Reality</a:t>
            </a:r>
          </a:p>
          <a:p>
            <a:pPr lvl="4" eaLnBrk="1" hangingPunct="1">
              <a:buFont typeface="Wingdings" pitchFamily="-109" charset="2"/>
              <a:buChar char="ü"/>
            </a:pPr>
            <a:r>
              <a:rPr lang="en-US" altLang="en-US" sz="3600" i="1">
                <a:latin typeface="Calibri" pitchFamily="-109" charset="0"/>
              </a:rPr>
              <a:t> Be Understandable</a:t>
            </a:r>
          </a:p>
          <a:p>
            <a:pPr lvl="4" eaLnBrk="1" hangingPunct="1">
              <a:buFont typeface="Wingdings" pitchFamily="-109" charset="2"/>
              <a:buChar char="ü"/>
            </a:pPr>
            <a:r>
              <a:rPr lang="en-US" altLang="en-US" sz="3600" i="1">
                <a:latin typeface="Calibri" pitchFamily="-109" charset="0"/>
              </a:rPr>
              <a:t> Be an Appropriate Scale</a:t>
            </a:r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1295400" y="1447800"/>
            <a:ext cx="6781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altLang="en-US" sz="2400">
                <a:latin typeface="Calibri" pitchFamily="-109" charset="0"/>
              </a:rPr>
              <a:t>Models are like maps – using visual methods, they simply the process and facilitate understanding of complex concepts.  Microeconomic models need to:</a:t>
            </a:r>
          </a:p>
        </p:txBody>
      </p:sp>
      <p:sp>
        <p:nvSpPr>
          <p:cNvPr id="5128" name="Line 13"/>
          <p:cNvSpPr>
            <a:spLocks noChangeShapeType="1"/>
          </p:cNvSpPr>
          <p:nvPr/>
        </p:nvSpPr>
        <p:spPr bwMode="auto">
          <a:xfrm>
            <a:off x="1981200" y="29718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5122" name="Object 1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3" name="Object 19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5134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5EC7DC63-F0E0-4461-8B44-7FDE9CB047B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6149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3600" b="1" dirty="0">
                <a:solidFill>
                  <a:srgbClr val="000066"/>
                </a:solidFill>
                <a:latin typeface="Calibri" pitchFamily="-109" charset="0"/>
              </a:rPr>
              <a:t>Exogenous &amp; Endogenous Variables</a:t>
            </a:r>
            <a:endParaRPr lang="en-US" altLang="en-US" sz="3600" i="1" dirty="0">
              <a:solidFill>
                <a:srgbClr val="000066"/>
              </a:solidFill>
              <a:latin typeface="Calibri" pitchFamily="-10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895600" y="1676400"/>
            <a:ext cx="6096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altLang="en-US">
                <a:latin typeface="Calibri" pitchFamily="-109" charset="0"/>
              </a:rPr>
              <a:t>Variables that have values taken as given in the analysis are</a:t>
            </a:r>
            <a:r>
              <a:rPr lang="en-US" altLang="en-US" b="1">
                <a:latin typeface="Calibri" pitchFamily="-109" charset="0"/>
              </a:rPr>
              <a:t> </a:t>
            </a:r>
            <a:r>
              <a:rPr lang="en-US" altLang="en-US" b="1" i="1">
                <a:latin typeface="Calibri" pitchFamily="-109" charset="0"/>
              </a:rPr>
              <a:t>exogenous variables</a:t>
            </a:r>
            <a:r>
              <a:rPr lang="en-US" altLang="en-US" i="1">
                <a:latin typeface="Calibri" pitchFamily="-109" charset="0"/>
              </a:rPr>
              <a:t>.</a:t>
            </a:r>
            <a:r>
              <a:rPr lang="en-US" altLang="en-US">
                <a:latin typeface="Calibri" pitchFamily="-109" charset="0"/>
              </a:rPr>
              <a:t>  Variables that have values determined as a result of the model’s workings are </a:t>
            </a:r>
            <a:r>
              <a:rPr lang="en-US" altLang="en-US" b="1" i="1">
                <a:latin typeface="Calibri" pitchFamily="-109" charset="0"/>
              </a:rPr>
              <a:t>endogenous variables</a:t>
            </a:r>
            <a:r>
              <a:rPr lang="en-US" altLang="en-US" i="1">
                <a:latin typeface="Calibri" pitchFamily="-109" charset="0"/>
              </a:rPr>
              <a:t>.</a:t>
            </a:r>
          </a:p>
        </p:txBody>
      </p:sp>
      <p:sp>
        <p:nvSpPr>
          <p:cNvPr id="1030148" name="AutoShape 4"/>
          <p:cNvSpPr>
            <a:spLocks noChangeArrowheads="1"/>
          </p:cNvSpPr>
          <p:nvPr/>
        </p:nvSpPr>
        <p:spPr bwMode="auto">
          <a:xfrm>
            <a:off x="1006475" y="2020888"/>
            <a:ext cx="1844675" cy="279400"/>
          </a:xfrm>
          <a:prstGeom prst="rightArrow">
            <a:avLst>
              <a:gd name="adj1" fmla="val 50000"/>
              <a:gd name="adj2" fmla="val 16505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1198563" y="1666875"/>
            <a:ext cx="124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Calibri" pitchFamily="-109" charset="0"/>
              </a:rPr>
              <a:t>Defined:</a:t>
            </a: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1416050" y="3048000"/>
            <a:ext cx="7423150" cy="27813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1600" i="1">
                <a:latin typeface="Calibri" pitchFamily="-109" charset="0"/>
              </a:rPr>
              <a:t> “How would a manager hire the most possible workers on a budget of $100?”</a:t>
            </a:r>
            <a:endParaRPr lang="en-US" altLang="en-US" sz="1600" b="1" i="1">
              <a:latin typeface="Calibri" pitchFamily="-109" charset="0"/>
            </a:endParaRPr>
          </a:p>
          <a:p>
            <a:pPr eaLnBrk="1" hangingPunct="1"/>
            <a:r>
              <a:rPr lang="en-US" altLang="en-US" sz="1600" b="1" i="1">
                <a:latin typeface="Calibri" pitchFamily="-109" charset="0"/>
              </a:rPr>
              <a:t>                                                        vs.</a:t>
            </a:r>
          </a:p>
          <a:p>
            <a:pPr eaLnBrk="1" hangingPunct="1"/>
            <a:r>
              <a:rPr lang="en-US" altLang="en-US" sz="1600" i="1">
                <a:latin typeface="Calibri" pitchFamily="-109" charset="0"/>
              </a:rPr>
              <a:t> “How would a manager minimize the cost of hiring three workers?”</a:t>
            </a:r>
          </a:p>
          <a:p>
            <a:pPr eaLnBrk="1" hangingPunct="1"/>
            <a:endParaRPr lang="en-US" altLang="en-US" sz="1600" b="1" i="1">
              <a:latin typeface="Calibri" pitchFamily="-109" charset="0"/>
            </a:endParaRPr>
          </a:p>
          <a:p>
            <a:pPr eaLnBrk="1" hangingPunct="1"/>
            <a:r>
              <a:rPr lang="en-US" altLang="en-US" sz="1600" b="1">
                <a:latin typeface="Calibri" pitchFamily="-109" charset="0"/>
              </a:rPr>
              <a:t>			</a:t>
            </a:r>
            <a:r>
              <a:rPr lang="en-US" altLang="en-US" sz="1600" b="1">
                <a:solidFill>
                  <a:srgbClr val="000066"/>
                </a:solidFill>
                <a:latin typeface="Calibri" pitchFamily="-109" charset="0"/>
              </a:rPr>
              <a:t>OR</a:t>
            </a:r>
          </a:p>
          <a:p>
            <a:pPr eaLnBrk="1" hangingPunct="1"/>
            <a:endParaRPr lang="en-US" altLang="en-US" sz="1600" i="1">
              <a:solidFill>
                <a:srgbClr val="000066"/>
              </a:solidFill>
              <a:latin typeface="Calibri" pitchFamily="-109" charset="0"/>
            </a:endParaRPr>
          </a:p>
          <a:p>
            <a:pPr eaLnBrk="1" hangingPunct="1"/>
            <a:r>
              <a:rPr lang="en-US" altLang="en-US" sz="1600" i="1">
                <a:latin typeface="Calibri" pitchFamily="-109" charset="0"/>
              </a:rPr>
              <a:t>“How much food and clothing should the consumer purchase in order to maximize satisfaction on a budget of I?”</a:t>
            </a:r>
          </a:p>
          <a:p>
            <a:pPr eaLnBrk="1" hangingPunct="1"/>
            <a:r>
              <a:rPr lang="en-US" altLang="en-US" sz="1600" i="1">
                <a:latin typeface="Calibri" pitchFamily="-109" charset="0"/>
              </a:rPr>
              <a:t>	</a:t>
            </a:r>
            <a:r>
              <a:rPr lang="en-US" altLang="en-US" sz="1600" b="1" i="1">
                <a:latin typeface="Calibri" pitchFamily="-109" charset="0"/>
              </a:rPr>
              <a:t>	                    vs.</a:t>
            </a:r>
          </a:p>
          <a:p>
            <a:pPr eaLnBrk="1" hangingPunct="1"/>
            <a:r>
              <a:rPr lang="en-US" altLang="en-US" sz="1600" i="1">
                <a:latin typeface="Calibri" pitchFamily="-109" charset="0"/>
              </a:rPr>
              <a:t>“What is the minimum level of expenditure that the consumer must receive in order to reach a subsistence level of satisfaction?”</a:t>
            </a:r>
          </a:p>
        </p:txBody>
      </p:sp>
      <p:sp>
        <p:nvSpPr>
          <p:cNvPr id="6154" name="Line 15"/>
          <p:cNvSpPr>
            <a:spLocks noChangeShapeType="1"/>
          </p:cNvSpPr>
          <p:nvPr/>
        </p:nvSpPr>
        <p:spPr bwMode="auto">
          <a:xfrm>
            <a:off x="1524000" y="2816225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WordArt 16"/>
          <p:cNvSpPr>
            <a:spLocks noChangeArrowheads="1" noChangeShapeType="1" noTextEdit="1"/>
          </p:cNvSpPr>
          <p:nvPr/>
        </p:nvSpPr>
        <p:spPr bwMode="auto">
          <a:xfrm rot="-5400000">
            <a:off x="-190499" y="4176712"/>
            <a:ext cx="17145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>
                      <a:alpha val="74997"/>
                    </a:srgbClr>
                  </a:outerShdw>
                </a:effectLst>
                <a:latin typeface="Times New Roman"/>
                <a:cs typeface="Times New Roman"/>
              </a:rPr>
              <a:t>Examples:</a:t>
            </a:r>
          </a:p>
        </p:txBody>
      </p:sp>
      <p:sp>
        <p:nvSpPr>
          <p:cNvPr id="6156" name="Line 17"/>
          <p:cNvSpPr>
            <a:spLocks noChangeShapeType="1"/>
          </p:cNvSpPr>
          <p:nvPr/>
        </p:nvSpPr>
        <p:spPr bwMode="auto">
          <a:xfrm>
            <a:off x="1066800" y="370046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62" name="AutoShape 1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6146" name="Object 19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8" name="Picture 2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7" name="Object 2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2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6162" name="Picture 2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51A5A092-CC9C-406B-AD43-EE03F65A0C9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7173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The Objective Function</a:t>
            </a:r>
          </a:p>
          <a:p>
            <a:r>
              <a:rPr lang="en-US" altLang="en-US" sz="2000" i="1">
                <a:solidFill>
                  <a:srgbClr val="000066"/>
                </a:solidFill>
                <a:latin typeface="Calibri" pitchFamily="-109" charset="0"/>
              </a:rPr>
              <a:t>Dependent on How the Objective Function is Specified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2870200" y="1692275"/>
            <a:ext cx="6054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-109" charset="0"/>
              </a:rPr>
              <a:t>The </a:t>
            </a:r>
            <a:r>
              <a:rPr lang="en-US" altLang="en-US" sz="2400" b="1" i="1">
                <a:latin typeface="Calibri" pitchFamily="-109" charset="0"/>
              </a:rPr>
              <a:t>Objective Function</a:t>
            </a:r>
            <a:r>
              <a:rPr lang="en-US" altLang="en-US" sz="2400" b="1">
                <a:latin typeface="Calibri" pitchFamily="-109" charset="0"/>
              </a:rPr>
              <a:t> </a:t>
            </a:r>
            <a:r>
              <a:rPr lang="en-US" altLang="en-US" sz="2400">
                <a:latin typeface="Calibri" pitchFamily="-109" charset="0"/>
              </a:rPr>
              <a:t> specifies what the agent cares about.</a:t>
            </a:r>
          </a:p>
        </p:txBody>
      </p:sp>
      <p:sp>
        <p:nvSpPr>
          <p:cNvPr id="1021964" name="AutoShape 12"/>
          <p:cNvSpPr>
            <a:spLocks noChangeArrowheads="1"/>
          </p:cNvSpPr>
          <p:nvPr/>
        </p:nvSpPr>
        <p:spPr bwMode="auto">
          <a:xfrm>
            <a:off x="1006475" y="2020888"/>
            <a:ext cx="1844675" cy="279400"/>
          </a:xfrm>
          <a:prstGeom prst="rightArrow">
            <a:avLst>
              <a:gd name="adj1" fmla="val 50000"/>
              <a:gd name="adj2" fmla="val 16505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1198563" y="1666875"/>
            <a:ext cx="124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Calibri" pitchFamily="-109" charset="0"/>
              </a:rPr>
              <a:t>Defined:</a:t>
            </a:r>
          </a:p>
        </p:txBody>
      </p:sp>
      <p:sp>
        <p:nvSpPr>
          <p:cNvPr id="7177" name="Line 14"/>
          <p:cNvSpPr>
            <a:spLocks noChangeShapeType="1"/>
          </p:cNvSpPr>
          <p:nvPr/>
        </p:nvSpPr>
        <p:spPr bwMode="auto">
          <a:xfrm>
            <a:off x="2971800" y="2667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1967" name="Rectangle 15"/>
          <p:cNvSpPr>
            <a:spLocks noChangeArrowheads="1"/>
          </p:cNvSpPr>
          <p:nvPr/>
        </p:nvSpPr>
        <p:spPr bwMode="auto">
          <a:xfrm>
            <a:off x="2324100" y="3835400"/>
            <a:ext cx="4419600" cy="20621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200">
                <a:latin typeface="Calibri" pitchFamily="-109" charset="0"/>
              </a:rPr>
              <a:t> Does manager care more about raising profits or increasing “power”?</a:t>
            </a:r>
          </a:p>
        </p:txBody>
      </p:sp>
      <p:sp>
        <p:nvSpPr>
          <p:cNvPr id="7179" name="WordArt 16"/>
          <p:cNvSpPr>
            <a:spLocks noChangeArrowheads="1" noChangeShapeType="1" noTextEdit="1"/>
          </p:cNvSpPr>
          <p:nvPr/>
        </p:nvSpPr>
        <p:spPr bwMode="auto">
          <a:xfrm>
            <a:off x="3600450" y="3141663"/>
            <a:ext cx="17145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>
                      <a:alpha val="74997"/>
                    </a:srgbClr>
                  </a:outerShdw>
                </a:effectLst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1021969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7170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1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1" name="Object 22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7185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AF352442-4D6E-4D47-9C5B-D6C003EF6306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8197" name="AutoShape 2"/>
          <p:cNvSpPr>
            <a:spLocks noChangeArrowheads="1"/>
          </p:cNvSpPr>
          <p:nvPr/>
        </p:nvSpPr>
        <p:spPr bwMode="auto">
          <a:xfrm rot="3507888">
            <a:off x="6258719" y="3494881"/>
            <a:ext cx="427038" cy="1819275"/>
          </a:xfrm>
          <a:prstGeom prst="curvedLeftArrow">
            <a:avLst>
              <a:gd name="adj1" fmla="val 85204"/>
              <a:gd name="adj2" fmla="val 170409"/>
              <a:gd name="adj3" fmla="val 33333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8198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The Constraints</a:t>
            </a:r>
            <a:endParaRPr lang="en-US" altLang="en-US" sz="2000" i="1">
              <a:solidFill>
                <a:srgbClr val="000066"/>
              </a:solidFill>
              <a:latin typeface="Calibri" pitchFamily="-109" charset="0"/>
            </a:endParaRPr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2870200" y="1692275"/>
            <a:ext cx="6054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400" b="1" i="1">
                <a:latin typeface="Calibri" pitchFamily="-109" charset="0"/>
              </a:rPr>
              <a:t>Constraints</a:t>
            </a:r>
            <a:r>
              <a:rPr lang="en-US" altLang="en-US" sz="2400">
                <a:latin typeface="Calibri" pitchFamily="-109" charset="0"/>
              </a:rPr>
              <a:t> are whatever limits is placed on  the resources available to the agent.</a:t>
            </a:r>
          </a:p>
        </p:txBody>
      </p:sp>
      <p:sp>
        <p:nvSpPr>
          <p:cNvPr id="1022989" name="AutoShape 13"/>
          <p:cNvSpPr>
            <a:spLocks noChangeArrowheads="1"/>
          </p:cNvSpPr>
          <p:nvPr/>
        </p:nvSpPr>
        <p:spPr bwMode="auto">
          <a:xfrm>
            <a:off x="1006475" y="2020888"/>
            <a:ext cx="1844675" cy="279400"/>
          </a:xfrm>
          <a:prstGeom prst="rightArrow">
            <a:avLst>
              <a:gd name="adj1" fmla="val 50000"/>
              <a:gd name="adj2" fmla="val 16505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1198563" y="1666875"/>
            <a:ext cx="124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Calibri" pitchFamily="-109" charset="0"/>
              </a:rPr>
              <a:t>Defined:</a:t>
            </a:r>
          </a:p>
        </p:txBody>
      </p:sp>
      <p:sp>
        <p:nvSpPr>
          <p:cNvPr id="8202" name="Line 15"/>
          <p:cNvSpPr>
            <a:spLocks noChangeShapeType="1"/>
          </p:cNvSpPr>
          <p:nvPr/>
        </p:nvSpPr>
        <p:spPr bwMode="auto">
          <a:xfrm>
            <a:off x="2971800" y="2667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WordArt 16"/>
          <p:cNvSpPr>
            <a:spLocks noChangeArrowheads="1" noChangeShapeType="1" noTextEdit="1"/>
          </p:cNvSpPr>
          <p:nvPr/>
        </p:nvSpPr>
        <p:spPr bwMode="auto">
          <a:xfrm>
            <a:off x="6096000" y="3429000"/>
            <a:ext cx="17145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>
                      <a:alpha val="74997"/>
                    </a:srgbClr>
                  </a:outerShdw>
                </a:effectLst>
                <a:latin typeface="Times New Roman"/>
                <a:cs typeface="Times New Roman"/>
              </a:rPr>
              <a:t>Examples:</a:t>
            </a:r>
          </a:p>
        </p:txBody>
      </p:sp>
      <p:sp>
        <p:nvSpPr>
          <p:cNvPr id="8204" name="Text Box 17"/>
          <p:cNvSpPr txBox="1">
            <a:spLocks noChangeArrowheads="1"/>
          </p:cNvSpPr>
          <p:nvPr/>
        </p:nvSpPr>
        <p:spPr bwMode="auto">
          <a:xfrm>
            <a:off x="2436813" y="3717925"/>
            <a:ext cx="41322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buFont typeface="Wingdings" pitchFamily="-109" charset="2"/>
              <a:buChar char="Ø"/>
            </a:pPr>
            <a:r>
              <a:rPr lang="en-US" altLang="en-US" sz="2400">
                <a:latin typeface="Calibri" pitchFamily="-109" charset="0"/>
              </a:rPr>
              <a:t> Time</a:t>
            </a:r>
          </a:p>
          <a:p>
            <a:pPr eaLnBrk="1" hangingPunct="1">
              <a:buFont typeface="Wingdings" pitchFamily="-109" charset="2"/>
              <a:buChar char="Ø"/>
            </a:pPr>
            <a:r>
              <a:rPr lang="en-US" altLang="en-US" sz="2400">
                <a:latin typeface="Calibri" pitchFamily="-109" charset="0"/>
              </a:rPr>
              <a:t> Budget</a:t>
            </a:r>
          </a:p>
          <a:p>
            <a:pPr eaLnBrk="1" hangingPunct="1">
              <a:buFont typeface="Wingdings" pitchFamily="-109" charset="2"/>
              <a:buChar char="Ø"/>
            </a:pPr>
            <a:r>
              <a:rPr lang="en-US" altLang="en-US" sz="2400">
                <a:latin typeface="Calibri" pitchFamily="-109" charset="0"/>
              </a:rPr>
              <a:t> Other Resources</a:t>
            </a:r>
          </a:p>
          <a:p>
            <a:pPr eaLnBrk="1" hangingPunct="1">
              <a:buFont typeface="Wingdings" pitchFamily="-109" charset="2"/>
              <a:buChar char="Ø"/>
            </a:pPr>
            <a:r>
              <a:rPr lang="en-US" altLang="en-US" sz="2400">
                <a:latin typeface="Calibri" pitchFamily="-109" charset="0"/>
              </a:rPr>
              <a:t> Technical Capabilities</a:t>
            </a:r>
          </a:p>
          <a:p>
            <a:pPr eaLnBrk="1" hangingPunct="1">
              <a:buFont typeface="Wingdings" pitchFamily="-109" charset="2"/>
              <a:buChar char="Ø"/>
            </a:pPr>
            <a:r>
              <a:rPr lang="en-US" altLang="en-US" sz="2400">
                <a:latin typeface="Calibri" pitchFamily="-109" charset="0"/>
              </a:rPr>
              <a:t> The Marketplace</a:t>
            </a:r>
          </a:p>
          <a:p>
            <a:pPr eaLnBrk="1" hangingPunct="1">
              <a:buFont typeface="Wingdings" pitchFamily="-109" charset="2"/>
              <a:buChar char="Ø"/>
            </a:pPr>
            <a:r>
              <a:rPr lang="en-US" altLang="en-US" sz="2400">
                <a:latin typeface="Calibri" pitchFamily="-109" charset="0"/>
              </a:rPr>
              <a:t> Rules, Regulations, and Laws</a:t>
            </a:r>
          </a:p>
        </p:txBody>
      </p:sp>
      <p:sp>
        <p:nvSpPr>
          <p:cNvPr id="1022994" name="AutoShape 1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8194" name="Object 19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6" name="Picture 2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2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2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5" name="Object 2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2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One</a:t>
            </a:r>
          </a:p>
        </p:txBody>
      </p:sp>
      <p:pic>
        <p:nvPicPr>
          <p:cNvPr id="8210" name="Picture 2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1102</Words>
  <Application>Microsoft Office PowerPoint</Application>
  <PresentationFormat>On-screen Show (4:3)</PresentationFormat>
  <Paragraphs>245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Clip</vt:lpstr>
      <vt:lpstr>CHAPTER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Riverside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Economics</dc:creator>
  <cp:lastModifiedBy>Beesley, Scott</cp:lastModifiedBy>
  <cp:revision>11</cp:revision>
  <dcterms:created xsi:type="dcterms:W3CDTF">2010-03-16T19:47:45Z</dcterms:created>
  <dcterms:modified xsi:type="dcterms:W3CDTF">2015-05-11T16:58:39Z</dcterms:modified>
</cp:coreProperties>
</file>