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3" r:id="rId4"/>
    <p:sldId id="261" r:id="rId5"/>
    <p:sldId id="259" r:id="rId6"/>
    <p:sldId id="260" r:id="rId7"/>
    <p:sldId id="264" r:id="rId8"/>
    <p:sldId id="265" r:id="rId9"/>
    <p:sldId id="293" r:id="rId10"/>
    <p:sldId id="295" r:id="rId11"/>
    <p:sldId id="267" r:id="rId12"/>
    <p:sldId id="268" r:id="rId13"/>
    <p:sldId id="294" r:id="rId14"/>
    <p:sldId id="269" r:id="rId15"/>
    <p:sldId id="270" r:id="rId16"/>
    <p:sldId id="271" r:id="rId17"/>
    <p:sldId id="274" r:id="rId18"/>
    <p:sldId id="296" r:id="rId19"/>
    <p:sldId id="275" r:id="rId20"/>
    <p:sldId id="276" r:id="rId21"/>
    <p:sldId id="297" r:id="rId22"/>
    <p:sldId id="279" r:id="rId23"/>
    <p:sldId id="280" r:id="rId24"/>
    <p:sldId id="298" r:id="rId25"/>
    <p:sldId id="285" r:id="rId26"/>
    <p:sldId id="301" r:id="rId27"/>
    <p:sldId id="305" r:id="rId28"/>
    <p:sldId id="303" r:id="rId29"/>
    <p:sldId id="304" r:id="rId30"/>
    <p:sldId id="29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56" autoAdjust="0"/>
  </p:normalViewPr>
  <p:slideViewPr>
    <p:cSldViewPr>
      <p:cViewPr>
        <p:scale>
          <a:sx n="97" d="100"/>
          <a:sy n="97" d="100"/>
        </p:scale>
        <p:origin x="-10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02CCCC5-6682-448F-AF59-CB655E95A961}" type="datetimeFigureOut">
              <a:rPr lang="en-US" altLang="en-US"/>
              <a:pPr/>
              <a:t>6/5/2015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11AC537-8710-43FB-BE7C-8396A97FFE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2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2D9D4D-3212-4219-86B0-4558A50A94D6}" type="slidenum">
              <a:rPr lang="en-US" altLang="en-US">
                <a:latin typeface="Calibri" pitchFamily="34" charset="0"/>
              </a:rPr>
              <a:pPr eaLnBrk="1" hangingPunct="1"/>
              <a:t>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9941FF-BC60-48E6-B5A5-B4DEC4DA213A}" type="datetime1">
              <a:rPr lang="en-US" altLang="en-US" smtClean="0"/>
              <a:t>6/5/2015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0562E-397A-4108-8996-EDDEA4C2A7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73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A5132-9218-44D4-B451-08C8C17BFDE7}" type="datetime1">
              <a:rPr lang="en-US" altLang="en-US" smtClean="0"/>
              <a:t>6/5/2015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46D20-4F83-4CAF-A54D-21DFEE8A3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5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1F9054-8639-4497-889E-4A41D9F8A9B5}" type="datetime1">
              <a:rPr lang="en-US" altLang="en-US" smtClean="0"/>
              <a:t>6/5/2015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32D14-D03A-4F23-BE19-F96799B8C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77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73EACA-B9AE-4BD8-BC45-314B50589F1F}" type="datetime1">
              <a:rPr lang="en-US" altLang="en-US" smtClean="0"/>
              <a:t>6/5/2015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80F8-004D-431E-937F-5FAF6D82E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5BFD2-CFC9-45DC-9F67-43AD0D6D030E}" type="datetime1">
              <a:rPr lang="en-US" altLang="en-US" smtClean="0"/>
              <a:t>6/5/2015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87BAB7-14FE-43B4-A2AC-1D93820D28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51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A3036B-516A-4EB3-8E46-6D0F14A910A6}" type="datetime1">
              <a:rPr lang="en-US" altLang="en-US" smtClean="0"/>
              <a:t>6/5/2015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0728E-2004-4236-9014-D6869FE6A0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0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6619D1-184A-4A13-9B8D-DF6CC190000B}" type="datetime1">
              <a:rPr lang="en-US" altLang="en-US" smtClean="0"/>
              <a:t>6/5/2015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3AF3-B980-4C7D-B704-263C46A2DB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55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21217-C39D-46F3-B01F-D23E30E01A93}" type="datetime1">
              <a:rPr lang="en-US" altLang="en-US" smtClean="0"/>
              <a:t>6/5/2015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32096-19CD-4D5B-AE9E-B5BE8D195C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4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1FB31-5218-404E-B7F2-43925D1AA002}" type="datetime1">
              <a:rPr lang="en-US" altLang="en-US" smtClean="0"/>
              <a:t>6/5/2015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CCCCD-DA68-4157-85B2-70C7A0CC1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1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B4D7D48-7B1D-4DAD-ACD1-4B7BC861B8C2}" type="datetime1">
              <a:rPr lang="en-US" altLang="en-US" smtClean="0"/>
              <a:t>6/5/2015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13638" y="446563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>
                <a:solidFill>
                  <a:srgbClr val="89898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altLang="en-US" smtClean="0"/>
              <a:t>Copyright (c)2014 John Wiley &amp; Sons,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727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CE52229-3CDF-4F92-AF8F-C0136CF4B8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wmf"/><Relationship Id="rId5" Type="http://schemas.openxmlformats.org/officeDocument/2006/relationships/image" Target="../media/image31.emf"/><Relationship Id="rId10" Type="http://schemas.openxmlformats.org/officeDocument/2006/relationships/image" Target="../media/image30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wmf"/><Relationship Id="rId5" Type="http://schemas.openxmlformats.org/officeDocument/2006/relationships/image" Target="../media/image34.emf"/><Relationship Id="rId10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wmf"/><Relationship Id="rId5" Type="http://schemas.openxmlformats.org/officeDocument/2006/relationships/image" Target="../media/image37.emf"/><Relationship Id="rId10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wmf"/><Relationship Id="rId11" Type="http://schemas.openxmlformats.org/officeDocument/2006/relationships/image" Target="../media/image41.png"/><Relationship Id="rId5" Type="http://schemas.openxmlformats.org/officeDocument/2006/relationships/image" Target="../media/image40.emf"/><Relationship Id="rId10" Type="http://schemas.openxmlformats.org/officeDocument/2006/relationships/image" Target="../media/image39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5" Type="http://schemas.openxmlformats.org/officeDocument/2006/relationships/image" Target="../media/image44.emf"/><Relationship Id="rId10" Type="http://schemas.openxmlformats.org/officeDocument/2006/relationships/image" Target="../media/image43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wmf"/><Relationship Id="rId5" Type="http://schemas.openxmlformats.org/officeDocument/2006/relationships/image" Target="../media/image47.emf"/><Relationship Id="rId10" Type="http://schemas.openxmlformats.org/officeDocument/2006/relationships/image" Target="../media/image46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2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wmf"/><Relationship Id="rId5" Type="http://schemas.openxmlformats.org/officeDocument/2006/relationships/image" Target="../media/image50.emf"/><Relationship Id="rId10" Type="http://schemas.openxmlformats.org/officeDocument/2006/relationships/image" Target="../media/image49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wmf"/><Relationship Id="rId11" Type="http://schemas.openxmlformats.org/officeDocument/2006/relationships/image" Target="../media/image54.png"/><Relationship Id="rId5" Type="http://schemas.openxmlformats.org/officeDocument/2006/relationships/image" Target="../media/image53.emf"/><Relationship Id="rId10" Type="http://schemas.openxmlformats.org/officeDocument/2006/relationships/image" Target="../media/image52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wmf"/><Relationship Id="rId5" Type="http://schemas.openxmlformats.org/officeDocument/2006/relationships/image" Target="../media/image57.emf"/><Relationship Id="rId10" Type="http://schemas.openxmlformats.org/officeDocument/2006/relationships/image" Target="../media/image56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wmf"/><Relationship Id="rId5" Type="http://schemas.openxmlformats.org/officeDocument/2006/relationships/image" Target="../media/image60.emf"/><Relationship Id="rId10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emf"/><Relationship Id="rId10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wmf"/><Relationship Id="rId11" Type="http://schemas.openxmlformats.org/officeDocument/2006/relationships/image" Target="../media/image64.png"/><Relationship Id="rId5" Type="http://schemas.openxmlformats.org/officeDocument/2006/relationships/image" Target="../media/image63.emf"/><Relationship Id="rId10" Type="http://schemas.openxmlformats.org/officeDocument/2006/relationships/image" Target="../media/image62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wmf"/><Relationship Id="rId5" Type="http://schemas.openxmlformats.org/officeDocument/2006/relationships/image" Target="../media/image67.emf"/><Relationship Id="rId10" Type="http://schemas.openxmlformats.org/officeDocument/2006/relationships/image" Target="../media/image66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wmf"/><Relationship Id="rId5" Type="http://schemas.openxmlformats.org/officeDocument/2006/relationships/image" Target="../media/image70.emf"/><Relationship Id="rId10" Type="http://schemas.openxmlformats.org/officeDocument/2006/relationships/image" Target="../media/image69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wmf"/><Relationship Id="rId11" Type="http://schemas.openxmlformats.org/officeDocument/2006/relationships/image" Target="../media/image74.png"/><Relationship Id="rId5" Type="http://schemas.openxmlformats.org/officeDocument/2006/relationships/image" Target="../media/image73.emf"/><Relationship Id="rId10" Type="http://schemas.openxmlformats.org/officeDocument/2006/relationships/image" Target="../media/image72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wmf"/><Relationship Id="rId5" Type="http://schemas.openxmlformats.org/officeDocument/2006/relationships/image" Target="../media/image77.emf"/><Relationship Id="rId10" Type="http://schemas.openxmlformats.org/officeDocument/2006/relationships/image" Target="../media/image76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wmf"/><Relationship Id="rId5" Type="http://schemas.openxmlformats.org/officeDocument/2006/relationships/image" Target="../media/image80.emf"/><Relationship Id="rId10" Type="http://schemas.openxmlformats.org/officeDocument/2006/relationships/image" Target="../media/image79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4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wmf"/><Relationship Id="rId11" Type="http://schemas.openxmlformats.org/officeDocument/2006/relationships/image" Target="../media/image84.png"/><Relationship Id="rId5" Type="http://schemas.openxmlformats.org/officeDocument/2006/relationships/image" Target="../media/image83.emf"/><Relationship Id="rId10" Type="http://schemas.openxmlformats.org/officeDocument/2006/relationships/image" Target="../media/image82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wmf"/><Relationship Id="rId5" Type="http://schemas.openxmlformats.org/officeDocument/2006/relationships/image" Target="../media/image87.emf"/><Relationship Id="rId10" Type="http://schemas.openxmlformats.org/officeDocument/2006/relationships/image" Target="../media/image86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5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wmf"/><Relationship Id="rId11" Type="http://schemas.openxmlformats.org/officeDocument/2006/relationships/image" Target="../media/image91.png"/><Relationship Id="rId5" Type="http://schemas.openxmlformats.org/officeDocument/2006/relationships/image" Target="../media/image90.emf"/><Relationship Id="rId10" Type="http://schemas.openxmlformats.org/officeDocument/2006/relationships/image" Target="../media/image89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5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wmf"/><Relationship Id="rId5" Type="http://schemas.openxmlformats.org/officeDocument/2006/relationships/image" Target="../media/image94.emf"/><Relationship Id="rId10" Type="http://schemas.openxmlformats.org/officeDocument/2006/relationships/image" Target="../media/image93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5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image" Target="../media/image9.emf"/><Relationship Id="rId10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wmf"/><Relationship Id="rId5" Type="http://schemas.openxmlformats.org/officeDocument/2006/relationships/image" Target="../media/image97.emf"/><Relationship Id="rId10" Type="http://schemas.openxmlformats.org/officeDocument/2006/relationships/image" Target="../media/image96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5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image" Target="../media/image12.emf"/><Relationship Id="rId10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image" Target="../media/image15.emf"/><Relationship Id="rId10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9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image" Target="../media/image18.emf"/><Relationship Id="rId10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image" Target="../media/image21.emf"/><Relationship Id="rId10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5" Type="http://schemas.openxmlformats.org/officeDocument/2006/relationships/image" Target="../media/image24.emf"/><Relationship Id="rId10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11" Type="http://schemas.openxmlformats.org/officeDocument/2006/relationships/image" Target="../media/image28.png"/><Relationship Id="rId5" Type="http://schemas.openxmlformats.org/officeDocument/2006/relationships/image" Target="../media/image27.emf"/><Relationship Id="rId10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831447-0271-4E4E-989D-4F19AFBD54AF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4819" name="Rectangle 2" descr="Recycled paper"/>
          <p:cNvSpPr>
            <a:spLocks noChangeArrowheads="1"/>
          </p:cNvSpPr>
          <p:nvPr/>
        </p:nvSpPr>
        <p:spPr bwMode="auto">
          <a:xfrm>
            <a:off x="5486400" y="2590800"/>
            <a:ext cx="3429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400" b="1" dirty="0">
                <a:latin typeface="Calibri" pitchFamily="34" charset="0"/>
              </a:rPr>
              <a:t>Competitive</a:t>
            </a:r>
          </a:p>
          <a:p>
            <a:pPr algn="ctr"/>
            <a:r>
              <a:rPr lang="en-US" altLang="en-US" sz="4400" b="1" dirty="0">
                <a:latin typeface="Calibri" pitchFamily="34" charset="0"/>
              </a:rPr>
              <a:t>Markets: Applications</a:t>
            </a:r>
          </a:p>
        </p:txBody>
      </p:sp>
      <p:sp>
        <p:nvSpPr>
          <p:cNvPr id="15" name="Title 14"/>
          <p:cNvSpPr txBox="1">
            <a:spLocks/>
          </p:cNvSpPr>
          <p:nvPr/>
        </p:nvSpPr>
        <p:spPr>
          <a:xfrm>
            <a:off x="5486400" y="304800"/>
            <a:ext cx="3429000" cy="914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/>
          <a:lstStyle/>
          <a:p>
            <a:pPr algn="ctr" eaLnBrk="0" hangingPunct="0">
              <a:defRPr/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Chapter 10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3" y="63953"/>
            <a:ext cx="5254307" cy="673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095AFC-BE7C-4ABE-957F-1A2A70EA4DBF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49892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921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9226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900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Policy: Excise Tax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1524000"/>
          <a:ext cx="8534400" cy="4152902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  <a:gridCol w="2133600"/>
                <a:gridCol w="2133600"/>
              </a:tblGrid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No 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Impact of 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Consumer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C 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B - C -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Producer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 + G +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F -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Government Receipts from 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 + C +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 + C +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Net Benefits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C + E + F + G +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C + G +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E –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Deadweight Loss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 +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 +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822C6D-4E41-4B40-AB21-75879370F7EA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51939" name="AutoShape 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024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10250" name="Picture 1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1947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Key Definitions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51948" name="Rectangle 12"/>
          <p:cNvSpPr>
            <a:spLocks noChangeArrowheads="1"/>
          </p:cNvSpPr>
          <p:nvPr/>
        </p:nvSpPr>
        <p:spPr bwMode="auto">
          <a:xfrm>
            <a:off x="457200" y="3200400"/>
            <a:ext cx="8153400" cy="22463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solidFill>
                  <a:srgbClr val="000066"/>
                </a:solidFill>
                <a:latin typeface="+mn-lt"/>
              </a:rPr>
              <a:t>Definition:</a:t>
            </a:r>
            <a:r>
              <a:rPr lang="en-US" sz="2800" dirty="0">
                <a:latin typeface="+mn-lt"/>
              </a:rPr>
              <a:t>  The amount by which the price paid by buyers, P</a:t>
            </a:r>
            <a:r>
              <a:rPr lang="en-US" sz="2800" baseline="30000" dirty="0">
                <a:latin typeface="+mn-lt"/>
              </a:rPr>
              <a:t>d</a:t>
            </a:r>
            <a:r>
              <a:rPr lang="en-US" sz="2800" dirty="0">
                <a:latin typeface="+mn-lt"/>
              </a:rPr>
              <a:t>, rises over the non-tax equilibrium price, P*, is the </a:t>
            </a:r>
            <a:r>
              <a:rPr lang="en-US" sz="2800" b="1" dirty="0">
                <a:latin typeface="+mn-lt"/>
              </a:rPr>
              <a:t>incidence of the tax</a:t>
            </a:r>
            <a:r>
              <a:rPr lang="en-US" sz="2800" dirty="0">
                <a:latin typeface="+mn-lt"/>
              </a:rPr>
              <a:t> on consumers; the amount by which the price received by sellers, P</a:t>
            </a:r>
            <a:r>
              <a:rPr lang="en-US" sz="2800" baseline="30000" dirty="0">
                <a:latin typeface="+mn-lt"/>
              </a:rPr>
              <a:t>s</a:t>
            </a:r>
            <a:r>
              <a:rPr lang="en-US" sz="2800" dirty="0">
                <a:latin typeface="+mn-lt"/>
              </a:rPr>
              <a:t>, falls below P* is called the </a:t>
            </a:r>
            <a:r>
              <a:rPr lang="en-US" sz="2800" b="1" dirty="0">
                <a:latin typeface="+mn-lt"/>
              </a:rPr>
              <a:t>incidence of the tax on producers</a:t>
            </a:r>
            <a:r>
              <a:rPr lang="en-US" sz="2800" dirty="0">
                <a:latin typeface="+mn-lt"/>
              </a:rPr>
              <a:t>.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57200" y="1295400"/>
            <a:ext cx="8153400" cy="13843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solidFill>
                  <a:srgbClr val="000066"/>
                </a:solidFill>
                <a:latin typeface="+mn-lt"/>
              </a:rPr>
              <a:t>Definition: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Incidence of a tax </a:t>
            </a:r>
            <a:r>
              <a:rPr lang="en-US" sz="2800" dirty="0">
                <a:latin typeface="+mn-lt"/>
              </a:rPr>
              <a:t>is a measure of the effect of a tax on the prices consumers pay and sellers receive in a market.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C090F2-3508-434D-8F3C-B10E70CAEA9B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1269" name="Line 3"/>
          <p:cNvSpPr>
            <a:spLocks noChangeShapeType="1"/>
          </p:cNvSpPr>
          <p:nvPr/>
        </p:nvSpPr>
        <p:spPr bwMode="auto">
          <a:xfrm>
            <a:off x="1416050" y="4095750"/>
            <a:ext cx="3200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4"/>
          <p:cNvSpPr>
            <a:spLocks noChangeShapeType="1"/>
          </p:cNvSpPr>
          <p:nvPr/>
        </p:nvSpPr>
        <p:spPr bwMode="auto">
          <a:xfrm flipV="1">
            <a:off x="1416050" y="1428750"/>
            <a:ext cx="0" cy="2667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5" name="Line 5"/>
          <p:cNvSpPr>
            <a:spLocks noChangeShapeType="1"/>
          </p:cNvSpPr>
          <p:nvPr/>
        </p:nvSpPr>
        <p:spPr bwMode="auto">
          <a:xfrm>
            <a:off x="5526088" y="6105525"/>
            <a:ext cx="3276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6" name="Line 6"/>
          <p:cNvSpPr>
            <a:spLocks noChangeShapeType="1"/>
          </p:cNvSpPr>
          <p:nvPr/>
        </p:nvSpPr>
        <p:spPr bwMode="auto">
          <a:xfrm flipV="1">
            <a:off x="5526088" y="3590925"/>
            <a:ext cx="0" cy="2514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7"/>
          <p:cNvSpPr>
            <a:spLocks noChangeShapeType="1"/>
          </p:cNvSpPr>
          <p:nvPr/>
        </p:nvSpPr>
        <p:spPr bwMode="auto">
          <a:xfrm>
            <a:off x="1416050" y="1885950"/>
            <a:ext cx="220980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>
            <a:off x="5526088" y="3895725"/>
            <a:ext cx="2209800" cy="2209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7720013" y="56896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D</a:t>
            </a:r>
            <a:endParaRPr lang="en-GB" altLang="en-US" sz="1400" b="1">
              <a:latin typeface="Calibri" pitchFamily="34" charset="0"/>
            </a:endParaRPr>
          </a:p>
        </p:txBody>
      </p:sp>
      <p:sp>
        <p:nvSpPr>
          <p:cNvPr id="11276" name="Text Box 10"/>
          <p:cNvSpPr txBox="1">
            <a:spLocks noChangeArrowheads="1"/>
          </p:cNvSpPr>
          <p:nvPr/>
        </p:nvSpPr>
        <p:spPr bwMode="auto">
          <a:xfrm>
            <a:off x="3609975" y="36798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D</a:t>
            </a:r>
          </a:p>
        </p:txBody>
      </p: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8639175" y="5573713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Q</a:t>
            </a:r>
          </a:p>
        </p:txBody>
      </p: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4165600" y="411638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Q</a:t>
            </a:r>
          </a:p>
        </p:txBody>
      </p:sp>
      <p:sp>
        <p:nvSpPr>
          <p:cNvPr id="552973" name="Text Box 13"/>
          <p:cNvSpPr txBox="1">
            <a:spLocks noChangeArrowheads="1"/>
          </p:cNvSpPr>
          <p:nvPr/>
        </p:nvSpPr>
        <p:spPr bwMode="auto">
          <a:xfrm>
            <a:off x="5053013" y="34798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P</a:t>
            </a:r>
          </a:p>
        </p:txBody>
      </p:sp>
      <p:sp>
        <p:nvSpPr>
          <p:cNvPr id="11280" name="Text Box 14"/>
          <p:cNvSpPr txBox="1">
            <a:spLocks noChangeArrowheads="1"/>
          </p:cNvSpPr>
          <p:nvPr/>
        </p:nvSpPr>
        <p:spPr bwMode="auto">
          <a:xfrm>
            <a:off x="942975" y="131762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P</a:t>
            </a:r>
          </a:p>
        </p:txBody>
      </p:sp>
      <p:sp>
        <p:nvSpPr>
          <p:cNvPr id="11281" name="Line 15"/>
          <p:cNvSpPr>
            <a:spLocks noChangeShapeType="1"/>
          </p:cNvSpPr>
          <p:nvPr/>
        </p:nvSpPr>
        <p:spPr bwMode="auto">
          <a:xfrm flipH="1">
            <a:off x="1416050" y="31813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6"/>
          <p:cNvSpPr>
            <a:spLocks noChangeShapeType="1"/>
          </p:cNvSpPr>
          <p:nvPr/>
        </p:nvSpPr>
        <p:spPr bwMode="auto">
          <a:xfrm flipH="1">
            <a:off x="1416050" y="24955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7"/>
          <p:cNvSpPr>
            <a:spLocks noChangeShapeType="1"/>
          </p:cNvSpPr>
          <p:nvPr/>
        </p:nvSpPr>
        <p:spPr bwMode="auto">
          <a:xfrm>
            <a:off x="1416050" y="249555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18"/>
          <p:cNvSpPr>
            <a:spLocks noChangeShapeType="1"/>
          </p:cNvSpPr>
          <p:nvPr/>
        </p:nvSpPr>
        <p:spPr bwMode="auto">
          <a:xfrm>
            <a:off x="1416050" y="3181350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Text Box 19"/>
          <p:cNvSpPr txBox="1">
            <a:spLocks noChangeArrowheads="1"/>
          </p:cNvSpPr>
          <p:nvPr/>
        </p:nvSpPr>
        <p:spPr bwMode="auto">
          <a:xfrm>
            <a:off x="4006850" y="29527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S</a:t>
            </a:r>
          </a:p>
        </p:txBody>
      </p:sp>
      <p:sp>
        <p:nvSpPr>
          <p:cNvPr id="11286" name="Text Box 20"/>
          <p:cNvSpPr txBox="1">
            <a:spLocks noChangeArrowheads="1"/>
          </p:cNvSpPr>
          <p:nvPr/>
        </p:nvSpPr>
        <p:spPr bwMode="auto">
          <a:xfrm>
            <a:off x="3914775" y="223202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S’</a:t>
            </a:r>
          </a:p>
        </p:txBody>
      </p:sp>
      <p:sp>
        <p:nvSpPr>
          <p:cNvPr id="11287" name="Line 21"/>
          <p:cNvSpPr>
            <a:spLocks noChangeShapeType="1"/>
          </p:cNvSpPr>
          <p:nvPr/>
        </p:nvSpPr>
        <p:spPr bwMode="auto">
          <a:xfrm>
            <a:off x="3092450" y="2952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2"/>
          <p:cNvSpPr>
            <a:spLocks noChangeShapeType="1"/>
          </p:cNvSpPr>
          <p:nvPr/>
        </p:nvSpPr>
        <p:spPr bwMode="auto">
          <a:xfrm flipV="1">
            <a:off x="3092450" y="25717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Text Box 23"/>
          <p:cNvSpPr txBox="1">
            <a:spLocks noChangeArrowheads="1"/>
          </p:cNvSpPr>
          <p:nvPr/>
        </p:nvSpPr>
        <p:spPr bwMode="auto">
          <a:xfrm>
            <a:off x="3152775" y="25368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T</a:t>
            </a:r>
            <a:endParaRPr lang="en-GB" altLang="en-US" sz="1400" b="1">
              <a:latin typeface="Calibri" pitchFamily="34" charset="0"/>
            </a:endParaRPr>
          </a:p>
        </p:txBody>
      </p:sp>
      <p:sp>
        <p:nvSpPr>
          <p:cNvPr id="552984" name="Line 24"/>
          <p:cNvSpPr>
            <a:spLocks noChangeShapeType="1"/>
          </p:cNvSpPr>
          <p:nvPr/>
        </p:nvSpPr>
        <p:spPr bwMode="auto">
          <a:xfrm flipV="1">
            <a:off x="6745288" y="3590925"/>
            <a:ext cx="0" cy="2514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5" name="Text Box 25"/>
          <p:cNvSpPr txBox="1">
            <a:spLocks noChangeArrowheads="1"/>
          </p:cNvSpPr>
          <p:nvPr/>
        </p:nvSpPr>
        <p:spPr bwMode="auto">
          <a:xfrm>
            <a:off x="6805613" y="3479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S</a:t>
            </a:r>
          </a:p>
        </p:txBody>
      </p:sp>
      <p:sp>
        <p:nvSpPr>
          <p:cNvPr id="552986" name="Line 26"/>
          <p:cNvSpPr>
            <a:spLocks noChangeShapeType="1"/>
          </p:cNvSpPr>
          <p:nvPr/>
        </p:nvSpPr>
        <p:spPr bwMode="auto">
          <a:xfrm flipH="1">
            <a:off x="5526088" y="51149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7" name="Line 27"/>
          <p:cNvSpPr>
            <a:spLocks noChangeShapeType="1"/>
          </p:cNvSpPr>
          <p:nvPr/>
        </p:nvSpPr>
        <p:spPr bwMode="auto">
          <a:xfrm flipH="1">
            <a:off x="5526088" y="57245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8" name="Line 28"/>
          <p:cNvSpPr>
            <a:spLocks noChangeShapeType="1"/>
          </p:cNvSpPr>
          <p:nvPr/>
        </p:nvSpPr>
        <p:spPr bwMode="auto">
          <a:xfrm>
            <a:off x="6059488" y="54959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89" name="Line 29"/>
          <p:cNvSpPr>
            <a:spLocks noChangeShapeType="1"/>
          </p:cNvSpPr>
          <p:nvPr/>
        </p:nvSpPr>
        <p:spPr bwMode="auto">
          <a:xfrm flipV="1">
            <a:off x="6059488" y="51911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0" name="Text Box 30"/>
          <p:cNvSpPr txBox="1">
            <a:spLocks noChangeArrowheads="1"/>
          </p:cNvSpPr>
          <p:nvPr/>
        </p:nvSpPr>
        <p:spPr bwMode="auto">
          <a:xfrm>
            <a:off x="6119813" y="5232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T</a:t>
            </a:r>
          </a:p>
        </p:txBody>
      </p:sp>
      <p:sp>
        <p:nvSpPr>
          <p:cNvPr id="11297" name="Text Box 31"/>
          <p:cNvSpPr txBox="1">
            <a:spLocks noChangeArrowheads="1"/>
          </p:cNvSpPr>
          <p:nvPr/>
        </p:nvSpPr>
        <p:spPr bwMode="auto">
          <a:xfrm>
            <a:off x="273050" y="2952750"/>
            <a:ext cx="111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P</a:t>
            </a:r>
            <a:r>
              <a:rPr lang="en-GB" altLang="en-US" sz="2400" b="1" baseline="30000">
                <a:latin typeface="Calibri" pitchFamily="34" charset="0"/>
              </a:rPr>
              <a:t>s</a:t>
            </a:r>
            <a:r>
              <a:rPr lang="en-GB" altLang="en-US" sz="2400" b="1">
                <a:latin typeface="Calibri" pitchFamily="34" charset="0"/>
              </a:rPr>
              <a:t> = P*</a:t>
            </a:r>
            <a:endParaRPr lang="en-GB" altLang="en-US" sz="1400" b="1">
              <a:latin typeface="Calibri" pitchFamily="34" charset="0"/>
            </a:endParaRPr>
          </a:p>
        </p:txBody>
      </p:sp>
      <p:sp>
        <p:nvSpPr>
          <p:cNvPr id="11298" name="Text Box 32"/>
          <p:cNvSpPr txBox="1">
            <a:spLocks noChangeArrowheads="1"/>
          </p:cNvSpPr>
          <p:nvPr/>
        </p:nvSpPr>
        <p:spPr bwMode="auto">
          <a:xfrm>
            <a:off x="44450" y="2266950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P</a:t>
            </a:r>
            <a:r>
              <a:rPr lang="en-GB" altLang="en-US" sz="2400" b="1" baseline="30000">
                <a:latin typeface="Calibri" pitchFamily="34" charset="0"/>
              </a:rPr>
              <a:t>d</a:t>
            </a:r>
            <a:r>
              <a:rPr lang="en-GB" altLang="en-US" sz="2400" b="1">
                <a:latin typeface="Calibri" pitchFamily="34" charset="0"/>
              </a:rPr>
              <a:t>=P*+T</a:t>
            </a:r>
            <a:endParaRPr lang="en-GB" altLang="en-US" sz="1400" b="1">
              <a:latin typeface="Calibri" pitchFamily="34" charset="0"/>
            </a:endParaRPr>
          </a:p>
        </p:txBody>
      </p:sp>
      <p:sp>
        <p:nvSpPr>
          <p:cNvPr id="552993" name="Text Box 33"/>
          <p:cNvSpPr txBox="1">
            <a:spLocks noChangeArrowheads="1"/>
          </p:cNvSpPr>
          <p:nvPr/>
        </p:nvSpPr>
        <p:spPr bwMode="auto">
          <a:xfrm>
            <a:off x="4383088" y="4886325"/>
            <a:ext cx="114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P</a:t>
            </a:r>
            <a:r>
              <a:rPr lang="en-GB" altLang="en-US" sz="2400" b="1" baseline="30000">
                <a:latin typeface="Calibri" pitchFamily="34" charset="0"/>
              </a:rPr>
              <a:t>d</a:t>
            </a:r>
            <a:r>
              <a:rPr lang="en-GB" altLang="en-US" sz="2400" b="1">
                <a:latin typeface="Calibri" pitchFamily="34" charset="0"/>
              </a:rPr>
              <a:t> = P*</a:t>
            </a:r>
          </a:p>
        </p:txBody>
      </p:sp>
      <p:sp>
        <p:nvSpPr>
          <p:cNvPr id="552994" name="Text Box 34"/>
          <p:cNvSpPr txBox="1">
            <a:spLocks noChangeArrowheads="1"/>
          </p:cNvSpPr>
          <p:nvPr/>
        </p:nvSpPr>
        <p:spPr bwMode="auto">
          <a:xfrm>
            <a:off x="4078288" y="5495925"/>
            <a:ext cx="1417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P</a:t>
            </a:r>
            <a:r>
              <a:rPr lang="en-GB" altLang="en-US" sz="2400" b="1" baseline="30000">
                <a:latin typeface="Calibri" pitchFamily="34" charset="0"/>
              </a:rPr>
              <a:t>s</a:t>
            </a:r>
            <a:r>
              <a:rPr lang="en-GB" altLang="en-US" sz="2400" b="1">
                <a:latin typeface="Calibri" pitchFamily="34" charset="0"/>
              </a:rPr>
              <a:t> = P*-T</a:t>
            </a:r>
            <a:endParaRPr lang="en-GB" altLang="en-US" sz="1400" b="1">
              <a:latin typeface="Calibri" pitchFamily="34" charset="0"/>
            </a:endParaRPr>
          </a:p>
        </p:txBody>
      </p:sp>
      <p:sp>
        <p:nvSpPr>
          <p:cNvPr id="552995" name="AutoShape 3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126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02" name="Picture 3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3" name="Picture 3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04" name="Picture 3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" name="Text Box 4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11306" name="Picture 4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3" name="AutoShape 4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Incidence of Tax in Two Extreme Cases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1308" name="Freeform 44"/>
          <p:cNvSpPr>
            <a:spLocks/>
          </p:cNvSpPr>
          <p:nvPr/>
        </p:nvSpPr>
        <p:spPr bwMode="auto">
          <a:xfrm>
            <a:off x="1379538" y="1654175"/>
            <a:ext cx="5907087" cy="4165600"/>
          </a:xfrm>
          <a:custGeom>
            <a:avLst/>
            <a:gdLst>
              <a:gd name="T0" fmla="*/ 0 w 3721"/>
              <a:gd name="T1" fmla="*/ 2147483647 h 2624"/>
              <a:gd name="T2" fmla="*/ 2147483647 w 3721"/>
              <a:gd name="T3" fmla="*/ 2147483647 h 2624"/>
              <a:gd name="T4" fmla="*/ 2147483647 w 3721"/>
              <a:gd name="T5" fmla="*/ 2147483647 h 2624"/>
              <a:gd name="T6" fmla="*/ 2147483647 w 3721"/>
              <a:gd name="T7" fmla="*/ 2147483647 h 2624"/>
              <a:gd name="T8" fmla="*/ 2147483647 w 3721"/>
              <a:gd name="T9" fmla="*/ 2147483647 h 2624"/>
              <a:gd name="T10" fmla="*/ 2147483647 w 3721"/>
              <a:gd name="T11" fmla="*/ 2147483647 h 2624"/>
              <a:gd name="T12" fmla="*/ 2147483647 w 3721"/>
              <a:gd name="T13" fmla="*/ 2147483647 h 2624"/>
              <a:gd name="T14" fmla="*/ 2147483647 w 3721"/>
              <a:gd name="T15" fmla="*/ 2147483647 h 2624"/>
              <a:gd name="T16" fmla="*/ 2147483647 w 3721"/>
              <a:gd name="T17" fmla="*/ 2147483647 h 2624"/>
              <a:gd name="T18" fmla="*/ 2147483647 w 3721"/>
              <a:gd name="T19" fmla="*/ 2147483647 h 2624"/>
              <a:gd name="T20" fmla="*/ 2147483647 w 3721"/>
              <a:gd name="T21" fmla="*/ 2147483647 h 2624"/>
              <a:gd name="T22" fmla="*/ 2147483647 w 3721"/>
              <a:gd name="T23" fmla="*/ 2147483647 h 2624"/>
              <a:gd name="T24" fmla="*/ 2147483647 w 3721"/>
              <a:gd name="T25" fmla="*/ 2147483647 h 2624"/>
              <a:gd name="T26" fmla="*/ 2147483647 w 3721"/>
              <a:gd name="T27" fmla="*/ 2147483647 h 2624"/>
              <a:gd name="T28" fmla="*/ 2147483647 w 3721"/>
              <a:gd name="T29" fmla="*/ 2147483647 h 2624"/>
              <a:gd name="T30" fmla="*/ 2147483647 w 3721"/>
              <a:gd name="T31" fmla="*/ 2147483647 h 2624"/>
              <a:gd name="T32" fmla="*/ 2147483647 w 3721"/>
              <a:gd name="T33" fmla="*/ 2147483647 h 2624"/>
              <a:gd name="T34" fmla="*/ 2147483647 w 3721"/>
              <a:gd name="T35" fmla="*/ 2147483647 h 2624"/>
              <a:gd name="T36" fmla="*/ 2147483647 w 3721"/>
              <a:gd name="T37" fmla="*/ 2147483647 h 2624"/>
              <a:gd name="T38" fmla="*/ 2147483647 w 3721"/>
              <a:gd name="T39" fmla="*/ 2147483647 h 2624"/>
              <a:gd name="T40" fmla="*/ 2147483647 w 3721"/>
              <a:gd name="T41" fmla="*/ 2147483647 h 2624"/>
              <a:gd name="T42" fmla="*/ 2147483647 w 3721"/>
              <a:gd name="T43" fmla="*/ 2147483647 h 2624"/>
              <a:gd name="T44" fmla="*/ 2147483647 w 3721"/>
              <a:gd name="T45" fmla="*/ 2147483647 h 2624"/>
              <a:gd name="T46" fmla="*/ 2147483647 w 3721"/>
              <a:gd name="T47" fmla="*/ 2147483647 h 2624"/>
              <a:gd name="T48" fmla="*/ 2147483647 w 3721"/>
              <a:gd name="T49" fmla="*/ 2147483647 h 2624"/>
              <a:gd name="T50" fmla="*/ 2147483647 w 3721"/>
              <a:gd name="T51" fmla="*/ 0 h 262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3721"/>
              <a:gd name="T79" fmla="*/ 0 h 2624"/>
              <a:gd name="T80" fmla="*/ 3721 w 3721"/>
              <a:gd name="T81" fmla="*/ 2624 h 262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3721" h="2624">
                <a:moveTo>
                  <a:pt x="0" y="2624"/>
                </a:moveTo>
                <a:cubicBezTo>
                  <a:pt x="18" y="2569"/>
                  <a:pt x="55" y="2542"/>
                  <a:pt x="109" y="2524"/>
                </a:cubicBezTo>
                <a:cubicBezTo>
                  <a:pt x="180" y="2476"/>
                  <a:pt x="263" y="2449"/>
                  <a:pt x="347" y="2432"/>
                </a:cubicBezTo>
                <a:cubicBezTo>
                  <a:pt x="421" y="2389"/>
                  <a:pt x="504" y="2386"/>
                  <a:pt x="585" y="2359"/>
                </a:cubicBezTo>
                <a:cubicBezTo>
                  <a:pt x="660" y="2334"/>
                  <a:pt x="736" y="2323"/>
                  <a:pt x="813" y="2304"/>
                </a:cubicBezTo>
                <a:cubicBezTo>
                  <a:pt x="855" y="2294"/>
                  <a:pt x="898" y="2273"/>
                  <a:pt x="941" y="2268"/>
                </a:cubicBezTo>
                <a:cubicBezTo>
                  <a:pt x="1056" y="2255"/>
                  <a:pt x="1173" y="2249"/>
                  <a:pt x="1289" y="2240"/>
                </a:cubicBezTo>
                <a:cubicBezTo>
                  <a:pt x="1384" y="2221"/>
                  <a:pt x="1471" y="2197"/>
                  <a:pt x="1563" y="2167"/>
                </a:cubicBezTo>
                <a:cubicBezTo>
                  <a:pt x="1604" y="2154"/>
                  <a:pt x="1620" y="2123"/>
                  <a:pt x="1654" y="2103"/>
                </a:cubicBezTo>
                <a:cubicBezTo>
                  <a:pt x="1687" y="2084"/>
                  <a:pt x="1756" y="2048"/>
                  <a:pt x="1792" y="2039"/>
                </a:cubicBezTo>
                <a:cubicBezTo>
                  <a:pt x="1853" y="2024"/>
                  <a:pt x="1921" y="2000"/>
                  <a:pt x="1974" y="1966"/>
                </a:cubicBezTo>
                <a:cubicBezTo>
                  <a:pt x="2035" y="1927"/>
                  <a:pt x="2087" y="1870"/>
                  <a:pt x="2157" y="1847"/>
                </a:cubicBezTo>
                <a:cubicBezTo>
                  <a:pt x="2173" y="1832"/>
                  <a:pt x="2199" y="1829"/>
                  <a:pt x="2212" y="1811"/>
                </a:cubicBezTo>
                <a:cubicBezTo>
                  <a:pt x="2235" y="1780"/>
                  <a:pt x="2243" y="1698"/>
                  <a:pt x="2249" y="1664"/>
                </a:cubicBezTo>
                <a:cubicBezTo>
                  <a:pt x="2254" y="1360"/>
                  <a:pt x="2241" y="1245"/>
                  <a:pt x="2276" y="997"/>
                </a:cubicBezTo>
                <a:cubicBezTo>
                  <a:pt x="2284" y="942"/>
                  <a:pt x="2335" y="915"/>
                  <a:pt x="2358" y="869"/>
                </a:cubicBezTo>
                <a:cubicBezTo>
                  <a:pt x="2372" y="841"/>
                  <a:pt x="2404" y="787"/>
                  <a:pt x="2404" y="787"/>
                </a:cubicBezTo>
                <a:cubicBezTo>
                  <a:pt x="2415" y="752"/>
                  <a:pt x="2465" y="680"/>
                  <a:pt x="2496" y="659"/>
                </a:cubicBezTo>
                <a:cubicBezTo>
                  <a:pt x="2507" y="651"/>
                  <a:pt x="2521" y="648"/>
                  <a:pt x="2532" y="640"/>
                </a:cubicBezTo>
                <a:cubicBezTo>
                  <a:pt x="2589" y="599"/>
                  <a:pt x="2531" y="623"/>
                  <a:pt x="2587" y="604"/>
                </a:cubicBezTo>
                <a:cubicBezTo>
                  <a:pt x="2628" y="561"/>
                  <a:pt x="2673" y="547"/>
                  <a:pt x="2724" y="521"/>
                </a:cubicBezTo>
                <a:cubicBezTo>
                  <a:pt x="2812" y="477"/>
                  <a:pt x="2899" y="423"/>
                  <a:pt x="2989" y="384"/>
                </a:cubicBezTo>
                <a:cubicBezTo>
                  <a:pt x="3066" y="350"/>
                  <a:pt x="3148" y="343"/>
                  <a:pt x="3227" y="320"/>
                </a:cubicBezTo>
                <a:cubicBezTo>
                  <a:pt x="3306" y="297"/>
                  <a:pt x="3380" y="234"/>
                  <a:pt x="3456" y="201"/>
                </a:cubicBezTo>
                <a:cubicBezTo>
                  <a:pt x="3540" y="164"/>
                  <a:pt x="3627" y="143"/>
                  <a:pt x="3693" y="73"/>
                </a:cubicBezTo>
                <a:cubicBezTo>
                  <a:pt x="3706" y="35"/>
                  <a:pt x="3721" y="41"/>
                  <a:pt x="3721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09" name="Group 48"/>
          <p:cNvGrpSpPr>
            <a:grpSpLocks/>
          </p:cNvGrpSpPr>
          <p:nvPr/>
        </p:nvGrpSpPr>
        <p:grpSpPr bwMode="auto">
          <a:xfrm>
            <a:off x="568325" y="4487863"/>
            <a:ext cx="2025650" cy="485775"/>
            <a:chOff x="358" y="2827"/>
            <a:chExt cx="1276" cy="306"/>
          </a:xfrm>
        </p:grpSpPr>
        <p:sp>
          <p:nvSpPr>
            <p:cNvPr id="11313" name="AutoShape 47"/>
            <p:cNvSpPr>
              <a:spLocks noChangeArrowheads="1"/>
            </p:cNvSpPr>
            <p:nvPr/>
          </p:nvSpPr>
          <p:spPr bwMode="auto">
            <a:xfrm>
              <a:off x="674" y="2845"/>
              <a:ext cx="960" cy="288"/>
            </a:xfrm>
            <a:prstGeom prst="curvedUpArrow">
              <a:avLst>
                <a:gd name="adj1" fmla="val 66667"/>
                <a:gd name="adj2" fmla="val 133333"/>
                <a:gd name="adj3" fmla="val 33333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1314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58" y="2827"/>
              <a:ext cx="606" cy="24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solidFill>
                    <a:srgbClr val="000066"/>
                  </a:solidFill>
                  <a:effectLst>
                    <a:outerShdw dist="45791" dir="2021404" algn="ctr" rotWithShape="0">
                      <a:srgbClr val="B2B2B2">
                        <a:alpha val="79999"/>
                      </a:srgbClr>
                    </a:outerShdw>
                  </a:effectLst>
                  <a:latin typeface="Times New Roman"/>
                  <a:cs typeface="Times New Roman"/>
                </a:rPr>
                <a:t>Case I</a:t>
              </a:r>
            </a:p>
          </p:txBody>
        </p:sp>
      </p:grpSp>
      <p:grpSp>
        <p:nvGrpSpPr>
          <p:cNvPr id="11310" name="Group 51"/>
          <p:cNvGrpSpPr>
            <a:grpSpLocks/>
          </p:cNvGrpSpPr>
          <p:nvPr/>
        </p:nvGrpSpPr>
        <p:grpSpPr bwMode="auto">
          <a:xfrm>
            <a:off x="7666038" y="3324225"/>
            <a:ext cx="962025" cy="1600200"/>
            <a:chOff x="4829" y="2094"/>
            <a:chExt cx="606" cy="1008"/>
          </a:xfrm>
        </p:grpSpPr>
        <p:sp>
          <p:nvSpPr>
            <p:cNvPr id="11311" name="AutoShape 50"/>
            <p:cNvSpPr>
              <a:spLocks noChangeArrowheads="1"/>
            </p:cNvSpPr>
            <p:nvPr/>
          </p:nvSpPr>
          <p:spPr bwMode="auto">
            <a:xfrm>
              <a:off x="4992" y="2094"/>
              <a:ext cx="288" cy="1008"/>
            </a:xfrm>
            <a:prstGeom prst="curvedLeftArrow">
              <a:avLst>
                <a:gd name="adj1" fmla="val 70000"/>
                <a:gd name="adj2" fmla="val 140000"/>
                <a:gd name="adj3" fmla="val 33333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1312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4829" y="2331"/>
              <a:ext cx="606" cy="24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solidFill>
                    <a:srgbClr val="000066"/>
                  </a:solidFill>
                  <a:effectLst>
                    <a:outerShdw dist="45791" dir="2021404" algn="ctr" rotWithShape="0">
                      <a:srgbClr val="B2B2B2">
                        <a:alpha val="79999"/>
                      </a:srgbClr>
                    </a:outerShdw>
                  </a:effectLst>
                  <a:latin typeface="Times New Roman"/>
                  <a:cs typeface="Times New Roman"/>
                </a:rPr>
                <a:t>Case II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5" grpId="0" animBg="1"/>
      <p:bldP spid="552966" grpId="0" animBg="1"/>
      <p:bldP spid="552969" grpId="0" autoUpdateAnimBg="0"/>
      <p:bldP spid="552971" grpId="0" autoUpdateAnimBg="0"/>
      <p:bldP spid="552973" grpId="0" autoUpdateAnimBg="0"/>
      <p:bldP spid="552984" grpId="0" animBg="1"/>
      <p:bldP spid="552985" grpId="0" autoUpdateAnimBg="0"/>
      <p:bldP spid="552986" grpId="0" animBg="1"/>
      <p:bldP spid="552987" grpId="0" animBg="1"/>
      <p:bldP spid="552988" grpId="0" animBg="1"/>
      <p:bldP spid="552989" grpId="0" animBg="1"/>
      <p:bldP spid="552990" grpId="0" autoUpdateAnimBg="0"/>
      <p:bldP spid="552993" grpId="0" autoUpdateAnimBg="0"/>
      <p:bldP spid="5529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9F0855-822D-481D-8DAE-ECEEA33371DD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13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49892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229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12298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4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Incidence of Tax in Two Cases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pic>
        <p:nvPicPr>
          <p:cNvPr id="12300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4771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24AECD-57B3-4AF5-BDF0-D7FB9784367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53987" name="AutoShape 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331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13322" name="Picture 1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995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Back of the Envelope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055688" y="1908175"/>
            <a:ext cx="6832600" cy="31194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800" b="1">
                <a:solidFill>
                  <a:srgbClr val="000066"/>
                </a:solidFill>
                <a:latin typeface="Calibri" pitchFamily="34" charset="0"/>
              </a:rPr>
              <a:t>"Back of the Envelope"</a:t>
            </a:r>
            <a:r>
              <a:rPr lang="en-US" altLang="en-US" sz="2800" b="1">
                <a:latin typeface="Calibri" pitchFamily="34" charset="0"/>
              </a:rPr>
              <a:t> method to calculate the incidence of a specific tax</a:t>
            </a:r>
            <a:endParaRPr lang="en-US" altLang="en-US" sz="2800" i="1">
              <a:latin typeface="Calibri" pitchFamily="34" charset="0"/>
            </a:endParaRPr>
          </a:p>
          <a:p>
            <a:pPr algn="just" eaLnBrk="1" hangingPunct="1"/>
            <a:endParaRPr lang="en-US" altLang="en-US" sz="2800" b="1">
              <a:latin typeface="Calibri" pitchFamily="34" charset="0"/>
            </a:endParaRPr>
          </a:p>
          <a:p>
            <a:pPr algn="just" eaLnBrk="1" hangingPunct="1"/>
            <a:r>
              <a:rPr lang="en-US" altLang="en-US" sz="28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800">
                <a:latin typeface="Calibri" pitchFamily="34" charset="0"/>
              </a:rPr>
              <a:t>P</a:t>
            </a:r>
            <a:r>
              <a:rPr lang="en-US" altLang="en-US" sz="2800" baseline="30000">
                <a:latin typeface="Calibri" pitchFamily="34" charset="0"/>
              </a:rPr>
              <a:t>d</a:t>
            </a:r>
            <a:r>
              <a:rPr lang="en-US" altLang="en-US" sz="2800">
                <a:latin typeface="Calibri" pitchFamily="34" charset="0"/>
              </a:rPr>
              <a:t>/</a:t>
            </a:r>
            <a:r>
              <a:rPr lang="en-US" altLang="en-US" sz="28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800">
                <a:latin typeface="Calibri" pitchFamily="34" charset="0"/>
              </a:rPr>
              <a:t>P</a:t>
            </a:r>
            <a:r>
              <a:rPr lang="en-US" altLang="en-US" sz="2800" baseline="30000">
                <a:latin typeface="Calibri" pitchFamily="34" charset="0"/>
              </a:rPr>
              <a:t>s</a:t>
            </a:r>
            <a:r>
              <a:rPr lang="en-US" altLang="en-US" sz="2800">
                <a:latin typeface="Calibri" pitchFamily="34" charset="0"/>
              </a:rPr>
              <a:t> = </a:t>
            </a:r>
            <a:r>
              <a:rPr lang="en-US" altLang="en-US" sz="2800">
                <a:latin typeface="Calibri" pitchFamily="34" charset="0"/>
                <a:sym typeface="Symbol" pitchFamily="18" charset="2"/>
              </a:rPr>
              <a:t></a:t>
            </a:r>
            <a:r>
              <a:rPr lang="en-US" altLang="en-US" sz="2800">
                <a:latin typeface="Calibri" pitchFamily="34" charset="0"/>
              </a:rPr>
              <a:t>/</a:t>
            </a:r>
            <a:r>
              <a:rPr lang="en-US" altLang="en-US" sz="2800">
                <a:latin typeface="Calibri" pitchFamily="34" charset="0"/>
                <a:sym typeface="Symbol" pitchFamily="18" charset="2"/>
              </a:rPr>
              <a:t></a:t>
            </a:r>
            <a:endParaRPr lang="en-US" altLang="en-US" sz="2800">
              <a:latin typeface="Calibri" pitchFamily="34" charset="0"/>
            </a:endParaRPr>
          </a:p>
          <a:p>
            <a:pPr algn="just" eaLnBrk="1" hangingPunct="1"/>
            <a:endParaRPr lang="en-US" altLang="en-US" sz="2800">
              <a:latin typeface="Calibri" pitchFamily="34" charset="0"/>
            </a:endParaRPr>
          </a:p>
          <a:p>
            <a:pPr algn="just" eaLnBrk="1" hangingPunct="1"/>
            <a:r>
              <a:rPr lang="en-US" altLang="en-US" sz="2800">
                <a:latin typeface="Calibri" pitchFamily="34" charset="0"/>
              </a:rPr>
              <a:t>where: </a:t>
            </a:r>
            <a:r>
              <a:rPr lang="en-US" altLang="en-US" sz="2800">
                <a:latin typeface="Calibri" pitchFamily="34" charset="0"/>
                <a:sym typeface="Symbol" pitchFamily="18" charset="2"/>
              </a:rPr>
              <a:t></a:t>
            </a:r>
            <a:r>
              <a:rPr lang="en-US" altLang="en-US" sz="2800">
                <a:latin typeface="Calibri" pitchFamily="34" charset="0"/>
              </a:rPr>
              <a:t> is the own-price elasticity of supply </a:t>
            </a:r>
            <a:r>
              <a:rPr lang="en-US" altLang="en-US" sz="2800">
                <a:latin typeface="Calibri" pitchFamily="34" charset="0"/>
                <a:sym typeface="Symbol" pitchFamily="18" charset="2"/>
              </a:rPr>
              <a:t></a:t>
            </a:r>
            <a:r>
              <a:rPr lang="en-US" altLang="en-US" sz="2800">
                <a:latin typeface="Calibri" pitchFamily="34" charset="0"/>
              </a:rPr>
              <a:t> is the own-price elasticity of demand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89F30-C877-4F57-94DB-2BF971048417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55011" name="AutoShape 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433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2" name="Picture 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3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14346" name="Picture 1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1849438" y="1684338"/>
            <a:ext cx="5732462" cy="37814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Why – consider a small tax applied to an economy at point (Q*,P*)</a:t>
            </a: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  <a:sym typeface="Symbol" pitchFamily="18" charset="2"/>
              </a:rPr>
              <a:t></a:t>
            </a:r>
            <a:r>
              <a:rPr lang="en-US" altLang="en-US" sz="2400">
                <a:latin typeface="Calibri" pitchFamily="34" charset="0"/>
              </a:rPr>
              <a:t> =(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34" charset="0"/>
              </a:rPr>
              <a:t>Q/Q*)/(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34" charset="0"/>
              </a:rPr>
              <a:t>Pd/P*)…</a:t>
            </a:r>
            <a:r>
              <a:rPr lang="en-US" altLang="en-US" sz="2400" noProof="1">
                <a:latin typeface="Calibri" pitchFamily="34" charset="0"/>
                <a:sym typeface="Wingdings" pitchFamily="2" charset="2"/>
              </a:rPr>
              <a:t></a:t>
            </a:r>
            <a:r>
              <a:rPr lang="en-US" altLang="en-US" sz="2400">
                <a:latin typeface="Calibri" pitchFamily="34" charset="0"/>
              </a:rPr>
              <a:t> 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34" charset="0"/>
              </a:rPr>
              <a:t>Q/Q*=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34" charset="0"/>
              </a:rPr>
              <a:t>Pd/P*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</a:t>
            </a:r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  <a:sym typeface="Symbol" pitchFamily="18" charset="2"/>
              </a:rPr>
              <a:t></a:t>
            </a:r>
            <a:r>
              <a:rPr lang="en-US" altLang="en-US" sz="2400">
                <a:latin typeface="Calibri" pitchFamily="34" charset="0"/>
              </a:rPr>
              <a:t> =(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34" charset="0"/>
              </a:rPr>
              <a:t>Q/Q*)/(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34" charset="0"/>
              </a:rPr>
              <a:t>Ps/P*)…</a:t>
            </a:r>
            <a:r>
              <a:rPr lang="en-US" altLang="en-US" sz="2400" noProof="1">
                <a:latin typeface="Calibri" pitchFamily="34" charset="0"/>
                <a:sym typeface="Wingdings" pitchFamily="2" charset="2"/>
              </a:rPr>
              <a:t></a:t>
            </a:r>
            <a:r>
              <a:rPr lang="en-US" altLang="en-US" sz="2400">
                <a:latin typeface="Calibri" pitchFamily="34" charset="0"/>
              </a:rPr>
              <a:t> 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34" charset="0"/>
              </a:rPr>
              <a:t>Q/Q*=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34" charset="0"/>
              </a:rPr>
              <a:t>Ps/P*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</a:t>
            </a:r>
            <a:endParaRPr lang="en-US" altLang="en-US" sz="2400">
              <a:latin typeface="Calibri" pitchFamily="34" charset="0"/>
            </a:endParaRP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but for market to clear, 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34" charset="0"/>
              </a:rPr>
              <a:t>Q/Q* must be the same for demand and supply, hence</a:t>
            </a:r>
          </a:p>
          <a:p>
            <a:pPr eaLnBrk="1" hangingPunct="1"/>
            <a:endParaRPr lang="en-US" altLang="en-US" sz="2400">
              <a:latin typeface="Calibri" pitchFamily="34" charset="0"/>
              <a:sym typeface="Symbol" pitchFamily="18" charset="2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34" charset="0"/>
              </a:rPr>
              <a:t>Pd/P*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</a:t>
            </a:r>
            <a:r>
              <a:rPr lang="en-US" altLang="en-US" sz="2400">
                <a:latin typeface="Calibri" pitchFamily="34" charset="0"/>
              </a:rPr>
              <a:t> = 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400">
                <a:latin typeface="Calibri" pitchFamily="34" charset="0"/>
              </a:rPr>
              <a:t>Ps/P*</a:t>
            </a:r>
            <a:r>
              <a:rPr lang="en-US" altLang="en-US" sz="2400">
                <a:latin typeface="Calibri" pitchFamily="34" charset="0"/>
                <a:sym typeface="Symbol" pitchFamily="18" charset="2"/>
              </a:rPr>
              <a:t></a:t>
            </a:r>
          </a:p>
        </p:txBody>
      </p:sp>
      <p:sp>
        <p:nvSpPr>
          <p:cNvPr id="555021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Back of the Envelope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9791DB-BD8F-4E9A-A8EB-E657FFC900CF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56035" name="AutoShape 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536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15370" name="Picture 1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82725" y="1836738"/>
            <a:ext cx="60674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000" i="1">
                <a:latin typeface="Calibri" pitchFamily="34" charset="0"/>
              </a:rPr>
              <a:t>Example:</a:t>
            </a:r>
            <a:r>
              <a:rPr lang="en-US" altLang="en-US" sz="2000">
                <a:latin typeface="Calibri" pitchFamily="34" charset="0"/>
              </a:rPr>
              <a:t>  Let </a:t>
            </a:r>
            <a:r>
              <a:rPr lang="en-US" altLang="en-US" sz="2000">
                <a:latin typeface="Calibri" pitchFamily="34" charset="0"/>
                <a:sym typeface="Symbol" pitchFamily="18" charset="2"/>
              </a:rPr>
              <a:t></a:t>
            </a:r>
            <a:r>
              <a:rPr lang="en-US" altLang="en-US" sz="2000">
                <a:latin typeface="Calibri" pitchFamily="34" charset="0"/>
              </a:rPr>
              <a:t> = -.5 and </a:t>
            </a:r>
            <a:r>
              <a:rPr lang="en-US" altLang="en-US" sz="2000">
                <a:latin typeface="Calibri" pitchFamily="34" charset="0"/>
                <a:sym typeface="Symbol" pitchFamily="18" charset="2"/>
              </a:rPr>
              <a:t></a:t>
            </a:r>
            <a:r>
              <a:rPr lang="en-US" altLang="en-US" sz="2000">
                <a:latin typeface="Calibri" pitchFamily="34" charset="0"/>
              </a:rPr>
              <a:t> = 2.  What is the relative incidence of a specific tax on consumers and producers?</a:t>
            </a:r>
          </a:p>
          <a:p>
            <a:pPr algn="just" eaLnBrk="1" hangingPunct="1"/>
            <a:endParaRPr lang="en-US" altLang="en-US" sz="2000">
              <a:latin typeface="Calibri" pitchFamily="34" charset="0"/>
            </a:endParaRPr>
          </a:p>
          <a:p>
            <a:pPr algn="just" eaLnBrk="1" hangingPunct="1"/>
            <a:r>
              <a:rPr lang="en-US" altLang="en-US" sz="20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000">
                <a:latin typeface="Calibri" pitchFamily="34" charset="0"/>
              </a:rPr>
              <a:t>Pd/</a:t>
            </a:r>
            <a:r>
              <a:rPr lang="en-US" altLang="en-US" sz="2000">
                <a:latin typeface="Calibri" pitchFamily="34" charset="0"/>
                <a:sym typeface="Symbol" pitchFamily="18" charset="2"/>
              </a:rPr>
              <a:t></a:t>
            </a:r>
            <a:r>
              <a:rPr lang="en-US" altLang="en-US" sz="2000">
                <a:latin typeface="Calibri" pitchFamily="34" charset="0"/>
              </a:rPr>
              <a:t>Ps = 2/-.5 = -4</a:t>
            </a:r>
          </a:p>
          <a:p>
            <a:pPr algn="just" eaLnBrk="1" hangingPunct="1"/>
            <a:endParaRPr lang="en-US" altLang="en-US" sz="2000">
              <a:latin typeface="Calibri" pitchFamily="34" charset="0"/>
            </a:endParaRPr>
          </a:p>
          <a:p>
            <a:pPr algn="just" eaLnBrk="1" hangingPunct="1"/>
            <a:r>
              <a:rPr lang="en-US" altLang="en-US" sz="2000">
                <a:latin typeface="Calibri" pitchFamily="34" charset="0"/>
              </a:rPr>
              <a:t>interpretation:  "consumers pay four times as much as the decrease in price producers receive.  Hence, an excise tax of $1 results in an </a:t>
            </a:r>
            <a:r>
              <a:rPr lang="en-US" altLang="en-US" sz="2000" u="sng">
                <a:latin typeface="Calibri" pitchFamily="34" charset="0"/>
              </a:rPr>
              <a:t>increase</a:t>
            </a:r>
            <a:r>
              <a:rPr lang="en-US" altLang="en-US" sz="2000">
                <a:latin typeface="Calibri" pitchFamily="34" charset="0"/>
              </a:rPr>
              <a:t> in consumer price of $.8 and a </a:t>
            </a:r>
            <a:r>
              <a:rPr lang="en-US" altLang="en-US" sz="2000" u="sng">
                <a:latin typeface="Calibri" pitchFamily="34" charset="0"/>
              </a:rPr>
              <a:t>decrease</a:t>
            </a:r>
            <a:r>
              <a:rPr lang="en-US" altLang="en-US" sz="2000">
                <a:latin typeface="Calibri" pitchFamily="34" charset="0"/>
              </a:rPr>
              <a:t> in price received by producers of $.2"</a:t>
            </a:r>
          </a:p>
          <a:p>
            <a:pPr algn="just" eaLnBrk="1" hangingPunct="1"/>
            <a:endParaRPr lang="en-US" altLang="en-US" sz="2000">
              <a:latin typeface="Calibri" pitchFamily="34" charset="0"/>
            </a:endParaRPr>
          </a:p>
          <a:p>
            <a:pPr algn="just" eaLnBrk="1" hangingPunct="1"/>
            <a:r>
              <a:rPr lang="en-US" altLang="en-US" sz="2000">
                <a:latin typeface="Calibri" pitchFamily="34" charset="0"/>
              </a:rPr>
              <a:t>Note:  </a:t>
            </a:r>
            <a:r>
              <a:rPr lang="en-US" altLang="en-US" sz="2000" b="1">
                <a:latin typeface="Calibri" pitchFamily="34" charset="0"/>
              </a:rPr>
              <a:t>Subsidies </a:t>
            </a:r>
            <a:r>
              <a:rPr lang="en-US" altLang="en-US" sz="2000">
                <a:latin typeface="Calibri" pitchFamily="34" charset="0"/>
              </a:rPr>
              <a:t>are negative taxes.</a:t>
            </a:r>
          </a:p>
        </p:txBody>
      </p:sp>
      <p:sp>
        <p:nvSpPr>
          <p:cNvPr id="556044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Tax Effect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622C61-C52F-44B5-B2B2-A8DBC4763B97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59132" name="AutoShape 28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638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30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1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32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34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16394" name="Picture 35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9140" name="AutoShape 36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Subsidies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pic>
        <p:nvPicPr>
          <p:cNvPr id="1639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76388"/>
            <a:ext cx="51625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8CC03B-BA33-4BA0-95F6-AB4B24E3FE5D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59132" name="AutoShape 28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741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30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1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2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34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17418" name="Picture 35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9140" name="AutoShape 36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Subsidies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1524000"/>
          <a:ext cx="8534400" cy="4418967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  <a:gridCol w="2133600"/>
                <a:gridCol w="2133600"/>
              </a:tblGrid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No Subsidy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Subsidy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Impact of Subsidy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Consumer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E + G +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B - C -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Producer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 +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 + C + E +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F -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Impact on Government 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B - C - E - G - K -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 + C +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Net Benefits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E +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E + F –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E -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Deadweight Loss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14D3C0-6FD1-441E-9CB3-318B6B6506D3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60132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843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18442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0140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Policy: Price Ceilings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2057400" y="2133600"/>
            <a:ext cx="5410200" cy="26543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solidFill>
                  <a:srgbClr val="000066"/>
                </a:solidFill>
                <a:latin typeface="+mn-lt"/>
              </a:rPr>
              <a:t>Definition:</a:t>
            </a:r>
            <a:r>
              <a:rPr lang="en-US" sz="2800" dirty="0">
                <a:latin typeface="+mn-lt"/>
              </a:rPr>
              <a:t>  A </a:t>
            </a:r>
            <a:r>
              <a:rPr lang="en-US" sz="2800" b="1" dirty="0">
                <a:latin typeface="+mn-lt"/>
              </a:rPr>
              <a:t>price ceiling</a:t>
            </a:r>
            <a:r>
              <a:rPr lang="en-US" sz="2800" dirty="0">
                <a:latin typeface="+mn-lt"/>
              </a:rPr>
              <a:t> is a legal maximum on the price per unit that a producer can receive.  If the price ceiling is </a:t>
            </a:r>
            <a:r>
              <a:rPr lang="en-US" sz="2800" i="1" dirty="0">
                <a:latin typeface="+mn-lt"/>
              </a:rPr>
              <a:t>below</a:t>
            </a:r>
            <a:r>
              <a:rPr lang="en-US" sz="2800" dirty="0">
                <a:latin typeface="+mn-lt"/>
              </a:rPr>
              <a:t> the pre-control competitive equilibrium price, then the ceiling is called </a:t>
            </a:r>
            <a:r>
              <a:rPr lang="en-US" sz="2800" b="1" dirty="0">
                <a:latin typeface="+mn-lt"/>
              </a:rPr>
              <a:t>binding</a:t>
            </a:r>
            <a:r>
              <a:rPr lang="en-US" sz="2800" dirty="0">
                <a:latin typeface="+mn-lt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9E1E15-D86B-4D50-B1E8-4122A5454D1B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147906" name="AutoShape 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Chapter Ten Overview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1147907" name="Text Box 3" descr="Newsprint"/>
          <p:cNvSpPr txBox="1">
            <a:spLocks noChangeArrowheads="1"/>
          </p:cNvSpPr>
          <p:nvPr/>
        </p:nvSpPr>
        <p:spPr bwMode="auto">
          <a:xfrm>
            <a:off x="1371600" y="1219200"/>
            <a:ext cx="69342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400">
                <a:latin typeface="Calibri" pitchFamily="34" charset="0"/>
              </a:rPr>
              <a:t>Motivation: </a:t>
            </a:r>
            <a:r>
              <a:rPr lang="en-US" altLang="en-US" sz="2400" i="1">
                <a:latin typeface="Calibri" pitchFamily="34" charset="0"/>
              </a:rPr>
              <a:t>Agricultural Price Supports</a:t>
            </a:r>
          </a:p>
          <a:p>
            <a:pPr eaLnBrk="1" hangingPunct="1">
              <a:buFontTx/>
              <a:buAutoNum type="arabicPeriod"/>
            </a:pPr>
            <a:endParaRPr lang="en-US" altLang="en-US" sz="2400" i="1">
              <a:latin typeface="Calibri" pitchFamily="34" charset="0"/>
            </a:endParaRPr>
          </a:p>
          <a:p>
            <a:pPr eaLnBrk="1" hangingPunct="1">
              <a:buFontTx/>
              <a:buAutoNum type="arabicPeriod" startAt="2"/>
            </a:pPr>
            <a:r>
              <a:rPr lang="en-US" altLang="en-US" sz="2400">
                <a:latin typeface="Calibri" pitchFamily="34" charset="0"/>
              </a:rPr>
              <a:t>Deadweight Loss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>
                <a:latin typeface="Calibri" pitchFamily="34" charset="0"/>
              </a:rPr>
              <a:t>A Perfectly Competitive Market Without  Intervention Maximizes Total Surplus"</a:t>
            </a:r>
          </a:p>
          <a:p>
            <a:pPr lvl="1" eaLnBrk="1" hangingPunct="1">
              <a:buFontTx/>
              <a:buChar char="•"/>
            </a:pPr>
            <a:endParaRPr lang="en-US" altLang="en-US" sz="2000" i="1">
              <a:latin typeface="Calibri" pitchFamily="34" charset="0"/>
            </a:endParaRPr>
          </a:p>
          <a:p>
            <a:pPr eaLnBrk="1" hangingPunct="1">
              <a:buFontTx/>
              <a:buAutoNum type="arabicPeriod" startAt="3"/>
            </a:pPr>
            <a:r>
              <a:rPr lang="en-US" altLang="en-US" sz="2400">
                <a:latin typeface="Calibri" pitchFamily="34" charset="0"/>
              </a:rPr>
              <a:t>Government Intervention – </a:t>
            </a:r>
            <a:r>
              <a:rPr lang="en-US" altLang="en-US" sz="2000" i="1">
                <a:latin typeface="Calibri" pitchFamily="34" charset="0"/>
              </a:rPr>
              <a:t>Who Wins and Who Loses?</a:t>
            </a:r>
          </a:p>
          <a:p>
            <a:pPr eaLnBrk="1" hangingPunct="1">
              <a:buFontTx/>
              <a:buAutoNum type="arabicPeriod" startAt="3"/>
            </a:pPr>
            <a:endParaRPr lang="en-US" altLang="en-US" sz="2000" i="1">
              <a:latin typeface="Calibri" pitchFamily="34" charset="0"/>
            </a:endParaRPr>
          </a:p>
          <a:p>
            <a:pPr eaLnBrk="1" hangingPunct="1">
              <a:buFontTx/>
              <a:buAutoNum type="arabicPeriod" startAt="3"/>
            </a:pPr>
            <a:r>
              <a:rPr lang="en-US" altLang="en-US" sz="2400">
                <a:latin typeface="Calibri" pitchFamily="34" charset="0"/>
              </a:rPr>
              <a:t>Examples of Various Government Polices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>
                <a:latin typeface="Calibri" pitchFamily="34" charset="0"/>
              </a:rPr>
              <a:t>Excise Taxes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>
                <a:latin typeface="Calibri" pitchFamily="34" charset="0"/>
              </a:rPr>
              <a:t>Price Ceilings and Floors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>
                <a:latin typeface="Calibri" pitchFamily="34" charset="0"/>
              </a:rPr>
              <a:t>Production Quotas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i="1">
                <a:latin typeface="Calibri" pitchFamily="34" charset="0"/>
              </a:rPr>
              <a:t>Import Tariffs</a:t>
            </a:r>
            <a:r>
              <a:rPr lang="en-US" altLang="en-US" sz="2400">
                <a:latin typeface="Calibri" pitchFamily="34" charset="0"/>
              </a:rPr>
              <a:t> </a:t>
            </a:r>
          </a:p>
          <a:p>
            <a:pPr eaLnBrk="1" hangingPunct="1">
              <a:buFontTx/>
              <a:buAutoNum type="arabicPeriod" startAt="3"/>
            </a:pPr>
            <a:endParaRPr lang="en-US" altLang="en-US" sz="2400">
              <a:latin typeface="Calibri" pitchFamily="34" charset="0"/>
            </a:endParaRPr>
          </a:p>
          <a:p>
            <a:pPr eaLnBrk="1" hangingPunct="1">
              <a:buFontTx/>
              <a:buAutoNum type="arabicPeriod" startAt="3"/>
            </a:pPr>
            <a:r>
              <a:rPr lang="en-US" altLang="en-US" sz="2400">
                <a:latin typeface="Calibri" pitchFamily="34" charset="0"/>
              </a:rPr>
              <a:t>Conclusions</a:t>
            </a:r>
          </a:p>
        </p:txBody>
      </p:sp>
      <p:sp>
        <p:nvSpPr>
          <p:cNvPr id="1147908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02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1036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DC0AB4-C82F-4814-9ED7-83B650CF6691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61164" name="AutoShape 1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945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1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1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19466" name="Picture 1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1172" name="AutoShape 2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Policy: Price Ceilings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pic>
        <p:nvPicPr>
          <p:cNvPr id="19468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0387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83FFAE-5751-46B8-ABE3-FE39A64AA55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61164" name="AutoShape 1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048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1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1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20490" name="Picture 1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1172" name="AutoShape 2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Policy: Price Ceilings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1524000"/>
          <a:ext cx="8534400" cy="3874771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  <a:gridCol w="2133600"/>
                <a:gridCol w="2133600"/>
              </a:tblGrid>
              <a:tr h="35083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No Price 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Price 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Maximum Consumer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Minimum Consumer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Consumer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YAV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YTWS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URX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Producer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AVZ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SWZ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SWZ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Net Benefits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YZV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YTWZ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Areas URX + SWZ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Deadweight Loss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TWV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YZV – Area URX – Area SWZ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4DFAA5-C755-4D15-9917-41961466C112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64227" name="AutoShape 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150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Picture 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21514" name="Picture 1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35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Policy: Price Floor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64236" name="Rectangle 12"/>
          <p:cNvSpPr>
            <a:spLocks noChangeArrowheads="1"/>
          </p:cNvSpPr>
          <p:nvPr/>
        </p:nvSpPr>
        <p:spPr bwMode="auto">
          <a:xfrm>
            <a:off x="1981200" y="1905000"/>
            <a:ext cx="5105400" cy="35083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solidFill>
                  <a:srgbClr val="000066"/>
                </a:solidFill>
                <a:latin typeface="+mn-lt"/>
              </a:rPr>
              <a:t>Definition:</a:t>
            </a:r>
            <a:r>
              <a:rPr lang="en-US" sz="2800" dirty="0">
                <a:latin typeface="+mn-lt"/>
              </a:rPr>
              <a:t> A </a:t>
            </a:r>
            <a:r>
              <a:rPr lang="en-US" sz="2800" b="1" dirty="0">
                <a:latin typeface="+mn-lt"/>
              </a:rPr>
              <a:t>price floor</a:t>
            </a:r>
            <a:r>
              <a:rPr lang="en-US" sz="2800" dirty="0">
                <a:latin typeface="+mn-lt"/>
              </a:rPr>
              <a:t> is a minimum price that consumers can legally pay for a good.  Price floors sometimes are referred to as </a:t>
            </a:r>
            <a:r>
              <a:rPr lang="en-US" sz="2800" b="1" dirty="0">
                <a:latin typeface="+mn-lt"/>
              </a:rPr>
              <a:t>price supports</a:t>
            </a:r>
            <a:r>
              <a:rPr lang="en-US" sz="2800" dirty="0">
                <a:latin typeface="+mn-lt"/>
              </a:rPr>
              <a:t>.  If the price floor is </a:t>
            </a:r>
            <a:r>
              <a:rPr lang="en-US" sz="2800" i="1" dirty="0">
                <a:latin typeface="+mn-lt"/>
              </a:rPr>
              <a:t>above</a:t>
            </a:r>
            <a:r>
              <a:rPr lang="en-US" sz="2800" dirty="0">
                <a:latin typeface="+mn-lt"/>
              </a:rPr>
              <a:t> the pre-control competitive equilibrium price, it is said to be </a:t>
            </a:r>
            <a:r>
              <a:rPr lang="en-US" sz="2800" b="1" dirty="0">
                <a:latin typeface="+mn-lt"/>
              </a:rPr>
              <a:t>binding</a:t>
            </a:r>
            <a:r>
              <a:rPr lang="en-US" sz="2800" dirty="0">
                <a:latin typeface="+mn-lt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A9B931-C461-4BF5-BE24-6112B15F3B7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65260" name="AutoShape 1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253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1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1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22538" name="Picture 1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5268" name="AutoShape 2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Policy: Price Floor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pic>
        <p:nvPicPr>
          <p:cNvPr id="22540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8958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21C955-F0F9-42A9-9DFC-FA423E78E3D0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65260" name="AutoShape 1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355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1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1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23562" name="Picture 1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5268" name="AutoShape 2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Policy: Price Floor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1524000"/>
          <a:ext cx="8534400" cy="3874771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  <a:gridCol w="2133600"/>
                <a:gridCol w="2133600"/>
              </a:tblGrid>
              <a:tr h="35083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No Price 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Price Floor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Maximum Producer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Minimum Producer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Consumer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YAV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YTR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YTR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Producer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AVZ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RTWZ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MNV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Net Benefits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YZV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YTWZ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Areas YTR + MNV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Deadweight Loss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TWV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Area YZV – Area YTR – Area MNV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312944-9C6D-43E4-AB5A-ABC962B93AD2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70372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765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27658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0380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Policy: Import Tariffs &amp; Quotas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70381" name="Rectangle 13"/>
          <p:cNvSpPr>
            <a:spLocks noChangeArrowheads="1"/>
          </p:cNvSpPr>
          <p:nvPr/>
        </p:nvSpPr>
        <p:spPr bwMode="auto">
          <a:xfrm>
            <a:off x="1828800" y="1981200"/>
            <a:ext cx="5105400" cy="3378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i="1" u="sng">
                <a:solidFill>
                  <a:srgbClr val="000066"/>
                </a:solidFill>
                <a:latin typeface="Calibri" pitchFamily="34" charset="0"/>
              </a:rPr>
              <a:t>Definition:</a:t>
            </a:r>
            <a:r>
              <a:rPr lang="en-US" altLang="en-US" sz="2400" b="1">
                <a:latin typeface="Calibri" pitchFamily="34" charset="0"/>
              </a:rPr>
              <a:t> Tariffs </a:t>
            </a:r>
            <a:r>
              <a:rPr lang="en-US" altLang="en-US" sz="2400">
                <a:latin typeface="Calibri" pitchFamily="34" charset="0"/>
              </a:rPr>
              <a:t>are taxes levied by a government on goods imported into the government's own country.  Tariffs sometimes are called </a:t>
            </a:r>
            <a:r>
              <a:rPr lang="en-US" altLang="en-US" sz="2400" b="1">
                <a:latin typeface="Calibri" pitchFamily="34" charset="0"/>
              </a:rPr>
              <a:t>duties</a:t>
            </a:r>
            <a:r>
              <a:rPr lang="en-US" altLang="en-US" sz="2400">
                <a:latin typeface="Calibri" pitchFamily="34" charset="0"/>
              </a:rPr>
              <a:t>.</a:t>
            </a:r>
          </a:p>
          <a:p>
            <a:pPr algn="just" eaLnBrk="1" hangingPunct="1"/>
            <a:endParaRPr lang="en-US" altLang="en-US" sz="2400">
              <a:latin typeface="Calibri" pitchFamily="34" charset="0"/>
            </a:endParaRPr>
          </a:p>
          <a:p>
            <a:pPr algn="just" eaLnBrk="1" hangingPunct="1"/>
            <a:endParaRPr lang="en-US" altLang="en-US" sz="2400" u="sng">
              <a:latin typeface="Calibri" pitchFamily="34" charset="0"/>
            </a:endParaRPr>
          </a:p>
          <a:p>
            <a:pPr algn="just" eaLnBrk="1" hangingPunct="1"/>
            <a:r>
              <a:rPr lang="en-US" altLang="en-US" sz="2400" i="1" u="sng">
                <a:solidFill>
                  <a:srgbClr val="000066"/>
                </a:solidFill>
                <a:latin typeface="Calibri" pitchFamily="34" charset="0"/>
              </a:rPr>
              <a:t>Definition:</a:t>
            </a:r>
            <a:r>
              <a:rPr lang="en-US" altLang="en-US" sz="2400">
                <a:latin typeface="Calibri" pitchFamily="34" charset="0"/>
              </a:rPr>
              <a:t>  An </a:t>
            </a:r>
            <a:r>
              <a:rPr lang="en-US" altLang="en-US" sz="2400" b="1">
                <a:latin typeface="Calibri" pitchFamily="34" charset="0"/>
              </a:rPr>
              <a:t>import quota</a:t>
            </a:r>
            <a:r>
              <a:rPr lang="en-US" altLang="en-US" sz="2400">
                <a:latin typeface="Calibri" pitchFamily="34" charset="0"/>
              </a:rPr>
              <a:t> is a limit on the total number of units of a good that can be imported into the country.</a:t>
            </a:r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2286000" y="38100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771DC7-44ED-4698-AE1C-1D9272FF36F2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70372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867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28682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0380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Policy: Import Quotas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pic>
        <p:nvPicPr>
          <p:cNvPr id="28684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962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0AD2BC-FEA0-4123-BE62-DE124141922E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70372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969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69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29706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0380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Policy: Import Quotas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0" y="1219200"/>
          <a:ext cx="8686800" cy="5527994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65563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Free Trade (with no quota)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Quota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Impact of Quota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Trade Prohibition (quota =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Quota = 3 Million Units per 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Impact of Trade Prohibition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Impact of Quota = 3 Million Units per 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Consumer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C + E + F + G + H + J +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C 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B - C - E - F - G - H - J –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F - G - H - J -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Producer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 + F +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 +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 +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Net Benefits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C + E + F + G + H + J + K +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F +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C + E + F +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C - E - G - H - J -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G - H - J -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Deadweight Loss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 + E + G + H + J +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 + H + J +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 + E + G + H + J +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 + H + J +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Producer Surplus (foreign)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 +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 +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B56D6-6F85-45CB-BFF2-E54CDF177278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70372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072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30730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0380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Policy: Import Tariffs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pic>
        <p:nvPicPr>
          <p:cNvPr id="30732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4484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DFCECA-5504-44FE-A200-48DAD481B9DB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70372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174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0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31754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Policy: Import Tariffs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" y="1219200"/>
          <a:ext cx="8686800" cy="5185411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2171700"/>
                <a:gridCol w="2171700"/>
              </a:tblGrid>
              <a:tr h="655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Free Trade (with no tariff)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With Tariff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Impact of Tariff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Consumer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C + E + F + G + H + J +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C 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F - G - H - J -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Producer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 +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Impact on Government 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 +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 + 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Net Benefits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C + E + F + G + H + J + K +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 + B + C + E + F +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 G - H - J –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Deadweight Loss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 +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 +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Producer Surplus (foreign)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A9BA92-32DD-4118-9378-40B0F0C314C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47844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205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2058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2082800" y="1366838"/>
            <a:ext cx="5799138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000" i="1">
                <a:latin typeface="Calibri" pitchFamily="34" charset="0"/>
              </a:rPr>
              <a:t>Definition:</a:t>
            </a:r>
            <a:r>
              <a:rPr lang="en-US" altLang="en-US" sz="2000">
                <a:latin typeface="Calibri" pitchFamily="34" charset="0"/>
              </a:rPr>
              <a:t>  </a:t>
            </a:r>
            <a:r>
              <a:rPr lang="en-US" altLang="en-US" sz="2000" b="1">
                <a:latin typeface="Calibri" pitchFamily="34" charset="0"/>
              </a:rPr>
              <a:t>Economic Efficiency</a:t>
            </a:r>
            <a:r>
              <a:rPr lang="en-US" altLang="en-US" sz="2000">
                <a:latin typeface="Calibri" pitchFamily="34" charset="0"/>
              </a:rPr>
              <a:t> means that the total surplus is maximized.</a:t>
            </a:r>
          </a:p>
          <a:p>
            <a:pPr algn="just" eaLnBrk="1" hangingPunct="1"/>
            <a:endParaRPr lang="en-US" altLang="en-US" sz="2000" i="1">
              <a:latin typeface="Calibri" pitchFamily="34" charset="0"/>
            </a:endParaRPr>
          </a:p>
          <a:p>
            <a:pPr algn="just" eaLnBrk="1" hangingPunct="1"/>
            <a:r>
              <a:rPr lang="en-US" altLang="en-US" sz="2000" i="1">
                <a:latin typeface="Calibri" pitchFamily="34" charset="0"/>
              </a:rPr>
              <a:t>"Every consumer who </a:t>
            </a:r>
            <a:r>
              <a:rPr lang="en-US" altLang="en-US" sz="2000" i="1" u="sng">
                <a:latin typeface="Calibri" pitchFamily="34" charset="0"/>
              </a:rPr>
              <a:t>is</a:t>
            </a:r>
            <a:r>
              <a:rPr lang="en-US" altLang="en-US" sz="2000" i="1">
                <a:latin typeface="Calibri" pitchFamily="34" charset="0"/>
              </a:rPr>
              <a:t> willing to pay more than the opportunity cost of the resources needed to produce extra output is able to buy; every consumer who is </a:t>
            </a:r>
            <a:r>
              <a:rPr lang="en-US" altLang="en-US" sz="2000" i="1" u="sng">
                <a:latin typeface="Calibri" pitchFamily="34" charset="0"/>
              </a:rPr>
              <a:t>not</a:t>
            </a:r>
            <a:r>
              <a:rPr lang="en-US" altLang="en-US" sz="2000" i="1">
                <a:latin typeface="Calibri" pitchFamily="34" charset="0"/>
              </a:rPr>
              <a:t> willing to pay the opportunity cost of the extra output does not buy.“  </a:t>
            </a:r>
          </a:p>
          <a:p>
            <a:pPr algn="just" eaLnBrk="1" hangingPunct="1"/>
            <a:endParaRPr lang="en-US" altLang="en-US" sz="2000" i="1">
              <a:latin typeface="Calibri" pitchFamily="34" charset="0"/>
            </a:endParaRPr>
          </a:p>
          <a:p>
            <a:pPr algn="just" eaLnBrk="1" hangingPunct="1"/>
            <a:r>
              <a:rPr lang="en-US" altLang="en-US" sz="2000" i="1">
                <a:latin typeface="Calibri" pitchFamily="34" charset="0"/>
              </a:rPr>
              <a:t>"All gains from trade (between buyers and suppliers) are exhausted at the efficient point."</a:t>
            </a:r>
          </a:p>
          <a:p>
            <a:pPr algn="just" eaLnBrk="1" hangingPunct="1"/>
            <a:endParaRPr lang="en-US" altLang="en-US" sz="2000">
              <a:solidFill>
                <a:srgbClr val="000066"/>
              </a:solidFill>
              <a:latin typeface="Calibri" pitchFamily="34" charset="0"/>
            </a:endParaRPr>
          </a:p>
          <a:p>
            <a:pPr algn="just" eaLnBrk="1" hangingPunct="1"/>
            <a:r>
              <a:rPr lang="en-US" altLang="en-US" sz="2000">
                <a:solidFill>
                  <a:srgbClr val="000066"/>
                </a:solidFill>
                <a:latin typeface="Calibri" pitchFamily="34" charset="0"/>
              </a:rPr>
              <a:t>The perfectly competitive equilibrium attains economic efficiency.</a:t>
            </a:r>
          </a:p>
        </p:txBody>
      </p:sp>
      <p:sp>
        <p:nvSpPr>
          <p:cNvPr id="547853" name="AutoShape 13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Economic Efficiency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061" name="WordArt 15"/>
          <p:cNvSpPr>
            <a:spLocks noChangeArrowheads="1" noChangeShapeType="1" noTextEdit="1"/>
          </p:cNvSpPr>
          <p:nvPr/>
        </p:nvSpPr>
        <p:spPr bwMode="auto">
          <a:xfrm>
            <a:off x="463550" y="4486275"/>
            <a:ext cx="1397000" cy="673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solidFill>
                  <a:srgbClr val="000066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Note: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46D59D-CC29-4A23-886E-AF6CB2422E6E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77539" name="AutoShape 3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277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5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6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7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32778" name="Picture 10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7547" name="AutoShape 11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 dirty="0">
                <a:solidFill>
                  <a:srgbClr val="000066"/>
                </a:solidFill>
                <a:latin typeface="Calibri" pitchFamily="34" charset="0"/>
              </a:rPr>
              <a:t>Comparing a Tariff to a Quota</a:t>
            </a:r>
            <a:endParaRPr lang="en-US" altLang="en-US" sz="4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77548" name="Rectangle 12"/>
          <p:cNvSpPr>
            <a:spLocks noChangeArrowheads="1"/>
          </p:cNvSpPr>
          <p:nvPr/>
        </p:nvSpPr>
        <p:spPr bwMode="auto">
          <a:xfrm>
            <a:off x="1447800" y="1828800"/>
            <a:ext cx="6629400" cy="37433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Calibri" pitchFamily="34" charset="0"/>
              </a:rPr>
              <a:t>Let quota limit imports to Q3-Q2…the equilibrium price would be the same as for the tariff…and the (world) deadweight loss would be the same as well.</a:t>
            </a:r>
          </a:p>
          <a:p>
            <a:pPr algn="just" eaLnBrk="1" hangingPunct="1"/>
            <a:endParaRPr lang="en-US" altLang="en-US" sz="2400">
              <a:latin typeface="Calibri" pitchFamily="34" charset="0"/>
            </a:endParaRPr>
          </a:p>
          <a:p>
            <a:pPr algn="just" eaLnBrk="1" hangingPunct="1"/>
            <a:endParaRPr lang="en-US" altLang="en-US" sz="2400">
              <a:latin typeface="Calibri" pitchFamily="34" charset="0"/>
            </a:endParaRPr>
          </a:p>
          <a:p>
            <a:pPr algn="just" eaLnBrk="1" hangingPunct="1"/>
            <a:r>
              <a:rPr lang="en-US" altLang="en-US" sz="2400">
                <a:latin typeface="Calibri" pitchFamily="34" charset="0"/>
              </a:rPr>
              <a:t>Is there a difference?  The quota generates no government revenue.  Hence, while the total supply and total price for the domestic market remains the same under the two policies, </a:t>
            </a:r>
            <a:r>
              <a:rPr lang="en-US" altLang="en-US" sz="2400" i="1">
                <a:latin typeface="Calibri" pitchFamily="34" charset="0"/>
              </a:rPr>
              <a:t>domestic</a:t>
            </a:r>
            <a:r>
              <a:rPr lang="en-US" altLang="en-US" sz="2400">
                <a:latin typeface="Calibri" pitchFamily="34" charset="0"/>
              </a:rPr>
              <a:t> deadweight loss is larger under the quota.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1752600" y="33528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50FEF-1F55-4AAC-97C1-A8FEDEBBC4A7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3077" name="Line 3"/>
          <p:cNvSpPr>
            <a:spLocks noChangeShapeType="1"/>
          </p:cNvSpPr>
          <p:nvPr/>
        </p:nvSpPr>
        <p:spPr bwMode="auto">
          <a:xfrm>
            <a:off x="1633538" y="5984875"/>
            <a:ext cx="510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4"/>
          <p:cNvSpPr>
            <a:spLocks noChangeShapeType="1"/>
          </p:cNvSpPr>
          <p:nvPr/>
        </p:nvSpPr>
        <p:spPr bwMode="auto">
          <a:xfrm flipV="1">
            <a:off x="1633538" y="1565275"/>
            <a:ext cx="0" cy="441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Line 5"/>
          <p:cNvSpPr>
            <a:spLocks noChangeShapeType="1"/>
          </p:cNvSpPr>
          <p:nvPr/>
        </p:nvSpPr>
        <p:spPr bwMode="auto">
          <a:xfrm flipV="1">
            <a:off x="1633538" y="2022475"/>
            <a:ext cx="4648200" cy="2667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Line 6"/>
          <p:cNvSpPr>
            <a:spLocks noChangeShapeType="1"/>
          </p:cNvSpPr>
          <p:nvPr/>
        </p:nvSpPr>
        <p:spPr bwMode="auto">
          <a:xfrm>
            <a:off x="1633538" y="2174875"/>
            <a:ext cx="40386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5595938" y="50704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Demand</a:t>
            </a: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6281738" y="179387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Supply</a:t>
            </a:r>
          </a:p>
        </p:txBody>
      </p:sp>
      <p:sp>
        <p:nvSpPr>
          <p:cNvPr id="3083" name="Text Box 9"/>
          <p:cNvSpPr txBox="1">
            <a:spLocks noChangeArrowheads="1"/>
          </p:cNvSpPr>
          <p:nvPr/>
        </p:nvSpPr>
        <p:spPr bwMode="auto">
          <a:xfrm>
            <a:off x="6799263" y="579755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Q</a:t>
            </a:r>
          </a:p>
        </p:txBody>
      </p:sp>
      <p:sp>
        <p:nvSpPr>
          <p:cNvPr id="3084" name="Text Box 10"/>
          <p:cNvSpPr txBox="1">
            <a:spLocks noChangeArrowheads="1"/>
          </p:cNvSpPr>
          <p:nvPr/>
        </p:nvSpPr>
        <p:spPr bwMode="auto">
          <a:xfrm>
            <a:off x="1185863" y="142557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P</a:t>
            </a:r>
          </a:p>
        </p:txBody>
      </p:sp>
      <p:sp>
        <p:nvSpPr>
          <p:cNvPr id="544779" name="Line 11"/>
          <p:cNvSpPr>
            <a:spLocks noChangeShapeType="1"/>
          </p:cNvSpPr>
          <p:nvPr/>
        </p:nvSpPr>
        <p:spPr bwMode="auto">
          <a:xfrm>
            <a:off x="3538538" y="362267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80" name="Line 12"/>
          <p:cNvSpPr>
            <a:spLocks noChangeShapeType="1"/>
          </p:cNvSpPr>
          <p:nvPr/>
        </p:nvSpPr>
        <p:spPr bwMode="auto">
          <a:xfrm>
            <a:off x="2624138" y="2936875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3"/>
          <p:cNvSpPr txBox="1">
            <a:spLocks noChangeArrowheads="1"/>
          </p:cNvSpPr>
          <p:nvPr/>
        </p:nvSpPr>
        <p:spPr bwMode="auto">
          <a:xfrm>
            <a:off x="3309938" y="590867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Q*</a:t>
            </a:r>
            <a:endParaRPr lang="en-GB" altLang="en-US" sz="1400" b="1">
              <a:latin typeface="Calibri" pitchFamily="34" charset="0"/>
            </a:endParaRPr>
          </a:p>
        </p:txBody>
      </p:sp>
      <p:sp>
        <p:nvSpPr>
          <p:cNvPr id="544782" name="Line 14"/>
          <p:cNvSpPr>
            <a:spLocks noChangeShapeType="1"/>
          </p:cNvSpPr>
          <p:nvPr/>
        </p:nvSpPr>
        <p:spPr bwMode="auto">
          <a:xfrm flipH="1">
            <a:off x="1633538" y="41560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83" name="Line 15"/>
          <p:cNvSpPr>
            <a:spLocks noChangeShapeType="1"/>
          </p:cNvSpPr>
          <p:nvPr/>
        </p:nvSpPr>
        <p:spPr bwMode="auto">
          <a:xfrm flipH="1">
            <a:off x="1633538" y="29368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84" name="Line 16"/>
          <p:cNvSpPr>
            <a:spLocks noChangeShapeType="1"/>
          </p:cNvSpPr>
          <p:nvPr/>
        </p:nvSpPr>
        <p:spPr bwMode="auto">
          <a:xfrm flipH="1">
            <a:off x="1633538" y="3622675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17"/>
          <p:cNvSpPr txBox="1">
            <a:spLocks noChangeArrowheads="1"/>
          </p:cNvSpPr>
          <p:nvPr/>
        </p:nvSpPr>
        <p:spPr bwMode="auto">
          <a:xfrm>
            <a:off x="1160463" y="3359150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P*</a:t>
            </a:r>
          </a:p>
        </p:txBody>
      </p:sp>
      <p:sp>
        <p:nvSpPr>
          <p:cNvPr id="3092" name="Text Box 18"/>
          <p:cNvSpPr txBox="1">
            <a:spLocks noChangeArrowheads="1"/>
          </p:cNvSpPr>
          <p:nvPr/>
        </p:nvSpPr>
        <p:spPr bwMode="auto">
          <a:xfrm>
            <a:off x="1617663" y="18351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A</a:t>
            </a:r>
          </a:p>
        </p:txBody>
      </p:sp>
      <p:sp>
        <p:nvSpPr>
          <p:cNvPr id="3093" name="Text Box 19"/>
          <p:cNvSpPr txBox="1">
            <a:spLocks noChangeArrowheads="1"/>
          </p:cNvSpPr>
          <p:nvPr/>
        </p:nvSpPr>
        <p:spPr bwMode="auto">
          <a:xfrm>
            <a:off x="1617663" y="32067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B</a:t>
            </a:r>
          </a:p>
        </p:txBody>
      </p:sp>
      <p:sp>
        <p:nvSpPr>
          <p:cNvPr id="3094" name="Text Box 20"/>
          <p:cNvSpPr txBox="1">
            <a:spLocks noChangeArrowheads="1"/>
          </p:cNvSpPr>
          <p:nvPr/>
        </p:nvSpPr>
        <p:spPr bwMode="auto">
          <a:xfrm>
            <a:off x="3309938" y="31654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C</a:t>
            </a:r>
          </a:p>
        </p:txBody>
      </p:sp>
      <p:sp>
        <p:nvSpPr>
          <p:cNvPr id="3095" name="Text Box 21"/>
          <p:cNvSpPr txBox="1">
            <a:spLocks noChangeArrowheads="1"/>
          </p:cNvSpPr>
          <p:nvPr/>
        </p:nvSpPr>
        <p:spPr bwMode="auto">
          <a:xfrm>
            <a:off x="1633538" y="46132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D</a:t>
            </a:r>
          </a:p>
        </p:txBody>
      </p:sp>
      <p:sp>
        <p:nvSpPr>
          <p:cNvPr id="3096" name="Text Box 22"/>
          <p:cNvSpPr txBox="1">
            <a:spLocks noChangeArrowheads="1"/>
          </p:cNvSpPr>
          <p:nvPr/>
        </p:nvSpPr>
        <p:spPr bwMode="auto">
          <a:xfrm>
            <a:off x="2395538" y="590867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Q</a:t>
            </a:r>
            <a:r>
              <a:rPr lang="en-GB" altLang="en-US" sz="2400" b="1" baseline="-25000">
                <a:latin typeface="Calibri" pitchFamily="34" charset="0"/>
              </a:rPr>
              <a:t>1</a:t>
            </a:r>
            <a:endParaRPr lang="en-GB" altLang="en-US" sz="1400" b="1">
              <a:latin typeface="Calibri" pitchFamily="34" charset="0"/>
            </a:endParaRPr>
          </a:p>
        </p:txBody>
      </p:sp>
      <p:sp>
        <p:nvSpPr>
          <p:cNvPr id="3097" name="Text Box 23"/>
          <p:cNvSpPr txBox="1">
            <a:spLocks noChangeArrowheads="1"/>
          </p:cNvSpPr>
          <p:nvPr/>
        </p:nvSpPr>
        <p:spPr bwMode="auto">
          <a:xfrm>
            <a:off x="1160463" y="2597150"/>
            <a:ext cx="48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P</a:t>
            </a:r>
            <a:r>
              <a:rPr lang="en-GB" altLang="en-US" sz="2400" b="1" baseline="30000">
                <a:latin typeface="Calibri" pitchFamily="34" charset="0"/>
              </a:rPr>
              <a:t>d</a:t>
            </a:r>
            <a:endParaRPr lang="en-GB" altLang="en-US" sz="1400" b="1">
              <a:latin typeface="Calibri" pitchFamily="34" charset="0"/>
            </a:endParaRPr>
          </a:p>
        </p:txBody>
      </p:sp>
      <p:sp>
        <p:nvSpPr>
          <p:cNvPr id="3098" name="Text Box 24"/>
          <p:cNvSpPr txBox="1">
            <a:spLocks noChangeArrowheads="1"/>
          </p:cNvSpPr>
          <p:nvPr/>
        </p:nvSpPr>
        <p:spPr bwMode="auto">
          <a:xfrm>
            <a:off x="1143000" y="3962400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P</a:t>
            </a:r>
            <a:r>
              <a:rPr lang="en-GB" altLang="en-US" sz="2400" b="1" baseline="30000">
                <a:latin typeface="Calibri" pitchFamily="34" charset="0"/>
              </a:rPr>
              <a:t>s</a:t>
            </a:r>
            <a:endParaRPr lang="en-GB" altLang="en-US" sz="2400" b="1">
              <a:latin typeface="Calibri" pitchFamily="34" charset="0"/>
            </a:endParaRPr>
          </a:p>
        </p:txBody>
      </p:sp>
      <p:sp>
        <p:nvSpPr>
          <p:cNvPr id="544793" name="Line 25"/>
          <p:cNvSpPr>
            <a:spLocks noChangeShapeType="1"/>
          </p:cNvSpPr>
          <p:nvPr/>
        </p:nvSpPr>
        <p:spPr bwMode="auto">
          <a:xfrm>
            <a:off x="2700338" y="301307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94" name="Line 26"/>
          <p:cNvSpPr>
            <a:spLocks noChangeShapeType="1"/>
          </p:cNvSpPr>
          <p:nvPr/>
        </p:nvSpPr>
        <p:spPr bwMode="auto">
          <a:xfrm>
            <a:off x="2852738" y="30892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95" name="Line 27"/>
          <p:cNvSpPr>
            <a:spLocks noChangeShapeType="1"/>
          </p:cNvSpPr>
          <p:nvPr/>
        </p:nvSpPr>
        <p:spPr bwMode="auto">
          <a:xfrm>
            <a:off x="3005138" y="32416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96" name="Line 28"/>
          <p:cNvSpPr>
            <a:spLocks noChangeShapeType="1"/>
          </p:cNvSpPr>
          <p:nvPr/>
        </p:nvSpPr>
        <p:spPr bwMode="auto">
          <a:xfrm>
            <a:off x="3157538" y="3394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97" name="Line 29"/>
          <p:cNvSpPr>
            <a:spLocks noChangeShapeType="1"/>
          </p:cNvSpPr>
          <p:nvPr/>
        </p:nvSpPr>
        <p:spPr bwMode="auto">
          <a:xfrm>
            <a:off x="3309938" y="3470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98" name="Line 30"/>
          <p:cNvSpPr>
            <a:spLocks noChangeShapeType="1"/>
          </p:cNvSpPr>
          <p:nvPr/>
        </p:nvSpPr>
        <p:spPr bwMode="auto">
          <a:xfrm>
            <a:off x="2624138" y="293687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799" name="AutoShape 31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07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06" name="Picture 33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7" name="Picture 34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8" name="Picture 35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9" name="Text Box 37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3110" name="Picture 38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4807" name="AutoShape 39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34" charset="0"/>
              </a:rPr>
              <a:t>Surplus Maximization in Competitive Equilibrium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3112" name="Text Box 21"/>
          <p:cNvSpPr txBox="1">
            <a:spLocks noChangeArrowheads="1"/>
          </p:cNvSpPr>
          <p:nvPr/>
        </p:nvSpPr>
        <p:spPr bwMode="auto">
          <a:xfrm>
            <a:off x="2590800" y="2514600"/>
            <a:ext cx="32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F</a:t>
            </a:r>
          </a:p>
        </p:txBody>
      </p:sp>
      <p:sp>
        <p:nvSpPr>
          <p:cNvPr id="3113" name="Text Box 21"/>
          <p:cNvSpPr txBox="1">
            <a:spLocks noChangeArrowheads="1"/>
          </p:cNvSpPr>
          <p:nvPr/>
        </p:nvSpPr>
        <p:spPr bwMode="auto">
          <a:xfrm>
            <a:off x="2590800" y="40386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G</a:t>
            </a:r>
          </a:p>
        </p:txBody>
      </p:sp>
      <p:sp>
        <p:nvSpPr>
          <p:cNvPr id="3114" name="Text Box 21"/>
          <p:cNvSpPr txBox="1">
            <a:spLocks noChangeArrowheads="1"/>
          </p:cNvSpPr>
          <p:nvPr/>
        </p:nvSpPr>
        <p:spPr bwMode="auto">
          <a:xfrm>
            <a:off x="1600200" y="2590800"/>
            <a:ext cx="334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sz="2400" b="1">
                <a:latin typeface="Calibri" pitchFamily="34" charset="0"/>
              </a:rPr>
              <a:t>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3" grpId="0" animBg="1"/>
      <p:bldP spid="544774" grpId="0" animBg="1"/>
      <p:bldP spid="544775" grpId="0" autoUpdateAnimBg="0"/>
      <p:bldP spid="544776" grpId="0" autoUpdateAnimBg="0"/>
      <p:bldP spid="544779" grpId="0" animBg="1"/>
      <p:bldP spid="544780" grpId="0" animBg="1"/>
      <p:bldP spid="544782" grpId="0" animBg="1"/>
      <p:bldP spid="544783" grpId="0" animBg="1"/>
      <p:bldP spid="544784" grpId="0" animBg="1"/>
      <p:bldP spid="544793" grpId="0" animBg="1"/>
      <p:bldP spid="544794" grpId="0" animBg="1"/>
      <p:bldP spid="544795" grpId="0" animBg="1"/>
      <p:bldP spid="544796" grpId="0" animBg="1"/>
      <p:bldP spid="544797" grpId="0" animBg="1"/>
      <p:bldP spid="5447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CB369F-010B-4F7D-9529-66DC84F4E7F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4098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7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8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9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9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11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4106" name="Picture 12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758" name="Rectangle 14"/>
          <p:cNvSpPr>
            <a:spLocks noChangeArrowheads="1"/>
          </p:cNvSpPr>
          <p:nvPr/>
        </p:nvSpPr>
        <p:spPr bwMode="auto">
          <a:xfrm>
            <a:off x="838200" y="1770063"/>
            <a:ext cx="7442200" cy="366712"/>
          </a:xfrm>
          <a:prstGeom prst="rect">
            <a:avLst/>
          </a:prstGeom>
          <a:solidFill>
            <a:srgbClr val="CACADC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n-lt"/>
              </a:rPr>
              <a:t>At the Perfectly Competitive Equilibrium, (Q*,P*), Total Surplus is maximized.</a:t>
            </a:r>
          </a:p>
        </p:txBody>
      </p:sp>
      <p:sp>
        <p:nvSpPr>
          <p:cNvPr id="4108" name="Rectangle 15"/>
          <p:cNvSpPr>
            <a:spLocks noChangeArrowheads="1"/>
          </p:cNvSpPr>
          <p:nvPr/>
        </p:nvSpPr>
        <p:spPr bwMode="auto">
          <a:xfrm>
            <a:off x="2386013" y="3378200"/>
            <a:ext cx="4921250" cy="195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Consumer's Surplus at (Q*,P*): ABC</a:t>
            </a: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Producer's Surplus at (Q*,P*) :  DBC</a:t>
            </a: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Total Surplus at (Q*,P*):   ADC</a:t>
            </a:r>
          </a:p>
        </p:txBody>
      </p:sp>
      <p:sp>
        <p:nvSpPr>
          <p:cNvPr id="15" name="AutoShape 39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34" charset="0"/>
              </a:rPr>
              <a:t>Surplus Maximization in Competitive Equilibrium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B90E14-6399-4751-BC31-95AB74EBB759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46820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5122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3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5130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6828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Deadweight Loss</a:t>
            </a:r>
            <a:endParaRPr lang="en-US" altLang="en-US" sz="24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46829" name="Rectangle 13"/>
          <p:cNvSpPr>
            <a:spLocks noChangeArrowheads="1"/>
          </p:cNvSpPr>
          <p:nvPr/>
        </p:nvSpPr>
        <p:spPr bwMode="auto">
          <a:xfrm>
            <a:off x="533400" y="1371600"/>
            <a:ext cx="8001000" cy="13843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solidFill>
                  <a:srgbClr val="000066"/>
                </a:solidFill>
                <a:latin typeface="+mn-lt"/>
              </a:rPr>
              <a:t>Definition:</a:t>
            </a:r>
            <a:r>
              <a:rPr lang="en-US" sz="2800" dirty="0">
                <a:latin typeface="+mn-lt"/>
              </a:rPr>
              <a:t> A </a:t>
            </a:r>
            <a:r>
              <a:rPr lang="en-US" sz="2800" b="1" dirty="0">
                <a:latin typeface="+mn-lt"/>
              </a:rPr>
              <a:t>deadweight loss</a:t>
            </a:r>
            <a:r>
              <a:rPr lang="en-US" sz="2800" dirty="0">
                <a:latin typeface="+mn-lt"/>
              </a:rPr>
              <a:t> is a reduction in net economic benefits resulting from an inefficient allocation of resources.</a:t>
            </a:r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2386013" y="3378200"/>
            <a:ext cx="4921250" cy="2678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itchFamily="34" charset="0"/>
              </a:rPr>
              <a:t>Consumer's Surplus at (Q</a:t>
            </a:r>
            <a:r>
              <a:rPr lang="en-US" altLang="en-US" sz="2400" baseline="-25000">
                <a:latin typeface="Calibri" pitchFamily="34" charset="0"/>
              </a:rPr>
              <a:t>1</a:t>
            </a:r>
            <a:r>
              <a:rPr lang="en-US" altLang="en-US" sz="2400">
                <a:latin typeface="Calibri" pitchFamily="34" charset="0"/>
              </a:rPr>
              <a:t>,P</a:t>
            </a:r>
            <a:r>
              <a:rPr lang="en-US" altLang="en-US" sz="2400" baseline="30000">
                <a:latin typeface="Calibri" pitchFamily="34" charset="0"/>
              </a:rPr>
              <a:t>d</a:t>
            </a:r>
            <a:r>
              <a:rPr lang="en-US" altLang="en-US" sz="2400">
                <a:latin typeface="Calibri" pitchFamily="34" charset="0"/>
              </a:rPr>
              <a:t>): AEF</a:t>
            </a: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Producer's Surplus at (Q</a:t>
            </a:r>
            <a:r>
              <a:rPr lang="en-US" altLang="en-US" sz="2400" baseline="-25000">
                <a:latin typeface="Calibri" pitchFamily="34" charset="0"/>
              </a:rPr>
              <a:t>1</a:t>
            </a:r>
            <a:r>
              <a:rPr lang="en-US" altLang="en-US" sz="2400">
                <a:latin typeface="Calibri" pitchFamily="34" charset="0"/>
              </a:rPr>
              <a:t>,P</a:t>
            </a:r>
            <a:r>
              <a:rPr lang="en-US" altLang="en-US" sz="2400" baseline="30000">
                <a:latin typeface="Calibri" pitchFamily="34" charset="0"/>
              </a:rPr>
              <a:t>d</a:t>
            </a:r>
            <a:r>
              <a:rPr lang="en-US" altLang="en-US" sz="2400">
                <a:latin typeface="Calibri" pitchFamily="34" charset="0"/>
              </a:rPr>
              <a:t>) :  EFGD</a:t>
            </a: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Total Surplus at (Q</a:t>
            </a:r>
            <a:r>
              <a:rPr lang="en-US" altLang="en-US" sz="2400" baseline="-25000">
                <a:latin typeface="Calibri" pitchFamily="34" charset="0"/>
              </a:rPr>
              <a:t>1</a:t>
            </a:r>
            <a:r>
              <a:rPr lang="en-US" altLang="en-US" sz="2400">
                <a:latin typeface="Calibri" pitchFamily="34" charset="0"/>
              </a:rPr>
              <a:t>,P</a:t>
            </a:r>
            <a:r>
              <a:rPr lang="en-US" altLang="en-US" sz="2400" baseline="30000">
                <a:latin typeface="Calibri" pitchFamily="34" charset="0"/>
              </a:rPr>
              <a:t>d</a:t>
            </a:r>
            <a:r>
              <a:rPr lang="en-US" altLang="en-US" sz="2400">
                <a:latin typeface="Calibri" pitchFamily="34" charset="0"/>
              </a:rPr>
              <a:t>):   AFGD</a:t>
            </a:r>
          </a:p>
          <a:p>
            <a:pPr eaLnBrk="1" hangingPunct="1"/>
            <a:endParaRPr lang="en-US" altLang="en-US" sz="2400">
              <a:latin typeface="Calibri" pitchFamily="34" charset="0"/>
            </a:endParaRPr>
          </a:p>
          <a:p>
            <a:pPr eaLnBrk="1" hangingPunct="1"/>
            <a:r>
              <a:rPr lang="en-US" altLang="en-US" sz="2400">
                <a:latin typeface="Calibri" pitchFamily="34" charset="0"/>
              </a:rPr>
              <a:t>Deadweight Loss at (Q</a:t>
            </a:r>
            <a:r>
              <a:rPr lang="en-US" altLang="en-US" sz="2400" baseline="-25000">
                <a:latin typeface="Calibri" pitchFamily="34" charset="0"/>
              </a:rPr>
              <a:t>1</a:t>
            </a:r>
            <a:r>
              <a:rPr lang="en-US" altLang="en-US" sz="2400">
                <a:latin typeface="Calibri" pitchFamily="34" charset="0"/>
              </a:rPr>
              <a:t>,P</a:t>
            </a:r>
            <a:r>
              <a:rPr lang="en-US" altLang="en-US" sz="2400" baseline="30000">
                <a:latin typeface="Calibri" pitchFamily="34" charset="0"/>
              </a:rPr>
              <a:t>d</a:t>
            </a:r>
            <a:r>
              <a:rPr lang="en-US" altLang="en-US" sz="2400">
                <a:latin typeface="Calibri" pitchFamily="34" charset="0"/>
              </a:rPr>
              <a:t>):   AFC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FB6FFB-3151-40DD-BBC8-58C7C7ACB98E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graphicFrame>
        <p:nvGraphicFramePr>
          <p:cNvPr id="548936" name="Group 72"/>
          <p:cNvGraphicFramePr>
            <a:graphicFrameLocks noGrp="1"/>
          </p:cNvGraphicFramePr>
          <p:nvPr/>
        </p:nvGraphicFramePr>
        <p:xfrm>
          <a:off x="533400" y="1295400"/>
          <a:ext cx="8382000" cy="4849178"/>
        </p:xfrm>
        <a:graphic>
          <a:graphicData uri="http://schemas.openxmlformats.org/drawingml/2006/table">
            <a:tbl>
              <a:tblPr/>
              <a:tblGrid>
                <a:gridCol w="1371600"/>
                <a:gridCol w="1524000"/>
                <a:gridCol w="1219200"/>
                <a:gridCol w="1371600"/>
                <a:gridCol w="1447800"/>
                <a:gridCol w="1447800"/>
              </a:tblGrid>
              <a:tr h="1038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Intervention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Effect on (domestic)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quantity traded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Effect on (domestic)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Consumer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Effect on (domestic)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Producer Surplus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Effect on (domestic)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Government 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Is a (domestic) Deadweight Loss created?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Excise Tax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Positive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Yes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Subsidies to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Producers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Rises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Rises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Rises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Negative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Yes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Maximum Price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Ceilings for 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Producers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Falls; 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Excess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Demand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Rise or 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Zero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Yes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Minimum Price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Floors for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Producers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Excess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Supply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Rise or 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Zero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Yes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Production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Quotas 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Falls;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Excess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Supply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Rise or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Zero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Yes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Import Tariffs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Rises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Positive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Yes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993775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3775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Import Quotas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Falls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Rises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Zero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Yes</a:t>
                      </a: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8926" name="AutoShape 62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6146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15" name="Picture 64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16" name="Picture 65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17" name="Picture 66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7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8" name="Text Box 68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6219" name="Picture 69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8934" name="AutoShape 70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 b="1" dirty="0">
                <a:solidFill>
                  <a:srgbClr val="000066"/>
                </a:solidFill>
                <a:latin typeface="Calibri" pitchFamily="34" charset="0"/>
              </a:rPr>
              <a:t>Government Intervention: Winners &amp; Losers</a:t>
            </a:r>
            <a:endParaRPr lang="en-US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716A32-CCB8-48BE-820B-DBB16C5D1FB5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49892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7170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1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7178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900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Policy: Excise Tax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49901" name="Rectangle 13"/>
          <p:cNvSpPr>
            <a:spLocks noChangeArrowheads="1"/>
          </p:cNvSpPr>
          <p:nvPr/>
        </p:nvSpPr>
        <p:spPr bwMode="auto">
          <a:xfrm>
            <a:off x="914400" y="2036763"/>
            <a:ext cx="7239000" cy="23082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i="1" u="sng">
                <a:solidFill>
                  <a:srgbClr val="000066"/>
                </a:solidFill>
                <a:latin typeface="Calibri" pitchFamily="34" charset="0"/>
              </a:rPr>
              <a:t>Definition:</a:t>
            </a:r>
            <a:r>
              <a:rPr lang="en-US" altLang="en-US" sz="2400">
                <a:latin typeface="Calibri" pitchFamily="34" charset="0"/>
              </a:rPr>
              <a:t>  An </a:t>
            </a:r>
            <a:r>
              <a:rPr lang="en-US" altLang="en-US" sz="2400" b="1">
                <a:latin typeface="Calibri" pitchFamily="34" charset="0"/>
              </a:rPr>
              <a:t>excise tax</a:t>
            </a:r>
            <a:r>
              <a:rPr lang="en-US" altLang="en-US" sz="2400">
                <a:latin typeface="Calibri" pitchFamily="34" charset="0"/>
              </a:rPr>
              <a:t> (</a:t>
            </a:r>
            <a:r>
              <a:rPr lang="en-US" altLang="en-US" sz="2400" i="1">
                <a:latin typeface="Calibri" pitchFamily="34" charset="0"/>
              </a:rPr>
              <a:t>or a </a:t>
            </a:r>
            <a:r>
              <a:rPr lang="en-US" altLang="en-US" sz="2400" b="1" i="1">
                <a:latin typeface="Calibri" pitchFamily="34" charset="0"/>
              </a:rPr>
              <a:t>specific tax</a:t>
            </a:r>
            <a:r>
              <a:rPr lang="en-US" altLang="en-US" sz="2400" i="1">
                <a:latin typeface="Calibri" pitchFamily="34" charset="0"/>
              </a:rPr>
              <a:t>)</a:t>
            </a:r>
            <a:r>
              <a:rPr lang="en-US" altLang="en-US" sz="2400">
                <a:latin typeface="Calibri" pitchFamily="34" charset="0"/>
              </a:rPr>
              <a:t> is an amount paid by either the consumer or the producer per unit of the good at the point  of sale.  </a:t>
            </a:r>
          </a:p>
          <a:p>
            <a:pPr algn="just" eaLnBrk="1" hangingPunct="1"/>
            <a:endParaRPr lang="en-US" altLang="en-US" sz="2400">
              <a:latin typeface="Calibri" pitchFamily="34" charset="0"/>
            </a:endParaRPr>
          </a:p>
          <a:p>
            <a:pPr algn="just" eaLnBrk="1" hangingPunct="1"/>
            <a:r>
              <a:rPr lang="en-US" altLang="en-US" sz="2400" i="1">
                <a:latin typeface="Calibri" pitchFamily="34" charset="0"/>
              </a:rPr>
              <a:t>(The amount paid by the demanders exceeds </a:t>
            </a:r>
            <a:r>
              <a:rPr lang="en-US" altLang="en-US" sz="2400">
                <a:latin typeface="Calibri" pitchFamily="34" charset="0"/>
              </a:rPr>
              <a:t>the</a:t>
            </a:r>
            <a:r>
              <a:rPr lang="en-US" altLang="en-US" sz="2400" i="1">
                <a:latin typeface="Calibri" pitchFamily="34" charset="0"/>
              </a:rPr>
              <a:t> total amount received by the sellers by amount T)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EF7D4E-2FCE-4D6C-9AE1-0A64418C48C0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49892" name="AutoShape 4"/>
          <p:cNvSpPr>
            <a:spLocks noChangeArrowheads="1"/>
          </p:cNvSpPr>
          <p:nvPr/>
        </p:nvSpPr>
        <p:spPr bwMode="auto">
          <a:xfrm>
            <a:off x="2273300" y="6477000"/>
            <a:ext cx="4610100" cy="279400"/>
          </a:xfrm>
          <a:prstGeom prst="roundRect">
            <a:avLst>
              <a:gd name="adj" fmla="val 50000"/>
            </a:avLst>
          </a:prstGeom>
          <a:solidFill>
            <a:srgbClr val="9F9FBF">
              <a:alpha val="50000"/>
            </a:srgbClr>
          </a:solidFill>
          <a:ln w="38100">
            <a:noFill/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4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8194" name="Object 2">
            <a:hlinkClick r:id="" action="ppaction://hlinkshowjump?jump=firstslide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397500" y="6523038"/>
          <a:ext cx="198438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Clip" r:id="rId3" imgW="1819440" imgH="1816920" progId="MS_ClipArt_Gallery.2">
                  <p:embed/>
                </p:oleObj>
              </mc:Choice>
              <mc:Fallback>
                <p:oleObj name="Clip" r:id="rId3" imgW="1819440" imgH="181692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6523038"/>
                        <a:ext cx="198438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8" name="Picture 6" descr="Recycled paper">
            <a:hlinkClick r:id="" action="ppaction://hlinkshowjump?jump=las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6519863"/>
            <a:ext cx="179387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Recycled paper">
            <a:hlinkClick r:id="" action="ppaction://hlinkshowjump?jump=next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542088"/>
            <a:ext cx="1349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 descr="Recycled paper">
            <a:hlinkClick r:id="" action="ppaction://hlinkshowjump?jump=lastslideviewed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13150" y="6548438"/>
            <a:ext cx="150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5" name="Object 3">
            <a:hlinkClick r:id="rId8" action="ppaction://hlinksldjump" highlightClick="1"/>
            <a:hlinkHover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5902325" y="6518275"/>
          <a:ext cx="1968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Clip" r:id="rId9" imgW="1819440" imgH="1815840" progId="MS_ClipArt_Gallery.2">
                  <p:embed/>
                </p:oleObj>
              </mc:Choice>
              <mc:Fallback>
                <p:oleObj name="Clip" r:id="rId9" imgW="1819440" imgH="181584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518275"/>
                        <a:ext cx="1968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0" descr="Recycled paper"/>
          <p:cNvSpPr txBox="1">
            <a:spLocks noChangeArrowheads="1"/>
          </p:cNvSpPr>
          <p:nvPr/>
        </p:nvSpPr>
        <p:spPr bwMode="auto">
          <a:xfrm>
            <a:off x="4146550" y="6477000"/>
            <a:ext cx="10175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solidFill>
                  <a:srgbClr val="000099"/>
                </a:solidFill>
                <a:latin typeface="Calibri" pitchFamily="34" charset="0"/>
              </a:rPr>
              <a:t>Chapter Ten</a:t>
            </a:r>
          </a:p>
        </p:txBody>
      </p:sp>
      <p:pic>
        <p:nvPicPr>
          <p:cNvPr id="8202" name="Picture 11" descr="Recycled paper">
            <a:hlinkClick r:id="" action="ppaction://hlinkshowjump?jump=previousslide" highlightClick="1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2013" y="6537325"/>
            <a:ext cx="134937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900" name="AutoShape 12"/>
          <p:cNvSpPr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50000"/>
            </a:schemeClr>
          </a:solidFill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 wrap="none" lIns="457200" rIns="4572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rgbClr val="000066"/>
                </a:solidFill>
                <a:latin typeface="Calibri" pitchFamily="34" charset="0"/>
              </a:rPr>
              <a:t>Policy: Excise Tax</a:t>
            </a:r>
            <a:endParaRPr lang="en-US" altLang="en-US" sz="400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pic>
        <p:nvPicPr>
          <p:cNvPr id="8204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4389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(c)2014 John Wiley &amp; Sons, Inc.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2072</Words>
  <Application>Microsoft Office PowerPoint</Application>
  <PresentationFormat>On-screen Show (4:3)</PresentationFormat>
  <Paragraphs>444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Wiley Publishing,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jmanias</dc:creator>
  <cp:lastModifiedBy>Beesley, Scott</cp:lastModifiedBy>
  <cp:revision>20</cp:revision>
  <dcterms:created xsi:type="dcterms:W3CDTF">2010-03-18T15:19:03Z</dcterms:created>
  <dcterms:modified xsi:type="dcterms:W3CDTF">2015-06-05T19:44:06Z</dcterms:modified>
</cp:coreProperties>
</file>