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57" r:id="rId2"/>
    <p:sldId id="258" r:id="rId3"/>
    <p:sldId id="259"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5" r:id="rId35"/>
    <p:sldId id="338" r:id="rId36"/>
    <p:sldId id="339"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8" r:id="rId54"/>
    <p:sldId id="340" r:id="rId55"/>
    <p:sldId id="341" r:id="rId56"/>
    <p:sldId id="343" r:id="rId57"/>
    <p:sldId id="342"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7" d="100"/>
          <a:sy n="97" d="100"/>
        </p:scale>
        <p:origin x="-102"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emf"/><Relationship Id="rId1" Type="http://schemas.openxmlformats.org/officeDocument/2006/relationships/image" Target="../media/image45.e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9"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9"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image" Target="../media/image104.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9.wmf"/><Relationship Id="rId3" Type="http://schemas.openxmlformats.org/officeDocument/2006/relationships/image" Target="../media/image109.wmf"/><Relationship Id="rId7" Type="http://schemas.openxmlformats.org/officeDocument/2006/relationships/image" Target="../media/image113.wmf"/><Relationship Id="rId12" Type="http://schemas.openxmlformats.org/officeDocument/2006/relationships/image" Target="../media/image118.wmf"/><Relationship Id="rId2" Type="http://schemas.openxmlformats.org/officeDocument/2006/relationships/image" Target="../media/image108.emf"/><Relationship Id="rId1" Type="http://schemas.openxmlformats.org/officeDocument/2006/relationships/image" Target="../media/image107.emf"/><Relationship Id="rId6" Type="http://schemas.openxmlformats.org/officeDocument/2006/relationships/image" Target="../media/image112.wmf"/><Relationship Id="rId11" Type="http://schemas.openxmlformats.org/officeDocument/2006/relationships/image" Target="../media/image117.wmf"/><Relationship Id="rId5" Type="http://schemas.openxmlformats.org/officeDocument/2006/relationships/image" Target="../media/image111.wmf"/><Relationship Id="rId10" Type="http://schemas.openxmlformats.org/officeDocument/2006/relationships/image" Target="../media/image116.wmf"/><Relationship Id="rId4" Type="http://schemas.openxmlformats.org/officeDocument/2006/relationships/image" Target="../media/image110.wmf"/><Relationship Id="rId9"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emf"/><Relationship Id="rId1" Type="http://schemas.openxmlformats.org/officeDocument/2006/relationships/image" Target="../media/image124.emf"/><Relationship Id="rId5" Type="http://schemas.openxmlformats.org/officeDocument/2006/relationships/image" Target="../media/image128.wmf"/><Relationship Id="rId4"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31.emf"/><Relationship Id="rId1" Type="http://schemas.openxmlformats.org/officeDocument/2006/relationships/image" Target="../media/image130.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image" Target="../media/image13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3.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1.emf"/><Relationship Id="rId1" Type="http://schemas.openxmlformats.org/officeDocument/2006/relationships/image" Target="../media/image15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5.emf"/><Relationship Id="rId1" Type="http://schemas.openxmlformats.org/officeDocument/2006/relationships/image" Target="../media/image154.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2.emf"/><Relationship Id="rId1" Type="http://schemas.openxmlformats.org/officeDocument/2006/relationships/image" Target="../media/image161.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image" Target="../media/image164.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71.emf"/><Relationship Id="rId1" Type="http://schemas.openxmlformats.org/officeDocument/2006/relationships/image" Target="../media/image170.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image" Target="../media/image173.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77.emf"/><Relationship Id="rId1" Type="http://schemas.openxmlformats.org/officeDocument/2006/relationships/image" Target="../media/image176.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0.emf"/><Relationship Id="rId1" Type="http://schemas.openxmlformats.org/officeDocument/2006/relationships/image" Target="../media/image179.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83.emf"/><Relationship Id="rId1" Type="http://schemas.openxmlformats.org/officeDocument/2006/relationships/image" Target="../media/image182.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86.emf"/><Relationship Id="rId1" Type="http://schemas.openxmlformats.org/officeDocument/2006/relationships/image" Target="../media/image185.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89.emf"/><Relationship Id="rId1" Type="http://schemas.openxmlformats.org/officeDocument/2006/relationships/image" Target="../media/image188.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92.emf"/><Relationship Id="rId1" Type="http://schemas.openxmlformats.org/officeDocument/2006/relationships/image" Target="../media/image191.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5.emf"/><Relationship Id="rId1" Type="http://schemas.openxmlformats.org/officeDocument/2006/relationships/image" Target="../media/image194.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01.emf"/><Relationship Id="rId1" Type="http://schemas.openxmlformats.org/officeDocument/2006/relationships/image" Target="../media/image200.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04.emf"/><Relationship Id="rId1" Type="http://schemas.openxmlformats.org/officeDocument/2006/relationships/image" Target="../media/image203.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07.emf"/><Relationship Id="rId1" Type="http://schemas.openxmlformats.org/officeDocument/2006/relationships/image" Target="../media/image206.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10.emf"/><Relationship Id="rId1" Type="http://schemas.openxmlformats.org/officeDocument/2006/relationships/image" Target="../media/image209.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13.emf"/><Relationship Id="rId1" Type="http://schemas.openxmlformats.org/officeDocument/2006/relationships/image" Target="../media/image212.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16.emf"/><Relationship Id="rId1" Type="http://schemas.openxmlformats.org/officeDocument/2006/relationships/image" Target="../media/image215.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19.emf"/><Relationship Id="rId1" Type="http://schemas.openxmlformats.org/officeDocument/2006/relationships/image" Target="../media/image2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53A9F2E-6E04-45B5-A6E9-84F276364FF1}" type="datetimeFigureOut">
              <a:rPr lang="en-US" altLang="en-US"/>
              <a:pPr/>
              <a:t>6/5/2015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52A5AD9-CA79-4B20-A11B-E361DB98CAFF}" type="slidenum">
              <a:rPr lang="en-US" altLang="en-US"/>
              <a:pPr/>
              <a:t>‹#›</a:t>
            </a:fld>
            <a:endParaRPr lang="en-US" altLang="en-US"/>
          </a:p>
        </p:txBody>
      </p:sp>
    </p:spTree>
    <p:extLst>
      <p:ext uri="{BB962C8B-B14F-4D97-AF65-F5344CB8AC3E}">
        <p14:creationId xmlns:p14="http://schemas.microsoft.com/office/powerpoint/2010/main" val="3383346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AE62C8-F915-4B5E-9C14-EFD9D94ABC1B}" type="slidenum">
              <a:rPr lang="en-US" altLang="en-US">
                <a:latin typeface="Calibri" pitchFamily="34" charset="0"/>
              </a:rPr>
              <a:pPr eaLnBrk="1" hangingPunct="1"/>
              <a:t>1</a:t>
            </a:fld>
            <a:endParaRPr lang="en-US" altLang="en-US">
              <a:latin typeface="Calibri"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3FC0C4C-1C7F-4232-83E5-9B59197E0BAC}"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2CA5B218-871D-4EA2-B865-2FE3C4CBE7F1}" type="slidenum">
              <a:rPr lang="en-US" altLang="en-US"/>
              <a:pPr/>
              <a:t>‹#›</a:t>
            </a:fld>
            <a:endParaRPr lang="en-US" altLang="en-US"/>
          </a:p>
        </p:txBody>
      </p:sp>
    </p:spTree>
    <p:extLst>
      <p:ext uri="{BB962C8B-B14F-4D97-AF65-F5344CB8AC3E}">
        <p14:creationId xmlns:p14="http://schemas.microsoft.com/office/powerpoint/2010/main" val="243847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414D9D9-D7E3-4988-AE04-A10178A3C98F}"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B30829B7-14D5-484A-AB10-75ED5A03CAFB}" type="slidenum">
              <a:rPr lang="en-US" altLang="en-US"/>
              <a:pPr/>
              <a:t>‹#›</a:t>
            </a:fld>
            <a:endParaRPr lang="en-US" altLang="en-US"/>
          </a:p>
        </p:txBody>
      </p:sp>
    </p:spTree>
    <p:extLst>
      <p:ext uri="{BB962C8B-B14F-4D97-AF65-F5344CB8AC3E}">
        <p14:creationId xmlns:p14="http://schemas.microsoft.com/office/powerpoint/2010/main" val="368785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1ED6EA9-2CE0-4CDD-911E-B821752467EC}"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FD5E2A50-9B6D-4D28-A503-755853749F99}" type="slidenum">
              <a:rPr lang="en-US" altLang="en-US"/>
              <a:pPr/>
              <a:t>‹#›</a:t>
            </a:fld>
            <a:endParaRPr lang="en-US" altLang="en-US"/>
          </a:p>
        </p:txBody>
      </p:sp>
    </p:spTree>
    <p:extLst>
      <p:ext uri="{BB962C8B-B14F-4D97-AF65-F5344CB8AC3E}">
        <p14:creationId xmlns:p14="http://schemas.microsoft.com/office/powerpoint/2010/main" val="59358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B3BA074-D111-4761-A2F3-C5E128B90343}"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393234A1-F9F0-40CB-8ADA-ABEC37376F9E}" type="slidenum">
              <a:rPr lang="en-US" altLang="en-US"/>
              <a:pPr/>
              <a:t>‹#›</a:t>
            </a:fld>
            <a:endParaRPr lang="en-US" altLang="en-US"/>
          </a:p>
        </p:txBody>
      </p:sp>
    </p:spTree>
    <p:extLst>
      <p:ext uri="{BB962C8B-B14F-4D97-AF65-F5344CB8AC3E}">
        <p14:creationId xmlns:p14="http://schemas.microsoft.com/office/powerpoint/2010/main" val="219389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0205E527-D815-4F37-8CF1-46574F1A094A}" type="datetime1">
              <a:rPr lang="en-US" altLang="en-US" smtClean="0"/>
              <a:t>6/5/2015</a:t>
            </a:fld>
            <a:endParaRPr lang="en-US" altLang="en-US"/>
          </a:p>
        </p:txBody>
      </p:sp>
      <p:sp>
        <p:nvSpPr>
          <p:cNvPr id="8"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9" name="Slide Number Placeholder 5"/>
          <p:cNvSpPr>
            <a:spLocks noGrp="1"/>
          </p:cNvSpPr>
          <p:nvPr>
            <p:ph type="sldNum" sz="quarter" idx="12"/>
          </p:nvPr>
        </p:nvSpPr>
        <p:spPr/>
        <p:txBody>
          <a:bodyPr/>
          <a:lstStyle>
            <a:lvl1pPr>
              <a:defRPr/>
            </a:lvl1pPr>
          </a:lstStyle>
          <a:p>
            <a:fld id="{153908E6-A51E-4735-B180-D95AB73AB36E}" type="slidenum">
              <a:rPr lang="en-US" altLang="en-US"/>
              <a:pPr/>
              <a:t>‹#›</a:t>
            </a:fld>
            <a:endParaRPr lang="en-US" altLang="en-US"/>
          </a:p>
        </p:txBody>
      </p:sp>
    </p:spTree>
    <p:extLst>
      <p:ext uri="{BB962C8B-B14F-4D97-AF65-F5344CB8AC3E}">
        <p14:creationId xmlns:p14="http://schemas.microsoft.com/office/powerpoint/2010/main" val="124232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52E41C0-CB9A-4B75-A1ED-6537F6BEFB3B}" type="datetime1">
              <a:rPr lang="en-US" altLang="en-US" smtClean="0"/>
              <a:t>6/5/2015</a:t>
            </a:fld>
            <a:endParaRPr lang="en-US" altLang="en-US"/>
          </a:p>
        </p:txBody>
      </p:sp>
      <p:sp>
        <p:nvSpPr>
          <p:cNvPr id="4"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5" name="Slide Number Placeholder 5"/>
          <p:cNvSpPr>
            <a:spLocks noGrp="1"/>
          </p:cNvSpPr>
          <p:nvPr>
            <p:ph type="sldNum" sz="quarter" idx="12"/>
          </p:nvPr>
        </p:nvSpPr>
        <p:spPr/>
        <p:txBody>
          <a:bodyPr/>
          <a:lstStyle>
            <a:lvl1pPr>
              <a:defRPr/>
            </a:lvl1pPr>
          </a:lstStyle>
          <a:p>
            <a:fld id="{A6DDDD4E-FD85-4D06-B9E6-612550F9F9F6}" type="slidenum">
              <a:rPr lang="en-US" altLang="en-US"/>
              <a:pPr/>
              <a:t>‹#›</a:t>
            </a:fld>
            <a:endParaRPr lang="en-US" altLang="en-US"/>
          </a:p>
        </p:txBody>
      </p:sp>
    </p:spTree>
    <p:extLst>
      <p:ext uri="{BB962C8B-B14F-4D97-AF65-F5344CB8AC3E}">
        <p14:creationId xmlns:p14="http://schemas.microsoft.com/office/powerpoint/2010/main" val="31608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3125DD3-8B7A-450E-8858-8BF72BD7F9A8}" type="datetime1">
              <a:rPr lang="en-US" altLang="en-US" smtClean="0"/>
              <a:t>6/5/2015</a:t>
            </a:fld>
            <a:endParaRPr lang="en-US" altLang="en-US"/>
          </a:p>
        </p:txBody>
      </p:sp>
      <p:sp>
        <p:nvSpPr>
          <p:cNvPr id="3"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4" name="Slide Number Placeholder 5"/>
          <p:cNvSpPr>
            <a:spLocks noGrp="1"/>
          </p:cNvSpPr>
          <p:nvPr>
            <p:ph type="sldNum" sz="quarter" idx="12"/>
          </p:nvPr>
        </p:nvSpPr>
        <p:spPr/>
        <p:txBody>
          <a:bodyPr/>
          <a:lstStyle>
            <a:lvl1pPr>
              <a:defRPr/>
            </a:lvl1pPr>
          </a:lstStyle>
          <a:p>
            <a:fld id="{D090D666-03C6-45E0-AF00-3B2BB90A4DE9}" type="slidenum">
              <a:rPr lang="en-US" altLang="en-US"/>
              <a:pPr/>
              <a:t>‹#›</a:t>
            </a:fld>
            <a:endParaRPr lang="en-US" altLang="en-US"/>
          </a:p>
        </p:txBody>
      </p:sp>
    </p:spTree>
    <p:extLst>
      <p:ext uri="{BB962C8B-B14F-4D97-AF65-F5344CB8AC3E}">
        <p14:creationId xmlns:p14="http://schemas.microsoft.com/office/powerpoint/2010/main" val="18926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4400466-F42E-4AB1-BE2C-6F8F6EA5E87F}"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3AFC89F0-EAFF-4A66-8184-10D5A6217663}" type="slidenum">
              <a:rPr lang="en-US" altLang="en-US"/>
              <a:pPr/>
              <a:t>‹#›</a:t>
            </a:fld>
            <a:endParaRPr lang="en-US" altLang="en-US"/>
          </a:p>
        </p:txBody>
      </p:sp>
    </p:spTree>
    <p:extLst>
      <p:ext uri="{BB962C8B-B14F-4D97-AF65-F5344CB8AC3E}">
        <p14:creationId xmlns:p14="http://schemas.microsoft.com/office/powerpoint/2010/main" val="21546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EF9A372-1B87-4785-A02B-1151283D9B01}"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180077F3-2A62-45F2-95B5-55B54F6C893F}" type="slidenum">
              <a:rPr lang="en-US" altLang="en-US"/>
              <a:pPr/>
              <a:t>‹#›</a:t>
            </a:fld>
            <a:endParaRPr lang="en-US" altLang="en-US"/>
          </a:p>
        </p:txBody>
      </p:sp>
    </p:spTree>
    <p:extLst>
      <p:ext uri="{BB962C8B-B14F-4D97-AF65-F5344CB8AC3E}">
        <p14:creationId xmlns:p14="http://schemas.microsoft.com/office/powerpoint/2010/main" val="365788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70000"/>
          </a:schemeClr>
        </a:solidFill>
        <a:effectLst/>
      </p:bgPr>
    </p:bg>
    <p:spTree>
      <p:nvGrpSpPr>
        <p:cNvPr id="1" name=""/>
        <p:cNvGrpSpPr/>
        <p:nvPr/>
      </p:nvGrpSpPr>
      <p:grpSpPr>
        <a:xfrm>
          <a:off x="0" y="0"/>
          <a:ext cx="0" cy="0"/>
          <a:chOff x="0" y="0"/>
          <a:chExt cx="0" cy="0"/>
        </a:xfrm>
      </p:grpSpPr>
      <p:sp>
        <p:nvSpPr>
          <p:cNvPr id="6349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6349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B479683-4369-4294-82BA-644DF6085A07}" type="datetime1">
              <a:rPr lang="en-US" altLang="en-US" smtClean="0"/>
              <a:t>6/5/2015</a:t>
            </a:fld>
            <a:endParaRPr lang="en-US" altLang="en-US"/>
          </a:p>
        </p:txBody>
      </p:sp>
      <p:sp>
        <p:nvSpPr>
          <p:cNvPr id="5" name="Footer Placeholder 4"/>
          <p:cNvSpPr>
            <a:spLocks noGrp="1"/>
          </p:cNvSpPr>
          <p:nvPr>
            <p:ph type="ftr" sz="quarter" idx="3"/>
          </p:nvPr>
        </p:nvSpPr>
        <p:spPr>
          <a:xfrm rot="16200000">
            <a:off x="7513638" y="446563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ltLang="en-US" smtClean="0"/>
              <a:t>Copyright (c)2014 John Wiley &amp; Sons, Inc.</a:t>
            </a:r>
            <a:endParaRPr lang="en-US" alt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3AE88F64-56D4-4C66-8682-2DFCC66434B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rtl="0" eaLnBrk="0" fontAlgn="base" hangingPunct="0">
        <a:spcBef>
          <a:spcPct val="0"/>
        </a:spcBef>
        <a:spcAft>
          <a:spcPct val="0"/>
        </a:spcAft>
        <a:defRPr sz="4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wmf"/><Relationship Id="rId11" Type="http://schemas.openxmlformats.org/officeDocument/2006/relationships/image" Target="../media/image37.png"/><Relationship Id="rId5" Type="http://schemas.openxmlformats.org/officeDocument/2006/relationships/image" Target="../media/image36.emf"/><Relationship Id="rId10"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3.bin"/><Relationship Id="rId7" Type="http://schemas.openxmlformats.org/officeDocument/2006/relationships/image" Target="../media/image6.wmf"/><Relationship Id="rId12"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wmf"/><Relationship Id="rId11" Type="http://schemas.openxmlformats.org/officeDocument/2006/relationships/oleObject" Target="../embeddings/oleObject25.bin"/><Relationship Id="rId5" Type="http://schemas.openxmlformats.org/officeDocument/2006/relationships/image" Target="../media/image41.emf"/><Relationship Id="rId10" Type="http://schemas.openxmlformats.org/officeDocument/2006/relationships/image" Target="../media/image39.emf"/><Relationship Id="rId4" Type="http://schemas.openxmlformats.org/officeDocument/2006/relationships/image" Target="../media/image38.emf"/><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wmf"/><Relationship Id="rId5" Type="http://schemas.openxmlformats.org/officeDocument/2006/relationships/image" Target="../media/image44.emf"/><Relationship Id="rId10"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31.bin"/><Relationship Id="rId3" Type="http://schemas.openxmlformats.org/officeDocument/2006/relationships/oleObject" Target="../embeddings/oleObject28.bin"/><Relationship Id="rId7" Type="http://schemas.openxmlformats.org/officeDocument/2006/relationships/image" Target="../media/image6.wmf"/><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wmf"/><Relationship Id="rId11" Type="http://schemas.openxmlformats.org/officeDocument/2006/relationships/oleObject" Target="../embeddings/oleObject30.bin"/><Relationship Id="rId5" Type="http://schemas.openxmlformats.org/officeDocument/2006/relationships/image" Target="../media/image49.emf"/><Relationship Id="rId10" Type="http://schemas.openxmlformats.org/officeDocument/2006/relationships/image" Target="../media/image46.emf"/><Relationship Id="rId4" Type="http://schemas.openxmlformats.org/officeDocument/2006/relationships/image" Target="../media/image45.emf"/><Relationship Id="rId9" Type="http://schemas.openxmlformats.org/officeDocument/2006/relationships/oleObject" Target="../embeddings/oleObject29.bin"/><Relationship Id="rId14" Type="http://schemas.openxmlformats.org/officeDocument/2006/relationships/image" Target="../media/image48.wmf"/></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wmf"/><Relationship Id="rId11" Type="http://schemas.openxmlformats.org/officeDocument/2006/relationships/image" Target="../media/image53.png"/><Relationship Id="rId5" Type="http://schemas.openxmlformats.org/officeDocument/2006/relationships/image" Target="../media/image52.emf"/><Relationship Id="rId10" Type="http://schemas.openxmlformats.org/officeDocument/2006/relationships/image" Target="../media/image51.emf"/><Relationship Id="rId4" Type="http://schemas.openxmlformats.org/officeDocument/2006/relationships/image" Target="../media/image50.emf"/><Relationship Id="rId9"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37.bin"/><Relationship Id="rId18" Type="http://schemas.openxmlformats.org/officeDocument/2006/relationships/image" Target="../media/image59.wmf"/><Relationship Id="rId3" Type="http://schemas.openxmlformats.org/officeDocument/2006/relationships/oleObject" Target="../embeddings/oleObject34.bin"/><Relationship Id="rId7" Type="http://schemas.openxmlformats.org/officeDocument/2006/relationships/image" Target="../media/image6.wmf"/><Relationship Id="rId12" Type="http://schemas.openxmlformats.org/officeDocument/2006/relationships/image" Target="../media/image56.wmf"/><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14.vml"/><Relationship Id="rId6" Type="http://schemas.openxmlformats.org/officeDocument/2006/relationships/image" Target="../media/image5.wmf"/><Relationship Id="rId11" Type="http://schemas.openxmlformats.org/officeDocument/2006/relationships/oleObject" Target="../embeddings/oleObject36.bin"/><Relationship Id="rId5" Type="http://schemas.openxmlformats.org/officeDocument/2006/relationships/image" Target="../media/image60.emf"/><Relationship Id="rId15" Type="http://schemas.openxmlformats.org/officeDocument/2006/relationships/oleObject" Target="../embeddings/oleObject38.bin"/><Relationship Id="rId10" Type="http://schemas.openxmlformats.org/officeDocument/2006/relationships/image" Target="../media/image55.emf"/><Relationship Id="rId4" Type="http://schemas.openxmlformats.org/officeDocument/2006/relationships/image" Target="../media/image54.emf"/><Relationship Id="rId9" Type="http://schemas.openxmlformats.org/officeDocument/2006/relationships/oleObject" Target="../embeddings/oleObject35.bin"/><Relationship Id="rId14" Type="http://schemas.openxmlformats.org/officeDocument/2006/relationships/image" Target="../media/image57.wmf"/></Relationships>
</file>

<file path=ppt/slides/_rels/slide1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wmf"/><Relationship Id="rId5" Type="http://schemas.openxmlformats.org/officeDocument/2006/relationships/image" Target="../media/image63.emf"/><Relationship Id="rId10" Type="http://schemas.openxmlformats.org/officeDocument/2006/relationships/image" Target="../media/image62.emf"/><Relationship Id="rId4" Type="http://schemas.openxmlformats.org/officeDocument/2006/relationships/image" Target="../media/image61.emf"/><Relationship Id="rId9"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45.bin"/><Relationship Id="rId18" Type="http://schemas.openxmlformats.org/officeDocument/2006/relationships/image" Target="../media/image69.wmf"/><Relationship Id="rId3" Type="http://schemas.openxmlformats.org/officeDocument/2006/relationships/oleObject" Target="../embeddings/oleObject42.bin"/><Relationship Id="rId21" Type="http://schemas.openxmlformats.org/officeDocument/2006/relationships/oleObject" Target="../embeddings/oleObject49.bin"/><Relationship Id="rId7" Type="http://schemas.openxmlformats.org/officeDocument/2006/relationships/image" Target="../media/image6.wmf"/><Relationship Id="rId12" Type="http://schemas.openxmlformats.org/officeDocument/2006/relationships/image" Target="../media/image66.w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16.vml"/><Relationship Id="rId6" Type="http://schemas.openxmlformats.org/officeDocument/2006/relationships/image" Target="../media/image5.wmf"/><Relationship Id="rId11" Type="http://schemas.openxmlformats.org/officeDocument/2006/relationships/oleObject" Target="../embeddings/oleObject44.bin"/><Relationship Id="rId24" Type="http://schemas.openxmlformats.org/officeDocument/2006/relationships/image" Target="../media/image72.wmf"/><Relationship Id="rId5" Type="http://schemas.openxmlformats.org/officeDocument/2006/relationships/image" Target="../media/image73.emf"/><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65.emf"/><Relationship Id="rId19" Type="http://schemas.openxmlformats.org/officeDocument/2006/relationships/oleObject" Target="../embeddings/oleObject48.bin"/><Relationship Id="rId4" Type="http://schemas.openxmlformats.org/officeDocument/2006/relationships/image" Target="../media/image64.emf"/><Relationship Id="rId9" Type="http://schemas.openxmlformats.org/officeDocument/2006/relationships/oleObject" Target="../embeddings/oleObject43.bin"/><Relationship Id="rId14" Type="http://schemas.openxmlformats.org/officeDocument/2006/relationships/image" Target="../media/image67.wmf"/><Relationship Id="rId22" Type="http://schemas.openxmlformats.org/officeDocument/2006/relationships/image" Target="../media/image71.wmf"/></Relationships>
</file>

<file path=ppt/slides/_rels/slide18.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54.bin"/><Relationship Id="rId18" Type="http://schemas.openxmlformats.org/officeDocument/2006/relationships/image" Target="../media/image79.wmf"/><Relationship Id="rId3" Type="http://schemas.openxmlformats.org/officeDocument/2006/relationships/oleObject" Target="../embeddings/oleObject51.bin"/><Relationship Id="rId21" Type="http://schemas.openxmlformats.org/officeDocument/2006/relationships/oleObject" Target="../embeddings/oleObject58.bin"/><Relationship Id="rId7" Type="http://schemas.openxmlformats.org/officeDocument/2006/relationships/image" Target="../media/image6.wmf"/><Relationship Id="rId12" Type="http://schemas.openxmlformats.org/officeDocument/2006/relationships/image" Target="../media/image76.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17.vml"/><Relationship Id="rId6" Type="http://schemas.openxmlformats.org/officeDocument/2006/relationships/image" Target="../media/image5.wmf"/><Relationship Id="rId11" Type="http://schemas.openxmlformats.org/officeDocument/2006/relationships/oleObject" Target="../embeddings/oleObject53.bin"/><Relationship Id="rId24" Type="http://schemas.openxmlformats.org/officeDocument/2006/relationships/image" Target="../media/image82.wmf"/><Relationship Id="rId5" Type="http://schemas.openxmlformats.org/officeDocument/2006/relationships/image" Target="../media/image83.emf"/><Relationship Id="rId15" Type="http://schemas.openxmlformats.org/officeDocument/2006/relationships/oleObject" Target="../embeddings/oleObject55.bin"/><Relationship Id="rId23" Type="http://schemas.openxmlformats.org/officeDocument/2006/relationships/oleObject" Target="../embeddings/oleObject59.bin"/><Relationship Id="rId10" Type="http://schemas.openxmlformats.org/officeDocument/2006/relationships/image" Target="../media/image75.emf"/><Relationship Id="rId19" Type="http://schemas.openxmlformats.org/officeDocument/2006/relationships/oleObject" Target="../embeddings/oleObject57.bin"/><Relationship Id="rId4" Type="http://schemas.openxmlformats.org/officeDocument/2006/relationships/image" Target="../media/image74.emf"/><Relationship Id="rId9" Type="http://schemas.openxmlformats.org/officeDocument/2006/relationships/oleObject" Target="../embeddings/oleObject52.bin"/><Relationship Id="rId14" Type="http://schemas.openxmlformats.org/officeDocument/2006/relationships/image" Target="../media/image77.wmf"/><Relationship Id="rId22" Type="http://schemas.openxmlformats.org/officeDocument/2006/relationships/image" Target="../media/image81.wmf"/></Relationships>
</file>

<file path=ppt/slides/_rels/slide1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wmf"/><Relationship Id="rId11" Type="http://schemas.openxmlformats.org/officeDocument/2006/relationships/image" Target="../media/image87.png"/><Relationship Id="rId5" Type="http://schemas.openxmlformats.org/officeDocument/2006/relationships/image" Target="../media/image86.emf"/><Relationship Id="rId10" Type="http://schemas.openxmlformats.org/officeDocument/2006/relationships/image" Target="../media/image85.emf"/><Relationship Id="rId4" Type="http://schemas.openxmlformats.org/officeDocument/2006/relationships/image" Target="../media/image84.emf"/><Relationship Id="rId9"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emf"/><Relationship Id="rId10"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wmf"/><Relationship Id="rId5" Type="http://schemas.openxmlformats.org/officeDocument/2006/relationships/image" Target="../media/image90.emf"/><Relationship Id="rId10" Type="http://schemas.openxmlformats.org/officeDocument/2006/relationships/image" Target="../media/image89.emf"/><Relationship Id="rId4" Type="http://schemas.openxmlformats.org/officeDocument/2006/relationships/image" Target="../media/image88.emf"/><Relationship Id="rId9" Type="http://schemas.openxmlformats.org/officeDocument/2006/relationships/oleObject" Target="../embeddings/oleObject63.bin"/></Relationships>
</file>

<file path=ppt/slides/_rels/slide2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wmf"/><Relationship Id="rId5" Type="http://schemas.openxmlformats.org/officeDocument/2006/relationships/image" Target="../media/image93.emf"/><Relationship Id="rId10" Type="http://schemas.openxmlformats.org/officeDocument/2006/relationships/image" Target="../media/image92.emf"/><Relationship Id="rId4" Type="http://schemas.openxmlformats.org/officeDocument/2006/relationships/image" Target="../media/image91.emf"/><Relationship Id="rId9" Type="http://schemas.openxmlformats.org/officeDocument/2006/relationships/oleObject" Target="../embeddings/oleObject65.bin"/></Relationships>
</file>

<file path=ppt/slides/_rels/slide2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wmf"/><Relationship Id="rId5" Type="http://schemas.openxmlformats.org/officeDocument/2006/relationships/image" Target="../media/image96.emf"/><Relationship Id="rId10" Type="http://schemas.openxmlformats.org/officeDocument/2006/relationships/image" Target="../media/image95.emf"/><Relationship Id="rId4" Type="http://schemas.openxmlformats.org/officeDocument/2006/relationships/image" Target="../media/image94.emf"/><Relationship Id="rId9" Type="http://schemas.openxmlformats.org/officeDocument/2006/relationships/oleObject" Target="../embeddings/oleObject67.bin"/></Relationships>
</file>

<file path=ppt/slides/_rels/slide2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8.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wmf"/><Relationship Id="rId11" Type="http://schemas.openxmlformats.org/officeDocument/2006/relationships/image" Target="../media/image100.png"/><Relationship Id="rId5" Type="http://schemas.openxmlformats.org/officeDocument/2006/relationships/image" Target="../media/image99.emf"/><Relationship Id="rId10" Type="http://schemas.openxmlformats.org/officeDocument/2006/relationships/image" Target="../media/image98.emf"/><Relationship Id="rId4" Type="http://schemas.openxmlformats.org/officeDocument/2006/relationships/image" Target="../media/image97.emf"/><Relationship Id="rId9"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wmf"/><Relationship Id="rId5" Type="http://schemas.openxmlformats.org/officeDocument/2006/relationships/image" Target="../media/image103.emf"/><Relationship Id="rId10" Type="http://schemas.openxmlformats.org/officeDocument/2006/relationships/image" Target="../media/image102.emf"/><Relationship Id="rId4" Type="http://schemas.openxmlformats.org/officeDocument/2006/relationships/image" Target="../media/image101.emf"/><Relationship Id="rId9" Type="http://schemas.openxmlformats.org/officeDocument/2006/relationships/oleObject" Target="../embeddings/oleObject71.bin"/></Relationships>
</file>

<file path=ppt/slides/_rels/slide2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wmf"/><Relationship Id="rId5" Type="http://schemas.openxmlformats.org/officeDocument/2006/relationships/image" Target="../media/image106.emf"/><Relationship Id="rId10" Type="http://schemas.openxmlformats.org/officeDocument/2006/relationships/image" Target="../media/image105.emf"/><Relationship Id="rId4" Type="http://schemas.openxmlformats.org/officeDocument/2006/relationships/image" Target="../media/image104.emf"/><Relationship Id="rId9" Type="http://schemas.openxmlformats.org/officeDocument/2006/relationships/oleObject" Target="../embeddings/oleObject73.bin"/></Relationships>
</file>

<file path=ppt/slides/_rels/slide26.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77.bin"/><Relationship Id="rId18" Type="http://schemas.openxmlformats.org/officeDocument/2006/relationships/image" Target="../media/image112.wmf"/><Relationship Id="rId26" Type="http://schemas.openxmlformats.org/officeDocument/2006/relationships/image" Target="../media/image116.wmf"/><Relationship Id="rId3" Type="http://schemas.openxmlformats.org/officeDocument/2006/relationships/oleObject" Target="../embeddings/oleObject74.bin"/><Relationship Id="rId21" Type="http://schemas.openxmlformats.org/officeDocument/2006/relationships/oleObject" Target="../embeddings/oleObject81.bin"/><Relationship Id="rId7" Type="http://schemas.openxmlformats.org/officeDocument/2006/relationships/image" Target="../media/image6.wmf"/><Relationship Id="rId12" Type="http://schemas.openxmlformats.org/officeDocument/2006/relationships/image" Target="../media/image109.wmf"/><Relationship Id="rId17" Type="http://schemas.openxmlformats.org/officeDocument/2006/relationships/oleObject" Target="../embeddings/oleObject79.bin"/><Relationship Id="rId25"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111.wmf"/><Relationship Id="rId20" Type="http://schemas.openxmlformats.org/officeDocument/2006/relationships/image" Target="../media/image113.wmf"/><Relationship Id="rId29" Type="http://schemas.openxmlformats.org/officeDocument/2006/relationships/oleObject" Target="../embeddings/oleObject85.bin"/><Relationship Id="rId1" Type="http://schemas.openxmlformats.org/officeDocument/2006/relationships/vmlDrawing" Target="../drawings/vmlDrawing25.vml"/><Relationship Id="rId6" Type="http://schemas.openxmlformats.org/officeDocument/2006/relationships/image" Target="../media/image5.wmf"/><Relationship Id="rId11" Type="http://schemas.openxmlformats.org/officeDocument/2006/relationships/oleObject" Target="../embeddings/oleObject76.bin"/><Relationship Id="rId24" Type="http://schemas.openxmlformats.org/officeDocument/2006/relationships/image" Target="../media/image115.wmf"/><Relationship Id="rId32" Type="http://schemas.openxmlformats.org/officeDocument/2006/relationships/image" Target="../media/image119.wmf"/><Relationship Id="rId5" Type="http://schemas.openxmlformats.org/officeDocument/2006/relationships/image" Target="../media/image120.emf"/><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image" Target="../media/image117.wmf"/><Relationship Id="rId10" Type="http://schemas.openxmlformats.org/officeDocument/2006/relationships/image" Target="../media/image108.emf"/><Relationship Id="rId19" Type="http://schemas.openxmlformats.org/officeDocument/2006/relationships/oleObject" Target="../embeddings/oleObject80.bin"/><Relationship Id="rId31" Type="http://schemas.openxmlformats.org/officeDocument/2006/relationships/oleObject" Target="../embeddings/oleObject86.bin"/><Relationship Id="rId4" Type="http://schemas.openxmlformats.org/officeDocument/2006/relationships/image" Target="../media/image107.emf"/><Relationship Id="rId9" Type="http://schemas.openxmlformats.org/officeDocument/2006/relationships/oleObject" Target="../embeddings/oleObject75.bin"/><Relationship Id="rId14" Type="http://schemas.openxmlformats.org/officeDocument/2006/relationships/image" Target="../media/image110.wmf"/><Relationship Id="rId22" Type="http://schemas.openxmlformats.org/officeDocument/2006/relationships/image" Target="../media/image114.wmf"/><Relationship Id="rId27" Type="http://schemas.openxmlformats.org/officeDocument/2006/relationships/oleObject" Target="../embeddings/oleObject84.bin"/><Relationship Id="rId30" Type="http://schemas.openxmlformats.org/officeDocument/2006/relationships/image" Target="../media/image118.wmf"/></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wmf"/><Relationship Id="rId5" Type="http://schemas.openxmlformats.org/officeDocument/2006/relationships/image" Target="../media/image123.emf"/><Relationship Id="rId10" Type="http://schemas.openxmlformats.org/officeDocument/2006/relationships/image" Target="../media/image122.emf"/><Relationship Id="rId4" Type="http://schemas.openxmlformats.org/officeDocument/2006/relationships/image" Target="../media/image121.emf"/><Relationship Id="rId9" Type="http://schemas.openxmlformats.org/officeDocument/2006/relationships/oleObject" Target="../embeddings/oleObject88.bin"/></Relationships>
</file>

<file path=ppt/slides/_rels/slide28.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92.bin"/><Relationship Id="rId3" Type="http://schemas.openxmlformats.org/officeDocument/2006/relationships/oleObject" Target="../embeddings/oleObject89.bin"/><Relationship Id="rId7" Type="http://schemas.openxmlformats.org/officeDocument/2006/relationships/image" Target="../media/image6.wmf"/><Relationship Id="rId12" Type="http://schemas.openxmlformats.org/officeDocument/2006/relationships/image" Target="../media/image126.wmf"/><Relationship Id="rId2" Type="http://schemas.openxmlformats.org/officeDocument/2006/relationships/slideLayout" Target="../slideLayouts/slideLayout7.xml"/><Relationship Id="rId16" Type="http://schemas.openxmlformats.org/officeDocument/2006/relationships/image" Target="../media/image128.wmf"/><Relationship Id="rId1" Type="http://schemas.openxmlformats.org/officeDocument/2006/relationships/vmlDrawing" Target="../drawings/vmlDrawing27.vml"/><Relationship Id="rId6" Type="http://schemas.openxmlformats.org/officeDocument/2006/relationships/image" Target="../media/image5.wmf"/><Relationship Id="rId11" Type="http://schemas.openxmlformats.org/officeDocument/2006/relationships/oleObject" Target="../embeddings/oleObject91.bin"/><Relationship Id="rId5" Type="http://schemas.openxmlformats.org/officeDocument/2006/relationships/image" Target="../media/image129.emf"/><Relationship Id="rId15" Type="http://schemas.openxmlformats.org/officeDocument/2006/relationships/oleObject" Target="../embeddings/oleObject93.bin"/><Relationship Id="rId10" Type="http://schemas.openxmlformats.org/officeDocument/2006/relationships/image" Target="../media/image125.emf"/><Relationship Id="rId4" Type="http://schemas.openxmlformats.org/officeDocument/2006/relationships/image" Target="../media/image124.emf"/><Relationship Id="rId9" Type="http://schemas.openxmlformats.org/officeDocument/2006/relationships/oleObject" Target="../embeddings/oleObject90.bin"/><Relationship Id="rId14" Type="http://schemas.openxmlformats.org/officeDocument/2006/relationships/image" Target="../media/image127.wmf"/></Relationships>
</file>

<file path=ppt/slides/_rels/slide2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4.bin"/><Relationship Id="rId7" Type="http://schemas.openxmlformats.org/officeDocument/2006/relationships/image" Target="../media/image6.wmf"/><Relationship Id="rId12"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wmf"/><Relationship Id="rId11" Type="http://schemas.openxmlformats.org/officeDocument/2006/relationships/oleObject" Target="../embeddings/oleObject96.bin"/><Relationship Id="rId5" Type="http://schemas.openxmlformats.org/officeDocument/2006/relationships/image" Target="../media/image132.emf"/><Relationship Id="rId10" Type="http://schemas.openxmlformats.org/officeDocument/2006/relationships/image" Target="../media/image131.emf"/><Relationship Id="rId4" Type="http://schemas.openxmlformats.org/officeDocument/2006/relationships/image" Target="../media/image130.emf"/><Relationship Id="rId9" Type="http://schemas.openxmlformats.org/officeDocument/2006/relationships/oleObject" Target="../embeddings/oleObject95.bin"/></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9.emf"/><Relationship Id="rId10"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wmf"/><Relationship Id="rId11" Type="http://schemas.openxmlformats.org/officeDocument/2006/relationships/image" Target="../media/image136.png"/><Relationship Id="rId5" Type="http://schemas.openxmlformats.org/officeDocument/2006/relationships/image" Target="../media/image135.emf"/><Relationship Id="rId10" Type="http://schemas.openxmlformats.org/officeDocument/2006/relationships/image" Target="../media/image134.emf"/><Relationship Id="rId4" Type="http://schemas.openxmlformats.org/officeDocument/2006/relationships/image" Target="../media/image133.emf"/><Relationship Id="rId9" Type="http://schemas.openxmlformats.org/officeDocument/2006/relationships/oleObject" Target="../embeddings/oleObject98.bin"/></Relationships>
</file>

<file path=ppt/slides/_rels/slide3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wmf"/><Relationship Id="rId5" Type="http://schemas.openxmlformats.org/officeDocument/2006/relationships/image" Target="../media/image139.emf"/><Relationship Id="rId10" Type="http://schemas.openxmlformats.org/officeDocument/2006/relationships/image" Target="../media/image138.emf"/><Relationship Id="rId4" Type="http://schemas.openxmlformats.org/officeDocument/2006/relationships/image" Target="../media/image137.emf"/><Relationship Id="rId9" Type="http://schemas.openxmlformats.org/officeDocument/2006/relationships/oleObject" Target="../embeddings/oleObject100.bin"/></Relationships>
</file>

<file path=ppt/slides/_rels/slide3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wmf"/><Relationship Id="rId5" Type="http://schemas.openxmlformats.org/officeDocument/2006/relationships/image" Target="../media/image142.emf"/><Relationship Id="rId10" Type="http://schemas.openxmlformats.org/officeDocument/2006/relationships/image" Target="../media/image141.emf"/><Relationship Id="rId4" Type="http://schemas.openxmlformats.org/officeDocument/2006/relationships/image" Target="../media/image140.emf"/><Relationship Id="rId9" Type="http://schemas.openxmlformats.org/officeDocument/2006/relationships/oleObject" Target="../embeddings/oleObject102.bin"/></Relationships>
</file>

<file path=ppt/slides/_rels/slide3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wmf"/><Relationship Id="rId5" Type="http://schemas.openxmlformats.org/officeDocument/2006/relationships/image" Target="../media/image145.emf"/><Relationship Id="rId10" Type="http://schemas.openxmlformats.org/officeDocument/2006/relationships/image" Target="../media/image144.emf"/><Relationship Id="rId4" Type="http://schemas.openxmlformats.org/officeDocument/2006/relationships/image" Target="../media/image143.emf"/><Relationship Id="rId9" Type="http://schemas.openxmlformats.org/officeDocument/2006/relationships/oleObject" Target="../embeddings/oleObject104.bin"/></Relationships>
</file>

<file path=ppt/slides/_rels/slide3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5.wmf"/><Relationship Id="rId11" Type="http://schemas.openxmlformats.org/officeDocument/2006/relationships/image" Target="../media/image149.png"/><Relationship Id="rId5" Type="http://schemas.openxmlformats.org/officeDocument/2006/relationships/image" Target="../media/image148.emf"/><Relationship Id="rId10" Type="http://schemas.openxmlformats.org/officeDocument/2006/relationships/image" Target="../media/image147.emf"/><Relationship Id="rId4" Type="http://schemas.openxmlformats.org/officeDocument/2006/relationships/image" Target="../media/image146.emf"/><Relationship Id="rId9" Type="http://schemas.openxmlformats.org/officeDocument/2006/relationships/oleObject" Target="../embeddings/oleObject106.bin"/></Relationships>
</file>

<file path=ppt/slides/_rels/slide3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5.wmf"/><Relationship Id="rId11" Type="http://schemas.openxmlformats.org/officeDocument/2006/relationships/image" Target="../media/image153.png"/><Relationship Id="rId5" Type="http://schemas.openxmlformats.org/officeDocument/2006/relationships/image" Target="../media/image152.emf"/><Relationship Id="rId10" Type="http://schemas.openxmlformats.org/officeDocument/2006/relationships/image" Target="../media/image151.emf"/><Relationship Id="rId4" Type="http://schemas.openxmlformats.org/officeDocument/2006/relationships/image" Target="../media/image150.emf"/><Relationship Id="rId9" Type="http://schemas.openxmlformats.org/officeDocument/2006/relationships/oleObject" Target="../embeddings/oleObject108.bin"/></Relationships>
</file>

<file path=ppt/slides/_rels/slide3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5.wmf"/><Relationship Id="rId11" Type="http://schemas.openxmlformats.org/officeDocument/2006/relationships/image" Target="../media/image157.png"/><Relationship Id="rId5" Type="http://schemas.openxmlformats.org/officeDocument/2006/relationships/image" Target="../media/image156.emf"/><Relationship Id="rId10" Type="http://schemas.openxmlformats.org/officeDocument/2006/relationships/image" Target="../media/image155.emf"/><Relationship Id="rId4" Type="http://schemas.openxmlformats.org/officeDocument/2006/relationships/image" Target="../media/image154.emf"/><Relationship Id="rId9" Type="http://schemas.openxmlformats.org/officeDocument/2006/relationships/oleObject" Target="../embeddings/oleObject110.bin"/></Relationships>
</file>

<file path=ppt/slides/_rels/slide3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wmf"/><Relationship Id="rId5" Type="http://schemas.openxmlformats.org/officeDocument/2006/relationships/image" Target="../media/image160.emf"/><Relationship Id="rId10" Type="http://schemas.openxmlformats.org/officeDocument/2006/relationships/image" Target="../media/image159.emf"/><Relationship Id="rId4" Type="http://schemas.openxmlformats.org/officeDocument/2006/relationships/image" Target="../media/image158.emf"/><Relationship Id="rId9" Type="http://schemas.openxmlformats.org/officeDocument/2006/relationships/oleObject" Target="../embeddings/oleObject112.bin"/></Relationships>
</file>

<file path=ppt/slides/_rels/slide3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5.wmf"/><Relationship Id="rId5" Type="http://schemas.openxmlformats.org/officeDocument/2006/relationships/image" Target="../media/image163.emf"/><Relationship Id="rId10" Type="http://schemas.openxmlformats.org/officeDocument/2006/relationships/image" Target="../media/image162.emf"/><Relationship Id="rId4" Type="http://schemas.openxmlformats.org/officeDocument/2006/relationships/image" Target="../media/image161.emf"/><Relationship Id="rId9" Type="http://schemas.openxmlformats.org/officeDocument/2006/relationships/oleObject" Target="../embeddings/oleObject114.bin"/></Relationships>
</file>

<file path=ppt/slides/_rels/slide3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5.wmf"/><Relationship Id="rId5" Type="http://schemas.openxmlformats.org/officeDocument/2006/relationships/image" Target="../media/image166.emf"/><Relationship Id="rId10" Type="http://schemas.openxmlformats.org/officeDocument/2006/relationships/image" Target="../media/image165.emf"/><Relationship Id="rId4" Type="http://schemas.openxmlformats.org/officeDocument/2006/relationships/image" Target="../media/image164.emf"/><Relationship Id="rId9" Type="http://schemas.openxmlformats.org/officeDocument/2006/relationships/oleObject" Target="../embeddings/oleObject116.bin"/></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image" Target="../media/image13.png"/><Relationship Id="rId5" Type="http://schemas.openxmlformats.org/officeDocument/2006/relationships/image" Target="../media/image12.emf"/><Relationship Id="rId10"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5.wmf"/><Relationship Id="rId5" Type="http://schemas.openxmlformats.org/officeDocument/2006/relationships/image" Target="../media/image169.emf"/><Relationship Id="rId10" Type="http://schemas.openxmlformats.org/officeDocument/2006/relationships/image" Target="../media/image168.emf"/><Relationship Id="rId4" Type="http://schemas.openxmlformats.org/officeDocument/2006/relationships/image" Target="../media/image167.emf"/><Relationship Id="rId9" Type="http://schemas.openxmlformats.org/officeDocument/2006/relationships/oleObject" Target="../embeddings/oleObject118.bin"/></Relationships>
</file>

<file path=ppt/slides/_rels/slide4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5.wmf"/><Relationship Id="rId5" Type="http://schemas.openxmlformats.org/officeDocument/2006/relationships/image" Target="../media/image172.emf"/><Relationship Id="rId10" Type="http://schemas.openxmlformats.org/officeDocument/2006/relationships/image" Target="../media/image171.emf"/><Relationship Id="rId4" Type="http://schemas.openxmlformats.org/officeDocument/2006/relationships/image" Target="../media/image170.emf"/><Relationship Id="rId9" Type="http://schemas.openxmlformats.org/officeDocument/2006/relationships/oleObject" Target="../embeddings/oleObject120.bin"/></Relationships>
</file>

<file path=ppt/slides/_rels/slide4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5.wmf"/><Relationship Id="rId5" Type="http://schemas.openxmlformats.org/officeDocument/2006/relationships/image" Target="../media/image175.emf"/><Relationship Id="rId10" Type="http://schemas.openxmlformats.org/officeDocument/2006/relationships/image" Target="../media/image174.emf"/><Relationship Id="rId4" Type="http://schemas.openxmlformats.org/officeDocument/2006/relationships/image" Target="../media/image173.emf"/><Relationship Id="rId9" Type="http://schemas.openxmlformats.org/officeDocument/2006/relationships/oleObject" Target="../embeddings/oleObject122.bin"/></Relationships>
</file>

<file path=ppt/slides/_rels/slide4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5.wmf"/><Relationship Id="rId5" Type="http://schemas.openxmlformats.org/officeDocument/2006/relationships/image" Target="../media/image178.emf"/><Relationship Id="rId10" Type="http://schemas.openxmlformats.org/officeDocument/2006/relationships/image" Target="../media/image177.emf"/><Relationship Id="rId4" Type="http://schemas.openxmlformats.org/officeDocument/2006/relationships/image" Target="../media/image176.emf"/><Relationship Id="rId9" Type="http://schemas.openxmlformats.org/officeDocument/2006/relationships/oleObject" Target="../embeddings/oleObject124.bin"/></Relationships>
</file>

<file path=ppt/slides/_rels/slide4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5.wmf"/><Relationship Id="rId5" Type="http://schemas.openxmlformats.org/officeDocument/2006/relationships/image" Target="../media/image181.emf"/><Relationship Id="rId10" Type="http://schemas.openxmlformats.org/officeDocument/2006/relationships/image" Target="../media/image180.emf"/><Relationship Id="rId4" Type="http://schemas.openxmlformats.org/officeDocument/2006/relationships/image" Target="../media/image179.emf"/><Relationship Id="rId9" Type="http://schemas.openxmlformats.org/officeDocument/2006/relationships/oleObject" Target="../embeddings/oleObject126.bin"/></Relationships>
</file>

<file path=ppt/slides/_rels/slide4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5.wmf"/><Relationship Id="rId5" Type="http://schemas.openxmlformats.org/officeDocument/2006/relationships/image" Target="../media/image184.emf"/><Relationship Id="rId10" Type="http://schemas.openxmlformats.org/officeDocument/2006/relationships/image" Target="../media/image183.emf"/><Relationship Id="rId4" Type="http://schemas.openxmlformats.org/officeDocument/2006/relationships/image" Target="../media/image182.emf"/><Relationship Id="rId9" Type="http://schemas.openxmlformats.org/officeDocument/2006/relationships/oleObject" Target="../embeddings/oleObject128.bin"/></Relationships>
</file>

<file path=ppt/slides/_rels/slide4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5.wmf"/><Relationship Id="rId5" Type="http://schemas.openxmlformats.org/officeDocument/2006/relationships/image" Target="../media/image187.emf"/><Relationship Id="rId10" Type="http://schemas.openxmlformats.org/officeDocument/2006/relationships/image" Target="../media/image186.emf"/><Relationship Id="rId4" Type="http://schemas.openxmlformats.org/officeDocument/2006/relationships/image" Target="../media/image185.emf"/><Relationship Id="rId9" Type="http://schemas.openxmlformats.org/officeDocument/2006/relationships/oleObject" Target="../embeddings/oleObject130.bin"/></Relationships>
</file>

<file path=ppt/slides/_rels/slide4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5.wmf"/><Relationship Id="rId5" Type="http://schemas.openxmlformats.org/officeDocument/2006/relationships/image" Target="../media/image190.emf"/><Relationship Id="rId10" Type="http://schemas.openxmlformats.org/officeDocument/2006/relationships/image" Target="../media/image189.emf"/><Relationship Id="rId4" Type="http://schemas.openxmlformats.org/officeDocument/2006/relationships/image" Target="../media/image188.emf"/><Relationship Id="rId9" Type="http://schemas.openxmlformats.org/officeDocument/2006/relationships/oleObject" Target="../embeddings/oleObject132.bin"/></Relationships>
</file>

<file path=ppt/slides/_rels/slide4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5.wmf"/><Relationship Id="rId5" Type="http://schemas.openxmlformats.org/officeDocument/2006/relationships/image" Target="../media/image193.emf"/><Relationship Id="rId10" Type="http://schemas.openxmlformats.org/officeDocument/2006/relationships/image" Target="../media/image192.emf"/><Relationship Id="rId4" Type="http://schemas.openxmlformats.org/officeDocument/2006/relationships/image" Target="../media/image191.emf"/><Relationship Id="rId9" Type="http://schemas.openxmlformats.org/officeDocument/2006/relationships/oleObject" Target="../embeddings/oleObject134.bin"/></Relationships>
</file>

<file path=ppt/slides/_rels/slide4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5.wmf"/><Relationship Id="rId5" Type="http://schemas.openxmlformats.org/officeDocument/2006/relationships/image" Target="../media/image196.emf"/><Relationship Id="rId10" Type="http://schemas.openxmlformats.org/officeDocument/2006/relationships/image" Target="../media/image195.emf"/><Relationship Id="rId4" Type="http://schemas.openxmlformats.org/officeDocument/2006/relationships/image" Target="../media/image194.emf"/><Relationship Id="rId9" Type="http://schemas.openxmlformats.org/officeDocument/2006/relationships/oleObject" Target="../embeddings/oleObject136.bin"/></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image" Target="../media/image6.wmf"/><Relationship Id="rId12" Type="http://schemas.openxmlformats.org/officeDocument/2006/relationships/image" Target="../media/image16.wmf"/><Relationship Id="rId2" Type="http://schemas.openxmlformats.org/officeDocument/2006/relationships/slideLayout" Target="../slideLayouts/slideLayout7.xml"/><Relationship Id="rId16" Type="http://schemas.openxmlformats.org/officeDocument/2006/relationships/image" Target="../media/image18.wmf"/><Relationship Id="rId1" Type="http://schemas.openxmlformats.org/officeDocument/2006/relationships/vmlDrawing" Target="../drawings/vmlDrawing4.vml"/><Relationship Id="rId6" Type="http://schemas.openxmlformats.org/officeDocument/2006/relationships/image" Target="../media/image5.wmf"/><Relationship Id="rId11" Type="http://schemas.openxmlformats.org/officeDocument/2006/relationships/oleObject" Target="../embeddings/oleObject9.bin"/><Relationship Id="rId5" Type="http://schemas.openxmlformats.org/officeDocument/2006/relationships/image" Target="../media/image19.emf"/><Relationship Id="rId15" Type="http://schemas.openxmlformats.org/officeDocument/2006/relationships/oleObject" Target="../embeddings/oleObject11.bin"/><Relationship Id="rId10"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oleObject" Target="../embeddings/oleObject8.bin"/><Relationship Id="rId14" Type="http://schemas.openxmlformats.org/officeDocument/2006/relationships/image" Target="../media/image17.wmf"/></Relationships>
</file>

<file path=ppt/slides/_rels/slide5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5.wmf"/><Relationship Id="rId5" Type="http://schemas.openxmlformats.org/officeDocument/2006/relationships/image" Target="../media/image199.emf"/><Relationship Id="rId10" Type="http://schemas.openxmlformats.org/officeDocument/2006/relationships/image" Target="../media/image198.emf"/><Relationship Id="rId4" Type="http://schemas.openxmlformats.org/officeDocument/2006/relationships/image" Target="../media/image197.emf"/><Relationship Id="rId9" Type="http://schemas.openxmlformats.org/officeDocument/2006/relationships/oleObject" Target="../embeddings/oleObject138.bin"/></Relationships>
</file>

<file path=ppt/slides/_rels/slide5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5.wmf"/><Relationship Id="rId5" Type="http://schemas.openxmlformats.org/officeDocument/2006/relationships/image" Target="../media/image202.emf"/><Relationship Id="rId10" Type="http://schemas.openxmlformats.org/officeDocument/2006/relationships/image" Target="../media/image201.emf"/><Relationship Id="rId4" Type="http://schemas.openxmlformats.org/officeDocument/2006/relationships/image" Target="../media/image200.emf"/><Relationship Id="rId9" Type="http://schemas.openxmlformats.org/officeDocument/2006/relationships/oleObject" Target="../embeddings/oleObject140.bin"/></Relationships>
</file>

<file path=ppt/slides/_rels/slide5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5.wmf"/><Relationship Id="rId5" Type="http://schemas.openxmlformats.org/officeDocument/2006/relationships/image" Target="../media/image205.emf"/><Relationship Id="rId10" Type="http://schemas.openxmlformats.org/officeDocument/2006/relationships/image" Target="../media/image204.emf"/><Relationship Id="rId4" Type="http://schemas.openxmlformats.org/officeDocument/2006/relationships/image" Target="../media/image203.emf"/><Relationship Id="rId9" Type="http://schemas.openxmlformats.org/officeDocument/2006/relationships/oleObject" Target="../embeddings/oleObject142.bin"/></Relationships>
</file>

<file path=ppt/slides/_rels/slide5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5.wmf"/><Relationship Id="rId5" Type="http://schemas.openxmlformats.org/officeDocument/2006/relationships/image" Target="../media/image208.emf"/><Relationship Id="rId10" Type="http://schemas.openxmlformats.org/officeDocument/2006/relationships/image" Target="../media/image207.emf"/><Relationship Id="rId4" Type="http://schemas.openxmlformats.org/officeDocument/2006/relationships/image" Target="../media/image206.emf"/><Relationship Id="rId9" Type="http://schemas.openxmlformats.org/officeDocument/2006/relationships/oleObject" Target="../embeddings/oleObject144.bin"/></Relationships>
</file>

<file path=ppt/slides/_rels/slide5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5.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5.wmf"/><Relationship Id="rId5" Type="http://schemas.openxmlformats.org/officeDocument/2006/relationships/image" Target="../media/image211.emf"/><Relationship Id="rId10" Type="http://schemas.openxmlformats.org/officeDocument/2006/relationships/image" Target="../media/image210.emf"/><Relationship Id="rId4" Type="http://schemas.openxmlformats.org/officeDocument/2006/relationships/image" Target="../media/image209.emf"/><Relationship Id="rId9" Type="http://schemas.openxmlformats.org/officeDocument/2006/relationships/oleObject" Target="../embeddings/oleObject146.bin"/></Relationships>
</file>

<file path=ppt/slides/_rels/slide5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7.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5.wmf"/><Relationship Id="rId5" Type="http://schemas.openxmlformats.org/officeDocument/2006/relationships/image" Target="../media/image214.emf"/><Relationship Id="rId10" Type="http://schemas.openxmlformats.org/officeDocument/2006/relationships/image" Target="../media/image213.emf"/><Relationship Id="rId4" Type="http://schemas.openxmlformats.org/officeDocument/2006/relationships/image" Target="../media/image212.emf"/><Relationship Id="rId9" Type="http://schemas.openxmlformats.org/officeDocument/2006/relationships/oleObject" Target="../embeddings/oleObject148.bin"/></Relationships>
</file>

<file path=ppt/slides/_rels/slide5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5.wmf"/><Relationship Id="rId5" Type="http://schemas.openxmlformats.org/officeDocument/2006/relationships/image" Target="../media/image217.emf"/><Relationship Id="rId10" Type="http://schemas.openxmlformats.org/officeDocument/2006/relationships/image" Target="../media/image216.emf"/><Relationship Id="rId4" Type="http://schemas.openxmlformats.org/officeDocument/2006/relationships/image" Target="../media/image215.emf"/><Relationship Id="rId9" Type="http://schemas.openxmlformats.org/officeDocument/2006/relationships/oleObject" Target="../embeddings/oleObject150.bin"/></Relationships>
</file>

<file path=ppt/slides/_rels/slide5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5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5.wmf"/><Relationship Id="rId11" Type="http://schemas.openxmlformats.org/officeDocument/2006/relationships/image" Target="../media/image221.png"/><Relationship Id="rId5" Type="http://schemas.openxmlformats.org/officeDocument/2006/relationships/image" Target="../media/image220.emf"/><Relationship Id="rId10" Type="http://schemas.openxmlformats.org/officeDocument/2006/relationships/image" Target="../media/image219.emf"/><Relationship Id="rId4" Type="http://schemas.openxmlformats.org/officeDocument/2006/relationships/image" Target="../media/image218.emf"/><Relationship Id="rId9" Type="http://schemas.openxmlformats.org/officeDocument/2006/relationships/oleObject" Target="../embeddings/oleObject152.bin"/></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11" Type="http://schemas.openxmlformats.org/officeDocument/2006/relationships/image" Target="../media/image23.png"/><Relationship Id="rId5" Type="http://schemas.openxmlformats.org/officeDocument/2006/relationships/image" Target="../media/image22.emf"/><Relationship Id="rId10"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4.bin"/><Relationship Id="rId7" Type="http://schemas.openxmlformats.org/officeDocument/2006/relationships/image" Target="../media/image6.wmf"/><Relationship Id="rId12"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wmf"/><Relationship Id="rId11" Type="http://schemas.openxmlformats.org/officeDocument/2006/relationships/oleObject" Target="../embeddings/oleObject16.bin"/><Relationship Id="rId5" Type="http://schemas.openxmlformats.org/officeDocument/2006/relationships/image" Target="../media/image27.emf"/><Relationship Id="rId10"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image" Target="../media/image30.emf"/><Relationship Id="rId10" Type="http://schemas.openxmlformats.org/officeDocument/2006/relationships/image" Target="../media/image29.emf"/><Relationship Id="rId4" Type="http://schemas.openxmlformats.org/officeDocument/2006/relationships/image" Target="../media/image28.emf"/><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wmf"/><Relationship Id="rId5" Type="http://schemas.openxmlformats.org/officeDocument/2006/relationships/image" Target="../media/image33.emf"/><Relationship Id="rId10"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A8F9BB-01BE-4A52-A5F0-A0499555F233}" type="slidenum">
              <a:rPr lang="en-US" altLang="en-US">
                <a:solidFill>
                  <a:srgbClr val="898989"/>
                </a:solidFill>
                <a:latin typeface="Calibri" pitchFamily="34" charset="0"/>
              </a:rPr>
              <a:pPr eaLnBrk="1" hangingPunct="1"/>
              <a:t>1</a:t>
            </a:fld>
            <a:endParaRPr lang="en-US" altLang="en-US">
              <a:solidFill>
                <a:srgbClr val="898989"/>
              </a:solidFill>
              <a:latin typeface="Calibri" pitchFamily="34" charset="0"/>
            </a:endParaRPr>
          </a:p>
        </p:txBody>
      </p:sp>
      <p:sp>
        <p:nvSpPr>
          <p:cNvPr id="64515" name="Rectangle 2" descr="Recycled paper"/>
          <p:cNvSpPr>
            <a:spLocks noChangeArrowheads="1"/>
          </p:cNvSpPr>
          <p:nvPr/>
        </p:nvSpPr>
        <p:spPr bwMode="auto">
          <a:xfrm>
            <a:off x="5562600" y="2590800"/>
            <a:ext cx="3352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4400" b="1" dirty="0">
                <a:latin typeface="Calibri" pitchFamily="34" charset="0"/>
              </a:rPr>
              <a:t>Monopoly</a:t>
            </a:r>
          </a:p>
          <a:p>
            <a:pPr algn="ctr"/>
            <a:r>
              <a:rPr lang="en-US" altLang="en-US" sz="4400" b="1" dirty="0">
                <a:latin typeface="Calibri" pitchFamily="34" charset="0"/>
              </a:rPr>
              <a:t>a</a:t>
            </a:r>
            <a:r>
              <a:rPr lang="en-US" altLang="en-US" sz="4400" b="1" dirty="0" smtClean="0">
                <a:latin typeface="Calibri" pitchFamily="34" charset="0"/>
              </a:rPr>
              <a:t>nd Monopsony</a:t>
            </a:r>
            <a:endParaRPr lang="en-US" altLang="en-US" sz="4400" b="1" dirty="0">
              <a:latin typeface="Calibri" pitchFamily="34" charset="0"/>
            </a:endParaRPr>
          </a:p>
        </p:txBody>
      </p:sp>
      <p:sp>
        <p:nvSpPr>
          <p:cNvPr id="15" name="Title 14"/>
          <p:cNvSpPr txBox="1">
            <a:spLocks/>
          </p:cNvSpPr>
          <p:nvPr/>
        </p:nvSpPr>
        <p:spPr>
          <a:xfrm>
            <a:off x="5562600" y="304800"/>
            <a:ext cx="3352800" cy="914400"/>
          </a:xfrm>
          <a:prstGeom prst="rect">
            <a:avLst/>
          </a:prstGeom>
          <a:solidFill>
            <a:schemeClr val="accent3">
              <a:lumMod val="50000"/>
            </a:schemeClr>
          </a:solidFill>
        </p:spPr>
        <p:txBody>
          <a:bodyPr/>
          <a:lstStyle/>
          <a:p>
            <a:pPr algn="ctr" eaLnBrk="0" hangingPunct="0">
              <a:defRPr/>
            </a:pPr>
            <a:r>
              <a:rPr lang="en-US" sz="4400" b="1" dirty="0">
                <a:solidFill>
                  <a:schemeClr val="bg1"/>
                </a:solidFill>
                <a:latin typeface="+mj-lt"/>
                <a:ea typeface="+mj-ea"/>
                <a:cs typeface="+mj-cs"/>
              </a:rPr>
              <a:t>Chapter 11</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3" y="63953"/>
            <a:ext cx="5254307" cy="673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7FAC8C-5374-451A-864A-A5FF5879D246}" type="slidenum">
              <a:rPr lang="en-US" altLang="en-US">
                <a:solidFill>
                  <a:srgbClr val="898989"/>
                </a:solidFill>
                <a:latin typeface="Calibri" pitchFamily="34" charset="0"/>
              </a:rPr>
              <a:pPr eaLnBrk="1" hangingPunct="1"/>
              <a:t>10</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92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923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923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922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Marginal Revenue Curve and Demand</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5" name="Content Placeholder 2"/>
          <p:cNvSpPr txBox="1">
            <a:spLocks/>
          </p:cNvSpPr>
          <p:nvPr/>
        </p:nvSpPr>
        <p:spPr>
          <a:xfrm>
            <a:off x="5638800" y="1905000"/>
            <a:ext cx="3276600" cy="4297363"/>
          </a:xfrm>
          <a:prstGeom prst="rect">
            <a:avLst/>
          </a:prstGeom>
        </p:spPr>
        <p:txBody>
          <a:bodyPr/>
          <a:lstStyle/>
          <a:p>
            <a:pPr marL="342900" indent="-342900">
              <a:spcBef>
                <a:spcPct val="20000"/>
              </a:spcBef>
              <a:buFont typeface="Arial" charset="0"/>
              <a:buChar char="•"/>
              <a:defRPr/>
            </a:pPr>
            <a:r>
              <a:rPr lang="en-US" sz="2400" dirty="0">
                <a:latin typeface="+mn-lt"/>
              </a:rPr>
              <a:t>To sell more units, a monopolist has to lower the price.</a:t>
            </a:r>
          </a:p>
          <a:p>
            <a:pPr marL="342900" indent="-342900">
              <a:spcBef>
                <a:spcPct val="20000"/>
              </a:spcBef>
              <a:buFont typeface="Arial" charset="0"/>
              <a:buChar char="•"/>
              <a:defRPr/>
            </a:pPr>
            <a:r>
              <a:rPr lang="en-US" sz="2400" dirty="0">
                <a:latin typeface="+mn-lt"/>
              </a:rPr>
              <a:t>Increase in </a:t>
            </a:r>
            <a:r>
              <a:rPr lang="en-US" sz="2400" dirty="0" smtClean="0">
                <a:latin typeface="+mn-lt"/>
              </a:rPr>
              <a:t>rev. is </a:t>
            </a:r>
            <a:r>
              <a:rPr lang="en-US" sz="2400" dirty="0">
                <a:latin typeface="+mn-lt"/>
              </a:rPr>
              <a:t>Area III while revenue sacrificed </a:t>
            </a:r>
            <a:r>
              <a:rPr lang="en-US" sz="2400" dirty="0" smtClean="0">
                <a:latin typeface="+mn-lt"/>
              </a:rPr>
              <a:t>on</a:t>
            </a:r>
            <a:r>
              <a:rPr lang="en-US" sz="2400" dirty="0" smtClean="0">
                <a:latin typeface="+mn-lt"/>
              </a:rPr>
              <a:t> </a:t>
            </a:r>
            <a:r>
              <a:rPr lang="en-US" sz="2400" dirty="0">
                <a:latin typeface="+mn-lt"/>
              </a:rPr>
              <a:t>higher price </a:t>
            </a:r>
            <a:r>
              <a:rPr lang="en-US" sz="2400" dirty="0" smtClean="0">
                <a:latin typeface="+mn-lt"/>
              </a:rPr>
              <a:t>units is </a:t>
            </a:r>
            <a:r>
              <a:rPr lang="en-US" sz="2400" dirty="0">
                <a:latin typeface="+mn-lt"/>
              </a:rPr>
              <a:t>Area I</a:t>
            </a:r>
          </a:p>
          <a:p>
            <a:pPr marL="342900" indent="-342900">
              <a:spcBef>
                <a:spcPct val="20000"/>
              </a:spcBef>
              <a:buFont typeface="Arial" charset="0"/>
              <a:buChar char="•"/>
              <a:defRPr/>
            </a:pPr>
            <a:r>
              <a:rPr lang="en-US" sz="2400" dirty="0">
                <a:latin typeface="+mn-lt"/>
              </a:rPr>
              <a:t>Change in TR equals area III – area I</a:t>
            </a:r>
          </a:p>
        </p:txBody>
      </p:sp>
      <p:pic>
        <p:nvPicPr>
          <p:cNvPr id="9229"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2133600"/>
            <a:ext cx="51054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B1C0B-3354-4096-9CDB-ED0F1BC07537}" type="slidenum">
              <a:rPr lang="en-US" altLang="en-US">
                <a:solidFill>
                  <a:srgbClr val="898989"/>
                </a:solidFill>
                <a:latin typeface="Calibri" pitchFamily="34" charset="0"/>
              </a:rPr>
              <a:pPr eaLnBrk="1" hangingPunct="1"/>
              <a:t>11</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25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7"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25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0"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0251"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Marginal Revenue Curve and Demand</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0253" name="Content Placeholder 2"/>
          <p:cNvSpPr txBox="1">
            <a:spLocks/>
          </p:cNvSpPr>
          <p:nvPr/>
        </p:nvSpPr>
        <p:spPr bwMode="auto">
          <a:xfrm>
            <a:off x="228600" y="1295400"/>
            <a:ext cx="8686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200">
                <a:latin typeface="Calibri" pitchFamily="34" charset="0"/>
              </a:rPr>
              <a:t>Area III = price x change in quantity = P(</a:t>
            </a:r>
            <a:r>
              <a:rPr lang="el-GR" altLang="en-US" sz="3200">
                <a:latin typeface="Calibri" pitchFamily="34" charset="0"/>
              </a:rPr>
              <a:t>Δ</a:t>
            </a:r>
            <a:r>
              <a:rPr lang="en-US" altLang="en-US" sz="3200">
                <a:latin typeface="Calibri" pitchFamily="34" charset="0"/>
              </a:rPr>
              <a:t>Q)</a:t>
            </a:r>
          </a:p>
          <a:p>
            <a:pPr eaLnBrk="1" hangingPunct="1">
              <a:spcBef>
                <a:spcPct val="20000"/>
              </a:spcBef>
              <a:buFont typeface="Arial" charset="0"/>
              <a:buChar char="•"/>
            </a:pPr>
            <a:r>
              <a:rPr lang="en-US" altLang="en-US" sz="3200">
                <a:latin typeface="Calibri" pitchFamily="34" charset="0"/>
              </a:rPr>
              <a:t>Area I = - quantity x change in price = -Q</a:t>
            </a:r>
            <a:r>
              <a:rPr lang="el-GR" altLang="en-US" sz="3200">
                <a:latin typeface="Calibri" pitchFamily="34" charset="0"/>
              </a:rPr>
              <a:t> </a:t>
            </a:r>
            <a:r>
              <a:rPr lang="en-US" altLang="en-US" sz="3200">
                <a:latin typeface="Calibri" pitchFamily="34" charset="0"/>
              </a:rPr>
              <a:t>(</a:t>
            </a:r>
            <a:r>
              <a:rPr lang="el-GR" altLang="en-US" sz="3200">
                <a:latin typeface="Calibri" pitchFamily="34" charset="0"/>
              </a:rPr>
              <a:t>Δ</a:t>
            </a:r>
            <a:r>
              <a:rPr lang="en-US" altLang="en-US" sz="3200">
                <a:latin typeface="Calibri" pitchFamily="34" charset="0"/>
              </a:rPr>
              <a:t>P)</a:t>
            </a:r>
          </a:p>
          <a:p>
            <a:pPr eaLnBrk="1" hangingPunct="1">
              <a:spcBef>
                <a:spcPct val="20000"/>
              </a:spcBef>
              <a:buFont typeface="Arial" charset="0"/>
              <a:buChar char="•"/>
            </a:pPr>
            <a:r>
              <a:rPr lang="en-US" altLang="en-US" sz="3200">
                <a:latin typeface="Calibri" pitchFamily="34" charset="0"/>
              </a:rPr>
              <a:t>Change in monopolist profit: P(</a:t>
            </a:r>
            <a:r>
              <a:rPr lang="el-GR" altLang="en-US" sz="3200">
                <a:latin typeface="Calibri" pitchFamily="34" charset="0"/>
              </a:rPr>
              <a:t>Δ</a:t>
            </a:r>
            <a:r>
              <a:rPr lang="en-US" altLang="en-US" sz="3200">
                <a:latin typeface="Calibri" pitchFamily="34" charset="0"/>
              </a:rPr>
              <a:t>Q) + Q</a:t>
            </a:r>
            <a:r>
              <a:rPr lang="el-GR" altLang="en-US" sz="3200">
                <a:latin typeface="Calibri" pitchFamily="34" charset="0"/>
              </a:rPr>
              <a:t> </a:t>
            </a:r>
            <a:r>
              <a:rPr lang="en-US" altLang="en-US" sz="3200">
                <a:latin typeface="Calibri" pitchFamily="34" charset="0"/>
              </a:rPr>
              <a:t>(</a:t>
            </a:r>
            <a:r>
              <a:rPr lang="el-GR" altLang="en-US" sz="3200">
                <a:latin typeface="Calibri" pitchFamily="34" charset="0"/>
              </a:rPr>
              <a:t>Δ</a:t>
            </a:r>
            <a:r>
              <a:rPr lang="en-US" altLang="en-US" sz="3200">
                <a:latin typeface="Calibri" pitchFamily="34" charset="0"/>
              </a:rPr>
              <a:t>P)</a:t>
            </a:r>
          </a:p>
          <a:p>
            <a:pPr eaLnBrk="1" hangingPunct="1">
              <a:spcBef>
                <a:spcPct val="20000"/>
              </a:spcBef>
              <a:buFont typeface="Arial" charset="0"/>
              <a:buNone/>
            </a:pPr>
            <a:endParaRPr lang="en-US" altLang="en-US" sz="3200">
              <a:latin typeface="Calibri" pitchFamily="34" charset="0"/>
            </a:endParaRPr>
          </a:p>
          <a:p>
            <a:pPr eaLnBrk="1" hangingPunct="1">
              <a:spcBef>
                <a:spcPct val="20000"/>
              </a:spcBef>
              <a:buFont typeface="Arial" charset="0"/>
              <a:buChar char="•"/>
            </a:pPr>
            <a:endParaRPr lang="en-US" altLang="en-US" sz="3200">
              <a:latin typeface="Calibri" pitchFamily="34" charset="0"/>
            </a:endParaRPr>
          </a:p>
        </p:txBody>
      </p:sp>
      <p:graphicFrame>
        <p:nvGraphicFramePr>
          <p:cNvPr id="10244" name="Object 4"/>
          <p:cNvGraphicFramePr>
            <a:graphicFrameLocks noChangeAspect="1"/>
          </p:cNvGraphicFramePr>
          <p:nvPr/>
        </p:nvGraphicFramePr>
        <p:xfrm>
          <a:off x="914400" y="3505200"/>
          <a:ext cx="6511925" cy="1143000"/>
        </p:xfrm>
        <a:graphic>
          <a:graphicData uri="http://schemas.openxmlformats.org/presentationml/2006/ole">
            <mc:AlternateContent xmlns:mc="http://schemas.openxmlformats.org/markup-compatibility/2006">
              <mc:Choice xmlns:v="urn:schemas-microsoft-com:vml" Requires="v">
                <p:oleObj spid="_x0000_s10259" name="Equation" r:id="rId11" imgW="2387520" imgH="419040" progId="Equation.3">
                  <p:embed/>
                </p:oleObj>
              </mc:Choice>
              <mc:Fallback>
                <p:oleObj name="Equation" r:id="rId11" imgW="2387520" imgH="419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505200"/>
                        <a:ext cx="65119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E22396-F830-4100-888E-734BA17CF917}" type="slidenum">
              <a:rPr lang="en-US" altLang="en-US">
                <a:solidFill>
                  <a:srgbClr val="898989"/>
                </a:solidFill>
                <a:latin typeface="Calibri" pitchFamily="34" charset="0"/>
              </a:rPr>
              <a:pPr eaLnBrk="1" hangingPunct="1"/>
              <a:t>12</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12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127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0"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128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1274"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Marginal Revenue</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381000" y="1524000"/>
            <a:ext cx="8153400" cy="4495800"/>
          </a:xfrm>
          <a:prstGeom prst="rect">
            <a:avLst/>
          </a:prstGeom>
        </p:spPr>
        <p:txBody>
          <a:bodyPr/>
          <a:lstStyle/>
          <a:p>
            <a:pPr marL="342900" indent="-342900">
              <a:spcBef>
                <a:spcPct val="20000"/>
              </a:spcBef>
              <a:defRPr/>
            </a:pPr>
            <a:r>
              <a:rPr lang="en-US" sz="3200" dirty="0">
                <a:latin typeface="+mn-lt"/>
              </a:rPr>
              <a:t>Marginal revenue has two parts:</a:t>
            </a:r>
          </a:p>
          <a:p>
            <a:pPr marL="342900" indent="-342900">
              <a:spcBef>
                <a:spcPct val="20000"/>
              </a:spcBef>
              <a:buFont typeface="Arial" charset="0"/>
              <a:buChar char="•"/>
              <a:defRPr/>
            </a:pPr>
            <a:r>
              <a:rPr lang="en-US" sz="3200" i="1" dirty="0">
                <a:solidFill>
                  <a:srgbClr val="990000"/>
                </a:solidFill>
                <a:latin typeface="+mn-lt"/>
              </a:rPr>
              <a:t>P</a:t>
            </a:r>
            <a:r>
              <a:rPr lang="en-US" sz="3200" dirty="0">
                <a:latin typeface="+mn-lt"/>
              </a:rPr>
              <a:t>:  increase in revenue due to higher volume-the marginal units</a:t>
            </a:r>
          </a:p>
          <a:p>
            <a:pPr marL="342900" indent="-342900">
              <a:spcBef>
                <a:spcPct val="20000"/>
              </a:spcBef>
              <a:buFont typeface="Arial" charset="0"/>
              <a:buChar char="•"/>
              <a:defRPr/>
            </a:pPr>
            <a:r>
              <a:rPr lang="en-US" sz="3200" i="1" dirty="0">
                <a:solidFill>
                  <a:srgbClr val="990000"/>
                </a:solidFill>
                <a:latin typeface="+mn-lt"/>
              </a:rPr>
              <a:t>Q(</a:t>
            </a:r>
            <a:r>
              <a:rPr lang="el-GR" sz="3200" i="1" dirty="0">
                <a:solidFill>
                  <a:srgbClr val="990000"/>
                </a:solidFill>
                <a:latin typeface="+mn-lt"/>
              </a:rPr>
              <a:t>Δ</a:t>
            </a:r>
            <a:r>
              <a:rPr lang="en-US" sz="3200" i="1" dirty="0">
                <a:solidFill>
                  <a:srgbClr val="990000"/>
                </a:solidFill>
                <a:latin typeface="+mn-lt"/>
              </a:rPr>
              <a:t>P/</a:t>
            </a:r>
            <a:r>
              <a:rPr lang="el-GR" sz="3200" i="1" dirty="0">
                <a:solidFill>
                  <a:srgbClr val="990000"/>
                </a:solidFill>
                <a:latin typeface="+mn-lt"/>
              </a:rPr>
              <a:t>Δ</a:t>
            </a:r>
            <a:r>
              <a:rPr lang="en-US" sz="3200" i="1" dirty="0">
                <a:solidFill>
                  <a:srgbClr val="990000"/>
                </a:solidFill>
                <a:latin typeface="+mn-lt"/>
              </a:rPr>
              <a:t>Q)</a:t>
            </a:r>
            <a:r>
              <a:rPr lang="en-US" sz="3200" dirty="0">
                <a:latin typeface="+mn-lt"/>
              </a:rPr>
              <a:t>: decrease in revenue due to reduced price of the inframarginal units.</a:t>
            </a:r>
          </a:p>
          <a:p>
            <a:pPr marL="342900" indent="-342900">
              <a:spcBef>
                <a:spcPct val="20000"/>
              </a:spcBef>
              <a:buFont typeface="Arial" charset="0"/>
              <a:buChar char="•"/>
              <a:defRPr/>
            </a:pPr>
            <a:r>
              <a:rPr lang="en-US" sz="3200" dirty="0">
                <a:latin typeface="+mn-lt"/>
              </a:rPr>
              <a:t>The marginal revenue is less than the price the monopolist can charge to sell that quantity for any Q&gt;0</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84DE83-15C6-4BA9-8504-5F570FD17F67}" type="slidenum">
              <a:rPr lang="en-US" altLang="en-US">
                <a:solidFill>
                  <a:srgbClr val="898989"/>
                </a:solidFill>
                <a:latin typeface="Calibri" pitchFamily="34" charset="0"/>
              </a:rPr>
              <a:pPr eaLnBrk="1" hangingPunct="1"/>
              <a:t>13</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22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230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230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230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Average Revenue</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12302" name="Content Placeholder 2"/>
          <p:cNvSpPr txBox="1">
            <a:spLocks/>
          </p:cNvSpPr>
          <p:nvPr/>
        </p:nvSpPr>
        <p:spPr bwMode="auto">
          <a:xfrm>
            <a:off x="457200" y="1447800"/>
            <a:ext cx="79248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None/>
            </a:pPr>
            <a:r>
              <a:rPr lang="en-US" altLang="en-US" sz="3200">
                <a:latin typeface="Calibri" pitchFamily="34" charset="0"/>
              </a:rPr>
              <a:t>Since</a:t>
            </a:r>
          </a:p>
          <a:p>
            <a:pPr eaLnBrk="1" hangingPunct="1">
              <a:spcBef>
                <a:spcPct val="20000"/>
              </a:spcBef>
              <a:buFont typeface="Arial" charset="0"/>
              <a:buNone/>
            </a:pPr>
            <a:endParaRPr lang="en-US" altLang="en-US" sz="3200">
              <a:latin typeface="Calibri" pitchFamily="34" charset="0"/>
            </a:endParaRPr>
          </a:p>
          <a:p>
            <a:pPr eaLnBrk="1" hangingPunct="1">
              <a:spcBef>
                <a:spcPct val="20000"/>
              </a:spcBef>
              <a:buFont typeface="Arial" charset="0"/>
              <a:buNone/>
            </a:pPr>
            <a:r>
              <a:rPr lang="en-US" altLang="en-US" sz="3200">
                <a:latin typeface="Calibri" pitchFamily="34" charset="0"/>
              </a:rPr>
              <a:t>The price a monopolist can charge to sell quantity Q is determined by the market demand curve the monopolists’ average revenue curve is the market demand curve.</a:t>
            </a:r>
          </a:p>
        </p:txBody>
      </p:sp>
      <p:graphicFrame>
        <p:nvGraphicFramePr>
          <p:cNvPr id="12292" name="Object 4"/>
          <p:cNvGraphicFramePr>
            <a:graphicFrameLocks noChangeAspect="1"/>
          </p:cNvGraphicFramePr>
          <p:nvPr/>
        </p:nvGraphicFramePr>
        <p:xfrm>
          <a:off x="1981200" y="1447800"/>
          <a:ext cx="3200400" cy="1025525"/>
        </p:xfrm>
        <a:graphic>
          <a:graphicData uri="http://schemas.openxmlformats.org/presentationml/2006/ole">
            <mc:AlternateContent xmlns:mc="http://schemas.openxmlformats.org/markup-compatibility/2006">
              <mc:Choice xmlns:v="urn:schemas-microsoft-com:vml" Requires="v">
                <p:oleObj spid="_x0000_s12309" name="Equation" r:id="rId11" imgW="1307880" imgH="419040" progId="Equation.3">
                  <p:embed/>
                </p:oleObj>
              </mc:Choice>
              <mc:Fallback>
                <p:oleObj name="Equation" r:id="rId11" imgW="1307880" imgH="419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1447800"/>
                        <a:ext cx="32004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nvGraphicFramePr>
        <p:xfrm>
          <a:off x="2514600" y="4876800"/>
          <a:ext cx="2895600" cy="625475"/>
        </p:xfrm>
        <a:graphic>
          <a:graphicData uri="http://schemas.openxmlformats.org/presentationml/2006/ole">
            <mc:AlternateContent xmlns:mc="http://schemas.openxmlformats.org/markup-compatibility/2006">
              <mc:Choice xmlns:v="urn:schemas-microsoft-com:vml" Requires="v">
                <p:oleObj spid="_x0000_s12310" name="Equation" r:id="rId13" imgW="939600" imgH="203040" progId="Equation.3">
                  <p:embed/>
                </p:oleObj>
              </mc:Choice>
              <mc:Fallback>
                <p:oleObj name="Equation" r:id="rId13" imgW="939600" imgH="20304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4876800"/>
                        <a:ext cx="28956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0387C4-1BCB-4DEB-8943-320852AC36BF}" type="slidenum">
              <a:rPr lang="en-US" altLang="en-US">
                <a:solidFill>
                  <a:srgbClr val="898989"/>
                </a:solidFill>
                <a:latin typeface="Calibri" pitchFamily="34" charset="0"/>
              </a:rPr>
              <a:pPr eaLnBrk="1" hangingPunct="1"/>
              <a:t>14</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33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332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1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332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332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Marginal Revenue and Average Revenue</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7" name="Content Placeholder 2"/>
          <p:cNvSpPr txBox="1">
            <a:spLocks/>
          </p:cNvSpPr>
          <p:nvPr/>
        </p:nvSpPr>
        <p:spPr>
          <a:xfrm>
            <a:off x="5257800" y="1600200"/>
            <a:ext cx="3657600" cy="4114800"/>
          </a:xfrm>
          <a:prstGeom prst="rect">
            <a:avLst/>
          </a:prstGeom>
        </p:spPr>
        <p:txBody>
          <a:bodyPr/>
          <a:lstStyle/>
          <a:p>
            <a:pPr marL="342900" indent="-342900">
              <a:spcBef>
                <a:spcPct val="20000"/>
              </a:spcBef>
              <a:buFont typeface="Arial" charset="0"/>
              <a:buChar char="•"/>
              <a:defRPr/>
            </a:pPr>
            <a:r>
              <a:rPr lang="en-US" sz="2800" dirty="0">
                <a:latin typeface="+mn-lt"/>
              </a:rPr>
              <a:t>The demand curve D and average revenue curve AR coincide</a:t>
            </a:r>
          </a:p>
          <a:p>
            <a:pPr marL="342900" indent="-342900">
              <a:spcBef>
                <a:spcPct val="20000"/>
              </a:spcBef>
              <a:buFont typeface="Arial" charset="0"/>
              <a:buChar char="•"/>
              <a:defRPr/>
            </a:pPr>
            <a:r>
              <a:rPr lang="en-US" sz="2800" dirty="0">
                <a:latin typeface="+mn-lt"/>
              </a:rPr>
              <a:t>The marginal revenue curve MR lies below the demand curve</a:t>
            </a:r>
          </a:p>
        </p:txBody>
      </p:sp>
      <p:pic>
        <p:nvPicPr>
          <p:cNvPr id="1332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1295400"/>
            <a:ext cx="4876800"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CA8B7A-7412-4CA0-B89C-3E0BB02EFE4C}" type="slidenum">
              <a:rPr lang="en-US" altLang="en-US">
                <a:solidFill>
                  <a:srgbClr val="898989"/>
                </a:solidFill>
                <a:latin typeface="Calibri" pitchFamily="34" charset="0"/>
              </a:rPr>
              <a:pPr eaLnBrk="1" hangingPunct="1"/>
              <a:t>15</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43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435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436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435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Marginal Revenue and Average Revenue</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4352" name="Content Placeholder 2"/>
          <p:cNvSpPr txBox="1">
            <a:spLocks/>
          </p:cNvSpPr>
          <p:nvPr/>
        </p:nvSpPr>
        <p:spPr bwMode="auto">
          <a:xfrm>
            <a:off x="6172200" y="1981200"/>
            <a:ext cx="2819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a:latin typeface="Calibri" pitchFamily="34" charset="0"/>
              </a:rPr>
              <a:t>When P decreases by $3 per ounce, (from $10 to $7), quantity increases by 3 million ounces (from 2 million to 5 million per year)</a:t>
            </a:r>
            <a:endParaRPr lang="en-US" altLang="en-US" sz="3200" i="1">
              <a:latin typeface="Calibri" pitchFamily="34" charset="0"/>
            </a:endParaRPr>
          </a:p>
        </p:txBody>
      </p:sp>
      <p:graphicFrame>
        <p:nvGraphicFramePr>
          <p:cNvPr id="14340" name="Object 4"/>
          <p:cNvGraphicFramePr>
            <a:graphicFrameLocks noChangeAspect="1"/>
          </p:cNvGraphicFramePr>
          <p:nvPr/>
        </p:nvGraphicFramePr>
        <p:xfrm>
          <a:off x="762000" y="1524000"/>
          <a:ext cx="1371600" cy="984250"/>
        </p:xfrm>
        <a:graphic>
          <a:graphicData uri="http://schemas.openxmlformats.org/presentationml/2006/ole">
            <mc:AlternateContent xmlns:mc="http://schemas.openxmlformats.org/markup-compatibility/2006">
              <mc:Choice xmlns:v="urn:schemas-microsoft-com:vml" Requires="v">
                <p:oleObj spid="_x0000_s14361" name="Equation" r:id="rId11" imgW="583920" imgH="419040" progId="Equation.3">
                  <p:embed/>
                </p:oleObj>
              </mc:Choice>
              <mc:Fallback>
                <p:oleObj name="Equation" r:id="rId11" imgW="583920" imgH="419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1524000"/>
                        <a:ext cx="13716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5"/>
          <p:cNvGraphicFramePr>
            <a:graphicFrameLocks noChangeAspect="1"/>
          </p:cNvGraphicFramePr>
          <p:nvPr/>
        </p:nvGraphicFramePr>
        <p:xfrm>
          <a:off x="228600" y="2667000"/>
          <a:ext cx="5743575" cy="457200"/>
        </p:xfrm>
        <a:graphic>
          <a:graphicData uri="http://schemas.openxmlformats.org/presentationml/2006/ole">
            <mc:AlternateContent xmlns:mc="http://schemas.openxmlformats.org/markup-compatibility/2006">
              <mc:Choice xmlns:v="urn:schemas-microsoft-com:vml" Requires="v">
                <p:oleObj spid="_x0000_s14362" name="Equation" r:id="rId13" imgW="2552400" imgH="203040" progId="Equation.3">
                  <p:embed/>
                </p:oleObj>
              </mc:Choice>
              <mc:Fallback>
                <p:oleObj name="Equation" r:id="rId13" imgW="2552400" imgH="20304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2667000"/>
                        <a:ext cx="5743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6"/>
          <p:cNvGraphicFramePr>
            <a:graphicFrameLocks noChangeAspect="1"/>
          </p:cNvGraphicFramePr>
          <p:nvPr/>
        </p:nvGraphicFramePr>
        <p:xfrm>
          <a:off x="381000" y="3276600"/>
          <a:ext cx="4129088" cy="914400"/>
        </p:xfrm>
        <a:graphic>
          <a:graphicData uri="http://schemas.openxmlformats.org/presentationml/2006/ole">
            <mc:AlternateContent xmlns:mc="http://schemas.openxmlformats.org/markup-compatibility/2006">
              <mc:Choice xmlns:v="urn:schemas-microsoft-com:vml" Requires="v">
                <p:oleObj spid="_x0000_s14363" name="Equation" r:id="rId15" imgW="1892160" imgH="419040" progId="Equation.3">
                  <p:embed/>
                </p:oleObj>
              </mc:Choice>
              <mc:Fallback>
                <p:oleObj name="Equation" r:id="rId15" imgW="1892160" imgH="41904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3276600"/>
                        <a:ext cx="41290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7"/>
          <p:cNvGraphicFramePr>
            <a:graphicFrameLocks noChangeAspect="1"/>
          </p:cNvGraphicFramePr>
          <p:nvPr/>
        </p:nvGraphicFramePr>
        <p:xfrm>
          <a:off x="228600" y="4419600"/>
          <a:ext cx="5334000" cy="838200"/>
        </p:xfrm>
        <a:graphic>
          <a:graphicData uri="http://schemas.openxmlformats.org/presentationml/2006/ole">
            <mc:AlternateContent xmlns:mc="http://schemas.openxmlformats.org/markup-compatibility/2006">
              <mc:Choice xmlns:v="urn:schemas-microsoft-com:vml" Requires="v">
                <p:oleObj spid="_x0000_s14364" name="Equation" r:id="rId17" imgW="2666880" imgH="419040" progId="Equation.3">
                  <p:embed/>
                </p:oleObj>
              </mc:Choice>
              <mc:Fallback>
                <p:oleObj name="Equation" r:id="rId17" imgW="2666880" imgH="41904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 y="4419600"/>
                        <a:ext cx="5334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2E35FA-EBE1-4582-9E54-64F39818E994}" type="slidenum">
              <a:rPr lang="en-US" altLang="en-US">
                <a:solidFill>
                  <a:srgbClr val="898989"/>
                </a:solidFill>
                <a:latin typeface="Calibri" pitchFamily="34" charset="0"/>
              </a:rPr>
              <a:pPr eaLnBrk="1" hangingPunct="1"/>
              <a:t>16</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53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537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537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537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Marginal Revenue and Average Revenue</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457200" y="1676400"/>
            <a:ext cx="7924800" cy="3306763"/>
          </a:xfrm>
          <a:prstGeom prst="rect">
            <a:avLst/>
          </a:prstGeom>
        </p:spPr>
        <p:txBody>
          <a:bodyPr/>
          <a:lstStyle/>
          <a:p>
            <a:pPr marL="342900" indent="-342900">
              <a:spcBef>
                <a:spcPct val="20000"/>
              </a:spcBef>
              <a:buFont typeface="Arial" charset="0"/>
              <a:buChar char="•"/>
              <a:defRPr/>
            </a:pPr>
            <a:r>
              <a:rPr lang="en-US" sz="3200" dirty="0">
                <a:latin typeface="+mn-lt"/>
              </a:rPr>
              <a:t>Conclusions if Q &gt; 0:</a:t>
            </a:r>
          </a:p>
          <a:p>
            <a:pPr marL="342900" indent="-342900">
              <a:spcBef>
                <a:spcPct val="20000"/>
              </a:spcBef>
              <a:buFont typeface="Arial" charset="0"/>
              <a:buChar char="•"/>
              <a:defRPr/>
            </a:pPr>
            <a:r>
              <a:rPr lang="en-US" sz="3200" dirty="0">
                <a:latin typeface="+mn-lt"/>
              </a:rPr>
              <a:t>MR &lt; P</a:t>
            </a:r>
          </a:p>
          <a:p>
            <a:pPr marL="342900" indent="-342900">
              <a:spcBef>
                <a:spcPct val="20000"/>
              </a:spcBef>
              <a:buFont typeface="Arial" charset="0"/>
              <a:buChar char="•"/>
              <a:defRPr/>
            </a:pPr>
            <a:r>
              <a:rPr lang="en-US" sz="3200" dirty="0">
                <a:latin typeface="+mn-lt"/>
              </a:rPr>
              <a:t>MR &lt; AR</a:t>
            </a:r>
          </a:p>
          <a:p>
            <a:pPr marL="342900" indent="-342900">
              <a:spcBef>
                <a:spcPct val="20000"/>
              </a:spcBef>
              <a:buFont typeface="Arial" charset="0"/>
              <a:buChar char="•"/>
              <a:defRPr/>
            </a:pPr>
            <a:r>
              <a:rPr lang="en-US" sz="3200" dirty="0">
                <a:latin typeface="+mn-lt"/>
              </a:rPr>
              <a:t>MR lies below the demand curve.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EAC448-3EFE-4CE6-BA7B-D7383E25A64E}" type="slidenum">
              <a:rPr lang="en-US" altLang="en-US">
                <a:solidFill>
                  <a:srgbClr val="898989"/>
                </a:solidFill>
                <a:latin typeface="Calibri" pitchFamily="34" charset="0"/>
              </a:rPr>
              <a:pPr eaLnBrk="1" hangingPunct="1"/>
              <a:t>17</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63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641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7"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641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0"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6401"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Marginal Revenue and Average Revenue</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15" name="Content Placeholder 2"/>
          <p:cNvSpPr txBox="1">
            <a:spLocks/>
          </p:cNvSpPr>
          <p:nvPr/>
        </p:nvSpPr>
        <p:spPr>
          <a:xfrm>
            <a:off x="609600" y="1219200"/>
            <a:ext cx="7696200" cy="838200"/>
          </a:xfrm>
          <a:prstGeom prst="rect">
            <a:avLst/>
          </a:prstGeom>
        </p:spPr>
        <p:txBody>
          <a:bodyPr/>
          <a:lstStyle/>
          <a:p>
            <a:pPr marL="342900" indent="-342900">
              <a:spcBef>
                <a:spcPct val="20000"/>
              </a:spcBef>
              <a:buFont typeface="Arial" charset="0"/>
              <a:buChar char="•"/>
              <a:defRPr/>
            </a:pPr>
            <a:r>
              <a:rPr lang="en-US" sz="2400" dirty="0">
                <a:latin typeface="+mn-lt"/>
              </a:rPr>
              <a:t>Given the demand curve, what are the average and marginal revenue curves?</a:t>
            </a:r>
          </a:p>
        </p:txBody>
      </p:sp>
      <p:graphicFrame>
        <p:nvGraphicFramePr>
          <p:cNvPr id="16388" name="Object 4"/>
          <p:cNvGraphicFramePr>
            <a:graphicFrameLocks noChangeAspect="1"/>
          </p:cNvGraphicFramePr>
          <p:nvPr/>
        </p:nvGraphicFramePr>
        <p:xfrm>
          <a:off x="381000" y="2133600"/>
          <a:ext cx="1905000" cy="554038"/>
        </p:xfrm>
        <a:graphic>
          <a:graphicData uri="http://schemas.openxmlformats.org/presentationml/2006/ole">
            <mc:AlternateContent xmlns:mc="http://schemas.openxmlformats.org/markup-compatibility/2006">
              <mc:Choice xmlns:v="urn:schemas-microsoft-com:vml" Requires="v">
                <p:oleObj spid="_x0000_s16417" name="Equation" r:id="rId11" imgW="698400" imgH="203040" progId="Equation.3">
                  <p:embed/>
                </p:oleObj>
              </mc:Choice>
              <mc:Fallback>
                <p:oleObj name="Equation" r:id="rId11" imgW="69840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133600"/>
                        <a:ext cx="19050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5"/>
          <p:cNvGraphicFramePr>
            <a:graphicFrameLocks noChangeAspect="1"/>
          </p:cNvGraphicFramePr>
          <p:nvPr/>
        </p:nvGraphicFramePr>
        <p:xfrm>
          <a:off x="2667000" y="2133600"/>
          <a:ext cx="2100263" cy="533400"/>
        </p:xfrm>
        <a:graphic>
          <a:graphicData uri="http://schemas.openxmlformats.org/presentationml/2006/ole">
            <mc:AlternateContent xmlns:mc="http://schemas.openxmlformats.org/markup-compatibility/2006">
              <mc:Choice xmlns:v="urn:schemas-microsoft-com:vml" Requires="v">
                <p:oleObj spid="_x0000_s16418" name="Equation" r:id="rId13" imgW="799920" imgH="203040" progId="Equation.3">
                  <p:embed/>
                </p:oleObj>
              </mc:Choice>
              <mc:Fallback>
                <p:oleObj name="Equation" r:id="rId13" imgW="799920" imgH="20304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2133600"/>
                        <a:ext cx="21002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6"/>
          <p:cNvGraphicFramePr>
            <a:graphicFrameLocks noChangeAspect="1"/>
          </p:cNvGraphicFramePr>
          <p:nvPr/>
        </p:nvGraphicFramePr>
        <p:xfrm>
          <a:off x="381000" y="2819400"/>
          <a:ext cx="2716213" cy="914400"/>
        </p:xfrm>
        <a:graphic>
          <a:graphicData uri="http://schemas.openxmlformats.org/presentationml/2006/ole">
            <mc:AlternateContent xmlns:mc="http://schemas.openxmlformats.org/markup-compatibility/2006">
              <mc:Choice xmlns:v="urn:schemas-microsoft-com:vml" Requires="v">
                <p:oleObj spid="_x0000_s16419" name="Equation" r:id="rId15" imgW="1244520" imgH="419040" progId="Equation.3">
                  <p:embed/>
                </p:oleObj>
              </mc:Choice>
              <mc:Fallback>
                <p:oleObj name="Equation" r:id="rId15" imgW="1244520" imgH="41904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2819400"/>
                        <a:ext cx="27162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noChangeAspect="1"/>
          </p:cNvGraphicFramePr>
          <p:nvPr/>
        </p:nvGraphicFramePr>
        <p:xfrm>
          <a:off x="3733800" y="2743200"/>
          <a:ext cx="1371600" cy="963613"/>
        </p:xfrm>
        <a:graphic>
          <a:graphicData uri="http://schemas.openxmlformats.org/presentationml/2006/ole">
            <mc:AlternateContent xmlns:mc="http://schemas.openxmlformats.org/markup-compatibility/2006">
              <mc:Choice xmlns:v="urn:schemas-microsoft-com:vml" Requires="v">
                <p:oleObj spid="_x0000_s16420" name="Equation" r:id="rId17" imgW="596880" imgH="419040" progId="Equation.3">
                  <p:embed/>
                </p:oleObj>
              </mc:Choice>
              <mc:Fallback>
                <p:oleObj name="Equation" r:id="rId17" imgW="596880" imgH="41904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00" y="2743200"/>
                        <a:ext cx="13716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8"/>
          <p:cNvGraphicFramePr>
            <a:graphicFrameLocks noChangeAspect="1"/>
          </p:cNvGraphicFramePr>
          <p:nvPr/>
        </p:nvGraphicFramePr>
        <p:xfrm>
          <a:off x="304800" y="4114800"/>
          <a:ext cx="3657600" cy="1174750"/>
        </p:xfrm>
        <a:graphic>
          <a:graphicData uri="http://schemas.openxmlformats.org/presentationml/2006/ole">
            <mc:AlternateContent xmlns:mc="http://schemas.openxmlformats.org/markup-compatibility/2006">
              <mc:Choice xmlns:v="urn:schemas-microsoft-com:vml" Requires="v">
                <p:oleObj spid="_x0000_s16421" name="Equation" r:id="rId19" imgW="1346040" imgH="431640" progId="Equation.3">
                  <p:embed/>
                </p:oleObj>
              </mc:Choice>
              <mc:Fallback>
                <p:oleObj name="Equation" r:id="rId19" imgW="1346040" imgH="431640"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 y="4114800"/>
                        <a:ext cx="36576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TextBox 18"/>
          <p:cNvSpPr txBox="1">
            <a:spLocks noChangeArrowheads="1"/>
          </p:cNvSpPr>
          <p:nvPr/>
        </p:nvSpPr>
        <p:spPr bwMode="auto">
          <a:xfrm>
            <a:off x="228600" y="5334000"/>
            <a:ext cx="212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Vertical intercept is</a:t>
            </a:r>
            <a:endParaRPr lang="en-US" altLang="en-US" i="1"/>
          </a:p>
        </p:txBody>
      </p:sp>
      <p:graphicFrame>
        <p:nvGraphicFramePr>
          <p:cNvPr id="16393" name="Object 9"/>
          <p:cNvGraphicFramePr>
            <a:graphicFrameLocks noChangeAspect="1"/>
          </p:cNvGraphicFramePr>
          <p:nvPr/>
        </p:nvGraphicFramePr>
        <p:xfrm>
          <a:off x="2286000" y="5334000"/>
          <a:ext cx="304800" cy="342900"/>
        </p:xfrm>
        <a:graphic>
          <a:graphicData uri="http://schemas.openxmlformats.org/presentationml/2006/ole">
            <mc:AlternateContent xmlns:mc="http://schemas.openxmlformats.org/markup-compatibility/2006">
              <mc:Choice xmlns:v="urn:schemas-microsoft-com:vml" Requires="v">
                <p:oleObj spid="_x0000_s16422" name="Equation" r:id="rId21" imgW="126720" imgH="139680" progId="Equation.3">
                  <p:embed/>
                </p:oleObj>
              </mc:Choice>
              <mc:Fallback>
                <p:oleObj name="Equation" r:id="rId21" imgW="126720" imgH="139680" progId="Equation.3">
                  <p:embed/>
                  <p:pic>
                    <p:nvPicPr>
                      <p:cNvPr id="0"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6000" y="5334000"/>
                        <a:ext cx="304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5" name="TextBox 20"/>
          <p:cNvSpPr txBox="1">
            <a:spLocks noChangeArrowheads="1"/>
          </p:cNvSpPr>
          <p:nvPr/>
        </p:nvSpPr>
        <p:spPr bwMode="auto">
          <a:xfrm>
            <a:off x="304800" y="5867400"/>
            <a:ext cx="246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Horizontal intercept is </a:t>
            </a:r>
          </a:p>
        </p:txBody>
      </p:sp>
      <p:graphicFrame>
        <p:nvGraphicFramePr>
          <p:cNvPr id="16394" name="Object 10"/>
          <p:cNvGraphicFramePr>
            <a:graphicFrameLocks noChangeAspect="1"/>
          </p:cNvGraphicFramePr>
          <p:nvPr/>
        </p:nvGraphicFramePr>
        <p:xfrm>
          <a:off x="2743200" y="5715000"/>
          <a:ext cx="762000" cy="622300"/>
        </p:xfrm>
        <a:graphic>
          <a:graphicData uri="http://schemas.openxmlformats.org/presentationml/2006/ole">
            <mc:AlternateContent xmlns:mc="http://schemas.openxmlformats.org/markup-compatibility/2006">
              <mc:Choice xmlns:v="urn:schemas-microsoft-com:vml" Requires="v">
                <p:oleObj spid="_x0000_s16423" name="Equation" r:id="rId23" imgW="482400" imgH="393480" progId="Equation.3">
                  <p:embed/>
                </p:oleObj>
              </mc:Choice>
              <mc:Fallback>
                <p:oleObj name="Equation" r:id="rId23" imgW="482400" imgH="393480" progId="Equation.3">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3200" y="5715000"/>
                        <a:ext cx="762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DEE1D3-1F12-4743-9DDF-209CD55BCC71}" type="slidenum">
              <a:rPr lang="en-US" altLang="en-US">
                <a:solidFill>
                  <a:srgbClr val="898989"/>
                </a:solidFill>
                <a:latin typeface="Calibri" pitchFamily="34" charset="0"/>
              </a:rPr>
              <a:pPr eaLnBrk="1" hangingPunct="1"/>
              <a:t>18</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74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74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21"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74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7425"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Profit Maximization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15" name="Content Placeholder 2"/>
          <p:cNvSpPr txBox="1">
            <a:spLocks/>
          </p:cNvSpPr>
          <p:nvPr/>
        </p:nvSpPr>
        <p:spPr>
          <a:xfrm>
            <a:off x="228600" y="1143000"/>
            <a:ext cx="8458200" cy="1066800"/>
          </a:xfrm>
          <a:prstGeom prst="rect">
            <a:avLst/>
          </a:prstGeom>
        </p:spPr>
        <p:txBody>
          <a:bodyPr/>
          <a:lstStyle/>
          <a:p>
            <a:pPr marL="342900" indent="-342900">
              <a:spcBef>
                <a:spcPct val="20000"/>
              </a:spcBef>
              <a:buFont typeface="Arial" charset="0"/>
              <a:buChar char="•"/>
              <a:defRPr/>
            </a:pPr>
            <a:r>
              <a:rPr lang="en-US" sz="2400" dirty="0">
                <a:latin typeface="+mn-lt"/>
              </a:rPr>
              <a:t>Given the inverse demand and MC, what is the profit maximizing Q and P for the monopolist?</a:t>
            </a:r>
          </a:p>
        </p:txBody>
      </p:sp>
      <p:graphicFrame>
        <p:nvGraphicFramePr>
          <p:cNvPr id="17412" name="Object 4"/>
          <p:cNvGraphicFramePr>
            <a:graphicFrameLocks noChangeAspect="1"/>
          </p:cNvGraphicFramePr>
          <p:nvPr/>
        </p:nvGraphicFramePr>
        <p:xfrm>
          <a:off x="381000" y="2286000"/>
          <a:ext cx="1885950" cy="558800"/>
        </p:xfrm>
        <a:graphic>
          <a:graphicData uri="http://schemas.openxmlformats.org/presentationml/2006/ole">
            <mc:AlternateContent xmlns:mc="http://schemas.openxmlformats.org/markup-compatibility/2006">
              <mc:Choice xmlns:v="urn:schemas-microsoft-com:vml" Requires="v">
                <p:oleObj spid="_x0000_s17439" name="Equation" r:id="rId11" imgW="685800" imgH="203040" progId="Equation.3">
                  <p:embed/>
                </p:oleObj>
              </mc:Choice>
              <mc:Fallback>
                <p:oleObj name="Equation" r:id="rId11" imgW="68580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286000"/>
                        <a:ext cx="18859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5"/>
          <p:cNvGraphicFramePr>
            <a:graphicFrameLocks noChangeAspect="1"/>
          </p:cNvGraphicFramePr>
          <p:nvPr/>
        </p:nvGraphicFramePr>
        <p:xfrm>
          <a:off x="2667000" y="2286000"/>
          <a:ext cx="1447800" cy="538163"/>
        </p:xfrm>
        <a:graphic>
          <a:graphicData uri="http://schemas.openxmlformats.org/presentationml/2006/ole">
            <mc:AlternateContent xmlns:mc="http://schemas.openxmlformats.org/markup-compatibility/2006">
              <mc:Choice xmlns:v="urn:schemas-microsoft-com:vml" Requires="v">
                <p:oleObj spid="_x0000_s17440" name="Equation" r:id="rId13" imgW="545760" imgH="203040" progId="Equation.3">
                  <p:embed/>
                </p:oleObj>
              </mc:Choice>
              <mc:Fallback>
                <p:oleObj name="Equation" r:id="rId13" imgW="545760" imgH="20304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2286000"/>
                        <a:ext cx="14478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6"/>
          <p:cNvGraphicFramePr>
            <a:graphicFrameLocks noChangeAspect="1"/>
          </p:cNvGraphicFramePr>
          <p:nvPr/>
        </p:nvGraphicFramePr>
        <p:xfrm>
          <a:off x="304800" y="2971800"/>
          <a:ext cx="2486025" cy="457200"/>
        </p:xfrm>
        <a:graphic>
          <a:graphicData uri="http://schemas.openxmlformats.org/presentationml/2006/ole">
            <mc:AlternateContent xmlns:mc="http://schemas.openxmlformats.org/markup-compatibility/2006">
              <mc:Choice xmlns:v="urn:schemas-microsoft-com:vml" Requires="v">
                <p:oleObj spid="_x0000_s17441" name="Equation" r:id="rId15" imgW="1104840" imgH="203040" progId="Equation.3">
                  <p:embed/>
                </p:oleObj>
              </mc:Choice>
              <mc:Fallback>
                <p:oleObj name="Equation" r:id="rId15" imgW="1104840" imgH="20304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2971800"/>
                        <a:ext cx="2486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5" name="Object 7"/>
          <p:cNvGraphicFramePr>
            <a:graphicFrameLocks noChangeAspect="1"/>
          </p:cNvGraphicFramePr>
          <p:nvPr/>
        </p:nvGraphicFramePr>
        <p:xfrm>
          <a:off x="3429000" y="2895600"/>
          <a:ext cx="2333625" cy="533400"/>
        </p:xfrm>
        <a:graphic>
          <a:graphicData uri="http://schemas.openxmlformats.org/presentationml/2006/ole">
            <mc:AlternateContent xmlns:mc="http://schemas.openxmlformats.org/markup-compatibility/2006">
              <mc:Choice xmlns:v="urn:schemas-microsoft-com:vml" Requires="v">
                <p:oleObj spid="_x0000_s17442" name="Equation" r:id="rId17" imgW="888840" imgH="203040" progId="Equation.3">
                  <p:embed/>
                </p:oleObj>
              </mc:Choice>
              <mc:Fallback>
                <p:oleObj name="Equation" r:id="rId17" imgW="888840" imgH="20304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2895600"/>
                        <a:ext cx="23336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8"/>
          <p:cNvGraphicFramePr>
            <a:graphicFrameLocks noChangeAspect="1"/>
          </p:cNvGraphicFramePr>
          <p:nvPr/>
        </p:nvGraphicFramePr>
        <p:xfrm>
          <a:off x="381000" y="3657600"/>
          <a:ext cx="4343400" cy="574675"/>
        </p:xfrm>
        <a:graphic>
          <a:graphicData uri="http://schemas.openxmlformats.org/presentationml/2006/ole">
            <mc:AlternateContent xmlns:mc="http://schemas.openxmlformats.org/markup-compatibility/2006">
              <mc:Choice xmlns:v="urn:schemas-microsoft-com:vml" Requires="v">
                <p:oleObj spid="_x0000_s17443" name="Equation" r:id="rId19" imgW="1536480" imgH="203040" progId="Equation.3">
                  <p:embed/>
                </p:oleObj>
              </mc:Choice>
              <mc:Fallback>
                <p:oleObj name="Equation" r:id="rId19" imgW="1536480" imgH="203040"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3657600"/>
                        <a:ext cx="43434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7" name="Object 9"/>
          <p:cNvGraphicFramePr>
            <a:graphicFrameLocks noChangeAspect="1"/>
          </p:cNvGraphicFramePr>
          <p:nvPr/>
        </p:nvGraphicFramePr>
        <p:xfrm>
          <a:off x="533400" y="4419600"/>
          <a:ext cx="1285875" cy="685800"/>
        </p:xfrm>
        <a:graphic>
          <a:graphicData uri="http://schemas.openxmlformats.org/presentationml/2006/ole">
            <mc:AlternateContent xmlns:mc="http://schemas.openxmlformats.org/markup-compatibility/2006">
              <mc:Choice xmlns:v="urn:schemas-microsoft-com:vml" Requires="v">
                <p:oleObj spid="_x0000_s17444" name="Equation" r:id="rId21" imgW="380880" imgH="203040" progId="Equation.3">
                  <p:embed/>
                </p:oleObj>
              </mc:Choice>
              <mc:Fallback>
                <p:oleObj name="Equation" r:id="rId21" imgW="380880" imgH="203040" progId="Equation.3">
                  <p:embed/>
                  <p:pic>
                    <p:nvPicPr>
                      <p:cNvPr id="0"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4419600"/>
                        <a:ext cx="1285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8" name="Object 10"/>
          <p:cNvGraphicFramePr>
            <a:graphicFrameLocks noChangeAspect="1"/>
          </p:cNvGraphicFramePr>
          <p:nvPr/>
        </p:nvGraphicFramePr>
        <p:xfrm>
          <a:off x="2209800" y="4419600"/>
          <a:ext cx="2743200" cy="565150"/>
        </p:xfrm>
        <a:graphic>
          <a:graphicData uri="http://schemas.openxmlformats.org/presentationml/2006/ole">
            <mc:AlternateContent xmlns:mc="http://schemas.openxmlformats.org/markup-compatibility/2006">
              <mc:Choice xmlns:v="urn:schemas-microsoft-com:vml" Requires="v">
                <p:oleObj spid="_x0000_s17445" name="Equation" r:id="rId23" imgW="863280" imgH="177480" progId="Equation.3">
                  <p:embed/>
                </p:oleObj>
              </mc:Choice>
              <mc:Fallback>
                <p:oleObj name="Equation" r:id="rId23" imgW="863280" imgH="177480" progId="Equation.3">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9800" y="4419600"/>
                        <a:ext cx="27432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70900A-7FFA-4A68-BF74-0ED8F607F24F}" type="slidenum">
              <a:rPr lang="en-US" altLang="en-US">
                <a:solidFill>
                  <a:srgbClr val="898989"/>
                </a:solidFill>
                <a:latin typeface="Calibri" pitchFamily="34" charset="0"/>
              </a:rPr>
              <a:pPr eaLnBrk="1" hangingPunct="1"/>
              <a:t>19</a:t>
            </a:fld>
            <a:endParaRPr lang="en-US" altLang="en-US">
              <a:solidFill>
                <a:srgbClr val="898989"/>
              </a:solidFill>
              <a:latin typeface="Calibri" pitchFamily="34" charset="0"/>
            </a:endParaRP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84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844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844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844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Profit Maximization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16" name="Content Placeholder 2"/>
          <p:cNvSpPr txBox="1">
            <a:spLocks/>
          </p:cNvSpPr>
          <p:nvPr/>
        </p:nvSpPr>
        <p:spPr>
          <a:xfrm>
            <a:off x="5105400" y="2362200"/>
            <a:ext cx="3886200" cy="3657600"/>
          </a:xfrm>
          <a:prstGeom prst="rect">
            <a:avLst/>
          </a:prstGeom>
        </p:spPr>
        <p:txBody>
          <a:bodyPr/>
          <a:lstStyle/>
          <a:p>
            <a:pPr marL="342900" indent="-342900">
              <a:spcBef>
                <a:spcPct val="20000"/>
              </a:spcBef>
              <a:buFont typeface="Arial" charset="0"/>
              <a:buChar char="•"/>
              <a:defRPr/>
            </a:pPr>
            <a:r>
              <a:rPr lang="en-US" sz="2400" dirty="0">
                <a:latin typeface="+mn-lt"/>
              </a:rPr>
              <a:t>Profit Maximizing output is at MR=MC</a:t>
            </a:r>
          </a:p>
          <a:p>
            <a:pPr marL="342900" indent="-342900">
              <a:spcBef>
                <a:spcPct val="20000"/>
              </a:spcBef>
              <a:buFont typeface="Arial" charset="0"/>
              <a:buChar char="•"/>
              <a:defRPr/>
            </a:pPr>
            <a:r>
              <a:rPr lang="en-US" sz="2400" dirty="0">
                <a:latin typeface="+mn-lt"/>
              </a:rPr>
              <a:t>Monopolist will make 4 million ounces and sells at $8 per ounce</a:t>
            </a:r>
          </a:p>
          <a:p>
            <a:pPr marL="342900" indent="-342900">
              <a:spcBef>
                <a:spcPct val="20000"/>
              </a:spcBef>
              <a:buFont typeface="Arial" charset="0"/>
              <a:buChar char="•"/>
              <a:defRPr/>
            </a:pPr>
            <a:r>
              <a:rPr lang="en-US" sz="2400" dirty="0">
                <a:latin typeface="+mn-lt"/>
              </a:rPr>
              <a:t>TR = Areas B + E + F</a:t>
            </a:r>
          </a:p>
          <a:p>
            <a:pPr marL="342900" indent="-342900">
              <a:spcBef>
                <a:spcPct val="20000"/>
              </a:spcBef>
              <a:buFont typeface="Arial" charset="0"/>
              <a:buChar char="•"/>
              <a:defRPr/>
            </a:pPr>
            <a:r>
              <a:rPr lang="en-US" sz="2400" dirty="0">
                <a:latin typeface="+mn-lt"/>
              </a:rPr>
              <a:t>Profit (TR-TC) is B + E</a:t>
            </a:r>
          </a:p>
          <a:p>
            <a:pPr marL="342900" indent="-342900">
              <a:spcBef>
                <a:spcPct val="20000"/>
              </a:spcBef>
              <a:buFont typeface="Arial" charset="0"/>
              <a:buChar char="•"/>
              <a:defRPr/>
            </a:pPr>
            <a:r>
              <a:rPr lang="en-US" sz="2400" dirty="0">
                <a:latin typeface="+mn-lt"/>
              </a:rPr>
              <a:t>Consumer surplus is area A</a:t>
            </a:r>
          </a:p>
        </p:txBody>
      </p:sp>
      <p:pic>
        <p:nvPicPr>
          <p:cNvPr id="1844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2133600"/>
            <a:ext cx="45053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78254D-4CB2-443F-B5A5-926F9D83F630}" type="slidenum">
              <a:rPr lang="en-US" altLang="en-US">
                <a:solidFill>
                  <a:srgbClr val="898989"/>
                </a:solidFill>
                <a:latin typeface="Calibri" pitchFamily="34" charset="0"/>
              </a:rPr>
              <a:pPr eaLnBrk="1" hangingPunct="1"/>
              <a:t>2</a:t>
            </a:fld>
            <a:endParaRPr lang="en-US" altLang="en-US">
              <a:solidFill>
                <a:srgbClr val="898989"/>
              </a:solidFill>
              <a:latin typeface="Calibri" pitchFamily="34" charset="0"/>
            </a:endParaRPr>
          </a:p>
        </p:txBody>
      </p:sp>
      <p:sp>
        <p:nvSpPr>
          <p:cNvPr id="1150978"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Chapter Eleven Overview</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1030" name="Text Box 3" descr="Newsprint"/>
          <p:cNvSpPr txBox="1">
            <a:spLocks noChangeArrowheads="1"/>
          </p:cNvSpPr>
          <p:nvPr/>
        </p:nvSpPr>
        <p:spPr bwMode="auto">
          <a:xfrm>
            <a:off x="1981200" y="2133600"/>
            <a:ext cx="5486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sz="2400" dirty="0">
                <a:latin typeface="Calibri" pitchFamily="34" charset="0"/>
              </a:rPr>
              <a:t>The Monopolist’s Profit Maximization Problem</a:t>
            </a:r>
          </a:p>
          <a:p>
            <a:pPr lvl="1" eaLnBrk="1" hangingPunct="1">
              <a:buFontTx/>
              <a:buChar char="•"/>
            </a:pPr>
            <a:r>
              <a:rPr lang="en-US" altLang="en-US" sz="2000" i="1" dirty="0">
                <a:latin typeface="Calibri" pitchFamily="34" charset="0"/>
              </a:rPr>
              <a:t>The Profit Maximization Condition</a:t>
            </a:r>
          </a:p>
          <a:p>
            <a:pPr lvl="1" eaLnBrk="1" hangingPunct="1">
              <a:buFontTx/>
              <a:buChar char="•"/>
            </a:pPr>
            <a:r>
              <a:rPr lang="en-US" altLang="en-US" sz="2000" i="1" dirty="0">
                <a:latin typeface="Calibri" pitchFamily="34" charset="0"/>
              </a:rPr>
              <a:t>Equilibrium</a:t>
            </a:r>
          </a:p>
          <a:p>
            <a:pPr lvl="1" eaLnBrk="1" hangingPunct="1">
              <a:buFontTx/>
              <a:buChar char="•"/>
            </a:pPr>
            <a:r>
              <a:rPr lang="en-US" altLang="en-US" sz="2000" i="1" dirty="0">
                <a:latin typeface="Calibri" pitchFamily="34" charset="0"/>
              </a:rPr>
              <a:t>The Inverse Pricing Elasticity Rule</a:t>
            </a:r>
          </a:p>
          <a:p>
            <a:pPr lvl="1" eaLnBrk="1" hangingPunct="1">
              <a:buFontTx/>
              <a:buChar char="•"/>
            </a:pPr>
            <a:endParaRPr lang="en-US" altLang="en-US" sz="2000" i="1" dirty="0">
              <a:latin typeface="Calibri" pitchFamily="34" charset="0"/>
            </a:endParaRPr>
          </a:p>
          <a:p>
            <a:pPr eaLnBrk="1" hangingPunct="1"/>
            <a:r>
              <a:rPr lang="en-US" altLang="en-US" sz="2400" dirty="0">
                <a:latin typeface="Calibri" pitchFamily="34" charset="0"/>
              </a:rPr>
              <a:t>2.  Multi-plant Monopoly and Cartel Production</a:t>
            </a:r>
            <a:endParaRPr lang="en-US" altLang="en-US" sz="2000" i="1" dirty="0">
              <a:latin typeface="Calibri" pitchFamily="34" charset="0"/>
            </a:endParaRPr>
          </a:p>
          <a:p>
            <a:pPr eaLnBrk="1" hangingPunct="1">
              <a:buFontTx/>
              <a:buAutoNum type="arabicPeriod" startAt="3"/>
            </a:pPr>
            <a:endParaRPr lang="en-US" altLang="en-US" sz="2000" i="1" dirty="0">
              <a:latin typeface="Calibri" pitchFamily="34" charset="0"/>
            </a:endParaRPr>
          </a:p>
          <a:p>
            <a:pPr eaLnBrk="1" hangingPunct="1">
              <a:buFontTx/>
              <a:buAutoNum type="arabicPeriod" startAt="3"/>
            </a:pPr>
            <a:r>
              <a:rPr lang="en-US" altLang="en-US" sz="2400" dirty="0">
                <a:latin typeface="Calibri" pitchFamily="34" charset="0"/>
              </a:rPr>
              <a:t>The Welfare Economics </a:t>
            </a:r>
            <a:r>
              <a:rPr lang="en-US" altLang="en-US" sz="2400" dirty="0" smtClean="0">
                <a:latin typeface="Calibri" pitchFamily="34" charset="0"/>
              </a:rPr>
              <a:t>of</a:t>
            </a:r>
            <a:r>
              <a:rPr lang="en-US" altLang="en-US" sz="2400" dirty="0" smtClean="0">
                <a:latin typeface="Calibri" pitchFamily="34" charset="0"/>
              </a:rPr>
              <a:t> </a:t>
            </a:r>
            <a:r>
              <a:rPr lang="en-US" altLang="en-US" sz="2400" dirty="0">
                <a:latin typeface="Calibri" pitchFamily="34" charset="0"/>
              </a:rPr>
              <a:t>Monopoly</a:t>
            </a:r>
            <a:endParaRPr lang="en-US" altLang="en-US" sz="2000" dirty="0">
              <a:latin typeface="Calibri" pitchFamily="34" charset="0"/>
            </a:endParaRPr>
          </a:p>
        </p:txBody>
      </p:sp>
      <p:sp>
        <p:nvSpPr>
          <p:cNvPr id="115098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3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4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descr="Recycled paper"/>
          <p:cNvSpPr txBox="1">
            <a:spLocks noChangeArrowheads="1"/>
          </p:cNvSpPr>
          <p:nvPr/>
        </p:nvSpPr>
        <p:spPr bwMode="auto">
          <a:xfrm>
            <a:off x="4073525" y="6491288"/>
            <a:ext cx="12049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03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7135C1-9A94-4B06-AB9A-AE4DE179D7E0}" type="slidenum">
              <a:rPr lang="en-US" altLang="en-US">
                <a:solidFill>
                  <a:srgbClr val="898989"/>
                </a:solidFill>
                <a:latin typeface="Calibri" pitchFamily="34" charset="0"/>
              </a:rPr>
              <a:pPr eaLnBrk="1" hangingPunct="1"/>
              <a:t>20</a:t>
            </a:fld>
            <a:endParaRPr lang="en-US" altLang="en-US">
              <a:solidFill>
                <a:srgbClr val="898989"/>
              </a:solidFill>
              <a:latin typeface="Calibri" pitchFamily="34" charset="0"/>
            </a:endParaRPr>
          </a:p>
        </p:txBody>
      </p:sp>
      <p:sp>
        <p:nvSpPr>
          <p:cNvPr id="592902" name="AutoShape 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94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947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2" name="Picture 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947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12"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19466" name="Picture 1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2910"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Shutdown Condition</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9468" name="Rectangle 16"/>
          <p:cNvSpPr>
            <a:spLocks noChangeArrowheads="1"/>
          </p:cNvSpPr>
          <p:nvPr/>
        </p:nvSpPr>
        <p:spPr bwMode="auto">
          <a:xfrm>
            <a:off x="1778000" y="1760538"/>
            <a:ext cx="59356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alibri" pitchFamily="34" charset="0"/>
              </a:rPr>
              <a:t>In the short run, the monopolist shuts down if the most profitable price does not cover AVC. In the long run, the monopolist shuts down if the most profitable price does not cover AC. Here, P* exceeds both AVC and AC.</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1D5499-7E67-4517-B8F9-0F5527012C0A}" type="slidenum">
              <a:rPr lang="en-US" altLang="en-US">
                <a:solidFill>
                  <a:srgbClr val="898989"/>
                </a:solidFill>
                <a:latin typeface="Calibri" pitchFamily="34" charset="0"/>
              </a:rPr>
              <a:pPr eaLnBrk="1" hangingPunct="1"/>
              <a:t>21</a:t>
            </a:fld>
            <a:endParaRPr lang="en-US" altLang="en-US">
              <a:solidFill>
                <a:srgbClr val="898989"/>
              </a:solidFill>
              <a:latin typeface="Calibri" pitchFamily="34" charset="0"/>
            </a:endParaRPr>
          </a:p>
        </p:txBody>
      </p:sp>
      <p:sp>
        <p:nvSpPr>
          <p:cNvPr id="59392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4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49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49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049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31"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Positive Profits for Monopolist</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93932" name="Rectangle 12"/>
          <p:cNvSpPr>
            <a:spLocks noChangeArrowheads="1"/>
          </p:cNvSpPr>
          <p:nvPr/>
        </p:nvSpPr>
        <p:spPr bwMode="auto">
          <a:xfrm>
            <a:off x="1749425" y="1747838"/>
            <a:ext cx="5867400" cy="41084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This profit is positive.</a:t>
            </a:r>
            <a:r>
              <a:rPr lang="en-US" altLang="en-US" sz="2400" i="1">
                <a:latin typeface="Calibri" pitchFamily="34" charset="0"/>
              </a:rPr>
              <a:t>  Why?  Because the monopolist takes into account the price-reducing effect of increased output so that the monopolist has less incentive to increase output than the perfect competitor.  </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Profit can remain positive in the long run.  </a:t>
            </a:r>
            <a:r>
              <a:rPr lang="en-US" altLang="en-US" sz="2400" i="1">
                <a:latin typeface="Calibri" pitchFamily="34" charset="0"/>
              </a:rPr>
              <a:t>Why?  Because we are assuming that there is no possible entry in this industry, so profits are not competed away.</a:t>
            </a:r>
          </a:p>
        </p:txBody>
      </p:sp>
      <p:sp>
        <p:nvSpPr>
          <p:cNvPr id="20493" name="Line 13"/>
          <p:cNvSpPr>
            <a:spLocks noChangeShapeType="1"/>
          </p:cNvSpPr>
          <p:nvPr/>
        </p:nvSpPr>
        <p:spPr bwMode="auto">
          <a:xfrm>
            <a:off x="1981200" y="40386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8A7A42-E6F1-4ABC-AF0B-4E64F49BD8DD}" type="slidenum">
              <a:rPr lang="en-US" altLang="en-US">
                <a:solidFill>
                  <a:srgbClr val="898989"/>
                </a:solidFill>
                <a:latin typeface="Calibri" pitchFamily="34" charset="0"/>
              </a:rPr>
              <a:pPr eaLnBrk="1" hangingPunct="1"/>
              <a:t>22</a:t>
            </a:fld>
            <a:endParaRPr lang="en-US" altLang="en-US">
              <a:solidFill>
                <a:srgbClr val="898989"/>
              </a:solidFill>
              <a:latin typeface="Calibri" pitchFamily="34" charset="0"/>
            </a:endParaRPr>
          </a:p>
        </p:txBody>
      </p:sp>
      <p:sp>
        <p:nvSpPr>
          <p:cNvPr id="59802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15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152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152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151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802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Equilibrium</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598029" name="Rectangle 13"/>
          <p:cNvSpPr>
            <a:spLocks noChangeArrowheads="1"/>
          </p:cNvSpPr>
          <p:nvPr/>
        </p:nvSpPr>
        <p:spPr bwMode="auto">
          <a:xfrm>
            <a:off x="1752600" y="1600200"/>
            <a:ext cx="5715000" cy="45720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A monopolist does not have a supply curve (i.e., an optimal output for any exogenously-given price) because price is </a:t>
            </a:r>
            <a:r>
              <a:rPr lang="en-US" altLang="en-US" sz="2400" i="1">
                <a:latin typeface="Calibri" pitchFamily="34" charset="0"/>
              </a:rPr>
              <a:t>endogenously-determined</a:t>
            </a:r>
            <a:r>
              <a:rPr lang="en-US" altLang="en-US" sz="2400">
                <a:latin typeface="Calibri" pitchFamily="34" charset="0"/>
              </a:rPr>
              <a:t> by demand: the monopolist picks a preferred point on the demand curve.</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One could also think of the monopolist choosing output to maximize profits subject to the </a:t>
            </a:r>
            <a:r>
              <a:rPr lang="en-US" altLang="en-US" sz="2400" i="1">
                <a:latin typeface="Calibri" pitchFamily="34" charset="0"/>
              </a:rPr>
              <a:t>constraint</a:t>
            </a:r>
            <a:r>
              <a:rPr lang="en-US" altLang="en-US" sz="2400">
                <a:latin typeface="Calibri" pitchFamily="34" charset="0"/>
              </a:rPr>
              <a:t> that price be determined by the demand curve.</a:t>
            </a:r>
          </a:p>
        </p:txBody>
      </p:sp>
      <p:sp>
        <p:nvSpPr>
          <p:cNvPr id="21517" name="Line 14"/>
          <p:cNvSpPr>
            <a:spLocks noChangeShapeType="1"/>
          </p:cNvSpPr>
          <p:nvPr/>
        </p:nvSpPr>
        <p:spPr bwMode="auto">
          <a:xfrm>
            <a:off x="2133600" y="4114800"/>
            <a:ext cx="4800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E5A358-B483-40FA-AEEA-6F4F9402F23C}" type="slidenum">
              <a:rPr lang="en-US" altLang="en-US">
                <a:solidFill>
                  <a:srgbClr val="898989"/>
                </a:solidFill>
                <a:latin typeface="Calibri" pitchFamily="34" charset="0"/>
              </a:rPr>
              <a:pPr eaLnBrk="1" hangingPunct="1"/>
              <a:t>23</a:t>
            </a:fld>
            <a:endParaRPr lang="en-US" altLang="en-US">
              <a:solidFill>
                <a:srgbClr val="898989"/>
              </a:solidFill>
              <a:latin typeface="Calibri" pitchFamily="34" charset="0"/>
            </a:endParaRPr>
          </a:p>
        </p:txBody>
      </p:sp>
      <p:sp>
        <p:nvSpPr>
          <p:cNvPr id="59802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25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254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254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253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802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Price Elasticity of Demand</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5" name="Content Placeholder 2"/>
          <p:cNvSpPr txBox="1">
            <a:spLocks/>
          </p:cNvSpPr>
          <p:nvPr/>
        </p:nvSpPr>
        <p:spPr>
          <a:xfrm>
            <a:off x="381000" y="1219200"/>
            <a:ext cx="8229600" cy="1371600"/>
          </a:xfrm>
          <a:prstGeom prst="rect">
            <a:avLst/>
          </a:prstGeom>
        </p:spPr>
        <p:txBody>
          <a:bodyPr/>
          <a:lstStyle/>
          <a:p>
            <a:pPr marL="342900" indent="-342900">
              <a:spcBef>
                <a:spcPct val="20000"/>
              </a:spcBef>
              <a:buFont typeface="Arial" charset="0"/>
              <a:buChar char="•"/>
              <a:defRPr/>
            </a:pPr>
            <a:r>
              <a:rPr lang="en-US" sz="2400" dirty="0">
                <a:latin typeface="+mn-lt"/>
              </a:rPr>
              <a:t>Market A profit maximizing price is P</a:t>
            </a:r>
            <a:r>
              <a:rPr lang="en-US" sz="2400" baseline="-25000" dirty="0">
                <a:latin typeface="+mn-lt"/>
              </a:rPr>
              <a:t>A</a:t>
            </a:r>
            <a:r>
              <a:rPr lang="en-US" sz="2400" dirty="0">
                <a:latin typeface="+mn-lt"/>
              </a:rPr>
              <a:t>.</a:t>
            </a:r>
          </a:p>
          <a:p>
            <a:pPr marL="342900" indent="-342900">
              <a:spcBef>
                <a:spcPct val="20000"/>
              </a:spcBef>
              <a:buFont typeface="Arial" charset="0"/>
              <a:buChar char="•"/>
              <a:defRPr/>
            </a:pPr>
            <a:r>
              <a:rPr lang="en-US" sz="2400" dirty="0">
                <a:latin typeface="+mn-lt"/>
              </a:rPr>
              <a:t>Market B profit maximizing price is P</a:t>
            </a:r>
            <a:r>
              <a:rPr lang="en-US" sz="2400" baseline="-25000" dirty="0">
                <a:latin typeface="+mn-lt"/>
              </a:rPr>
              <a:t>B</a:t>
            </a:r>
            <a:r>
              <a:rPr lang="en-US" sz="2400" dirty="0">
                <a:latin typeface="+mn-lt"/>
              </a:rPr>
              <a:t>.  Demand is less elastic in Market B</a:t>
            </a:r>
          </a:p>
        </p:txBody>
      </p:sp>
      <p:pic>
        <p:nvPicPr>
          <p:cNvPr id="22541"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2895600"/>
            <a:ext cx="69723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677D4F-A01E-4A87-B924-46B4A13349D1}" type="slidenum">
              <a:rPr lang="en-US" altLang="en-US">
                <a:solidFill>
                  <a:srgbClr val="898989"/>
                </a:solidFill>
                <a:latin typeface="Calibri" pitchFamily="34" charset="0"/>
              </a:rPr>
              <a:pPr eaLnBrk="1" hangingPunct="1"/>
              <a:t>24</a:t>
            </a:fld>
            <a:endParaRPr lang="en-US" altLang="en-US">
              <a:solidFill>
                <a:srgbClr val="898989"/>
              </a:solidFill>
              <a:latin typeface="Calibri" pitchFamily="34" charset="0"/>
            </a:endParaRPr>
          </a:p>
        </p:txBody>
      </p:sp>
      <p:sp>
        <p:nvSpPr>
          <p:cNvPr id="59904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35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356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356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356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5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Inverse Elasticity Pricing Rule</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99053" name="Rectangle 13"/>
          <p:cNvSpPr>
            <a:spLocks noChangeArrowheads="1"/>
          </p:cNvSpPr>
          <p:nvPr/>
        </p:nvSpPr>
        <p:spPr bwMode="auto">
          <a:xfrm>
            <a:off x="1806575" y="1952625"/>
            <a:ext cx="6299200" cy="32924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a:solidFill>
                  <a:srgbClr val="000066"/>
                </a:solidFill>
                <a:latin typeface="Calibri" pitchFamily="34" charset="0"/>
              </a:rPr>
              <a:t>We can rewrite the MR curve as follows:</a:t>
            </a:r>
          </a:p>
          <a:p>
            <a:pPr eaLnBrk="1" hangingPunct="1"/>
            <a:endParaRPr lang="en-US" altLang="en-US" sz="2400">
              <a:solidFill>
                <a:srgbClr val="000066"/>
              </a:solidFill>
              <a:latin typeface="Calibri" pitchFamily="34" charset="0"/>
            </a:endParaRPr>
          </a:p>
          <a:p>
            <a:pPr eaLnBrk="1" hangingPunct="1"/>
            <a:endParaRPr lang="en-US" altLang="en-US" sz="2000">
              <a:solidFill>
                <a:srgbClr val="000066"/>
              </a:solidFill>
              <a:latin typeface="Calibri" pitchFamily="34" charset="0"/>
            </a:endParaRPr>
          </a:p>
          <a:p>
            <a:pPr eaLnBrk="1" hangingPunct="1"/>
            <a:r>
              <a:rPr lang="en-US" altLang="en-US" sz="2000">
                <a:latin typeface="Calibri" pitchFamily="34" charset="0"/>
              </a:rPr>
              <a:t>MR = P + Q(</a:t>
            </a:r>
            <a:r>
              <a:rPr lang="en-US" altLang="en-US" sz="2000">
                <a:latin typeface="Calibri" pitchFamily="34" charset="0"/>
                <a:sym typeface="Symbol" pitchFamily="18" charset="2"/>
              </a:rPr>
              <a:t></a:t>
            </a:r>
            <a:r>
              <a:rPr lang="en-US" altLang="en-US" sz="2000">
                <a:latin typeface="Calibri" pitchFamily="34" charset="0"/>
              </a:rPr>
              <a:t>P/</a:t>
            </a:r>
            <a:r>
              <a:rPr lang="en-US" altLang="en-US" sz="2000">
                <a:latin typeface="Calibri" pitchFamily="34" charset="0"/>
                <a:sym typeface="Symbol" pitchFamily="18" charset="2"/>
              </a:rPr>
              <a:t></a:t>
            </a:r>
            <a:r>
              <a:rPr lang="en-US" altLang="en-US" sz="2000">
                <a:latin typeface="Calibri" pitchFamily="34" charset="0"/>
              </a:rPr>
              <a:t>Q)</a:t>
            </a:r>
          </a:p>
          <a:p>
            <a:pPr eaLnBrk="1" hangingPunct="1"/>
            <a:r>
              <a:rPr lang="en-US" altLang="en-US" sz="2000">
                <a:latin typeface="Calibri" pitchFamily="34" charset="0"/>
              </a:rPr>
              <a:t>     </a:t>
            </a:r>
          </a:p>
          <a:p>
            <a:pPr eaLnBrk="1" hangingPunct="1"/>
            <a:r>
              <a:rPr lang="en-US" altLang="en-US" sz="2000">
                <a:latin typeface="Calibri" pitchFamily="34" charset="0"/>
              </a:rPr>
              <a:t>= P(1 + (Q/P)(</a:t>
            </a:r>
            <a:r>
              <a:rPr lang="en-US" altLang="en-US" sz="2000">
                <a:latin typeface="Calibri" pitchFamily="34" charset="0"/>
                <a:sym typeface="Symbol" pitchFamily="18" charset="2"/>
              </a:rPr>
              <a:t></a:t>
            </a:r>
            <a:r>
              <a:rPr lang="en-US" altLang="en-US" sz="2000">
                <a:latin typeface="Calibri" pitchFamily="34" charset="0"/>
              </a:rPr>
              <a:t>P/</a:t>
            </a:r>
            <a:r>
              <a:rPr lang="en-US" altLang="en-US" sz="2000">
                <a:latin typeface="Calibri" pitchFamily="34" charset="0"/>
                <a:sym typeface="Symbol" pitchFamily="18" charset="2"/>
              </a:rPr>
              <a:t></a:t>
            </a:r>
            <a:r>
              <a:rPr lang="en-US" altLang="en-US" sz="2000">
                <a:latin typeface="Calibri" pitchFamily="34" charset="0"/>
              </a:rPr>
              <a:t>Q))</a:t>
            </a:r>
          </a:p>
          <a:p>
            <a:pPr eaLnBrk="1" hangingPunct="1"/>
            <a:endParaRPr lang="en-US" altLang="en-US" sz="2000">
              <a:latin typeface="Calibri" pitchFamily="34" charset="0"/>
            </a:endParaRPr>
          </a:p>
          <a:p>
            <a:pPr eaLnBrk="1" hangingPunct="1"/>
            <a:r>
              <a:rPr lang="en-US" altLang="en-US" sz="2000">
                <a:latin typeface="Calibri" pitchFamily="34" charset="0"/>
              </a:rPr>
              <a:t>= P(1 + 1/</a:t>
            </a:r>
            <a:r>
              <a:rPr lang="en-US" altLang="en-US" sz="2000">
                <a:latin typeface="Calibri" pitchFamily="34" charset="0"/>
                <a:sym typeface="Symbol" pitchFamily="18" charset="2"/>
              </a:rPr>
              <a:t></a:t>
            </a:r>
            <a:r>
              <a:rPr lang="en-US" altLang="en-US" sz="2000">
                <a:latin typeface="Calibri" pitchFamily="34" charset="0"/>
              </a:rPr>
              <a:t>)</a:t>
            </a:r>
          </a:p>
          <a:p>
            <a:pPr eaLnBrk="1" hangingPunct="1"/>
            <a:endParaRPr lang="en-US" altLang="en-US" sz="2000">
              <a:latin typeface="Calibri" pitchFamily="34" charset="0"/>
            </a:endParaRPr>
          </a:p>
          <a:p>
            <a:pPr eaLnBrk="1" hangingPunct="1"/>
            <a:r>
              <a:rPr lang="en-US" altLang="en-US" sz="2000" i="1">
                <a:latin typeface="Calibri" pitchFamily="34" charset="0"/>
              </a:rPr>
              <a:t>where: </a:t>
            </a:r>
            <a:r>
              <a:rPr lang="en-US" altLang="en-US" sz="2000">
                <a:latin typeface="Calibri" pitchFamily="34" charset="0"/>
                <a:sym typeface="Symbol" pitchFamily="18" charset="2"/>
              </a:rPr>
              <a:t></a:t>
            </a:r>
            <a:r>
              <a:rPr lang="en-US" altLang="en-US" sz="2000">
                <a:latin typeface="Calibri" pitchFamily="34" charset="0"/>
              </a:rPr>
              <a:t> is the price elasticity of  demand,  (P/Q)(</a:t>
            </a:r>
            <a:r>
              <a:rPr lang="en-US" altLang="en-US" sz="2000">
                <a:latin typeface="Calibri" pitchFamily="34" charset="0"/>
                <a:sym typeface="Symbol" pitchFamily="18" charset="2"/>
              </a:rPr>
              <a:t></a:t>
            </a:r>
            <a:r>
              <a:rPr lang="en-US" altLang="en-US" sz="2000">
                <a:latin typeface="Calibri" pitchFamily="34" charset="0"/>
              </a:rPr>
              <a:t>Q/</a:t>
            </a:r>
            <a:r>
              <a:rPr lang="en-US" altLang="en-US" sz="2000">
                <a:latin typeface="Calibri" pitchFamily="34" charset="0"/>
                <a:sym typeface="Symbol" pitchFamily="18" charset="2"/>
              </a:rPr>
              <a:t></a:t>
            </a:r>
            <a:r>
              <a:rPr lang="en-US" altLang="en-US" sz="2000">
                <a:latin typeface="Calibri" pitchFamily="34" charset="0"/>
              </a:rPr>
              <a:t>P)</a:t>
            </a:r>
          </a:p>
        </p:txBody>
      </p:sp>
      <p:sp>
        <p:nvSpPr>
          <p:cNvPr id="23565" name="Line 14"/>
          <p:cNvSpPr>
            <a:spLocks noChangeShapeType="1"/>
          </p:cNvSpPr>
          <p:nvPr/>
        </p:nvSpPr>
        <p:spPr bwMode="auto">
          <a:xfrm>
            <a:off x="2133600" y="2590800"/>
            <a:ext cx="563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ADF068-199E-4457-96E6-E2FEC9902186}" type="slidenum">
              <a:rPr lang="en-US" altLang="en-US">
                <a:solidFill>
                  <a:srgbClr val="898989"/>
                </a:solidFill>
                <a:latin typeface="Calibri" pitchFamily="34" charset="0"/>
              </a:rPr>
              <a:pPr eaLnBrk="1" hangingPunct="1"/>
              <a:t>25</a:t>
            </a:fld>
            <a:endParaRPr lang="en-US" altLang="en-US">
              <a:solidFill>
                <a:srgbClr val="898989"/>
              </a:solidFill>
              <a:latin typeface="Calibri" pitchFamily="34" charset="0"/>
            </a:endParaRPr>
          </a:p>
        </p:txBody>
      </p:sp>
      <p:sp>
        <p:nvSpPr>
          <p:cNvPr id="60006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45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459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459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458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007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Inverse Elasticity Pricing Rule</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600076" name="Rectangle 12"/>
          <p:cNvSpPr>
            <a:spLocks noChangeArrowheads="1"/>
          </p:cNvSpPr>
          <p:nvPr/>
        </p:nvSpPr>
        <p:spPr bwMode="auto">
          <a:xfrm>
            <a:off x="2039938" y="2100263"/>
            <a:ext cx="5853112" cy="27717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i="1">
                <a:solidFill>
                  <a:srgbClr val="000066"/>
                </a:solidFill>
                <a:latin typeface="Calibri" pitchFamily="34" charset="0"/>
              </a:rPr>
              <a:t>Using this formula:</a:t>
            </a:r>
          </a:p>
          <a:p>
            <a:pPr eaLnBrk="1" hangingPunct="1"/>
            <a:endParaRPr lang="en-US" altLang="en-US" sz="2800" i="1">
              <a:solidFill>
                <a:srgbClr val="000066"/>
              </a:solidFill>
              <a:latin typeface="Calibri" pitchFamily="34" charset="0"/>
            </a:endParaRPr>
          </a:p>
          <a:p>
            <a:pPr eaLnBrk="1" hangingPunct="1">
              <a:buFontTx/>
              <a:buChar char="•"/>
            </a:pPr>
            <a:r>
              <a:rPr lang="en-US" altLang="en-US" sz="2400">
                <a:latin typeface="Calibri" pitchFamily="34" charset="0"/>
              </a:rPr>
              <a:t> When demand is elastic (</a:t>
            </a:r>
            <a:r>
              <a:rPr lang="en-US" altLang="en-US" sz="2400">
                <a:latin typeface="Calibri" pitchFamily="34" charset="0"/>
                <a:sym typeface="Symbol" pitchFamily="18" charset="2"/>
              </a:rPr>
              <a:t></a:t>
            </a:r>
            <a:r>
              <a:rPr lang="en-US" altLang="en-US" sz="2400">
                <a:latin typeface="Calibri" pitchFamily="34" charset="0"/>
              </a:rPr>
              <a:t> &lt; -1), MR &gt; 0</a:t>
            </a:r>
          </a:p>
          <a:p>
            <a:pPr lvl="2" eaLnBrk="1" hangingPunct="1">
              <a:buFontTx/>
              <a:buChar char="•"/>
            </a:pPr>
            <a:endParaRPr lang="en-US" altLang="en-US" sz="2400">
              <a:latin typeface="Calibri" pitchFamily="34" charset="0"/>
            </a:endParaRPr>
          </a:p>
          <a:p>
            <a:pPr eaLnBrk="1" hangingPunct="1">
              <a:buFontTx/>
              <a:buChar char="•"/>
            </a:pPr>
            <a:r>
              <a:rPr lang="en-US" altLang="en-US" sz="2400">
                <a:latin typeface="Calibri" pitchFamily="34" charset="0"/>
              </a:rPr>
              <a:t> When demand is inelastic (</a:t>
            </a:r>
            <a:r>
              <a:rPr lang="en-US" altLang="en-US" sz="2400">
                <a:latin typeface="Calibri" pitchFamily="34" charset="0"/>
                <a:sym typeface="Symbol" pitchFamily="18" charset="2"/>
              </a:rPr>
              <a:t></a:t>
            </a:r>
            <a:r>
              <a:rPr lang="en-US" altLang="en-US" sz="2400">
                <a:latin typeface="Calibri" pitchFamily="34" charset="0"/>
              </a:rPr>
              <a:t> &gt; -1), MR &lt; 0</a:t>
            </a:r>
          </a:p>
          <a:p>
            <a:pPr eaLnBrk="1" hangingPunct="1">
              <a:buFontTx/>
              <a:buChar char="•"/>
            </a:pPr>
            <a:endParaRPr lang="en-US" altLang="en-US" sz="2400">
              <a:latin typeface="Calibri" pitchFamily="34" charset="0"/>
            </a:endParaRPr>
          </a:p>
          <a:p>
            <a:pPr eaLnBrk="1" hangingPunct="1">
              <a:buFontTx/>
              <a:buChar char="•"/>
            </a:pPr>
            <a:r>
              <a:rPr lang="en-US" altLang="en-US" sz="2400">
                <a:latin typeface="Calibri" pitchFamily="34" charset="0"/>
              </a:rPr>
              <a:t> When demand is unit elastic (</a:t>
            </a:r>
            <a:r>
              <a:rPr lang="en-US" altLang="en-US" sz="2400">
                <a:latin typeface="Calibri" pitchFamily="34" charset="0"/>
                <a:sym typeface="Symbol" pitchFamily="18" charset="2"/>
              </a:rPr>
              <a:t></a:t>
            </a:r>
            <a:r>
              <a:rPr lang="en-US" altLang="en-US" sz="2400">
                <a:latin typeface="Calibri" pitchFamily="34" charset="0"/>
              </a:rPr>
              <a:t> = -1), MR= 0</a:t>
            </a:r>
          </a:p>
        </p:txBody>
      </p:sp>
      <p:sp>
        <p:nvSpPr>
          <p:cNvPr id="24589" name="Line 13"/>
          <p:cNvSpPr>
            <a:spLocks noChangeShapeType="1"/>
          </p:cNvSpPr>
          <p:nvPr/>
        </p:nvSpPr>
        <p:spPr bwMode="auto">
          <a:xfrm>
            <a:off x="2667000" y="2743200"/>
            <a:ext cx="449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1F87E6-13BE-4E50-8B91-D5D8E0BBED6A}" type="slidenum">
              <a:rPr lang="en-US" altLang="en-US">
                <a:solidFill>
                  <a:srgbClr val="898989"/>
                </a:solidFill>
                <a:latin typeface="Calibri" pitchFamily="34" charset="0"/>
              </a:rPr>
              <a:pPr eaLnBrk="1" hangingPunct="1"/>
              <a:t>26</a:t>
            </a:fld>
            <a:endParaRPr lang="en-US" altLang="en-US">
              <a:solidFill>
                <a:srgbClr val="898989"/>
              </a:solidFill>
              <a:latin typeface="Calibri" pitchFamily="34" charset="0"/>
            </a:endParaRPr>
          </a:p>
        </p:txBody>
      </p:sp>
      <p:sp>
        <p:nvSpPr>
          <p:cNvPr id="60006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56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56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17"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9"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56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0"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5621"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007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Inverse Elasticity Pricing Rule</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25623" name="Content Placeholder 2"/>
          <p:cNvSpPr txBox="1">
            <a:spLocks/>
          </p:cNvSpPr>
          <p:nvPr/>
        </p:nvSpPr>
        <p:spPr bwMode="auto">
          <a:xfrm>
            <a:off x="304800" y="1143000"/>
            <a:ext cx="883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2400">
                <a:latin typeface="Calibri" pitchFamily="34" charset="0"/>
              </a:rPr>
              <a:t>Given the constant elasticity demand curve and MC:</a:t>
            </a:r>
          </a:p>
          <a:p>
            <a:pPr lvl="1" eaLnBrk="1" hangingPunct="1">
              <a:spcBef>
                <a:spcPct val="20000"/>
              </a:spcBef>
              <a:buFont typeface="Arial" charset="0"/>
              <a:buChar char="•"/>
            </a:pPr>
            <a:r>
              <a:rPr lang="en-US" altLang="en-US" sz="2400">
                <a:latin typeface="Calibri" pitchFamily="34" charset="0"/>
              </a:rPr>
              <a:t>What is the optimal P when Q = 100P</a:t>
            </a:r>
            <a:r>
              <a:rPr lang="en-US" altLang="en-US" sz="2400" baseline="30000">
                <a:latin typeface="Calibri" pitchFamily="34" charset="0"/>
              </a:rPr>
              <a:t>-2</a:t>
            </a:r>
            <a:r>
              <a:rPr lang="en-US" altLang="en-US" sz="2400">
                <a:latin typeface="Calibri" pitchFamily="34" charset="0"/>
              </a:rPr>
              <a:t>?</a:t>
            </a:r>
          </a:p>
          <a:p>
            <a:pPr lvl="1" eaLnBrk="1" hangingPunct="1">
              <a:spcBef>
                <a:spcPct val="20000"/>
              </a:spcBef>
              <a:buFont typeface="Arial" charset="0"/>
              <a:buChar char="•"/>
            </a:pPr>
            <a:r>
              <a:rPr lang="en-US" altLang="en-US" sz="2400">
                <a:latin typeface="Calibri" pitchFamily="34" charset="0"/>
              </a:rPr>
              <a:t>What is the optimal P when Q = 100P</a:t>
            </a:r>
            <a:r>
              <a:rPr lang="en-US" altLang="en-US" sz="2400" baseline="30000">
                <a:latin typeface="Calibri" pitchFamily="34" charset="0"/>
              </a:rPr>
              <a:t>-5</a:t>
            </a:r>
            <a:r>
              <a:rPr lang="en-US" altLang="en-US" sz="2400">
                <a:latin typeface="Calibri" pitchFamily="34" charset="0"/>
              </a:rPr>
              <a:t>?</a:t>
            </a:r>
          </a:p>
          <a:p>
            <a:pPr eaLnBrk="1" hangingPunct="1">
              <a:spcBef>
                <a:spcPct val="20000"/>
              </a:spcBef>
              <a:buFont typeface="Arial" charset="0"/>
              <a:buChar char="•"/>
            </a:pPr>
            <a:endParaRPr lang="en-US" altLang="en-US" sz="3200">
              <a:latin typeface="Calibri" pitchFamily="34" charset="0"/>
            </a:endParaRPr>
          </a:p>
        </p:txBody>
      </p:sp>
      <p:graphicFrame>
        <p:nvGraphicFramePr>
          <p:cNvPr id="25604" name="Object 4"/>
          <p:cNvGraphicFramePr>
            <a:graphicFrameLocks noChangeAspect="1"/>
          </p:cNvGraphicFramePr>
          <p:nvPr/>
        </p:nvGraphicFramePr>
        <p:xfrm>
          <a:off x="381000" y="2438400"/>
          <a:ext cx="1690688" cy="647700"/>
        </p:xfrm>
        <a:graphic>
          <a:graphicData uri="http://schemas.openxmlformats.org/presentationml/2006/ole">
            <mc:AlternateContent xmlns:mc="http://schemas.openxmlformats.org/markup-compatibility/2006">
              <mc:Choice xmlns:v="urn:schemas-microsoft-com:vml" Requires="v">
                <p:oleObj spid="_x0000_s25639" name="Equation" r:id="rId11" imgW="596880" imgH="228600" progId="Equation.3">
                  <p:embed/>
                </p:oleObj>
              </mc:Choice>
              <mc:Fallback>
                <p:oleObj name="Equation" r:id="rId11" imgW="596880" imgH="2286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438400"/>
                        <a:ext cx="16906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5"/>
          <p:cNvGraphicFramePr>
            <a:graphicFrameLocks noChangeAspect="1"/>
          </p:cNvGraphicFramePr>
          <p:nvPr/>
        </p:nvGraphicFramePr>
        <p:xfrm>
          <a:off x="2362200" y="2590800"/>
          <a:ext cx="4267200" cy="449263"/>
        </p:xfrm>
        <a:graphic>
          <a:graphicData uri="http://schemas.openxmlformats.org/presentationml/2006/ole">
            <mc:AlternateContent xmlns:mc="http://schemas.openxmlformats.org/markup-compatibility/2006">
              <mc:Choice xmlns:v="urn:schemas-microsoft-com:vml" Requires="v">
                <p:oleObj spid="_x0000_s25640" name="Equation" r:id="rId13" imgW="1930320" imgH="203040" progId="Equation.3">
                  <p:embed/>
                </p:oleObj>
              </mc:Choice>
              <mc:Fallback>
                <p:oleObj name="Equation" r:id="rId13" imgW="1930320" imgH="20304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2590800"/>
                        <a:ext cx="42672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6"/>
          <p:cNvGraphicFramePr>
            <a:graphicFrameLocks noChangeAspect="1"/>
          </p:cNvGraphicFramePr>
          <p:nvPr/>
        </p:nvGraphicFramePr>
        <p:xfrm>
          <a:off x="304800" y="3124200"/>
          <a:ext cx="1698625" cy="457200"/>
        </p:xfrm>
        <a:graphic>
          <a:graphicData uri="http://schemas.openxmlformats.org/presentationml/2006/ole">
            <mc:AlternateContent xmlns:mc="http://schemas.openxmlformats.org/markup-compatibility/2006">
              <mc:Choice xmlns:v="urn:schemas-microsoft-com:vml" Requires="v">
                <p:oleObj spid="_x0000_s25641" name="Equation" r:id="rId15" imgW="660240" imgH="177480" progId="Equation.3">
                  <p:embed/>
                </p:oleObj>
              </mc:Choice>
              <mc:Fallback>
                <p:oleObj name="Equation" r:id="rId15" imgW="660240" imgH="17748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3124200"/>
                        <a:ext cx="1698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7" name="Object 7"/>
          <p:cNvGraphicFramePr>
            <a:graphicFrameLocks noChangeAspect="1"/>
          </p:cNvGraphicFramePr>
          <p:nvPr/>
        </p:nvGraphicFramePr>
        <p:xfrm>
          <a:off x="304800" y="3581400"/>
          <a:ext cx="2281238" cy="533400"/>
        </p:xfrm>
        <a:graphic>
          <a:graphicData uri="http://schemas.openxmlformats.org/presentationml/2006/ole">
            <mc:AlternateContent xmlns:mc="http://schemas.openxmlformats.org/markup-compatibility/2006">
              <mc:Choice xmlns:v="urn:schemas-microsoft-com:vml" Requires="v">
                <p:oleObj spid="_x0000_s25642" name="Equation" r:id="rId17" imgW="977760" imgH="228600" progId="Equation.3">
                  <p:embed/>
                </p:oleObj>
              </mc:Choice>
              <mc:Fallback>
                <p:oleObj name="Equation" r:id="rId17" imgW="977760" imgH="22860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3581400"/>
                        <a:ext cx="22812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Object 8"/>
          <p:cNvGraphicFramePr>
            <a:graphicFrameLocks noChangeAspect="1"/>
          </p:cNvGraphicFramePr>
          <p:nvPr/>
        </p:nvGraphicFramePr>
        <p:xfrm>
          <a:off x="2819400" y="3581400"/>
          <a:ext cx="4186238" cy="457200"/>
        </p:xfrm>
        <a:graphic>
          <a:graphicData uri="http://schemas.openxmlformats.org/presentationml/2006/ole">
            <mc:AlternateContent xmlns:mc="http://schemas.openxmlformats.org/markup-compatibility/2006">
              <mc:Choice xmlns:v="urn:schemas-microsoft-com:vml" Requires="v">
                <p:oleObj spid="_x0000_s25643" name="Equation" r:id="rId19" imgW="2209680" imgH="241200" progId="Equation.3">
                  <p:embed/>
                </p:oleObj>
              </mc:Choice>
              <mc:Fallback>
                <p:oleObj name="Equation" r:id="rId19" imgW="2209680" imgH="241200" progId="Equation.3">
                  <p:embed/>
                  <p:pic>
                    <p:nvPicPr>
                      <p:cNvPr id="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9400" y="3581400"/>
                        <a:ext cx="41862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9"/>
          <p:cNvGraphicFramePr>
            <a:graphicFrameLocks noChangeAspect="1"/>
          </p:cNvGraphicFramePr>
          <p:nvPr/>
        </p:nvGraphicFramePr>
        <p:xfrm>
          <a:off x="7162800" y="3505200"/>
          <a:ext cx="1828800" cy="776288"/>
        </p:xfrm>
        <a:graphic>
          <a:graphicData uri="http://schemas.openxmlformats.org/presentationml/2006/ole">
            <mc:AlternateContent xmlns:mc="http://schemas.openxmlformats.org/markup-compatibility/2006">
              <mc:Choice xmlns:v="urn:schemas-microsoft-com:vml" Requires="v">
                <p:oleObj spid="_x0000_s25644" name="Equation" r:id="rId21" imgW="927000" imgH="393480" progId="Equation.3">
                  <p:embed/>
                </p:oleObj>
              </mc:Choice>
              <mc:Fallback>
                <p:oleObj name="Equation" r:id="rId21" imgW="927000" imgH="393480" progId="Equation.3">
                  <p:embed/>
                  <p:pic>
                    <p:nvPicPr>
                      <p:cNvPr id="0"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2800" y="3505200"/>
                        <a:ext cx="18288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10"/>
          <p:cNvGraphicFramePr>
            <a:graphicFrameLocks noChangeAspect="1"/>
          </p:cNvGraphicFramePr>
          <p:nvPr/>
        </p:nvGraphicFramePr>
        <p:xfrm>
          <a:off x="228600" y="4648200"/>
          <a:ext cx="2281238" cy="533400"/>
        </p:xfrm>
        <a:graphic>
          <a:graphicData uri="http://schemas.openxmlformats.org/presentationml/2006/ole">
            <mc:AlternateContent xmlns:mc="http://schemas.openxmlformats.org/markup-compatibility/2006">
              <mc:Choice xmlns:v="urn:schemas-microsoft-com:vml" Requires="v">
                <p:oleObj spid="_x0000_s25645" name="Equation" r:id="rId23" imgW="977760" imgH="228600" progId="Equation.3">
                  <p:embed/>
                </p:oleObj>
              </mc:Choice>
              <mc:Fallback>
                <p:oleObj name="Equation" r:id="rId23" imgW="977760" imgH="228600" progId="Equation.3">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 y="4648200"/>
                        <a:ext cx="22812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11"/>
          <p:cNvGraphicFramePr>
            <a:graphicFrameLocks noChangeAspect="1"/>
          </p:cNvGraphicFramePr>
          <p:nvPr/>
        </p:nvGraphicFramePr>
        <p:xfrm>
          <a:off x="7315200" y="4419600"/>
          <a:ext cx="1371600" cy="407988"/>
        </p:xfrm>
        <a:graphic>
          <a:graphicData uri="http://schemas.openxmlformats.org/presentationml/2006/ole">
            <mc:AlternateContent xmlns:mc="http://schemas.openxmlformats.org/markup-compatibility/2006">
              <mc:Choice xmlns:v="urn:schemas-microsoft-com:vml" Requires="v">
                <p:oleObj spid="_x0000_s25646" name="Equation" r:id="rId25" imgW="596880" imgH="177480" progId="Equation.3">
                  <p:embed/>
                </p:oleObj>
              </mc:Choice>
              <mc:Fallback>
                <p:oleObj name="Equation" r:id="rId25" imgW="596880" imgH="177480" progId="Equation.3">
                  <p:embed/>
                  <p:pic>
                    <p:nvPicPr>
                      <p:cNvPr id="0" name="Object 1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15200" y="4419600"/>
                        <a:ext cx="13716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2" name="Object 12"/>
          <p:cNvGraphicFramePr>
            <a:graphicFrameLocks noChangeAspect="1"/>
          </p:cNvGraphicFramePr>
          <p:nvPr/>
        </p:nvGraphicFramePr>
        <p:xfrm>
          <a:off x="304800" y="5334000"/>
          <a:ext cx="4186238" cy="457200"/>
        </p:xfrm>
        <a:graphic>
          <a:graphicData uri="http://schemas.openxmlformats.org/presentationml/2006/ole">
            <mc:AlternateContent xmlns:mc="http://schemas.openxmlformats.org/markup-compatibility/2006">
              <mc:Choice xmlns:v="urn:schemas-microsoft-com:vml" Requires="v">
                <p:oleObj spid="_x0000_s25647" name="Equation" r:id="rId27" imgW="2209680" imgH="241200" progId="Equation.3">
                  <p:embed/>
                </p:oleObj>
              </mc:Choice>
              <mc:Fallback>
                <p:oleObj name="Equation" r:id="rId27" imgW="2209680" imgH="241200" progId="Equation.3">
                  <p:embed/>
                  <p:pic>
                    <p:nvPicPr>
                      <p:cNvPr id="0" name="Object 1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4800" y="5334000"/>
                        <a:ext cx="41862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3" name="Object 13"/>
          <p:cNvGraphicFramePr>
            <a:graphicFrameLocks noChangeAspect="1"/>
          </p:cNvGraphicFramePr>
          <p:nvPr/>
        </p:nvGraphicFramePr>
        <p:xfrm>
          <a:off x="4675188" y="5181600"/>
          <a:ext cx="1928812" cy="776288"/>
        </p:xfrm>
        <a:graphic>
          <a:graphicData uri="http://schemas.openxmlformats.org/presentationml/2006/ole">
            <mc:AlternateContent xmlns:mc="http://schemas.openxmlformats.org/markup-compatibility/2006">
              <mc:Choice xmlns:v="urn:schemas-microsoft-com:vml" Requires="v">
                <p:oleObj spid="_x0000_s25648" name="Equation" r:id="rId29" imgW="977760" imgH="393480" progId="Equation.3">
                  <p:embed/>
                </p:oleObj>
              </mc:Choice>
              <mc:Fallback>
                <p:oleObj name="Equation" r:id="rId29" imgW="977760" imgH="393480" progId="Equation.3">
                  <p:embed/>
                  <p:pic>
                    <p:nvPicPr>
                      <p:cNvPr id="0" name="Object 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75188" y="5181600"/>
                        <a:ext cx="1928812"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4" name="Object 14"/>
          <p:cNvGraphicFramePr>
            <a:graphicFrameLocks noChangeAspect="1"/>
          </p:cNvGraphicFramePr>
          <p:nvPr/>
        </p:nvGraphicFramePr>
        <p:xfrm>
          <a:off x="6781800" y="5257800"/>
          <a:ext cx="1635125" cy="407988"/>
        </p:xfrm>
        <a:graphic>
          <a:graphicData uri="http://schemas.openxmlformats.org/presentationml/2006/ole">
            <mc:AlternateContent xmlns:mc="http://schemas.openxmlformats.org/markup-compatibility/2006">
              <mc:Choice xmlns:v="urn:schemas-microsoft-com:vml" Requires="v">
                <p:oleObj spid="_x0000_s25649" name="Equation" r:id="rId31" imgW="711000" imgH="177480" progId="Equation.3">
                  <p:embed/>
                </p:oleObj>
              </mc:Choice>
              <mc:Fallback>
                <p:oleObj name="Equation" r:id="rId31" imgW="711000" imgH="177480" progId="Equation.3">
                  <p:embed/>
                  <p:pic>
                    <p:nvPicPr>
                      <p:cNvPr id="0" name="Object 1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81800" y="5257800"/>
                        <a:ext cx="16351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F5DB80-14B0-4858-8A6F-9177F63FD13D}" type="slidenum">
              <a:rPr lang="en-US" altLang="en-US">
                <a:solidFill>
                  <a:srgbClr val="898989"/>
                </a:solidFill>
                <a:latin typeface="Calibri" pitchFamily="34" charset="0"/>
              </a:rPr>
              <a:pPr eaLnBrk="1" hangingPunct="1"/>
              <a:t>27</a:t>
            </a:fld>
            <a:endParaRPr lang="en-US" altLang="en-US">
              <a:solidFill>
                <a:srgbClr val="898989"/>
              </a:solidFill>
              <a:latin typeface="Calibri" pitchFamily="34" charset="0"/>
            </a:endParaRPr>
          </a:p>
        </p:txBody>
      </p:sp>
      <p:sp>
        <p:nvSpPr>
          <p:cNvPr id="26629" name="Line 3"/>
          <p:cNvSpPr>
            <a:spLocks noChangeShapeType="1"/>
          </p:cNvSpPr>
          <p:nvPr/>
        </p:nvSpPr>
        <p:spPr bwMode="auto">
          <a:xfrm>
            <a:off x="549275" y="6019800"/>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0" name="Line 4"/>
          <p:cNvSpPr>
            <a:spLocks noChangeShapeType="1"/>
          </p:cNvSpPr>
          <p:nvPr/>
        </p:nvSpPr>
        <p:spPr bwMode="auto">
          <a:xfrm flipV="1">
            <a:off x="549275" y="1363663"/>
            <a:ext cx="17463" cy="46561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1" name="Text Box 5"/>
          <p:cNvSpPr txBox="1">
            <a:spLocks noChangeArrowheads="1"/>
          </p:cNvSpPr>
          <p:nvPr/>
        </p:nvSpPr>
        <p:spPr bwMode="auto">
          <a:xfrm>
            <a:off x="6697663" y="5857875"/>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26632" name="Text Box 6"/>
          <p:cNvSpPr txBox="1">
            <a:spLocks noChangeArrowheads="1"/>
          </p:cNvSpPr>
          <p:nvPr/>
        </p:nvSpPr>
        <p:spPr bwMode="auto">
          <a:xfrm>
            <a:off x="660400" y="1282700"/>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26633" name="Line 7"/>
          <p:cNvSpPr>
            <a:spLocks noChangeShapeType="1"/>
          </p:cNvSpPr>
          <p:nvPr/>
        </p:nvSpPr>
        <p:spPr bwMode="auto">
          <a:xfrm>
            <a:off x="549275" y="2286000"/>
            <a:ext cx="4572000" cy="3733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Line 8"/>
          <p:cNvSpPr>
            <a:spLocks noChangeShapeType="1"/>
          </p:cNvSpPr>
          <p:nvPr/>
        </p:nvSpPr>
        <p:spPr bwMode="auto">
          <a:xfrm>
            <a:off x="549275" y="2286000"/>
            <a:ext cx="2057400" cy="3733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5" name="Text Box 9"/>
          <p:cNvSpPr txBox="1">
            <a:spLocks noChangeArrowheads="1"/>
          </p:cNvSpPr>
          <p:nvPr/>
        </p:nvSpPr>
        <p:spPr bwMode="auto">
          <a:xfrm>
            <a:off x="2209800" y="6061075"/>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a/2b                           a/b</a:t>
            </a:r>
          </a:p>
        </p:txBody>
      </p:sp>
      <p:sp>
        <p:nvSpPr>
          <p:cNvPr id="26636" name="Text Box 10"/>
          <p:cNvSpPr txBox="1">
            <a:spLocks noChangeArrowheads="1"/>
          </p:cNvSpPr>
          <p:nvPr/>
        </p:nvSpPr>
        <p:spPr bwMode="auto">
          <a:xfrm>
            <a:off x="188913"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26637" name="Line 11"/>
          <p:cNvSpPr>
            <a:spLocks noChangeShapeType="1"/>
          </p:cNvSpPr>
          <p:nvPr/>
        </p:nvSpPr>
        <p:spPr bwMode="auto">
          <a:xfrm flipV="1">
            <a:off x="2606675" y="3429000"/>
            <a:ext cx="0" cy="2590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2"/>
          <p:cNvSpPr>
            <a:spLocks noChangeShapeType="1"/>
          </p:cNvSpPr>
          <p:nvPr/>
        </p:nvSpPr>
        <p:spPr bwMode="auto">
          <a:xfrm flipH="1">
            <a:off x="549275" y="3962400"/>
            <a:ext cx="2057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13"/>
          <p:cNvSpPr>
            <a:spLocks noChangeShapeType="1"/>
          </p:cNvSpPr>
          <p:nvPr/>
        </p:nvSpPr>
        <p:spPr bwMode="auto">
          <a:xfrm flipH="1" flipV="1">
            <a:off x="701675" y="21336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4"/>
          <p:cNvSpPr>
            <a:spLocks noChangeShapeType="1"/>
          </p:cNvSpPr>
          <p:nvPr/>
        </p:nvSpPr>
        <p:spPr bwMode="auto">
          <a:xfrm>
            <a:off x="1311275" y="2590800"/>
            <a:ext cx="1295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5"/>
          <p:cNvSpPr>
            <a:spLocks noChangeShapeType="1"/>
          </p:cNvSpPr>
          <p:nvPr/>
        </p:nvSpPr>
        <p:spPr bwMode="auto">
          <a:xfrm flipH="1" flipV="1">
            <a:off x="2682875" y="36576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6"/>
          <p:cNvSpPr>
            <a:spLocks noChangeShapeType="1"/>
          </p:cNvSpPr>
          <p:nvPr/>
        </p:nvSpPr>
        <p:spPr bwMode="auto">
          <a:xfrm>
            <a:off x="3521075" y="4343400"/>
            <a:ext cx="1828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3" name="Text Box 17"/>
          <p:cNvSpPr txBox="1">
            <a:spLocks noChangeArrowheads="1"/>
          </p:cNvSpPr>
          <p:nvPr/>
        </p:nvSpPr>
        <p:spPr bwMode="auto">
          <a:xfrm>
            <a:off x="1524000" y="2320925"/>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Elastic region (</a:t>
            </a:r>
            <a:r>
              <a:rPr lang="en-GB" altLang="en-US" sz="2400" b="1">
                <a:latin typeface="Calibri" pitchFamily="34" charset="0"/>
                <a:sym typeface="Symbol" pitchFamily="18" charset="2"/>
              </a:rPr>
              <a:t> &lt; -1), MR &gt; 0</a:t>
            </a:r>
            <a:endParaRPr lang="en-GB" altLang="en-US" sz="2400" b="1">
              <a:latin typeface="Calibri" pitchFamily="34" charset="0"/>
            </a:endParaRPr>
          </a:p>
        </p:txBody>
      </p:sp>
      <p:sp>
        <p:nvSpPr>
          <p:cNvPr id="26644" name="Text Box 18"/>
          <p:cNvSpPr txBox="1">
            <a:spLocks noChangeArrowheads="1"/>
          </p:cNvSpPr>
          <p:nvPr/>
        </p:nvSpPr>
        <p:spPr bwMode="auto">
          <a:xfrm>
            <a:off x="4419600" y="475932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Inelastic region (</a:t>
            </a:r>
            <a:r>
              <a:rPr lang="en-GB" altLang="en-US" sz="2400" b="1">
                <a:latin typeface="Calibri" pitchFamily="34" charset="0"/>
                <a:sym typeface="Symbol" pitchFamily="18" charset="2"/>
              </a:rPr>
              <a:t>0&gt;&gt;-1), MR&lt;0</a:t>
            </a:r>
            <a:r>
              <a:rPr lang="en-GB" altLang="en-US" sz="2400" b="1">
                <a:latin typeface="Calibri" pitchFamily="34" charset="0"/>
              </a:rPr>
              <a:t>	</a:t>
            </a:r>
          </a:p>
        </p:txBody>
      </p:sp>
      <p:sp>
        <p:nvSpPr>
          <p:cNvPr id="26645" name="Text Box 19"/>
          <p:cNvSpPr txBox="1">
            <a:spLocks noChangeArrowheads="1"/>
          </p:cNvSpPr>
          <p:nvPr/>
        </p:nvSpPr>
        <p:spPr bwMode="auto">
          <a:xfrm>
            <a:off x="2590800" y="3159125"/>
            <a:ext cx="347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Unit elastic (</a:t>
            </a:r>
            <a:r>
              <a:rPr lang="en-GB" altLang="en-US" sz="2400" b="1">
                <a:latin typeface="Calibri" pitchFamily="34" charset="0"/>
                <a:sym typeface="Symbol" pitchFamily="18" charset="2"/>
              </a:rPr>
              <a:t>=-1), MR=0</a:t>
            </a:r>
            <a:endParaRPr lang="en-GB" altLang="en-US" sz="2400" b="1">
              <a:latin typeface="Calibri" pitchFamily="34" charset="0"/>
            </a:endParaRPr>
          </a:p>
        </p:txBody>
      </p:sp>
      <p:sp>
        <p:nvSpPr>
          <p:cNvPr id="601108"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66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665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47" name="Picture 2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665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0" name="Text Box 26"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6651"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1116"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Elasticity Region of the Linear Demand Curve</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E15A6A-848B-4D53-8342-81864396A295}" type="slidenum">
              <a:rPr lang="en-US" altLang="en-US">
                <a:solidFill>
                  <a:srgbClr val="898989"/>
                </a:solidFill>
                <a:latin typeface="Calibri" pitchFamily="34" charset="0"/>
              </a:rPr>
              <a:pPr eaLnBrk="1" hangingPunct="1"/>
              <a:t>28</a:t>
            </a:fld>
            <a:endParaRPr lang="en-US" altLang="en-US">
              <a:solidFill>
                <a:srgbClr val="898989"/>
              </a:solidFill>
              <a:latin typeface="Calibri" pitchFamily="34" charset="0"/>
            </a:endParaRPr>
          </a:p>
        </p:txBody>
      </p:sp>
      <p:sp>
        <p:nvSpPr>
          <p:cNvPr id="60211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76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766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7"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767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0"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7661"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2123"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Marginal Cost and Price Elasticity Demand</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27663" name="Content Placeholder 2"/>
          <p:cNvSpPr txBox="1">
            <a:spLocks/>
          </p:cNvSpPr>
          <p:nvPr/>
        </p:nvSpPr>
        <p:spPr bwMode="auto">
          <a:xfrm>
            <a:off x="457200" y="1600200"/>
            <a:ext cx="79248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200">
                <a:latin typeface="Calibri" pitchFamily="34" charset="0"/>
              </a:rPr>
              <a:t>Profit maximizing condition is MR = MC with P* and Q*</a:t>
            </a: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r>
              <a:rPr lang="en-US" altLang="en-US" sz="3200">
                <a:latin typeface="Calibri" pitchFamily="34" charset="0"/>
              </a:rPr>
              <a:t>Rearranging and setting MR(Q*) = MC(Q*)</a:t>
            </a:r>
          </a:p>
        </p:txBody>
      </p:sp>
      <p:graphicFrame>
        <p:nvGraphicFramePr>
          <p:cNvPr id="27652" name="Object 4"/>
          <p:cNvGraphicFramePr>
            <a:graphicFrameLocks noChangeAspect="1"/>
          </p:cNvGraphicFramePr>
          <p:nvPr/>
        </p:nvGraphicFramePr>
        <p:xfrm>
          <a:off x="3429000" y="2286000"/>
          <a:ext cx="3048000" cy="503238"/>
        </p:xfrm>
        <a:graphic>
          <a:graphicData uri="http://schemas.openxmlformats.org/presentationml/2006/ole">
            <mc:AlternateContent xmlns:mc="http://schemas.openxmlformats.org/markup-compatibility/2006">
              <mc:Choice xmlns:v="urn:schemas-microsoft-com:vml" Requires="v">
                <p:oleObj spid="_x0000_s27671" name="Equation" r:id="rId11" imgW="1231560" imgH="203040" progId="Equation.3">
                  <p:embed/>
                </p:oleObj>
              </mc:Choice>
              <mc:Fallback>
                <p:oleObj name="Equation" r:id="rId11" imgW="123156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286000"/>
                        <a:ext cx="30480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5"/>
          <p:cNvGraphicFramePr>
            <a:graphicFrameLocks noChangeAspect="1"/>
          </p:cNvGraphicFramePr>
          <p:nvPr/>
        </p:nvGraphicFramePr>
        <p:xfrm>
          <a:off x="3352800" y="2819400"/>
          <a:ext cx="2971800" cy="990600"/>
        </p:xfrm>
        <a:graphic>
          <a:graphicData uri="http://schemas.openxmlformats.org/presentationml/2006/ole">
            <mc:AlternateContent xmlns:mc="http://schemas.openxmlformats.org/markup-compatibility/2006">
              <mc:Choice xmlns:v="urn:schemas-microsoft-com:vml" Requires="v">
                <p:oleObj spid="_x0000_s27672" name="Equation" r:id="rId13" imgW="1523880" imgH="507960" progId="Equation.3">
                  <p:embed/>
                </p:oleObj>
              </mc:Choice>
              <mc:Fallback>
                <p:oleObj name="Equation" r:id="rId13" imgW="1523880" imgH="50796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2819400"/>
                        <a:ext cx="2971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6"/>
          <p:cNvGraphicFramePr>
            <a:graphicFrameLocks noChangeAspect="1"/>
          </p:cNvGraphicFramePr>
          <p:nvPr/>
        </p:nvGraphicFramePr>
        <p:xfrm>
          <a:off x="3581400" y="4572000"/>
          <a:ext cx="2717800" cy="990600"/>
        </p:xfrm>
        <a:graphic>
          <a:graphicData uri="http://schemas.openxmlformats.org/presentationml/2006/ole">
            <mc:AlternateContent xmlns:mc="http://schemas.openxmlformats.org/markup-compatibility/2006">
              <mc:Choice xmlns:v="urn:schemas-microsoft-com:vml" Requires="v">
                <p:oleObj spid="_x0000_s27673" name="Equation" r:id="rId15" imgW="1218960" imgH="444240" progId="Equation.3">
                  <p:embed/>
                </p:oleObj>
              </mc:Choice>
              <mc:Fallback>
                <p:oleObj name="Equation" r:id="rId15" imgW="1218960" imgH="44424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4572000"/>
                        <a:ext cx="2717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94B834-081A-434E-B074-C3EC3ABF73C4}" type="slidenum">
              <a:rPr lang="en-US" altLang="en-US">
                <a:solidFill>
                  <a:srgbClr val="898989"/>
                </a:solidFill>
                <a:latin typeface="Calibri" pitchFamily="34" charset="0"/>
              </a:rPr>
              <a:pPr eaLnBrk="1" hangingPunct="1"/>
              <a:t>29</a:t>
            </a:fld>
            <a:endParaRPr lang="en-US" altLang="en-US">
              <a:solidFill>
                <a:srgbClr val="898989"/>
              </a:solidFill>
              <a:latin typeface="Calibri" pitchFamily="34" charset="0"/>
            </a:endParaRPr>
          </a:p>
        </p:txBody>
      </p:sp>
      <p:sp>
        <p:nvSpPr>
          <p:cNvPr id="59904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86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868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9"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869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8683"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5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Inverse Elasticity Pricing Rule</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457200" y="1447800"/>
            <a:ext cx="7924800" cy="3306763"/>
          </a:xfrm>
          <a:prstGeom prst="rect">
            <a:avLst/>
          </a:prstGeom>
        </p:spPr>
        <p:txBody>
          <a:bodyPr/>
          <a:lstStyle/>
          <a:p>
            <a:pPr marL="342900" indent="-342900">
              <a:spcBef>
                <a:spcPct val="20000"/>
              </a:spcBef>
              <a:buFont typeface="Arial" charset="0"/>
              <a:buChar char="•"/>
              <a:defRPr/>
            </a:pPr>
            <a:r>
              <a:rPr lang="en-US" sz="3200" dirty="0">
                <a:latin typeface="+mn-lt"/>
              </a:rPr>
              <a:t>Inverse Elasticity Pricing Rule:  Monopolist’s optimal markup of price above marginal cost expressed as a percentage of price is equal to minus the inverse of the price elasticity of demand.</a:t>
            </a:r>
          </a:p>
        </p:txBody>
      </p:sp>
      <p:graphicFrame>
        <p:nvGraphicFramePr>
          <p:cNvPr id="28676" name="Object 4"/>
          <p:cNvGraphicFramePr>
            <a:graphicFrameLocks noChangeAspect="1"/>
          </p:cNvGraphicFramePr>
          <p:nvPr/>
        </p:nvGraphicFramePr>
        <p:xfrm>
          <a:off x="2895600" y="4114800"/>
          <a:ext cx="3344863" cy="1219200"/>
        </p:xfrm>
        <a:graphic>
          <a:graphicData uri="http://schemas.openxmlformats.org/presentationml/2006/ole">
            <mc:AlternateContent xmlns:mc="http://schemas.openxmlformats.org/markup-compatibility/2006">
              <mc:Choice xmlns:v="urn:schemas-microsoft-com:vml" Requires="v">
                <p:oleObj spid="_x0000_s28691" name="Equation" r:id="rId11" imgW="1218960" imgH="444240" progId="Equation.3">
                  <p:embed/>
                </p:oleObj>
              </mc:Choice>
              <mc:Fallback>
                <p:oleObj name="Equation" r:id="rId11" imgW="1218960" imgH="4442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4114800"/>
                        <a:ext cx="334486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106806-36DC-4BBC-94D5-E6012F50483A}" type="slidenum">
              <a:rPr lang="en-US" altLang="en-US">
                <a:solidFill>
                  <a:srgbClr val="898989"/>
                </a:solidFill>
                <a:latin typeface="Calibri" pitchFamily="34" charset="0"/>
              </a:rPr>
              <a:pPr eaLnBrk="1" hangingPunct="1"/>
              <a:t>3</a:t>
            </a:fld>
            <a:endParaRPr lang="en-US" altLang="en-US">
              <a:solidFill>
                <a:srgbClr val="898989"/>
              </a:solidFill>
              <a:latin typeface="Calibri" pitchFamily="34" charset="0"/>
            </a:endParaRPr>
          </a:p>
        </p:txBody>
      </p:sp>
      <p:sp>
        <p:nvSpPr>
          <p:cNvPr id="5836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6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6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05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69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Monopoly</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583694" name="Rectangle 14"/>
          <p:cNvSpPr>
            <a:spLocks noChangeArrowheads="1"/>
          </p:cNvSpPr>
          <p:nvPr/>
        </p:nvSpPr>
        <p:spPr bwMode="auto">
          <a:xfrm>
            <a:off x="381000" y="1295400"/>
            <a:ext cx="8534400" cy="489426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u="sng">
                <a:solidFill>
                  <a:srgbClr val="000066"/>
                </a:solidFill>
                <a:latin typeface="Calibri" pitchFamily="34" charset="0"/>
              </a:rPr>
              <a:t>Definition:</a:t>
            </a:r>
            <a:r>
              <a:rPr lang="en-US" altLang="en-US" sz="2400">
                <a:latin typeface="Calibri" pitchFamily="34" charset="0"/>
              </a:rPr>
              <a:t>  A </a:t>
            </a:r>
            <a:r>
              <a:rPr lang="en-US" altLang="en-US" sz="2400" b="1">
                <a:latin typeface="Calibri" pitchFamily="34" charset="0"/>
              </a:rPr>
              <a:t>Monopoly Market</a:t>
            </a:r>
            <a:r>
              <a:rPr lang="en-US" altLang="en-US" sz="2400">
                <a:latin typeface="Calibri" pitchFamily="34" charset="0"/>
              </a:rPr>
              <a:t> consists of a single seller facing many buyers.</a:t>
            </a:r>
          </a:p>
          <a:p>
            <a:pPr eaLnBrk="1" hangingPunct="1"/>
            <a:endParaRPr lang="en-US" altLang="en-US" sz="2400">
              <a:latin typeface="Calibri" pitchFamily="34" charset="0"/>
            </a:endParaRPr>
          </a:p>
          <a:p>
            <a:pPr eaLnBrk="1" hangingPunct="1"/>
            <a:r>
              <a:rPr lang="en-US" altLang="en-US" sz="2400" i="1">
                <a:latin typeface="Calibri" pitchFamily="34" charset="0"/>
              </a:rPr>
              <a:t>The monopolist's profit maximization problem:</a:t>
            </a:r>
          </a:p>
          <a:p>
            <a:pPr eaLnBrk="1" hangingPunct="1"/>
            <a:endParaRPr lang="en-US" altLang="en-US" sz="2400" i="1">
              <a:latin typeface="Calibri" pitchFamily="34" charset="0"/>
            </a:endParaRPr>
          </a:p>
          <a:p>
            <a:pPr lvl="2" eaLnBrk="1" hangingPunct="1"/>
            <a:r>
              <a:rPr lang="en-US" altLang="en-US" sz="2400">
                <a:latin typeface="Calibri" pitchFamily="34" charset="0"/>
              </a:rPr>
              <a:t>Max </a:t>
            </a:r>
            <a:r>
              <a:rPr lang="en-US" altLang="en-US" sz="2400">
                <a:latin typeface="Calibri" pitchFamily="34" charset="0"/>
                <a:sym typeface="Symbol" pitchFamily="18" charset="2"/>
              </a:rPr>
              <a:t></a:t>
            </a:r>
            <a:r>
              <a:rPr lang="en-US" altLang="en-US" sz="2400">
                <a:latin typeface="Calibri" pitchFamily="34" charset="0"/>
              </a:rPr>
              <a:t>(Q) = TR(Q) - TC(Q) Q</a:t>
            </a:r>
          </a:p>
          <a:p>
            <a:pPr eaLnBrk="1" hangingPunct="1"/>
            <a:r>
              <a:rPr lang="en-US" altLang="en-US" sz="2400" i="1">
                <a:latin typeface="Calibri" pitchFamily="34" charset="0"/>
              </a:rPr>
              <a:t>where</a:t>
            </a:r>
            <a:r>
              <a:rPr lang="en-US" altLang="en-US" sz="2400">
                <a:latin typeface="Calibri" pitchFamily="34" charset="0"/>
              </a:rPr>
              <a:t>: TR(Q) = QP(Q) and P(Q) is the </a:t>
            </a:r>
            <a:r>
              <a:rPr lang="en-US" altLang="en-US" sz="2400" i="1">
                <a:latin typeface="Calibri" pitchFamily="34" charset="0"/>
              </a:rPr>
              <a:t>(inverse)</a:t>
            </a:r>
            <a:r>
              <a:rPr lang="en-US" altLang="en-US" sz="2400">
                <a:latin typeface="Calibri" pitchFamily="34" charset="0"/>
              </a:rPr>
              <a:t> market demand curve.</a:t>
            </a:r>
          </a:p>
          <a:p>
            <a:pPr eaLnBrk="1" hangingPunct="1"/>
            <a:endParaRPr lang="en-US" altLang="en-US" sz="2400">
              <a:latin typeface="Calibri" pitchFamily="34" charset="0"/>
            </a:endParaRPr>
          </a:p>
          <a:p>
            <a:pPr eaLnBrk="1" hangingPunct="1"/>
            <a:r>
              <a:rPr lang="en-US" altLang="en-US" sz="2400" i="1"/>
              <a:t>The monopolist's profit maximization condition:</a:t>
            </a:r>
          </a:p>
          <a:p>
            <a:pPr algn="just" eaLnBrk="1" hangingPunct="1"/>
            <a:r>
              <a:rPr lang="en-US" altLang="en-US" sz="2400"/>
              <a:t> </a:t>
            </a:r>
          </a:p>
          <a:p>
            <a:pPr algn="just" eaLnBrk="1" hangingPunct="1"/>
            <a:r>
              <a:rPr lang="en-US" altLang="en-US" sz="2400">
                <a:sym typeface="Symbol" pitchFamily="18" charset="2"/>
              </a:rPr>
              <a:t>		</a:t>
            </a:r>
            <a:r>
              <a:rPr lang="en-US" altLang="en-US" sz="2400"/>
              <a:t>TR(Q)/</a:t>
            </a:r>
            <a:r>
              <a:rPr lang="en-US" altLang="en-US" sz="2400">
                <a:sym typeface="Symbol" pitchFamily="18" charset="2"/>
              </a:rPr>
              <a:t></a:t>
            </a:r>
            <a:r>
              <a:rPr lang="en-US" altLang="en-US" sz="2400"/>
              <a:t>Q = </a:t>
            </a:r>
            <a:r>
              <a:rPr lang="en-US" altLang="en-US" sz="2400">
                <a:sym typeface="Symbol" pitchFamily="18" charset="2"/>
              </a:rPr>
              <a:t></a:t>
            </a:r>
            <a:r>
              <a:rPr lang="en-US" altLang="en-US" sz="2400"/>
              <a:t>TC(Q)/</a:t>
            </a:r>
            <a:r>
              <a:rPr lang="en-US" altLang="en-US" sz="2400">
                <a:sym typeface="Symbol" pitchFamily="18" charset="2"/>
              </a:rPr>
              <a:t></a:t>
            </a:r>
            <a:r>
              <a:rPr lang="en-US" altLang="en-US" sz="2400"/>
              <a:t>Q</a:t>
            </a:r>
          </a:p>
          <a:p>
            <a:pPr algn="just" eaLnBrk="1" hangingPunct="1"/>
            <a:r>
              <a:rPr lang="en-US" altLang="en-US" sz="2400"/>
              <a:t> 		       MR(Q) = MC(Q)</a:t>
            </a:r>
            <a:endParaRPr lang="en-US" altLang="en-US" sz="2400">
              <a:latin typeface="Calibri" pitchFamily="34" charset="0"/>
            </a:endParaRPr>
          </a:p>
        </p:txBody>
      </p:sp>
      <p:sp>
        <p:nvSpPr>
          <p:cNvPr id="2061" name="Line 15"/>
          <p:cNvSpPr>
            <a:spLocks noChangeShapeType="1"/>
          </p:cNvSpPr>
          <p:nvPr/>
        </p:nvSpPr>
        <p:spPr bwMode="auto">
          <a:xfrm>
            <a:off x="1676400" y="2286000"/>
            <a:ext cx="563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9E6D4B-4690-4350-AB18-0CEAB4AF4CE4}" type="slidenum">
              <a:rPr lang="en-US" altLang="en-US">
                <a:solidFill>
                  <a:srgbClr val="898989"/>
                </a:solidFill>
                <a:latin typeface="Calibri" pitchFamily="34" charset="0"/>
              </a:rPr>
              <a:pPr eaLnBrk="1" hangingPunct="1"/>
              <a:t>30</a:t>
            </a:fld>
            <a:endParaRPr lang="en-US" altLang="en-US">
              <a:solidFill>
                <a:srgbClr val="898989"/>
              </a:solidFill>
              <a:latin typeface="Calibri" pitchFamily="34" charset="0"/>
            </a:endParaRPr>
          </a:p>
        </p:txBody>
      </p:sp>
      <p:sp>
        <p:nvSpPr>
          <p:cNvPr id="59904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96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971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6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971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2970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5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Price Elasticity</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6" name="Content Placeholder 2"/>
          <p:cNvSpPr txBox="1">
            <a:spLocks/>
          </p:cNvSpPr>
          <p:nvPr/>
        </p:nvSpPr>
        <p:spPr>
          <a:xfrm>
            <a:off x="5562600" y="2286000"/>
            <a:ext cx="3276600" cy="3306763"/>
          </a:xfrm>
          <a:prstGeom prst="rect">
            <a:avLst/>
          </a:prstGeom>
        </p:spPr>
        <p:txBody>
          <a:bodyPr/>
          <a:lstStyle/>
          <a:p>
            <a:pPr marL="342900" indent="-342900">
              <a:spcBef>
                <a:spcPct val="20000"/>
              </a:spcBef>
              <a:buFont typeface="Arial" charset="0"/>
              <a:buChar char="•"/>
              <a:defRPr/>
            </a:pPr>
            <a:r>
              <a:rPr lang="en-US" sz="2400" dirty="0">
                <a:latin typeface="+mn-lt"/>
              </a:rPr>
              <a:t>Monopolist operates at the elastic region of the market demand curve.  Increasing price from PA to PB, TR increases by area I – area II and total cost goes down because monopolist is producing less</a:t>
            </a:r>
          </a:p>
        </p:txBody>
      </p:sp>
      <p:pic>
        <p:nvPicPr>
          <p:cNvPr id="29709"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1447800"/>
            <a:ext cx="49149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9859EA-831E-4526-82F8-5682C5D56E7D}" type="slidenum">
              <a:rPr lang="en-US" altLang="en-US">
                <a:solidFill>
                  <a:srgbClr val="898989"/>
                </a:solidFill>
                <a:latin typeface="Calibri" pitchFamily="34" charset="0"/>
              </a:rPr>
              <a:pPr eaLnBrk="1" hangingPunct="1"/>
              <a:t>31</a:t>
            </a:fld>
            <a:endParaRPr lang="en-US" altLang="en-US">
              <a:solidFill>
                <a:srgbClr val="898989"/>
              </a:solidFill>
              <a:latin typeface="Calibri" pitchFamily="34" charset="0"/>
            </a:endParaRPr>
          </a:p>
        </p:txBody>
      </p:sp>
      <p:sp>
        <p:nvSpPr>
          <p:cNvPr id="60211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73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2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73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073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2123"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Elasticity Region of the Demand Curve</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30732" name="Rectangle 12"/>
          <p:cNvSpPr>
            <a:spLocks noChangeArrowheads="1"/>
          </p:cNvSpPr>
          <p:nvPr/>
        </p:nvSpPr>
        <p:spPr bwMode="auto">
          <a:xfrm>
            <a:off x="685800" y="1231900"/>
            <a:ext cx="777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b="1">
                <a:solidFill>
                  <a:srgbClr val="000066"/>
                </a:solidFill>
                <a:latin typeface="Calibri" pitchFamily="34" charset="0"/>
              </a:rPr>
              <a:t>Therefore:</a:t>
            </a:r>
            <a:endParaRPr lang="en-US" altLang="en-US" sz="2800" b="1" i="1">
              <a:solidFill>
                <a:srgbClr val="000066"/>
              </a:solidFill>
              <a:latin typeface="Calibri" pitchFamily="34" charset="0"/>
            </a:endParaRPr>
          </a:p>
          <a:p>
            <a:pPr algn="just" eaLnBrk="1" hangingPunct="1"/>
            <a:endParaRPr lang="en-US" altLang="en-US" sz="2800" b="1" i="1">
              <a:solidFill>
                <a:srgbClr val="000066"/>
              </a:solidFill>
              <a:latin typeface="Calibri" pitchFamily="34" charset="0"/>
            </a:endParaRPr>
          </a:p>
          <a:p>
            <a:pPr algn="just" eaLnBrk="1" hangingPunct="1"/>
            <a:r>
              <a:rPr lang="en-US" altLang="en-US" sz="2800">
                <a:latin typeface="Calibri" pitchFamily="34" charset="0"/>
              </a:rPr>
              <a:t>The monopolist will always operate on the elastic region of the market demand curve  As demand becomes more elastic at each point, marginal revenue approaches price</a:t>
            </a:r>
          </a:p>
          <a:p>
            <a:pPr algn="just" eaLnBrk="1" hangingPunct="1"/>
            <a:endParaRPr lang="en-US" altLang="en-US" sz="2800">
              <a:latin typeface="Calibri" pitchFamily="34" charset="0"/>
            </a:endParaRPr>
          </a:p>
          <a:p>
            <a:pPr algn="just" eaLnBrk="1" hangingPunct="1"/>
            <a:endParaRPr lang="en-US" altLang="en-US" sz="2800">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ED0B30-83DB-4F29-8CDD-4A82E2919831}" type="slidenum">
              <a:rPr lang="en-US" altLang="en-US">
                <a:solidFill>
                  <a:srgbClr val="898989"/>
                </a:solidFill>
                <a:latin typeface="Calibri" pitchFamily="34" charset="0"/>
              </a:rPr>
              <a:pPr eaLnBrk="1" hangingPunct="1"/>
              <a:t>32</a:t>
            </a:fld>
            <a:endParaRPr lang="en-US" altLang="en-US">
              <a:solidFill>
                <a:srgbClr val="898989"/>
              </a:solidFill>
              <a:latin typeface="Calibri" pitchFamily="34" charset="0"/>
            </a:endParaRPr>
          </a:p>
        </p:txBody>
      </p:sp>
      <p:sp>
        <p:nvSpPr>
          <p:cNvPr id="60314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17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176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176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175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Rectangle 12"/>
          <p:cNvSpPr>
            <a:spLocks noChangeArrowheads="1"/>
          </p:cNvSpPr>
          <p:nvPr/>
        </p:nvSpPr>
        <p:spPr bwMode="auto">
          <a:xfrm>
            <a:off x="1765300" y="1101725"/>
            <a:ext cx="6019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solidFill>
                  <a:srgbClr val="000066"/>
                </a:solidFill>
                <a:latin typeface="Calibri" pitchFamily="34" charset="0"/>
              </a:rPr>
              <a:t>Example:</a:t>
            </a:r>
          </a:p>
          <a:p>
            <a:pPr eaLnBrk="1" hangingPunct="1"/>
            <a:endParaRPr lang="en-US" altLang="en-US" sz="2000">
              <a:solidFill>
                <a:srgbClr val="000066"/>
              </a:solidFill>
              <a:latin typeface="Calibri" pitchFamily="34" charset="0"/>
            </a:endParaRPr>
          </a:p>
          <a:p>
            <a:pPr eaLnBrk="1" hangingPunct="1"/>
            <a:r>
              <a:rPr lang="en-US" altLang="en-US" sz="2000" i="1">
                <a:latin typeface="Calibri" pitchFamily="34" charset="0"/>
              </a:rPr>
              <a:t>Now, suppose that</a:t>
            </a:r>
            <a:r>
              <a:rPr lang="en-US" altLang="en-US" sz="2000">
                <a:latin typeface="Calibri" pitchFamily="34" charset="0"/>
              </a:rPr>
              <a:t> </a:t>
            </a:r>
            <a:r>
              <a:rPr lang="en-US" altLang="en-US" sz="2000" i="1">
                <a:latin typeface="Calibri" pitchFamily="34" charset="0"/>
              </a:rPr>
              <a:t>Q</a:t>
            </a:r>
            <a:r>
              <a:rPr lang="en-US" altLang="en-US" sz="2000" i="1" baseline="-25000">
                <a:latin typeface="Calibri" pitchFamily="34" charset="0"/>
              </a:rPr>
              <a:t>D </a:t>
            </a:r>
            <a:r>
              <a:rPr lang="en-US" altLang="en-US" sz="2000" i="1">
                <a:latin typeface="Calibri" pitchFamily="34" charset="0"/>
              </a:rPr>
              <a:t>= 100P</a:t>
            </a:r>
            <a:r>
              <a:rPr lang="en-US" altLang="en-US" sz="2000" i="1" baseline="30000">
                <a:latin typeface="Calibri" pitchFamily="34" charset="0"/>
              </a:rPr>
              <a:t>-b</a:t>
            </a:r>
            <a:r>
              <a:rPr lang="en-US" altLang="en-US" sz="2000" i="1">
                <a:latin typeface="Calibri" pitchFamily="34" charset="0"/>
              </a:rPr>
              <a:t> and MC = c (constant).  What is the monopolist's optimal price now?</a:t>
            </a:r>
          </a:p>
          <a:p>
            <a:pPr lvl="2" eaLnBrk="1" hangingPunct="1"/>
            <a:endParaRPr lang="en-US" altLang="en-US" sz="2000" i="1">
              <a:latin typeface="Calibri" pitchFamily="34" charset="0"/>
            </a:endParaRPr>
          </a:p>
          <a:p>
            <a:pPr eaLnBrk="1" hangingPunct="1"/>
            <a:r>
              <a:rPr lang="en-US" altLang="en-US" sz="2000">
                <a:latin typeface="Calibri" pitchFamily="34" charset="0"/>
              </a:rPr>
              <a:t>P(1+1/-b) = c</a:t>
            </a:r>
          </a:p>
          <a:p>
            <a:pPr eaLnBrk="1" hangingPunct="1"/>
            <a:r>
              <a:rPr lang="en-US" altLang="en-US" sz="2000">
                <a:latin typeface="Calibri" pitchFamily="34" charset="0"/>
              </a:rPr>
              <a:t>P* = cb/(b-1)</a:t>
            </a:r>
          </a:p>
        </p:txBody>
      </p:sp>
      <p:sp>
        <p:nvSpPr>
          <p:cNvPr id="31756" name="Rectangle 13"/>
          <p:cNvSpPr>
            <a:spLocks noChangeArrowheads="1"/>
          </p:cNvSpPr>
          <p:nvPr/>
        </p:nvSpPr>
        <p:spPr bwMode="auto">
          <a:xfrm>
            <a:off x="1820863" y="3641725"/>
            <a:ext cx="600868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We need the assumption that b &gt; 1 </a:t>
            </a:r>
            <a:r>
              <a:rPr lang="en-US" altLang="en-US" sz="2000" i="1">
                <a:latin typeface="Calibri" pitchFamily="34" charset="0"/>
              </a:rPr>
              <a:t>("demand is everywhere elastic") </a:t>
            </a:r>
            <a:r>
              <a:rPr lang="en-US" altLang="en-US" sz="2000">
                <a:latin typeface="Calibri" pitchFamily="34" charset="0"/>
              </a:rPr>
              <a:t>to get an interior solution.  </a:t>
            </a:r>
          </a:p>
          <a:p>
            <a:pPr eaLnBrk="1" hangingPunct="1"/>
            <a:endParaRPr lang="en-US" altLang="en-US" sz="2000">
              <a:latin typeface="Calibri" pitchFamily="34" charset="0"/>
            </a:endParaRPr>
          </a:p>
          <a:p>
            <a:pPr eaLnBrk="1" hangingPunct="1"/>
            <a:r>
              <a:rPr lang="en-US" altLang="en-US" sz="2000">
                <a:latin typeface="Calibri" pitchFamily="34" charset="0"/>
              </a:rPr>
              <a:t>As b -&gt; 1 </a:t>
            </a:r>
            <a:r>
              <a:rPr lang="en-US" altLang="en-US" sz="2000" i="1">
                <a:latin typeface="Calibri" pitchFamily="34" charset="0"/>
              </a:rPr>
              <a:t>(demand becomes everywhere less elastic)</a:t>
            </a:r>
            <a:r>
              <a:rPr lang="en-US" altLang="en-US" sz="2000">
                <a:latin typeface="Calibri" pitchFamily="34" charset="0"/>
              </a:rPr>
              <a:t>, </a:t>
            </a:r>
          </a:p>
          <a:p>
            <a:pPr eaLnBrk="1" hangingPunct="1"/>
            <a:r>
              <a:rPr lang="en-US" altLang="en-US" sz="2000">
                <a:latin typeface="Calibri" pitchFamily="34" charset="0"/>
              </a:rPr>
              <a:t>P* -&gt; infinity and P - MC, the "price-cost margin" also increases to infinity.</a:t>
            </a:r>
          </a:p>
          <a:p>
            <a:pPr eaLnBrk="1" hangingPunct="1"/>
            <a:endParaRPr lang="en-US" altLang="en-US" sz="2000">
              <a:latin typeface="Calibri" pitchFamily="34" charset="0"/>
            </a:endParaRPr>
          </a:p>
          <a:p>
            <a:pPr eaLnBrk="1" hangingPunct="1"/>
            <a:r>
              <a:rPr lang="en-US" altLang="en-US" sz="2000">
                <a:latin typeface="Calibri" pitchFamily="34" charset="0"/>
              </a:rPr>
              <a:t>As b -&gt; </a:t>
            </a:r>
            <a:r>
              <a:rPr lang="en-US" altLang="en-US" sz="2000">
                <a:latin typeface="Calibri" pitchFamily="34" charset="0"/>
                <a:sym typeface="Symbol" pitchFamily="18" charset="2"/>
              </a:rPr>
              <a:t></a:t>
            </a:r>
            <a:r>
              <a:rPr lang="en-US" altLang="en-US" sz="2000">
                <a:latin typeface="Calibri" pitchFamily="34" charset="0"/>
              </a:rPr>
              <a:t>, the monopoly price approaches marginal cost.</a:t>
            </a:r>
          </a:p>
        </p:txBody>
      </p:sp>
      <p:sp>
        <p:nvSpPr>
          <p:cNvPr id="603150"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Elasticity Region of the Demand Curve</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31758" name="Line 15"/>
          <p:cNvSpPr>
            <a:spLocks noChangeShapeType="1"/>
          </p:cNvSpPr>
          <p:nvPr/>
        </p:nvSpPr>
        <p:spPr bwMode="auto">
          <a:xfrm>
            <a:off x="1447800" y="3505200"/>
            <a:ext cx="685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E8D946-E621-4162-B623-85B011865ED3}" type="slidenum">
              <a:rPr lang="en-US" altLang="en-US">
                <a:solidFill>
                  <a:srgbClr val="898989"/>
                </a:solidFill>
                <a:latin typeface="Calibri" pitchFamily="34" charset="0"/>
              </a:rPr>
              <a:pPr eaLnBrk="1" hangingPunct="1"/>
              <a:t>33</a:t>
            </a:fld>
            <a:endParaRPr lang="en-US" altLang="en-US">
              <a:solidFill>
                <a:srgbClr val="898989"/>
              </a:solidFill>
              <a:latin typeface="Calibri" pitchFamily="34" charset="0"/>
            </a:endParaRPr>
          </a:p>
        </p:txBody>
      </p:sp>
      <p:sp>
        <p:nvSpPr>
          <p:cNvPr id="588802" name="Text Box 2"/>
          <p:cNvSpPr txBox="1">
            <a:spLocks noChangeArrowheads="1"/>
          </p:cNvSpPr>
          <p:nvPr/>
        </p:nvSpPr>
        <p:spPr bwMode="auto">
          <a:xfrm>
            <a:off x="1436688" y="2176463"/>
            <a:ext cx="6267450" cy="26543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2800" i="1" u="sng" dirty="0">
                <a:solidFill>
                  <a:srgbClr val="000066"/>
                </a:solidFill>
                <a:latin typeface="+mn-lt"/>
              </a:rPr>
              <a:t>Definition:</a:t>
            </a:r>
            <a:r>
              <a:rPr lang="en-US" sz="2800" dirty="0">
                <a:latin typeface="+mn-lt"/>
              </a:rPr>
              <a:t> An agent has </a:t>
            </a:r>
            <a:r>
              <a:rPr lang="en-US" sz="2800" b="1" dirty="0">
                <a:latin typeface="+mn-lt"/>
              </a:rPr>
              <a:t>Market Power</a:t>
            </a:r>
            <a:r>
              <a:rPr lang="en-US" sz="2800" dirty="0">
                <a:latin typeface="+mn-lt"/>
              </a:rPr>
              <a:t> if s/he can affect, through his/her own actions, the price that prevails in the market.  Sometimes this is thought of as the degree to which a firm can raise price above marginal cost.</a:t>
            </a:r>
          </a:p>
        </p:txBody>
      </p:sp>
      <p:sp>
        <p:nvSpPr>
          <p:cNvPr id="5888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27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278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5"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278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8"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2779"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8811"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Market Power</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426A81-E236-46D8-B846-F28FFF1932C9}" type="slidenum">
              <a:rPr lang="en-US" altLang="en-US">
                <a:solidFill>
                  <a:srgbClr val="898989"/>
                </a:solidFill>
                <a:latin typeface="Calibri" pitchFamily="34" charset="0"/>
              </a:rPr>
              <a:pPr eaLnBrk="1" hangingPunct="1"/>
              <a:t>34</a:t>
            </a:fld>
            <a:endParaRPr lang="en-US" altLang="en-US">
              <a:solidFill>
                <a:srgbClr val="898989"/>
              </a:solidFill>
              <a:latin typeface="Calibri" pitchFamily="34" charset="0"/>
            </a:endParaRPr>
          </a:p>
        </p:txBody>
      </p:sp>
      <p:sp>
        <p:nvSpPr>
          <p:cNvPr id="60621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58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585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585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585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622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Comparative Statics – Shifts in Market Demand</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762000" y="4343400"/>
            <a:ext cx="7620000" cy="1752600"/>
          </a:xfrm>
          <a:prstGeom prst="rect">
            <a:avLst/>
          </a:prstGeom>
        </p:spPr>
        <p:txBody>
          <a:bodyPr/>
          <a:lstStyle/>
          <a:p>
            <a:pPr marL="342900" indent="-342900">
              <a:spcBef>
                <a:spcPct val="20000"/>
              </a:spcBef>
              <a:buFont typeface="Arial" charset="0"/>
              <a:buChar char="•"/>
              <a:defRPr/>
            </a:pPr>
            <a:r>
              <a:rPr lang="en-US" sz="2400" dirty="0">
                <a:latin typeface="+mn-lt"/>
              </a:rPr>
              <a:t>Rightward shift in the demand curve causes an increase in profit maximizing quantity.</a:t>
            </a:r>
          </a:p>
          <a:p>
            <a:pPr marL="800100" lvl="1" indent="-342900">
              <a:spcBef>
                <a:spcPct val="20000"/>
              </a:spcBef>
              <a:buFont typeface="Arial" charset="0"/>
              <a:buChar char="•"/>
              <a:defRPr/>
            </a:pPr>
            <a:r>
              <a:rPr lang="en-US" sz="2400" dirty="0">
                <a:latin typeface="+mn-lt"/>
              </a:rPr>
              <a:t>(a) MC is increases as Q increases</a:t>
            </a:r>
          </a:p>
          <a:p>
            <a:pPr marL="800100" lvl="1" indent="-342900">
              <a:spcBef>
                <a:spcPct val="20000"/>
              </a:spcBef>
              <a:buFont typeface="Arial" charset="0"/>
              <a:buChar char="•"/>
              <a:defRPr/>
            </a:pPr>
            <a:r>
              <a:rPr lang="en-US" sz="2400" dirty="0">
                <a:latin typeface="+mn-lt"/>
              </a:rPr>
              <a:t>(b) MC decreases as Q increases</a:t>
            </a:r>
          </a:p>
        </p:txBody>
      </p:sp>
      <p:pic>
        <p:nvPicPr>
          <p:cNvPr id="35853"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1295400"/>
            <a:ext cx="6858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F8828B-0A82-490F-916B-DC630A0D83C5}" type="slidenum">
              <a:rPr lang="en-US" altLang="en-US">
                <a:solidFill>
                  <a:srgbClr val="898989"/>
                </a:solidFill>
                <a:latin typeface="Calibri" pitchFamily="34" charset="0"/>
              </a:rPr>
              <a:pPr eaLnBrk="1" hangingPunct="1"/>
              <a:t>35</a:t>
            </a:fld>
            <a:endParaRPr lang="en-US" altLang="en-US">
              <a:solidFill>
                <a:srgbClr val="898989"/>
              </a:solidFill>
              <a:latin typeface="Calibri" pitchFamily="34" charset="0"/>
            </a:endParaRPr>
          </a:p>
        </p:txBody>
      </p:sp>
      <p:sp>
        <p:nvSpPr>
          <p:cNvPr id="60621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89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892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892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1"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892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622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Comparative Statics – Shifts in Marginal Cost</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381000" y="1295400"/>
            <a:ext cx="8077200" cy="990600"/>
          </a:xfrm>
          <a:prstGeom prst="rect">
            <a:avLst/>
          </a:prstGeom>
        </p:spPr>
        <p:txBody>
          <a:bodyPr/>
          <a:lstStyle/>
          <a:p>
            <a:pPr marL="342900" indent="-342900">
              <a:spcBef>
                <a:spcPct val="20000"/>
              </a:spcBef>
              <a:buFont typeface="Arial" charset="0"/>
              <a:buChar char="•"/>
              <a:defRPr/>
            </a:pPr>
            <a:r>
              <a:rPr lang="en-US" sz="3200" dirty="0">
                <a:latin typeface="+mn-lt"/>
              </a:rPr>
              <a:t>When MC shifts up, Q falls and P increases.</a:t>
            </a:r>
          </a:p>
        </p:txBody>
      </p:sp>
      <p:pic>
        <p:nvPicPr>
          <p:cNvPr id="3892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2362200"/>
            <a:ext cx="479107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7D3A4F-DD95-4A85-9BFF-7F0F63BD1CCE}" type="slidenum">
              <a:rPr lang="en-US" altLang="en-US">
                <a:solidFill>
                  <a:srgbClr val="898989"/>
                </a:solidFill>
                <a:latin typeface="Calibri" pitchFamily="34" charset="0"/>
              </a:rPr>
              <a:pPr eaLnBrk="1" hangingPunct="1"/>
              <a:t>36</a:t>
            </a:fld>
            <a:endParaRPr lang="en-US" altLang="en-US">
              <a:solidFill>
                <a:srgbClr val="898989"/>
              </a:solidFill>
              <a:latin typeface="Calibri" pitchFamily="34" charset="0"/>
            </a:endParaRPr>
          </a:p>
        </p:txBody>
      </p:sp>
      <p:sp>
        <p:nvSpPr>
          <p:cNvPr id="60621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99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995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4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995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994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622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Comparative Statics – Revenue and MC shifts</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13" name="Content Placeholder 2"/>
          <p:cNvSpPr txBox="1">
            <a:spLocks/>
          </p:cNvSpPr>
          <p:nvPr/>
        </p:nvSpPr>
        <p:spPr>
          <a:xfrm>
            <a:off x="4876800" y="1447800"/>
            <a:ext cx="4114800" cy="4953000"/>
          </a:xfrm>
          <a:prstGeom prst="rect">
            <a:avLst/>
          </a:prstGeom>
        </p:spPr>
        <p:txBody>
          <a:bodyPr/>
          <a:lstStyle/>
          <a:p>
            <a:pPr marL="342900" indent="-342900">
              <a:spcBef>
                <a:spcPct val="20000"/>
              </a:spcBef>
              <a:buFont typeface="Arial" charset="0"/>
              <a:buChar char="•"/>
              <a:defRPr/>
            </a:pPr>
            <a:r>
              <a:rPr lang="en-US" sz="2800" dirty="0">
                <a:latin typeface="+mn-lt"/>
              </a:rPr>
              <a:t>Upward shift of MC decreases the profit maximizing monopolist’s total revenue.</a:t>
            </a:r>
          </a:p>
          <a:p>
            <a:pPr marL="342900" indent="-342900">
              <a:spcBef>
                <a:spcPct val="20000"/>
              </a:spcBef>
              <a:buFont typeface="Arial" charset="0"/>
              <a:buChar char="•"/>
              <a:defRPr/>
            </a:pPr>
            <a:r>
              <a:rPr lang="en-US" sz="2800" dirty="0">
                <a:latin typeface="+mn-lt"/>
              </a:rPr>
              <a:t>Downward shift of MC increases the profit maximizing monopolist’s total revenue.</a:t>
            </a:r>
          </a:p>
        </p:txBody>
      </p:sp>
      <p:pic>
        <p:nvPicPr>
          <p:cNvPr id="39949"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1143000"/>
            <a:ext cx="41910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1EA740-FF54-41AF-A83C-31161A05004F}" type="slidenum">
              <a:rPr lang="en-US" altLang="en-US">
                <a:solidFill>
                  <a:srgbClr val="898989"/>
                </a:solidFill>
                <a:latin typeface="Calibri" pitchFamily="34" charset="0"/>
              </a:rPr>
              <a:pPr eaLnBrk="1" hangingPunct="1"/>
              <a:t>37</a:t>
            </a:fld>
            <a:endParaRPr lang="en-US" altLang="en-US">
              <a:solidFill>
                <a:srgbClr val="898989"/>
              </a:solidFill>
              <a:latin typeface="Calibri" pitchFamily="34" charset="0"/>
            </a:endParaRPr>
          </a:p>
        </p:txBody>
      </p:sp>
      <p:sp>
        <p:nvSpPr>
          <p:cNvPr id="60621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097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6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097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097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622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Multi-Plant Monopoly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40972" name="Rectangle 13"/>
          <p:cNvSpPr>
            <a:spLocks noChangeArrowheads="1"/>
          </p:cNvSpPr>
          <p:nvPr/>
        </p:nvSpPr>
        <p:spPr bwMode="auto">
          <a:xfrm>
            <a:off x="1425575" y="1439863"/>
            <a:ext cx="6070600" cy="4511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solidFill>
                  <a:srgbClr val="000066"/>
                </a:solidFill>
                <a:latin typeface="Calibri" pitchFamily="34" charset="0"/>
              </a:rPr>
              <a:t>Recall:</a:t>
            </a:r>
            <a:endParaRPr lang="en-US" altLang="en-US" sz="2400" i="1">
              <a:latin typeface="Calibri" pitchFamily="34" charset="0"/>
            </a:endParaRPr>
          </a:p>
          <a:p>
            <a:pPr algn="just" eaLnBrk="1" hangingPunct="1">
              <a:buFontTx/>
              <a:buChar char="•"/>
            </a:pPr>
            <a:r>
              <a:rPr lang="en-US" altLang="en-US" sz="2400">
                <a:latin typeface="Calibri" pitchFamily="34" charset="0"/>
              </a:rPr>
              <a:t> In the perfectly competitive model, we could derive firm outputs that varied depending on the cost characteristics of the firms.  The analogous problem here is to derive how a monopolist would allocate production across the plants under its management.</a:t>
            </a:r>
          </a:p>
          <a:p>
            <a:pPr algn="just" eaLnBrk="1" hangingPunct="1"/>
            <a:endParaRPr lang="en-US" altLang="en-US" sz="2400" u="sng">
              <a:latin typeface="Calibri" pitchFamily="34" charset="0"/>
            </a:endParaRPr>
          </a:p>
          <a:p>
            <a:pPr algn="just" eaLnBrk="1" hangingPunct="1"/>
            <a:r>
              <a:rPr lang="en-US" altLang="en-US" sz="2400">
                <a:solidFill>
                  <a:srgbClr val="000066"/>
                </a:solidFill>
                <a:latin typeface="Calibri" pitchFamily="34" charset="0"/>
              </a:rPr>
              <a:t>Assume:</a:t>
            </a:r>
          </a:p>
          <a:p>
            <a:pPr algn="just" eaLnBrk="1" hangingPunct="1">
              <a:buFontTx/>
              <a:buChar char="•"/>
            </a:pPr>
            <a:r>
              <a:rPr lang="en-US" altLang="en-US" sz="2400">
                <a:latin typeface="Calibri" pitchFamily="34" charset="0"/>
              </a:rPr>
              <a:t> The monopolist has two plants: one plant has marginal cost MC</a:t>
            </a:r>
            <a:r>
              <a:rPr lang="en-US" altLang="en-US" sz="2400" baseline="-25000">
                <a:latin typeface="Calibri" pitchFamily="34" charset="0"/>
              </a:rPr>
              <a:t>1</a:t>
            </a:r>
            <a:r>
              <a:rPr lang="en-US" altLang="en-US" sz="2400">
                <a:latin typeface="Calibri" pitchFamily="34" charset="0"/>
              </a:rPr>
              <a:t>(Q) and the other has marginal cost MC</a:t>
            </a:r>
            <a:r>
              <a:rPr lang="en-US" altLang="en-US" sz="2400" baseline="-25000">
                <a:latin typeface="Calibri" pitchFamily="34" charset="0"/>
              </a:rPr>
              <a:t>2</a:t>
            </a:r>
            <a:r>
              <a:rPr lang="en-US" altLang="en-US" sz="2400">
                <a:latin typeface="Calibri" pitchFamily="34" charset="0"/>
              </a:rPr>
              <a:t>(Q).  </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E26E25-822D-403A-BC20-41523E994F98}" type="slidenum">
              <a:rPr lang="en-US" altLang="en-US">
                <a:solidFill>
                  <a:srgbClr val="898989"/>
                </a:solidFill>
                <a:latin typeface="Calibri" pitchFamily="34" charset="0"/>
              </a:rPr>
              <a:pPr eaLnBrk="1" hangingPunct="1"/>
              <a:t>38</a:t>
            </a:fld>
            <a:endParaRPr lang="en-US" altLang="en-US">
              <a:solidFill>
                <a:srgbClr val="898989"/>
              </a:solidFill>
              <a:latin typeface="Calibri" pitchFamily="34" charset="0"/>
            </a:endParaRPr>
          </a:p>
        </p:txBody>
      </p:sp>
      <p:sp>
        <p:nvSpPr>
          <p:cNvPr id="60723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19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200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990"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200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1994"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7243" name="Rectangle 11"/>
          <p:cNvSpPr>
            <a:spLocks noChangeArrowheads="1"/>
          </p:cNvSpPr>
          <p:nvPr/>
        </p:nvSpPr>
        <p:spPr bwMode="auto">
          <a:xfrm>
            <a:off x="1676400" y="1447800"/>
            <a:ext cx="5791200" cy="46640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Whenever the marginal costs of the two plants are not equal, the firm can increase profits by reallocating production towards the lower marginal cost plant and away from the higher marginal cost plant.</a:t>
            </a:r>
          </a:p>
          <a:p>
            <a:pPr lvl="2" algn="just" eaLnBrk="1" hangingPunct="1"/>
            <a:endParaRPr lang="en-US" altLang="en-US" sz="2000">
              <a:latin typeface="Calibri" pitchFamily="34" charset="0"/>
            </a:endParaRPr>
          </a:p>
          <a:p>
            <a:pPr algn="just" eaLnBrk="1" hangingPunct="1"/>
            <a:r>
              <a:rPr lang="en-US" altLang="en-US" sz="2000">
                <a:solidFill>
                  <a:srgbClr val="000066"/>
                </a:solidFill>
                <a:latin typeface="Calibri" pitchFamily="34" charset="0"/>
              </a:rPr>
              <a:t>Example:</a:t>
            </a:r>
          </a:p>
          <a:p>
            <a:pPr lvl="2" algn="just" eaLnBrk="1" hangingPunct="1"/>
            <a:endParaRPr lang="en-US" altLang="en-US" sz="2000">
              <a:solidFill>
                <a:srgbClr val="000066"/>
              </a:solidFill>
              <a:latin typeface="Calibri" pitchFamily="34" charset="0"/>
            </a:endParaRPr>
          </a:p>
          <a:p>
            <a:pPr algn="just" eaLnBrk="1" hangingPunct="1"/>
            <a:r>
              <a:rPr lang="en-US" altLang="en-US" sz="2000">
                <a:latin typeface="Calibri" pitchFamily="34" charset="0"/>
              </a:rPr>
              <a:t>Suppose the monopolist wishes to produce 6 units</a:t>
            </a:r>
          </a:p>
          <a:p>
            <a:pPr lvl="2" algn="just" eaLnBrk="1" hangingPunct="1"/>
            <a:endParaRPr lang="en-US" altLang="en-US" sz="2000">
              <a:latin typeface="Calibri" pitchFamily="34" charset="0"/>
            </a:endParaRPr>
          </a:p>
          <a:p>
            <a:pPr algn="just" eaLnBrk="1" hangingPunct="1"/>
            <a:r>
              <a:rPr lang="en-US" altLang="en-US" sz="2000">
                <a:latin typeface="Calibri" pitchFamily="34" charset="0"/>
              </a:rPr>
              <a:t>3 units per plant with </a:t>
            </a:r>
          </a:p>
          <a:p>
            <a:pPr lvl="2" algn="just" eaLnBrk="1" hangingPunct="1">
              <a:buFontTx/>
              <a:buChar char="•"/>
            </a:pPr>
            <a:r>
              <a:rPr lang="en-US" altLang="en-US" sz="2000">
                <a:latin typeface="Calibri" pitchFamily="34" charset="0"/>
              </a:rPr>
              <a:t> MC</a:t>
            </a:r>
            <a:r>
              <a:rPr lang="en-US" altLang="en-US" sz="2000" baseline="-25000">
                <a:latin typeface="Calibri" pitchFamily="34" charset="0"/>
              </a:rPr>
              <a:t>1</a:t>
            </a:r>
            <a:r>
              <a:rPr lang="en-US" altLang="en-US" sz="2000">
                <a:latin typeface="Calibri" pitchFamily="34" charset="0"/>
              </a:rPr>
              <a:t> = $6 </a:t>
            </a:r>
          </a:p>
          <a:p>
            <a:pPr lvl="2" algn="just" eaLnBrk="1" hangingPunct="1">
              <a:buFontTx/>
              <a:buChar char="•"/>
            </a:pPr>
            <a:r>
              <a:rPr lang="en-US" altLang="en-US" sz="2000">
                <a:latin typeface="Calibri" pitchFamily="34" charset="0"/>
              </a:rPr>
              <a:t> MC</a:t>
            </a:r>
            <a:r>
              <a:rPr lang="en-US" altLang="en-US" sz="2000" baseline="-25000">
                <a:latin typeface="Calibri" pitchFamily="34" charset="0"/>
              </a:rPr>
              <a:t>2</a:t>
            </a:r>
            <a:r>
              <a:rPr lang="en-US" altLang="en-US" sz="2000">
                <a:latin typeface="Calibri" pitchFamily="34" charset="0"/>
              </a:rPr>
              <a:t> = $3</a:t>
            </a:r>
          </a:p>
          <a:p>
            <a:pPr algn="just" eaLnBrk="1" hangingPunct="1"/>
            <a:endParaRPr lang="en-US" altLang="en-US" sz="2000">
              <a:latin typeface="Calibri" pitchFamily="34" charset="0"/>
            </a:endParaRPr>
          </a:p>
          <a:p>
            <a:pPr algn="just" eaLnBrk="1" hangingPunct="1"/>
            <a:r>
              <a:rPr lang="en-US" altLang="en-US" sz="2000">
                <a:latin typeface="Calibri" pitchFamily="34" charset="0"/>
              </a:rPr>
              <a:t>Reducing plant 1's units and increasing plant 2's units raises profits</a:t>
            </a:r>
          </a:p>
        </p:txBody>
      </p:sp>
      <p:sp>
        <p:nvSpPr>
          <p:cNvPr id="60724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Multi-Plant Monopoly – Production Allocation</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41997" name="Line 13"/>
          <p:cNvSpPr>
            <a:spLocks noChangeShapeType="1"/>
          </p:cNvSpPr>
          <p:nvPr/>
        </p:nvSpPr>
        <p:spPr bwMode="auto">
          <a:xfrm>
            <a:off x="2057400" y="3429000"/>
            <a:ext cx="464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DC26F9-EA69-41CB-A118-1BD44E2A3F70}" type="slidenum">
              <a:rPr lang="en-US" altLang="en-US">
                <a:solidFill>
                  <a:srgbClr val="898989"/>
                </a:solidFill>
                <a:latin typeface="Calibri" pitchFamily="34" charset="0"/>
              </a:rPr>
              <a:pPr eaLnBrk="1" hangingPunct="1"/>
              <a:t>39</a:t>
            </a:fld>
            <a:endParaRPr lang="en-US" altLang="en-US">
              <a:solidFill>
                <a:srgbClr val="898989"/>
              </a:solidFill>
              <a:latin typeface="Calibri" pitchFamily="34" charset="0"/>
            </a:endParaRPr>
          </a:p>
        </p:txBody>
      </p:sp>
      <p:sp>
        <p:nvSpPr>
          <p:cNvPr id="43013" name="Line 3"/>
          <p:cNvSpPr>
            <a:spLocks noChangeShapeType="1"/>
          </p:cNvSpPr>
          <p:nvPr/>
        </p:nvSpPr>
        <p:spPr bwMode="auto">
          <a:xfrm>
            <a:off x="473075" y="6172200"/>
            <a:ext cx="5943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4" name="Line 4"/>
          <p:cNvSpPr>
            <a:spLocks noChangeShapeType="1"/>
          </p:cNvSpPr>
          <p:nvPr/>
        </p:nvSpPr>
        <p:spPr bwMode="auto">
          <a:xfrm flipH="1" flipV="1">
            <a:off x="457200" y="1295400"/>
            <a:ext cx="15875" cy="487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5" name="Text Box 5"/>
          <p:cNvSpPr txBox="1">
            <a:spLocks noChangeArrowheads="1"/>
          </p:cNvSpPr>
          <p:nvPr/>
        </p:nvSpPr>
        <p:spPr bwMode="auto">
          <a:xfrm>
            <a:off x="6381750" y="5945188"/>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43016" name="Text Box 6"/>
          <p:cNvSpPr txBox="1">
            <a:spLocks noChangeArrowheads="1"/>
          </p:cNvSpPr>
          <p:nvPr/>
        </p:nvSpPr>
        <p:spPr bwMode="auto">
          <a:xfrm>
            <a:off x="533400" y="1219200"/>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43017" name="Line 7"/>
          <p:cNvSpPr>
            <a:spLocks noChangeShapeType="1"/>
          </p:cNvSpPr>
          <p:nvPr/>
        </p:nvSpPr>
        <p:spPr bwMode="auto">
          <a:xfrm flipV="1">
            <a:off x="473075" y="1371600"/>
            <a:ext cx="3276600" cy="480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8"/>
          <p:cNvSpPr>
            <a:spLocks noChangeShapeType="1"/>
          </p:cNvSpPr>
          <p:nvPr/>
        </p:nvSpPr>
        <p:spPr bwMode="auto">
          <a:xfrm flipV="1">
            <a:off x="473075" y="2133600"/>
            <a:ext cx="75438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Text Box 9"/>
          <p:cNvSpPr txBox="1">
            <a:spLocks noChangeArrowheads="1"/>
          </p:cNvSpPr>
          <p:nvPr/>
        </p:nvSpPr>
        <p:spPr bwMode="auto">
          <a:xfrm>
            <a:off x="28194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1</a:t>
            </a:r>
            <a:endParaRPr lang="en-GB" altLang="en-US" sz="2400" b="1">
              <a:latin typeface="Calibri" pitchFamily="34" charset="0"/>
            </a:endParaRPr>
          </a:p>
        </p:txBody>
      </p:sp>
      <p:sp>
        <p:nvSpPr>
          <p:cNvPr id="43020" name="Text Box 10"/>
          <p:cNvSpPr txBox="1">
            <a:spLocks noChangeArrowheads="1"/>
          </p:cNvSpPr>
          <p:nvPr/>
        </p:nvSpPr>
        <p:spPr bwMode="auto">
          <a:xfrm>
            <a:off x="7010400" y="16002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T</a:t>
            </a:r>
            <a:endParaRPr lang="en-GB" altLang="en-US" sz="2400" b="1">
              <a:latin typeface="Calibri" pitchFamily="34" charset="0"/>
            </a:endParaRPr>
          </a:p>
        </p:txBody>
      </p:sp>
      <p:sp>
        <p:nvSpPr>
          <p:cNvPr id="43021" name="Line 11"/>
          <p:cNvSpPr>
            <a:spLocks noChangeShapeType="1"/>
          </p:cNvSpPr>
          <p:nvPr/>
        </p:nvSpPr>
        <p:spPr bwMode="auto">
          <a:xfrm>
            <a:off x="473075" y="3733800"/>
            <a:ext cx="457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Line 12"/>
          <p:cNvSpPr>
            <a:spLocks noChangeShapeType="1"/>
          </p:cNvSpPr>
          <p:nvPr/>
        </p:nvSpPr>
        <p:spPr bwMode="auto">
          <a:xfrm>
            <a:off x="5045075" y="37338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Text Box 13"/>
          <p:cNvSpPr txBox="1">
            <a:spLocks noChangeArrowheads="1"/>
          </p:cNvSpPr>
          <p:nvPr/>
        </p:nvSpPr>
        <p:spPr bwMode="auto">
          <a:xfrm>
            <a:off x="2039938" y="6097588"/>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3              6                   9</a:t>
            </a:r>
          </a:p>
        </p:txBody>
      </p:sp>
      <p:sp>
        <p:nvSpPr>
          <p:cNvPr id="43024" name="Text Box 14"/>
          <p:cNvSpPr txBox="1">
            <a:spLocks noChangeArrowheads="1"/>
          </p:cNvSpPr>
          <p:nvPr/>
        </p:nvSpPr>
        <p:spPr bwMode="auto">
          <a:xfrm>
            <a:off x="1997075" y="32766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43025" name="Text Box 15"/>
          <p:cNvSpPr txBox="1">
            <a:spLocks noChangeArrowheads="1"/>
          </p:cNvSpPr>
          <p:nvPr/>
        </p:nvSpPr>
        <p:spPr bwMode="auto">
          <a:xfrm>
            <a:off x="0"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3</a:t>
            </a:r>
            <a:endParaRPr lang="en-GB" altLang="en-US" sz="2400">
              <a:latin typeface="Calibri" pitchFamily="34" charset="0"/>
            </a:endParaRPr>
          </a:p>
        </p:txBody>
      </p:sp>
      <p:sp>
        <p:nvSpPr>
          <p:cNvPr id="43026" name="Text Box 16"/>
          <p:cNvSpPr txBox="1">
            <a:spLocks noChangeArrowheads="1"/>
          </p:cNvSpPr>
          <p:nvPr/>
        </p:nvSpPr>
        <p:spPr bwMode="auto">
          <a:xfrm>
            <a:off x="0"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6</a:t>
            </a:r>
          </a:p>
        </p:txBody>
      </p:sp>
      <p:sp>
        <p:nvSpPr>
          <p:cNvPr id="608273" name="AutoShape 1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30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30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28" name="Picture 1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9" name="Picture 2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0" name="Picture 2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30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1" name="Text Box 23"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3032" name="Picture 2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8281" name="AutoShape 2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Multi-Plant Monopoly – Production Allocation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608282" name="Rectangle 26"/>
          <p:cNvSpPr>
            <a:spLocks noChangeArrowheads="1"/>
          </p:cNvSpPr>
          <p:nvPr/>
        </p:nvSpPr>
        <p:spPr bwMode="auto">
          <a:xfrm>
            <a:off x="5614988" y="3967163"/>
            <a:ext cx="3132137" cy="13144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sz="1600" dirty="0">
                <a:solidFill>
                  <a:srgbClr val="000066"/>
                </a:solidFill>
                <a:latin typeface="+mn-lt"/>
              </a:rPr>
              <a:t>Example:</a:t>
            </a:r>
            <a:r>
              <a:rPr lang="en-US" sz="1600" dirty="0">
                <a:latin typeface="+mn-lt"/>
              </a:rPr>
              <a:t>  </a:t>
            </a:r>
            <a:r>
              <a:rPr lang="en-US" sz="1600" b="1" dirty="0">
                <a:latin typeface="+mn-lt"/>
              </a:rPr>
              <a:t>Multi-Plant Monopolist</a:t>
            </a:r>
          </a:p>
          <a:p>
            <a:pPr algn="just" fontAlgn="auto">
              <a:spcBef>
                <a:spcPts val="0"/>
              </a:spcBef>
              <a:spcAft>
                <a:spcPts val="0"/>
              </a:spcAft>
              <a:defRPr/>
            </a:pPr>
            <a:r>
              <a:rPr lang="en-US" sz="1600" dirty="0">
                <a:latin typeface="+mn-lt"/>
              </a:rPr>
              <a:t>This is analogous to exit by higher cost firms and an increase in entry by low-cost firms in the perfectly competitive model.</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AA13C1-5DF2-4F71-A604-70066B6BEBED}" type="slidenum">
              <a:rPr lang="en-US" altLang="en-US">
                <a:solidFill>
                  <a:srgbClr val="898989"/>
                </a:solidFill>
                <a:latin typeface="Calibri" pitchFamily="34" charset="0"/>
              </a:rPr>
              <a:pPr eaLnBrk="1" hangingPunct="1"/>
              <a:t>4</a:t>
            </a:fld>
            <a:endParaRPr lang="en-US" altLang="en-US">
              <a:solidFill>
                <a:srgbClr val="898989"/>
              </a:solidFill>
              <a:latin typeface="Calibri" pitchFamily="34" charset="0"/>
            </a:endParaRPr>
          </a:p>
        </p:txBody>
      </p:sp>
      <p:sp>
        <p:nvSpPr>
          <p:cNvPr id="58470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8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9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308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Monopoly – Profit Maximizing</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3084" name="Content Placeholder 2"/>
          <p:cNvSpPr txBox="1">
            <a:spLocks/>
          </p:cNvSpPr>
          <p:nvPr/>
        </p:nvSpPr>
        <p:spPr bwMode="auto">
          <a:xfrm>
            <a:off x="5638800" y="1524000"/>
            <a:ext cx="3276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2400">
                <a:latin typeface="Calibri" pitchFamily="34" charset="0"/>
              </a:rPr>
              <a:t>Along the demand curve, different revenues for different quantities</a:t>
            </a:r>
          </a:p>
          <a:p>
            <a:pPr eaLnBrk="1" hangingPunct="1">
              <a:spcBef>
                <a:spcPct val="20000"/>
              </a:spcBef>
              <a:buFont typeface="Arial" charset="0"/>
              <a:buChar char="•"/>
            </a:pPr>
            <a:r>
              <a:rPr lang="en-US" altLang="en-US" sz="2400">
                <a:latin typeface="Calibri" pitchFamily="34" charset="0"/>
              </a:rPr>
              <a:t>Profit maximization problem is the optimal trade-off between volume (number of units sold) and margin (the differential between price).</a:t>
            </a:r>
          </a:p>
          <a:p>
            <a:pPr eaLnBrk="1" hangingPunct="1">
              <a:spcBef>
                <a:spcPct val="20000"/>
              </a:spcBef>
              <a:buFont typeface="Arial" charset="0"/>
              <a:buChar char="•"/>
            </a:pPr>
            <a:endParaRPr lang="en-US" altLang="en-US" sz="2400">
              <a:latin typeface="Calibri" pitchFamily="34" charset="0"/>
            </a:endParaRPr>
          </a:p>
        </p:txBody>
      </p:sp>
      <p:sp>
        <p:nvSpPr>
          <p:cNvPr id="3085" name="Rectangle 15"/>
          <p:cNvSpPr>
            <a:spLocks noChangeArrowheads="1"/>
          </p:cNvSpPr>
          <p:nvPr/>
        </p:nvSpPr>
        <p:spPr bwMode="auto">
          <a:xfrm>
            <a:off x="228600" y="1295400"/>
            <a:ext cx="579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a:t>Monopolist’s demand Curve is downward-sloping </a:t>
            </a:r>
          </a:p>
        </p:txBody>
      </p:sp>
      <p:pic>
        <p:nvPicPr>
          <p:cNvPr id="3086"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2209800"/>
            <a:ext cx="44862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EC6B346-AE35-4C7E-AF8C-0E95AE134199}" type="slidenum">
              <a:rPr lang="en-US" altLang="en-US">
                <a:solidFill>
                  <a:srgbClr val="898989"/>
                </a:solidFill>
                <a:latin typeface="Calibri" pitchFamily="34" charset="0"/>
              </a:rPr>
              <a:pPr eaLnBrk="1" hangingPunct="1"/>
              <a:t>40</a:t>
            </a:fld>
            <a:endParaRPr lang="en-US" altLang="en-US">
              <a:solidFill>
                <a:srgbClr val="898989"/>
              </a:solidFill>
              <a:latin typeface="Calibri" pitchFamily="34" charset="0"/>
            </a:endParaRPr>
          </a:p>
        </p:txBody>
      </p:sp>
      <p:sp>
        <p:nvSpPr>
          <p:cNvPr id="44037" name="Line 3"/>
          <p:cNvSpPr>
            <a:spLocks noChangeShapeType="1"/>
          </p:cNvSpPr>
          <p:nvPr/>
        </p:nvSpPr>
        <p:spPr bwMode="auto">
          <a:xfrm>
            <a:off x="473075" y="6172200"/>
            <a:ext cx="5943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38" name="Line 7"/>
          <p:cNvSpPr>
            <a:spLocks noChangeShapeType="1"/>
          </p:cNvSpPr>
          <p:nvPr/>
        </p:nvSpPr>
        <p:spPr bwMode="auto">
          <a:xfrm flipV="1">
            <a:off x="473075" y="1371600"/>
            <a:ext cx="3276600" cy="480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9" name="Line 8"/>
          <p:cNvSpPr>
            <a:spLocks noChangeShapeType="1"/>
          </p:cNvSpPr>
          <p:nvPr/>
        </p:nvSpPr>
        <p:spPr bwMode="auto">
          <a:xfrm flipV="1">
            <a:off x="473075" y="1447800"/>
            <a:ext cx="5867400" cy="472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0" name="Line 9"/>
          <p:cNvSpPr>
            <a:spLocks noChangeShapeType="1"/>
          </p:cNvSpPr>
          <p:nvPr/>
        </p:nvSpPr>
        <p:spPr bwMode="auto">
          <a:xfrm flipV="1">
            <a:off x="473075" y="2133600"/>
            <a:ext cx="75438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1" name="Text Box 11"/>
          <p:cNvSpPr txBox="1">
            <a:spLocks noChangeArrowheads="1"/>
          </p:cNvSpPr>
          <p:nvPr/>
        </p:nvSpPr>
        <p:spPr bwMode="auto">
          <a:xfrm>
            <a:off x="5486400" y="106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2</a:t>
            </a:r>
            <a:endParaRPr lang="en-GB" altLang="en-US" sz="2400" b="1">
              <a:latin typeface="Calibri" pitchFamily="34" charset="0"/>
            </a:endParaRPr>
          </a:p>
        </p:txBody>
      </p:sp>
      <p:sp>
        <p:nvSpPr>
          <p:cNvPr id="44042" name="Line 13"/>
          <p:cNvSpPr>
            <a:spLocks noChangeShapeType="1"/>
          </p:cNvSpPr>
          <p:nvPr/>
        </p:nvSpPr>
        <p:spPr bwMode="auto">
          <a:xfrm>
            <a:off x="473075" y="3733800"/>
            <a:ext cx="457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14"/>
          <p:cNvSpPr>
            <a:spLocks noChangeShapeType="1"/>
          </p:cNvSpPr>
          <p:nvPr/>
        </p:nvSpPr>
        <p:spPr bwMode="auto">
          <a:xfrm>
            <a:off x="5045075" y="37338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5"/>
          <p:cNvSpPr>
            <a:spLocks noChangeShapeType="1"/>
          </p:cNvSpPr>
          <p:nvPr/>
        </p:nvSpPr>
        <p:spPr bwMode="auto">
          <a:xfrm>
            <a:off x="2149475" y="37338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Line 16"/>
          <p:cNvSpPr>
            <a:spLocks noChangeShapeType="1"/>
          </p:cNvSpPr>
          <p:nvPr/>
        </p:nvSpPr>
        <p:spPr bwMode="auto">
          <a:xfrm>
            <a:off x="3444875" y="3733800"/>
            <a:ext cx="0" cy="243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6" name="Text Box 18"/>
          <p:cNvSpPr txBox="1">
            <a:spLocks noChangeArrowheads="1"/>
          </p:cNvSpPr>
          <p:nvPr/>
        </p:nvSpPr>
        <p:spPr bwMode="auto">
          <a:xfrm>
            <a:off x="1997075" y="43434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44047" name="Text Box 19"/>
          <p:cNvSpPr txBox="1">
            <a:spLocks noChangeArrowheads="1"/>
          </p:cNvSpPr>
          <p:nvPr/>
        </p:nvSpPr>
        <p:spPr bwMode="auto">
          <a:xfrm>
            <a:off x="1997075" y="32766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a:latin typeface="Calibri" pitchFamily="34" charset="0"/>
              </a:rPr>
              <a:t>•</a:t>
            </a:r>
          </a:p>
        </p:txBody>
      </p:sp>
      <p:sp>
        <p:nvSpPr>
          <p:cNvPr id="44048" name="Line 20"/>
          <p:cNvSpPr>
            <a:spLocks noChangeShapeType="1"/>
          </p:cNvSpPr>
          <p:nvPr/>
        </p:nvSpPr>
        <p:spPr bwMode="auto">
          <a:xfrm flipH="1">
            <a:off x="473075" y="4800600"/>
            <a:ext cx="1676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9" name="Text Box 21"/>
          <p:cNvSpPr txBox="1">
            <a:spLocks noChangeArrowheads="1"/>
          </p:cNvSpPr>
          <p:nvPr/>
        </p:nvSpPr>
        <p:spPr bwMode="auto">
          <a:xfrm>
            <a:off x="0"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3</a:t>
            </a:r>
            <a:endParaRPr lang="en-GB" altLang="en-US" sz="2400">
              <a:latin typeface="Calibri" pitchFamily="34" charset="0"/>
            </a:endParaRPr>
          </a:p>
        </p:txBody>
      </p:sp>
      <p:sp>
        <p:nvSpPr>
          <p:cNvPr id="44050" name="Text Box 22"/>
          <p:cNvSpPr txBox="1">
            <a:spLocks noChangeArrowheads="1"/>
          </p:cNvSpPr>
          <p:nvPr/>
        </p:nvSpPr>
        <p:spPr bwMode="auto">
          <a:xfrm>
            <a:off x="0" y="3470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6</a:t>
            </a:r>
          </a:p>
        </p:txBody>
      </p:sp>
      <p:sp>
        <p:nvSpPr>
          <p:cNvPr id="609303" name="AutoShape 2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40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406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52" name="Picture 2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3" name="Picture 2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4" name="Picture 2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406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5" name="Text Box 2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4056" name="Picture 3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7" name="Line 37"/>
          <p:cNvSpPr>
            <a:spLocks noChangeShapeType="1"/>
          </p:cNvSpPr>
          <p:nvPr/>
        </p:nvSpPr>
        <p:spPr bwMode="auto">
          <a:xfrm flipH="1" flipV="1">
            <a:off x="457200" y="1295400"/>
            <a:ext cx="15875" cy="487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Text Box 38"/>
          <p:cNvSpPr txBox="1">
            <a:spLocks noChangeArrowheads="1"/>
          </p:cNvSpPr>
          <p:nvPr/>
        </p:nvSpPr>
        <p:spPr bwMode="auto">
          <a:xfrm>
            <a:off x="6381750" y="5945188"/>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44059" name="Text Box 39"/>
          <p:cNvSpPr txBox="1">
            <a:spLocks noChangeArrowheads="1"/>
          </p:cNvSpPr>
          <p:nvPr/>
        </p:nvSpPr>
        <p:spPr bwMode="auto">
          <a:xfrm>
            <a:off x="533400" y="1219200"/>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44060" name="Text Box 40"/>
          <p:cNvSpPr txBox="1">
            <a:spLocks noChangeArrowheads="1"/>
          </p:cNvSpPr>
          <p:nvPr/>
        </p:nvSpPr>
        <p:spPr bwMode="auto">
          <a:xfrm>
            <a:off x="28194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1</a:t>
            </a:r>
            <a:endParaRPr lang="en-GB" altLang="en-US" sz="2400" b="1">
              <a:latin typeface="Calibri" pitchFamily="34" charset="0"/>
            </a:endParaRPr>
          </a:p>
        </p:txBody>
      </p:sp>
      <p:sp>
        <p:nvSpPr>
          <p:cNvPr id="44061" name="Text Box 41"/>
          <p:cNvSpPr txBox="1">
            <a:spLocks noChangeArrowheads="1"/>
          </p:cNvSpPr>
          <p:nvPr/>
        </p:nvSpPr>
        <p:spPr bwMode="auto">
          <a:xfrm>
            <a:off x="7010400" y="16002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T</a:t>
            </a:r>
            <a:endParaRPr lang="en-GB" altLang="en-US" sz="2400" b="1">
              <a:latin typeface="Calibri" pitchFamily="34" charset="0"/>
            </a:endParaRPr>
          </a:p>
        </p:txBody>
      </p:sp>
      <p:sp>
        <p:nvSpPr>
          <p:cNvPr id="44062" name="Text Box 42"/>
          <p:cNvSpPr txBox="1">
            <a:spLocks noChangeArrowheads="1"/>
          </p:cNvSpPr>
          <p:nvPr/>
        </p:nvSpPr>
        <p:spPr bwMode="auto">
          <a:xfrm>
            <a:off x="2039938" y="6097588"/>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3              6                   9</a:t>
            </a:r>
          </a:p>
        </p:txBody>
      </p:sp>
      <p:sp>
        <p:nvSpPr>
          <p:cNvPr id="609323" name="AutoShape 4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Multi-Plant Monopoly – Production Allocation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609324" name="Rectangle 44"/>
          <p:cNvSpPr>
            <a:spLocks noChangeArrowheads="1"/>
          </p:cNvSpPr>
          <p:nvPr/>
        </p:nvSpPr>
        <p:spPr bwMode="auto">
          <a:xfrm>
            <a:off x="5614988" y="3967163"/>
            <a:ext cx="3132137" cy="13144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sz="1600" dirty="0">
                <a:solidFill>
                  <a:srgbClr val="000066"/>
                </a:solidFill>
                <a:latin typeface="+mn-lt"/>
              </a:rPr>
              <a:t>Example:</a:t>
            </a:r>
            <a:r>
              <a:rPr lang="en-US" sz="1600" dirty="0">
                <a:latin typeface="+mn-lt"/>
              </a:rPr>
              <a:t>  </a:t>
            </a:r>
            <a:r>
              <a:rPr lang="en-US" sz="1600" b="1" dirty="0">
                <a:latin typeface="+mn-lt"/>
              </a:rPr>
              <a:t>Multi-Plant Monopolist</a:t>
            </a:r>
          </a:p>
          <a:p>
            <a:pPr algn="just" fontAlgn="auto">
              <a:spcBef>
                <a:spcPts val="0"/>
              </a:spcBef>
              <a:spcAft>
                <a:spcPts val="0"/>
              </a:spcAft>
              <a:defRPr/>
            </a:pPr>
            <a:r>
              <a:rPr lang="en-US" sz="1600" dirty="0">
                <a:latin typeface="+mn-lt"/>
              </a:rPr>
              <a:t>This is analogous to exit by higher cost firms and an increase in entry by low-cost firms in the perfectly competitive model.</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DA2F7B-6F18-403E-BAA6-45C5A143D3A1}" type="slidenum">
              <a:rPr lang="en-US" altLang="en-US">
                <a:solidFill>
                  <a:srgbClr val="898989"/>
                </a:solidFill>
                <a:latin typeface="Calibri" pitchFamily="34" charset="0"/>
              </a:rPr>
              <a:pPr eaLnBrk="1" hangingPunct="1"/>
              <a:t>41</a:t>
            </a:fld>
            <a:endParaRPr lang="en-US" altLang="en-US">
              <a:solidFill>
                <a:srgbClr val="898989"/>
              </a:solidFill>
              <a:latin typeface="Calibri" pitchFamily="34" charset="0"/>
            </a:endParaRPr>
          </a:p>
        </p:txBody>
      </p:sp>
      <p:sp>
        <p:nvSpPr>
          <p:cNvPr id="45061" name="Rectangle 11"/>
          <p:cNvSpPr>
            <a:spLocks noChangeArrowheads="1"/>
          </p:cNvSpPr>
          <p:nvPr/>
        </p:nvSpPr>
        <p:spPr bwMode="auto">
          <a:xfrm>
            <a:off x="1371600" y="1524000"/>
            <a:ext cx="6858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solidFill>
                  <a:srgbClr val="000066"/>
                </a:solidFill>
                <a:latin typeface="Calibri" pitchFamily="34" charset="0"/>
              </a:rPr>
              <a:t>Question:</a:t>
            </a:r>
            <a:r>
              <a:rPr lang="en-US" altLang="en-US" sz="2000" i="1">
                <a:latin typeface="Calibri" pitchFamily="34" charset="0"/>
              </a:rPr>
              <a:t> How much should the monopolist produce in total?</a:t>
            </a:r>
            <a:r>
              <a:rPr lang="en-US" altLang="en-US" sz="2000">
                <a:latin typeface="Calibri" pitchFamily="34" charset="0"/>
              </a:rPr>
              <a:t>  </a:t>
            </a:r>
          </a:p>
          <a:p>
            <a:pPr algn="just" eaLnBrk="1" hangingPunct="1"/>
            <a:endParaRPr lang="en-US" altLang="en-US" sz="2000">
              <a:latin typeface="Calibri" pitchFamily="34" charset="0"/>
            </a:endParaRPr>
          </a:p>
          <a:p>
            <a:pPr algn="just" eaLnBrk="1" hangingPunct="1"/>
            <a:r>
              <a:rPr lang="en-US" altLang="en-US" sz="2000" i="1" u="sng">
                <a:solidFill>
                  <a:srgbClr val="000066"/>
                </a:solidFill>
                <a:latin typeface="Calibri" pitchFamily="34" charset="0"/>
              </a:rPr>
              <a:t>Definition:</a:t>
            </a:r>
            <a:r>
              <a:rPr lang="en-US" altLang="en-US" sz="2000">
                <a:latin typeface="Calibri" pitchFamily="34" charset="0"/>
              </a:rPr>
              <a:t>  The </a:t>
            </a:r>
            <a:r>
              <a:rPr lang="en-US" altLang="en-US" sz="2000" b="1">
                <a:latin typeface="Calibri" pitchFamily="34" charset="0"/>
              </a:rPr>
              <a:t>Multi-Plant Marginal Cost Curve </a:t>
            </a:r>
            <a:r>
              <a:rPr lang="en-US" altLang="en-US" sz="2000">
                <a:latin typeface="Calibri" pitchFamily="34" charset="0"/>
              </a:rPr>
              <a:t>traces out the set of points generated when the marginal cost curves of the individual plants are horizontally summed (i.e. this curve shows the total output that can be produced at every level of marginal cost.)</a:t>
            </a:r>
          </a:p>
          <a:p>
            <a:pPr lvl="2" algn="just" eaLnBrk="1" hangingPunct="1"/>
            <a:endParaRPr lang="en-US" altLang="en-US" sz="2000" u="sng">
              <a:latin typeface="Calibri" pitchFamily="34" charset="0"/>
            </a:endParaRPr>
          </a:p>
          <a:p>
            <a:pPr algn="just" eaLnBrk="1" hangingPunct="1"/>
            <a:r>
              <a:rPr lang="en-US" altLang="en-US" sz="2000">
                <a:solidFill>
                  <a:srgbClr val="000066"/>
                </a:solidFill>
                <a:latin typeface="Calibri" pitchFamily="34" charset="0"/>
              </a:rPr>
              <a:t>Example:</a:t>
            </a:r>
          </a:p>
          <a:p>
            <a:pPr algn="just" eaLnBrk="1" hangingPunct="1"/>
            <a:endParaRPr lang="en-US" altLang="en-US" sz="2000">
              <a:solidFill>
                <a:srgbClr val="000066"/>
              </a:solidFill>
              <a:latin typeface="Calibri" pitchFamily="34" charset="0"/>
            </a:endParaRPr>
          </a:p>
          <a:p>
            <a:pPr algn="just" eaLnBrk="1" hangingPunct="1"/>
            <a:r>
              <a:rPr lang="en-US" altLang="en-US" sz="2000">
                <a:latin typeface="Calibri" pitchFamily="34" charset="0"/>
              </a:rPr>
              <a:t>For MC</a:t>
            </a:r>
            <a:r>
              <a:rPr lang="en-US" altLang="en-US" sz="2000" baseline="-25000">
                <a:latin typeface="Calibri" pitchFamily="34" charset="0"/>
              </a:rPr>
              <a:t>1</a:t>
            </a:r>
            <a:r>
              <a:rPr lang="en-US" altLang="en-US" sz="2000">
                <a:latin typeface="Calibri" pitchFamily="34" charset="0"/>
              </a:rPr>
              <a:t> = $6,  Q</a:t>
            </a:r>
            <a:r>
              <a:rPr lang="en-US" altLang="en-US" sz="2000" baseline="-25000">
                <a:latin typeface="Calibri" pitchFamily="34" charset="0"/>
              </a:rPr>
              <a:t>1</a:t>
            </a:r>
            <a:r>
              <a:rPr lang="en-US" altLang="en-US" sz="2000">
                <a:latin typeface="Calibri" pitchFamily="34" charset="0"/>
              </a:rPr>
              <a:t> = 3</a:t>
            </a:r>
          </a:p>
          <a:p>
            <a:pPr algn="just" eaLnBrk="1" hangingPunct="1"/>
            <a:r>
              <a:rPr lang="en-US" altLang="en-US" sz="2000">
                <a:latin typeface="Calibri" pitchFamily="34" charset="0"/>
              </a:rPr>
              <a:t>MC</a:t>
            </a:r>
            <a:r>
              <a:rPr lang="en-US" altLang="en-US" sz="2000" baseline="-25000">
                <a:latin typeface="Calibri" pitchFamily="34" charset="0"/>
              </a:rPr>
              <a:t>2</a:t>
            </a:r>
            <a:r>
              <a:rPr lang="en-US" altLang="en-US" sz="2000">
                <a:latin typeface="Calibri" pitchFamily="34" charset="0"/>
              </a:rPr>
              <a:t> = $6,  Q</a:t>
            </a:r>
            <a:r>
              <a:rPr lang="en-US" altLang="en-US" sz="2000" baseline="-25000">
                <a:latin typeface="Calibri" pitchFamily="34" charset="0"/>
              </a:rPr>
              <a:t>2</a:t>
            </a:r>
            <a:r>
              <a:rPr lang="en-US" altLang="en-US" sz="2000">
                <a:latin typeface="Calibri" pitchFamily="34" charset="0"/>
              </a:rPr>
              <a:t> = 6</a:t>
            </a:r>
          </a:p>
          <a:p>
            <a:pPr algn="just" eaLnBrk="1" hangingPunct="1"/>
            <a:endParaRPr lang="en-US" altLang="en-US" sz="2000">
              <a:latin typeface="Calibri" pitchFamily="34" charset="0"/>
            </a:endParaRPr>
          </a:p>
          <a:p>
            <a:pPr algn="just" eaLnBrk="1" hangingPunct="1"/>
            <a:r>
              <a:rPr lang="en-US" altLang="en-US" sz="2000">
                <a:latin typeface="Calibri" pitchFamily="34" charset="0"/>
              </a:rPr>
              <a:t>Therefore, for MC</a:t>
            </a:r>
            <a:r>
              <a:rPr lang="en-US" altLang="en-US" sz="2000" baseline="-25000">
                <a:latin typeface="Calibri" pitchFamily="34" charset="0"/>
              </a:rPr>
              <a:t>T</a:t>
            </a:r>
            <a:r>
              <a:rPr lang="en-US" altLang="en-US" sz="2000">
                <a:latin typeface="Calibri" pitchFamily="34" charset="0"/>
              </a:rPr>
              <a:t> = $6, Q</a:t>
            </a:r>
            <a:r>
              <a:rPr lang="en-US" altLang="en-US" sz="2000" baseline="-25000">
                <a:latin typeface="Calibri" pitchFamily="34" charset="0"/>
              </a:rPr>
              <a:t>T</a:t>
            </a:r>
            <a:r>
              <a:rPr lang="en-US" altLang="en-US" sz="2000">
                <a:latin typeface="Calibri" pitchFamily="34" charset="0"/>
              </a:rPr>
              <a:t> = Q</a:t>
            </a:r>
            <a:r>
              <a:rPr lang="en-US" altLang="en-US" sz="2000" baseline="-25000">
                <a:latin typeface="Calibri" pitchFamily="34" charset="0"/>
              </a:rPr>
              <a:t>1</a:t>
            </a:r>
            <a:r>
              <a:rPr lang="en-US" altLang="en-US" sz="2000">
                <a:latin typeface="Calibri" pitchFamily="34" charset="0"/>
              </a:rPr>
              <a:t> + Q</a:t>
            </a:r>
            <a:r>
              <a:rPr lang="en-US" altLang="en-US" sz="2000" baseline="-25000">
                <a:latin typeface="Calibri" pitchFamily="34" charset="0"/>
              </a:rPr>
              <a:t>2</a:t>
            </a:r>
            <a:r>
              <a:rPr lang="en-US" altLang="en-US" sz="2000">
                <a:latin typeface="Calibri" pitchFamily="34" charset="0"/>
              </a:rPr>
              <a:t> = 9</a:t>
            </a:r>
          </a:p>
        </p:txBody>
      </p:sp>
      <p:sp>
        <p:nvSpPr>
          <p:cNvPr id="61030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50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507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3"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507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6"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5067"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031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Multi-Plant Marginal Costs Curve</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AC683F-8F3B-4671-A65C-7D8449BC1264}" type="slidenum">
              <a:rPr lang="en-US" altLang="en-US">
                <a:solidFill>
                  <a:srgbClr val="898989"/>
                </a:solidFill>
                <a:latin typeface="Calibri" pitchFamily="34" charset="0"/>
              </a:rPr>
              <a:pPr eaLnBrk="1" hangingPunct="1"/>
              <a:t>42</a:t>
            </a:fld>
            <a:endParaRPr lang="en-US" altLang="en-US">
              <a:solidFill>
                <a:srgbClr val="898989"/>
              </a:solidFill>
              <a:latin typeface="Calibri" pitchFamily="34" charset="0"/>
            </a:endParaRPr>
          </a:p>
        </p:txBody>
      </p:sp>
      <p:sp>
        <p:nvSpPr>
          <p:cNvPr id="61133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60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609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08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609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609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Multi-Plant Marginal Costs Curve</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611340" name="Rectangle 12"/>
          <p:cNvSpPr>
            <a:spLocks noChangeArrowheads="1"/>
          </p:cNvSpPr>
          <p:nvPr/>
        </p:nvSpPr>
        <p:spPr bwMode="auto">
          <a:xfrm>
            <a:off x="1828800" y="1905000"/>
            <a:ext cx="5257800" cy="34163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The profit maximization condition that determines optimal total output is now: </a:t>
            </a:r>
          </a:p>
          <a:p>
            <a:pPr algn="just" eaLnBrk="1" hangingPunct="1"/>
            <a:endParaRPr lang="en-US" altLang="en-US" sz="2400">
              <a:latin typeface="Calibri" pitchFamily="34" charset="0"/>
            </a:endParaRPr>
          </a:p>
          <a:p>
            <a:pPr algn="just" eaLnBrk="1" hangingPunct="1">
              <a:buFontTx/>
              <a:buChar char="•"/>
            </a:pPr>
            <a:r>
              <a:rPr lang="en-US" altLang="en-US" sz="2400">
                <a:latin typeface="Calibri" pitchFamily="34" charset="0"/>
              </a:rPr>
              <a:t> MR = MC</a:t>
            </a:r>
            <a:r>
              <a:rPr lang="en-US" altLang="en-US" sz="2400" baseline="-25000">
                <a:latin typeface="Calibri" pitchFamily="34" charset="0"/>
              </a:rPr>
              <a:t>T</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The marginal cost of a change in output for the monopolist is the change after all optimal adjustment has occurred in the distribution of production across plants.  </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9A95B9-3C83-434F-8A24-43972812494B}" type="slidenum">
              <a:rPr lang="en-US" altLang="en-US">
                <a:solidFill>
                  <a:srgbClr val="898989"/>
                </a:solidFill>
                <a:latin typeface="Calibri" pitchFamily="34" charset="0"/>
              </a:rPr>
              <a:pPr eaLnBrk="1" hangingPunct="1"/>
              <a:t>43</a:t>
            </a:fld>
            <a:endParaRPr lang="en-US" altLang="en-US">
              <a:solidFill>
                <a:srgbClr val="898989"/>
              </a:solidFill>
              <a:latin typeface="Calibri" pitchFamily="34" charset="0"/>
            </a:endParaRPr>
          </a:p>
        </p:txBody>
      </p:sp>
      <p:sp>
        <p:nvSpPr>
          <p:cNvPr id="47109" name="Line 3"/>
          <p:cNvSpPr>
            <a:spLocks noChangeShapeType="1"/>
          </p:cNvSpPr>
          <p:nvPr/>
        </p:nvSpPr>
        <p:spPr bwMode="auto">
          <a:xfrm>
            <a:off x="473075" y="6019800"/>
            <a:ext cx="5943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4"/>
          <p:cNvSpPr>
            <a:spLocks noChangeShapeType="1"/>
          </p:cNvSpPr>
          <p:nvPr/>
        </p:nvSpPr>
        <p:spPr bwMode="auto">
          <a:xfrm flipH="1" flipV="1">
            <a:off x="422275" y="1190625"/>
            <a:ext cx="50800" cy="4829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1" name="Text Box 5"/>
          <p:cNvSpPr txBox="1">
            <a:spLocks noChangeArrowheads="1"/>
          </p:cNvSpPr>
          <p:nvPr/>
        </p:nvSpPr>
        <p:spPr bwMode="auto">
          <a:xfrm>
            <a:off x="6324600" y="5908675"/>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47112" name="Text Box 6"/>
          <p:cNvSpPr txBox="1">
            <a:spLocks noChangeArrowheads="1"/>
          </p:cNvSpPr>
          <p:nvPr/>
        </p:nvSpPr>
        <p:spPr bwMode="auto">
          <a:xfrm>
            <a:off x="504825" y="120332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47113" name="Line 7"/>
          <p:cNvSpPr>
            <a:spLocks noChangeShapeType="1"/>
          </p:cNvSpPr>
          <p:nvPr/>
        </p:nvSpPr>
        <p:spPr bwMode="auto">
          <a:xfrm flipV="1">
            <a:off x="473075" y="1981200"/>
            <a:ext cx="75438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4" name="Text Box 8"/>
          <p:cNvSpPr txBox="1">
            <a:spLocks noChangeArrowheads="1"/>
          </p:cNvSpPr>
          <p:nvPr/>
        </p:nvSpPr>
        <p:spPr bwMode="auto">
          <a:xfrm>
            <a:off x="6699250" y="1614488"/>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T</a:t>
            </a:r>
            <a:endParaRPr lang="en-GB" altLang="en-US" sz="2400" b="1">
              <a:latin typeface="Calibri" pitchFamily="34" charset="0"/>
            </a:endParaRPr>
          </a:p>
        </p:txBody>
      </p:sp>
      <p:sp>
        <p:nvSpPr>
          <p:cNvPr id="47115" name="Text Box 9"/>
          <p:cNvSpPr txBox="1">
            <a:spLocks noChangeArrowheads="1"/>
          </p:cNvSpPr>
          <p:nvPr/>
        </p:nvSpPr>
        <p:spPr bwMode="auto">
          <a:xfrm>
            <a:off x="0" y="3317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47116" name="Text Box 10"/>
          <p:cNvSpPr txBox="1">
            <a:spLocks noChangeArrowheads="1"/>
          </p:cNvSpPr>
          <p:nvPr/>
        </p:nvSpPr>
        <p:spPr bwMode="auto">
          <a:xfrm>
            <a:off x="3614738" y="5969000"/>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a:t>
            </a:r>
          </a:p>
        </p:txBody>
      </p:sp>
      <p:sp>
        <p:nvSpPr>
          <p:cNvPr id="47117" name="Line 11"/>
          <p:cNvSpPr>
            <a:spLocks noChangeShapeType="1"/>
          </p:cNvSpPr>
          <p:nvPr/>
        </p:nvSpPr>
        <p:spPr bwMode="auto">
          <a:xfrm flipV="1">
            <a:off x="473075" y="1481138"/>
            <a:ext cx="2271713" cy="45386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2"/>
          <p:cNvSpPr>
            <a:spLocks noChangeShapeType="1"/>
          </p:cNvSpPr>
          <p:nvPr/>
        </p:nvSpPr>
        <p:spPr bwMode="auto">
          <a:xfrm flipV="1">
            <a:off x="473075" y="1916113"/>
            <a:ext cx="4097338" cy="41036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Text Box 13"/>
          <p:cNvSpPr txBox="1">
            <a:spLocks noChangeArrowheads="1"/>
          </p:cNvSpPr>
          <p:nvPr/>
        </p:nvSpPr>
        <p:spPr bwMode="auto">
          <a:xfrm>
            <a:off x="-57150" y="28003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47120" name="Text Box 14"/>
          <p:cNvSpPr txBox="1">
            <a:spLocks noChangeArrowheads="1"/>
          </p:cNvSpPr>
          <p:nvPr/>
        </p:nvSpPr>
        <p:spPr bwMode="auto">
          <a:xfrm>
            <a:off x="1749425" y="13398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1</a:t>
            </a:r>
            <a:endParaRPr lang="en-GB" altLang="en-US" sz="2400" b="1">
              <a:latin typeface="Calibri" pitchFamily="34" charset="0"/>
            </a:endParaRPr>
          </a:p>
        </p:txBody>
      </p:sp>
      <p:sp>
        <p:nvSpPr>
          <p:cNvPr id="612368" name="AutoShape 1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71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713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22" name="Picture 1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3" name="Picture 1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2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713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5" name="Text Box 22"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7126" name="Picture 2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76"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Multi-Plant Monopolistic Maximization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47128" name="Text Box 25"/>
          <p:cNvSpPr txBox="1">
            <a:spLocks noChangeArrowheads="1"/>
          </p:cNvSpPr>
          <p:nvPr/>
        </p:nvSpPr>
        <p:spPr bwMode="auto">
          <a:xfrm>
            <a:off x="3733800" y="1447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2</a:t>
            </a:r>
            <a:endParaRPr lang="en-GB" altLang="en-US" sz="2400" b="1">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A56267-0506-4039-A3C7-45CC6DEDD3D7}" type="slidenum">
              <a:rPr lang="en-US" altLang="en-US">
                <a:solidFill>
                  <a:srgbClr val="898989"/>
                </a:solidFill>
                <a:latin typeface="Calibri" pitchFamily="34" charset="0"/>
              </a:rPr>
              <a:pPr eaLnBrk="1" hangingPunct="1"/>
              <a:t>44</a:t>
            </a:fld>
            <a:endParaRPr lang="en-US" altLang="en-US">
              <a:solidFill>
                <a:srgbClr val="898989"/>
              </a:solidFill>
              <a:latin typeface="Calibri" pitchFamily="34" charset="0"/>
            </a:endParaRPr>
          </a:p>
        </p:txBody>
      </p:sp>
      <p:sp>
        <p:nvSpPr>
          <p:cNvPr id="48133" name="Line 3"/>
          <p:cNvSpPr>
            <a:spLocks noChangeShapeType="1"/>
          </p:cNvSpPr>
          <p:nvPr/>
        </p:nvSpPr>
        <p:spPr bwMode="auto">
          <a:xfrm>
            <a:off x="473075" y="6019800"/>
            <a:ext cx="5943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4" name="Text Box 5"/>
          <p:cNvSpPr txBox="1">
            <a:spLocks noChangeArrowheads="1"/>
          </p:cNvSpPr>
          <p:nvPr/>
        </p:nvSpPr>
        <p:spPr bwMode="auto">
          <a:xfrm>
            <a:off x="6324600" y="5908675"/>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48135" name="Line 7"/>
          <p:cNvSpPr>
            <a:spLocks noChangeShapeType="1"/>
          </p:cNvSpPr>
          <p:nvPr/>
        </p:nvSpPr>
        <p:spPr bwMode="auto">
          <a:xfrm flipV="1">
            <a:off x="473075" y="1981200"/>
            <a:ext cx="75438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6" name="Text Box 8"/>
          <p:cNvSpPr txBox="1">
            <a:spLocks noChangeArrowheads="1"/>
          </p:cNvSpPr>
          <p:nvPr/>
        </p:nvSpPr>
        <p:spPr bwMode="auto">
          <a:xfrm>
            <a:off x="7178675" y="16002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T</a:t>
            </a:r>
            <a:endParaRPr lang="en-GB" altLang="en-US" sz="2400" b="1">
              <a:latin typeface="Calibri" pitchFamily="34" charset="0"/>
            </a:endParaRPr>
          </a:p>
        </p:txBody>
      </p:sp>
      <p:sp>
        <p:nvSpPr>
          <p:cNvPr id="48137" name="Line 9"/>
          <p:cNvSpPr>
            <a:spLocks noChangeShapeType="1"/>
          </p:cNvSpPr>
          <p:nvPr/>
        </p:nvSpPr>
        <p:spPr bwMode="auto">
          <a:xfrm>
            <a:off x="2590800" y="3200400"/>
            <a:ext cx="15875" cy="2819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Text Box 10"/>
          <p:cNvSpPr txBox="1">
            <a:spLocks noChangeArrowheads="1"/>
          </p:cNvSpPr>
          <p:nvPr/>
        </p:nvSpPr>
        <p:spPr bwMode="auto">
          <a:xfrm>
            <a:off x="0" y="3317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b="1">
              <a:latin typeface="Calibri" pitchFamily="34" charset="0"/>
            </a:endParaRPr>
          </a:p>
        </p:txBody>
      </p:sp>
      <p:sp>
        <p:nvSpPr>
          <p:cNvPr id="48139" name="Line 11"/>
          <p:cNvSpPr>
            <a:spLocks noChangeShapeType="1"/>
          </p:cNvSpPr>
          <p:nvPr/>
        </p:nvSpPr>
        <p:spPr bwMode="auto">
          <a:xfrm>
            <a:off x="457200" y="1447800"/>
            <a:ext cx="5426075" cy="457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0" name="Text Box 12"/>
          <p:cNvSpPr txBox="1">
            <a:spLocks noChangeArrowheads="1"/>
          </p:cNvSpPr>
          <p:nvPr/>
        </p:nvSpPr>
        <p:spPr bwMode="auto">
          <a:xfrm>
            <a:off x="5638800" y="5299075"/>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a:t>
            </a:r>
          </a:p>
        </p:txBody>
      </p:sp>
      <p:sp>
        <p:nvSpPr>
          <p:cNvPr id="48141" name="Line 13"/>
          <p:cNvSpPr>
            <a:spLocks noChangeShapeType="1"/>
          </p:cNvSpPr>
          <p:nvPr/>
        </p:nvSpPr>
        <p:spPr bwMode="auto">
          <a:xfrm>
            <a:off x="457200" y="1524000"/>
            <a:ext cx="2667000" cy="449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15"/>
          <p:cNvSpPr>
            <a:spLocks noChangeShapeType="1"/>
          </p:cNvSpPr>
          <p:nvPr/>
        </p:nvSpPr>
        <p:spPr bwMode="auto">
          <a:xfrm flipH="1">
            <a:off x="457200" y="3200400"/>
            <a:ext cx="213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3" name="Line 18"/>
          <p:cNvSpPr>
            <a:spLocks noChangeShapeType="1"/>
          </p:cNvSpPr>
          <p:nvPr/>
        </p:nvSpPr>
        <p:spPr bwMode="auto">
          <a:xfrm flipH="1">
            <a:off x="473075" y="4876800"/>
            <a:ext cx="213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9"/>
          <p:cNvSpPr>
            <a:spLocks noChangeShapeType="1"/>
          </p:cNvSpPr>
          <p:nvPr/>
        </p:nvSpPr>
        <p:spPr bwMode="auto">
          <a:xfrm>
            <a:off x="1616075" y="4876800"/>
            <a:ext cx="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Line 20"/>
          <p:cNvSpPr>
            <a:spLocks noChangeShapeType="1"/>
          </p:cNvSpPr>
          <p:nvPr/>
        </p:nvSpPr>
        <p:spPr bwMode="auto">
          <a:xfrm>
            <a:off x="1006475" y="4876800"/>
            <a:ext cx="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Text Box 21"/>
          <p:cNvSpPr txBox="1">
            <a:spLocks noChangeArrowheads="1"/>
          </p:cNvSpPr>
          <p:nvPr/>
        </p:nvSpPr>
        <p:spPr bwMode="auto">
          <a:xfrm>
            <a:off x="914400" y="6061075"/>
            <a:ext cx="214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1</a:t>
            </a:r>
            <a:r>
              <a:rPr lang="en-GB" altLang="en-US" sz="2400" b="1">
                <a:latin typeface="Calibri" pitchFamily="34" charset="0"/>
              </a:rPr>
              <a:t> Q*</a:t>
            </a:r>
            <a:r>
              <a:rPr lang="en-GB" altLang="en-US" sz="2400" b="1" baseline="-25000">
                <a:latin typeface="Calibri" pitchFamily="34" charset="0"/>
              </a:rPr>
              <a:t>2</a:t>
            </a:r>
            <a:r>
              <a:rPr lang="en-GB" altLang="en-US" sz="2400" b="1">
                <a:latin typeface="Calibri" pitchFamily="34" charset="0"/>
              </a:rPr>
              <a:t>     Q*</a:t>
            </a:r>
            <a:r>
              <a:rPr lang="en-GB" altLang="en-US" sz="2400" b="1" baseline="-25000">
                <a:latin typeface="Calibri" pitchFamily="34" charset="0"/>
              </a:rPr>
              <a:t>T</a:t>
            </a:r>
            <a:endParaRPr lang="en-GB" altLang="en-US" sz="2400" b="1">
              <a:latin typeface="Calibri" pitchFamily="34" charset="0"/>
            </a:endParaRPr>
          </a:p>
        </p:txBody>
      </p:sp>
      <p:sp>
        <p:nvSpPr>
          <p:cNvPr id="613401" name="AutoShape 2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81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816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148" name="Picture 2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icture 2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icture 2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816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1" name="Text Box 31"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8152" name="Picture 3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3" name="Line 33"/>
          <p:cNvSpPr>
            <a:spLocks noChangeShapeType="1"/>
          </p:cNvSpPr>
          <p:nvPr/>
        </p:nvSpPr>
        <p:spPr bwMode="auto">
          <a:xfrm flipH="1" flipV="1">
            <a:off x="422275" y="1190625"/>
            <a:ext cx="50800" cy="48291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4" name="Text Box 34"/>
          <p:cNvSpPr txBox="1">
            <a:spLocks noChangeArrowheads="1"/>
          </p:cNvSpPr>
          <p:nvPr/>
        </p:nvSpPr>
        <p:spPr bwMode="auto">
          <a:xfrm>
            <a:off x="504825" y="120332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48155" name="Text Box 35"/>
          <p:cNvSpPr txBox="1">
            <a:spLocks noChangeArrowheads="1"/>
          </p:cNvSpPr>
          <p:nvPr/>
        </p:nvSpPr>
        <p:spPr bwMode="auto">
          <a:xfrm>
            <a:off x="3614738" y="5969000"/>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a:t>
            </a:r>
          </a:p>
        </p:txBody>
      </p:sp>
      <p:sp>
        <p:nvSpPr>
          <p:cNvPr id="48156" name="Line 36"/>
          <p:cNvSpPr>
            <a:spLocks noChangeShapeType="1"/>
          </p:cNvSpPr>
          <p:nvPr/>
        </p:nvSpPr>
        <p:spPr bwMode="auto">
          <a:xfrm flipV="1">
            <a:off x="473075" y="1481138"/>
            <a:ext cx="2271713" cy="45386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7" name="Line 37"/>
          <p:cNvSpPr>
            <a:spLocks noChangeShapeType="1"/>
          </p:cNvSpPr>
          <p:nvPr/>
        </p:nvSpPr>
        <p:spPr bwMode="auto">
          <a:xfrm flipV="1">
            <a:off x="473075" y="1916113"/>
            <a:ext cx="4097338" cy="41036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8" name="Text Box 38"/>
          <p:cNvSpPr txBox="1">
            <a:spLocks noChangeArrowheads="1"/>
          </p:cNvSpPr>
          <p:nvPr/>
        </p:nvSpPr>
        <p:spPr bwMode="auto">
          <a:xfrm>
            <a:off x="-57150" y="280035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48159" name="Text Box 39"/>
          <p:cNvSpPr txBox="1">
            <a:spLocks noChangeArrowheads="1"/>
          </p:cNvSpPr>
          <p:nvPr/>
        </p:nvSpPr>
        <p:spPr bwMode="auto">
          <a:xfrm>
            <a:off x="1749425" y="13398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1</a:t>
            </a:r>
            <a:endParaRPr lang="en-GB" altLang="en-US" sz="2400" b="1">
              <a:latin typeface="Calibri" pitchFamily="34" charset="0"/>
            </a:endParaRPr>
          </a:p>
        </p:txBody>
      </p:sp>
      <p:sp>
        <p:nvSpPr>
          <p:cNvPr id="48160" name="Text Box 40"/>
          <p:cNvSpPr txBox="1">
            <a:spLocks noChangeArrowheads="1"/>
          </p:cNvSpPr>
          <p:nvPr/>
        </p:nvSpPr>
        <p:spPr bwMode="auto">
          <a:xfrm>
            <a:off x="3733800" y="1447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r>
              <a:rPr lang="en-GB" altLang="en-US" sz="2400" b="1" baseline="-25000">
                <a:latin typeface="Calibri" pitchFamily="34" charset="0"/>
              </a:rPr>
              <a:t>2</a:t>
            </a:r>
            <a:endParaRPr lang="en-GB" altLang="en-US" sz="2400" b="1">
              <a:latin typeface="Calibri" pitchFamily="34" charset="0"/>
            </a:endParaRPr>
          </a:p>
        </p:txBody>
      </p:sp>
      <p:sp>
        <p:nvSpPr>
          <p:cNvPr id="613417" name="AutoShape 4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Multi-Plant Monopolistic Maximization</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91EAA2-CD75-4385-9599-03B412E6F35D}" type="slidenum">
              <a:rPr lang="en-US" altLang="en-US">
                <a:solidFill>
                  <a:srgbClr val="898989"/>
                </a:solidFill>
                <a:latin typeface="Calibri" pitchFamily="34" charset="0"/>
              </a:rPr>
              <a:pPr eaLnBrk="1" hangingPunct="1"/>
              <a:t>45</a:t>
            </a:fld>
            <a:endParaRPr lang="en-US" altLang="en-US">
              <a:solidFill>
                <a:srgbClr val="898989"/>
              </a:solidFill>
              <a:latin typeface="Calibri" pitchFamily="34" charset="0"/>
            </a:endParaRPr>
          </a:p>
        </p:txBody>
      </p:sp>
      <p:sp>
        <p:nvSpPr>
          <p:cNvPr id="6144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91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916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15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916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1"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916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11"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Multi-Plant Monopolistic Maximization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49164" name="Rectangle 12"/>
          <p:cNvSpPr>
            <a:spLocks noChangeArrowheads="1"/>
          </p:cNvSpPr>
          <p:nvPr/>
        </p:nvSpPr>
        <p:spPr bwMode="auto">
          <a:xfrm>
            <a:off x="2133600" y="1295400"/>
            <a:ext cx="4495800" cy="47085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solidFill>
                  <a:srgbClr val="000066"/>
                </a:solidFill>
                <a:latin typeface="Calibri" pitchFamily="34" charset="0"/>
              </a:rPr>
              <a:t>Example:</a:t>
            </a:r>
          </a:p>
          <a:p>
            <a:pPr algn="just" eaLnBrk="1" hangingPunct="1"/>
            <a:endParaRPr lang="en-US" altLang="en-US" sz="2000">
              <a:solidFill>
                <a:srgbClr val="000066"/>
              </a:solidFill>
              <a:latin typeface="Calibri" pitchFamily="34" charset="0"/>
            </a:endParaRPr>
          </a:p>
          <a:p>
            <a:pPr algn="just" eaLnBrk="1" hangingPunct="1"/>
            <a:r>
              <a:rPr lang="en-US" altLang="en-US" sz="2000">
                <a:latin typeface="Calibri" pitchFamily="34" charset="0"/>
              </a:rPr>
              <a:t>P = 120 - 3Q      </a:t>
            </a:r>
            <a:r>
              <a:rPr lang="en-US" altLang="en-US" sz="2000" i="1">
                <a:latin typeface="Calibri" pitchFamily="34" charset="0"/>
              </a:rPr>
              <a:t>…demand…</a:t>
            </a:r>
          </a:p>
          <a:p>
            <a:pPr algn="just" eaLnBrk="1" hangingPunct="1"/>
            <a:r>
              <a:rPr lang="en-US" altLang="en-US" sz="2000">
                <a:latin typeface="Calibri" pitchFamily="34" charset="0"/>
              </a:rPr>
              <a:t>MC</a:t>
            </a:r>
            <a:r>
              <a:rPr lang="en-US" altLang="en-US" sz="2000" baseline="-25000">
                <a:latin typeface="Calibri" pitchFamily="34" charset="0"/>
              </a:rPr>
              <a:t>1</a:t>
            </a:r>
            <a:r>
              <a:rPr lang="en-US" altLang="en-US" sz="2000">
                <a:latin typeface="Calibri" pitchFamily="34" charset="0"/>
              </a:rPr>
              <a:t> = 10 + 20Q</a:t>
            </a:r>
            <a:r>
              <a:rPr lang="en-US" altLang="en-US" sz="2000" baseline="-25000">
                <a:latin typeface="Calibri" pitchFamily="34" charset="0"/>
              </a:rPr>
              <a:t>1</a:t>
            </a:r>
            <a:r>
              <a:rPr lang="en-US" altLang="en-US" sz="2000">
                <a:latin typeface="Calibri" pitchFamily="34" charset="0"/>
              </a:rPr>
              <a:t>  </a:t>
            </a:r>
            <a:r>
              <a:rPr lang="en-US" altLang="en-US" sz="2000" i="1">
                <a:latin typeface="Calibri" pitchFamily="34" charset="0"/>
              </a:rPr>
              <a:t>…plant 1…</a:t>
            </a:r>
          </a:p>
          <a:p>
            <a:pPr algn="just" eaLnBrk="1" hangingPunct="1"/>
            <a:r>
              <a:rPr lang="en-US" altLang="en-US" sz="2000">
                <a:latin typeface="Calibri" pitchFamily="34" charset="0"/>
              </a:rPr>
              <a:t>MC</a:t>
            </a:r>
            <a:r>
              <a:rPr lang="en-US" altLang="en-US" sz="2000" baseline="-25000">
                <a:latin typeface="Calibri" pitchFamily="34" charset="0"/>
              </a:rPr>
              <a:t>2</a:t>
            </a:r>
            <a:r>
              <a:rPr lang="en-US" altLang="en-US" sz="2000">
                <a:latin typeface="Calibri" pitchFamily="34" charset="0"/>
              </a:rPr>
              <a:t> = 60 + 5Q</a:t>
            </a:r>
            <a:r>
              <a:rPr lang="en-US" altLang="en-US" sz="2000" baseline="-25000">
                <a:latin typeface="Calibri" pitchFamily="34" charset="0"/>
              </a:rPr>
              <a:t>2</a:t>
            </a:r>
            <a:r>
              <a:rPr lang="en-US" altLang="en-US" sz="2000">
                <a:latin typeface="Calibri" pitchFamily="34" charset="0"/>
              </a:rPr>
              <a:t>    </a:t>
            </a:r>
            <a:r>
              <a:rPr lang="en-US" altLang="en-US" sz="2000" i="1">
                <a:latin typeface="Calibri" pitchFamily="34" charset="0"/>
              </a:rPr>
              <a:t>…plant 2…</a:t>
            </a:r>
          </a:p>
          <a:p>
            <a:pPr lvl="2" algn="just" eaLnBrk="1" hangingPunct="1"/>
            <a:endParaRPr lang="en-US" altLang="en-US" sz="2000">
              <a:latin typeface="Calibri" pitchFamily="34" charset="0"/>
            </a:endParaRPr>
          </a:p>
          <a:p>
            <a:pPr algn="just" eaLnBrk="1" hangingPunct="1"/>
            <a:r>
              <a:rPr lang="en-US" altLang="en-US" sz="2000" i="1">
                <a:latin typeface="Calibri" pitchFamily="34" charset="0"/>
              </a:rPr>
              <a:t>What are the monopolist's optimal total quantity and price?</a:t>
            </a:r>
          </a:p>
          <a:p>
            <a:pPr algn="just" eaLnBrk="1" hangingPunct="1"/>
            <a:endParaRPr lang="en-US" altLang="en-US" sz="2000" i="1">
              <a:latin typeface="Calibri" pitchFamily="34" charset="0"/>
            </a:endParaRPr>
          </a:p>
          <a:p>
            <a:pPr algn="just" eaLnBrk="1" hangingPunct="1"/>
            <a:r>
              <a:rPr lang="en-US" altLang="en-US" sz="2000">
                <a:latin typeface="Calibri" pitchFamily="34" charset="0"/>
              </a:rPr>
              <a:t>Step 1:  Derive MC</a:t>
            </a:r>
            <a:r>
              <a:rPr lang="en-US" altLang="en-US" sz="2000" baseline="-25000">
                <a:latin typeface="Calibri" pitchFamily="34" charset="0"/>
              </a:rPr>
              <a:t>T</a:t>
            </a:r>
            <a:r>
              <a:rPr lang="en-US" altLang="en-US" sz="2000">
                <a:latin typeface="Calibri" pitchFamily="34" charset="0"/>
              </a:rPr>
              <a:t> as the horizontal sum of MC</a:t>
            </a:r>
            <a:r>
              <a:rPr lang="en-US" altLang="en-US" sz="2000" baseline="-25000">
                <a:latin typeface="Calibri" pitchFamily="34" charset="0"/>
              </a:rPr>
              <a:t>1</a:t>
            </a:r>
            <a:r>
              <a:rPr lang="en-US" altLang="en-US" sz="2000">
                <a:latin typeface="Calibri" pitchFamily="34" charset="0"/>
              </a:rPr>
              <a:t> and MC</a:t>
            </a:r>
            <a:r>
              <a:rPr lang="en-US" altLang="en-US" sz="2000" baseline="-25000">
                <a:latin typeface="Calibri" pitchFamily="34" charset="0"/>
              </a:rPr>
              <a:t>2</a:t>
            </a:r>
            <a:r>
              <a:rPr lang="en-US" altLang="en-US" sz="2000">
                <a:latin typeface="Calibri" pitchFamily="34" charset="0"/>
              </a:rPr>
              <a:t>. Inverting marginal cost (to get Q as a function of MC), we have:</a:t>
            </a:r>
          </a:p>
          <a:p>
            <a:pPr lvl="2" algn="just" eaLnBrk="1" hangingPunct="1"/>
            <a:endParaRPr lang="en-US" altLang="en-US" sz="2000">
              <a:latin typeface="Calibri" pitchFamily="34" charset="0"/>
            </a:endParaRPr>
          </a:p>
          <a:p>
            <a:pPr lvl="2" algn="just" eaLnBrk="1" hangingPunct="1"/>
            <a:r>
              <a:rPr lang="en-US" altLang="en-US" sz="2000">
                <a:latin typeface="Calibri" pitchFamily="34" charset="0"/>
              </a:rPr>
              <a:t>Q</a:t>
            </a:r>
            <a:r>
              <a:rPr lang="en-US" altLang="en-US" sz="2000" baseline="-25000">
                <a:latin typeface="Calibri" pitchFamily="34" charset="0"/>
              </a:rPr>
              <a:t>1</a:t>
            </a:r>
            <a:r>
              <a:rPr lang="en-US" altLang="en-US" sz="2000">
                <a:latin typeface="Calibri" pitchFamily="34" charset="0"/>
              </a:rPr>
              <a:t> = -1/2 + (1/20)MC</a:t>
            </a:r>
            <a:r>
              <a:rPr lang="en-US" altLang="en-US" sz="2000" baseline="-25000">
                <a:latin typeface="Calibri" pitchFamily="34" charset="0"/>
              </a:rPr>
              <a:t>T</a:t>
            </a:r>
          </a:p>
          <a:p>
            <a:pPr lvl="2" algn="just" eaLnBrk="1" hangingPunct="1"/>
            <a:r>
              <a:rPr lang="en-US" altLang="en-US" sz="2000">
                <a:latin typeface="Calibri" pitchFamily="34" charset="0"/>
              </a:rPr>
              <a:t>Q</a:t>
            </a:r>
            <a:r>
              <a:rPr lang="en-US" altLang="en-US" sz="2000" baseline="-25000">
                <a:latin typeface="Calibri" pitchFamily="34" charset="0"/>
              </a:rPr>
              <a:t>2</a:t>
            </a:r>
            <a:r>
              <a:rPr lang="en-US" altLang="en-US" sz="2000">
                <a:latin typeface="Calibri" pitchFamily="34" charset="0"/>
              </a:rPr>
              <a:t> = -12 + (1/5)MC</a:t>
            </a:r>
            <a:r>
              <a:rPr lang="en-US" altLang="en-US" sz="2000" baseline="-25000">
                <a:latin typeface="Calibri" pitchFamily="34" charset="0"/>
              </a:rPr>
              <a:t>T</a:t>
            </a:r>
          </a:p>
        </p:txBody>
      </p:sp>
      <p:sp>
        <p:nvSpPr>
          <p:cNvPr id="49165" name="WordArt 13"/>
          <p:cNvSpPr>
            <a:spLocks noChangeArrowheads="1" noChangeShapeType="1" noTextEdit="1"/>
          </p:cNvSpPr>
          <p:nvPr/>
        </p:nvSpPr>
        <p:spPr bwMode="auto">
          <a:xfrm>
            <a:off x="1636713" y="3213100"/>
            <a:ext cx="32385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A</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D8FD0B-6C42-47EB-8E97-F65DC6612EA0}" type="slidenum">
              <a:rPr lang="en-US" altLang="en-US">
                <a:solidFill>
                  <a:srgbClr val="898989"/>
                </a:solidFill>
                <a:latin typeface="Calibri" pitchFamily="34" charset="0"/>
              </a:rPr>
              <a:pPr eaLnBrk="1" hangingPunct="1"/>
              <a:t>46</a:t>
            </a:fld>
            <a:endParaRPr lang="en-US" altLang="en-US">
              <a:solidFill>
                <a:srgbClr val="898989"/>
              </a:solidFill>
              <a:latin typeface="Calibri" pitchFamily="34" charset="0"/>
            </a:endParaRPr>
          </a:p>
        </p:txBody>
      </p:sp>
      <p:sp>
        <p:nvSpPr>
          <p:cNvPr id="61542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01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019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18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019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018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1"/>
          <p:cNvSpPr>
            <a:spLocks noChangeArrowheads="1"/>
          </p:cNvSpPr>
          <p:nvPr/>
        </p:nvSpPr>
        <p:spPr bwMode="auto">
          <a:xfrm>
            <a:off x="1828800" y="1524000"/>
            <a:ext cx="5867400" cy="4397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Let MC</a:t>
            </a:r>
            <a:r>
              <a:rPr lang="en-US" altLang="en-US" sz="2000" baseline="-25000">
                <a:latin typeface="Calibri" pitchFamily="34" charset="0"/>
              </a:rPr>
              <a:t>T</a:t>
            </a:r>
            <a:r>
              <a:rPr lang="en-US" altLang="en-US" sz="2000">
                <a:latin typeface="Calibri" pitchFamily="34" charset="0"/>
              </a:rPr>
              <a:t> equal the common marginal cost level in the two plants.  Then:</a:t>
            </a:r>
          </a:p>
          <a:p>
            <a:pPr algn="just" eaLnBrk="1" hangingPunct="1"/>
            <a:endParaRPr lang="en-US" altLang="en-US" sz="2000">
              <a:latin typeface="Calibri" pitchFamily="34" charset="0"/>
            </a:endParaRPr>
          </a:p>
          <a:p>
            <a:pPr lvl="1" algn="just" eaLnBrk="1" hangingPunct="1">
              <a:buFontTx/>
              <a:buChar char="•"/>
            </a:pPr>
            <a:r>
              <a:rPr lang="en-US" altLang="en-US" sz="2000">
                <a:latin typeface="Calibri" pitchFamily="34" charset="0"/>
              </a:rPr>
              <a:t> Q</a:t>
            </a:r>
            <a:r>
              <a:rPr lang="en-US" altLang="en-US" sz="2000" baseline="-25000">
                <a:latin typeface="Calibri" pitchFamily="34" charset="0"/>
              </a:rPr>
              <a:t>T</a:t>
            </a:r>
            <a:r>
              <a:rPr lang="en-US" altLang="en-US" sz="2000">
                <a:latin typeface="Calibri" pitchFamily="34" charset="0"/>
              </a:rPr>
              <a:t> = Q</a:t>
            </a:r>
            <a:r>
              <a:rPr lang="en-US" altLang="en-US" sz="2000" baseline="-25000">
                <a:latin typeface="Calibri" pitchFamily="34" charset="0"/>
              </a:rPr>
              <a:t>1</a:t>
            </a:r>
            <a:r>
              <a:rPr lang="en-US" altLang="en-US" sz="2000">
                <a:latin typeface="Calibri" pitchFamily="34" charset="0"/>
              </a:rPr>
              <a:t> + Q</a:t>
            </a:r>
            <a:r>
              <a:rPr lang="en-US" altLang="en-US" sz="2000" baseline="-25000">
                <a:latin typeface="Calibri" pitchFamily="34" charset="0"/>
              </a:rPr>
              <a:t>2</a:t>
            </a:r>
            <a:r>
              <a:rPr lang="en-US" altLang="en-US" sz="2000">
                <a:latin typeface="Calibri" pitchFamily="34" charset="0"/>
              </a:rPr>
              <a:t> = -12.5 + .25MC</a:t>
            </a:r>
            <a:r>
              <a:rPr lang="en-US" altLang="en-US" sz="2000" baseline="-25000">
                <a:latin typeface="Calibri" pitchFamily="34" charset="0"/>
              </a:rPr>
              <a:t>T</a:t>
            </a:r>
          </a:p>
          <a:p>
            <a:pPr algn="just" eaLnBrk="1" hangingPunct="1"/>
            <a:endParaRPr lang="en-US" altLang="en-US" sz="2000">
              <a:latin typeface="Calibri" pitchFamily="34" charset="0"/>
            </a:endParaRPr>
          </a:p>
          <a:p>
            <a:pPr algn="just" eaLnBrk="1" hangingPunct="1"/>
            <a:r>
              <a:rPr lang="en-US" altLang="en-US" sz="2000">
                <a:latin typeface="Calibri" pitchFamily="34" charset="0"/>
              </a:rPr>
              <a:t>And, writing this as MC</a:t>
            </a:r>
            <a:r>
              <a:rPr lang="en-US" altLang="en-US" sz="2000" baseline="-25000">
                <a:latin typeface="Calibri" pitchFamily="34" charset="0"/>
              </a:rPr>
              <a:t>T</a:t>
            </a:r>
            <a:r>
              <a:rPr lang="en-US" altLang="en-US" sz="2000">
                <a:latin typeface="Calibri" pitchFamily="34" charset="0"/>
              </a:rPr>
              <a:t> as a function of Q</a:t>
            </a:r>
            <a:r>
              <a:rPr lang="en-US" altLang="en-US" sz="2000" baseline="-25000">
                <a:latin typeface="Calibri" pitchFamily="34" charset="0"/>
              </a:rPr>
              <a:t>T</a:t>
            </a:r>
            <a:r>
              <a:rPr lang="en-US" altLang="en-US" sz="2000">
                <a:latin typeface="Calibri" pitchFamily="34" charset="0"/>
              </a:rPr>
              <a:t>:</a:t>
            </a:r>
          </a:p>
          <a:p>
            <a:pPr lvl="2" algn="just" eaLnBrk="1" hangingPunct="1"/>
            <a:endParaRPr lang="en-US" altLang="en-US" sz="2000">
              <a:latin typeface="Calibri" pitchFamily="34" charset="0"/>
            </a:endParaRPr>
          </a:p>
          <a:p>
            <a:pPr lvl="1" algn="just" eaLnBrk="1" hangingPunct="1">
              <a:buFontTx/>
              <a:buChar char="•"/>
            </a:pPr>
            <a:r>
              <a:rPr lang="en-US" altLang="en-US" sz="2000">
                <a:latin typeface="Calibri" pitchFamily="34" charset="0"/>
              </a:rPr>
              <a:t> MC</a:t>
            </a:r>
            <a:r>
              <a:rPr lang="en-US" altLang="en-US" sz="2000" baseline="-25000">
                <a:latin typeface="Calibri" pitchFamily="34" charset="0"/>
              </a:rPr>
              <a:t>T</a:t>
            </a:r>
            <a:r>
              <a:rPr lang="en-US" altLang="en-US" sz="2000">
                <a:latin typeface="Calibri" pitchFamily="34" charset="0"/>
              </a:rPr>
              <a:t> = 50 + 4Q</a:t>
            </a:r>
            <a:r>
              <a:rPr lang="en-US" altLang="en-US" sz="2000" baseline="-25000">
                <a:latin typeface="Calibri" pitchFamily="34" charset="0"/>
              </a:rPr>
              <a:t>T</a:t>
            </a:r>
          </a:p>
          <a:p>
            <a:pPr algn="just" eaLnBrk="1" hangingPunct="1"/>
            <a:endParaRPr lang="en-US" altLang="en-US" sz="2000">
              <a:latin typeface="Calibri" pitchFamily="34" charset="0"/>
            </a:endParaRPr>
          </a:p>
          <a:p>
            <a:pPr algn="just" eaLnBrk="1" hangingPunct="1"/>
            <a:r>
              <a:rPr lang="en-US" altLang="en-US" sz="2000">
                <a:latin typeface="Calibri" pitchFamily="34" charset="0"/>
              </a:rPr>
              <a:t>Using the monopolist's profit maximization condition:</a:t>
            </a:r>
          </a:p>
          <a:p>
            <a:pPr algn="just" eaLnBrk="1" hangingPunct="1"/>
            <a:endParaRPr lang="en-US" altLang="en-US" sz="2000">
              <a:latin typeface="Calibri" pitchFamily="34" charset="0"/>
            </a:endParaRPr>
          </a:p>
          <a:p>
            <a:pPr lvl="1" algn="just" eaLnBrk="1" hangingPunct="1">
              <a:buFontTx/>
              <a:buChar char="•"/>
            </a:pPr>
            <a:r>
              <a:rPr lang="en-US" altLang="en-US" sz="2000">
                <a:latin typeface="Calibri" pitchFamily="34" charset="0"/>
              </a:rPr>
              <a:t> MR = MC</a:t>
            </a:r>
            <a:r>
              <a:rPr lang="en-US" altLang="en-US" sz="2000" baseline="-25000">
                <a:latin typeface="Calibri" pitchFamily="34" charset="0"/>
              </a:rPr>
              <a:t>T</a:t>
            </a:r>
            <a:r>
              <a:rPr lang="en-US" altLang="en-US" sz="2000">
                <a:latin typeface="Calibri" pitchFamily="34" charset="0"/>
              </a:rPr>
              <a:t> =&gt; 120 - 6Q</a:t>
            </a:r>
            <a:r>
              <a:rPr lang="en-US" altLang="en-US" sz="2000" baseline="-25000">
                <a:latin typeface="Calibri" pitchFamily="34" charset="0"/>
              </a:rPr>
              <a:t>T</a:t>
            </a:r>
            <a:r>
              <a:rPr lang="en-US" altLang="en-US" sz="2000">
                <a:latin typeface="Calibri" pitchFamily="34" charset="0"/>
              </a:rPr>
              <a:t> = 50 + 4Q</a:t>
            </a:r>
            <a:r>
              <a:rPr lang="en-US" altLang="en-US" sz="2000" baseline="-25000">
                <a:latin typeface="Calibri" pitchFamily="34" charset="0"/>
              </a:rPr>
              <a:t>T</a:t>
            </a:r>
          </a:p>
          <a:p>
            <a:pPr lvl="1" algn="just" eaLnBrk="1" hangingPunct="1">
              <a:buFontTx/>
              <a:buChar char="•"/>
            </a:pPr>
            <a:r>
              <a:rPr lang="en-US" altLang="en-US" sz="2000">
                <a:latin typeface="Calibri" pitchFamily="34" charset="0"/>
              </a:rPr>
              <a:t> Q</a:t>
            </a:r>
            <a:r>
              <a:rPr lang="en-US" altLang="en-US" sz="2000" baseline="-25000">
                <a:latin typeface="Calibri" pitchFamily="34" charset="0"/>
              </a:rPr>
              <a:t>T</a:t>
            </a:r>
            <a:r>
              <a:rPr lang="en-US" altLang="en-US" sz="2000">
                <a:latin typeface="Calibri" pitchFamily="34" charset="0"/>
              </a:rPr>
              <a:t>* = 7</a:t>
            </a:r>
          </a:p>
          <a:p>
            <a:pPr lvl="1" algn="just" eaLnBrk="1" hangingPunct="1">
              <a:buFontTx/>
              <a:buChar char="•"/>
            </a:pPr>
            <a:r>
              <a:rPr lang="en-US" altLang="en-US" sz="2000">
                <a:latin typeface="Calibri" pitchFamily="34" charset="0"/>
              </a:rPr>
              <a:t> P* = 120 - 3(7) = 99</a:t>
            </a:r>
          </a:p>
        </p:txBody>
      </p:sp>
      <p:sp>
        <p:nvSpPr>
          <p:cNvPr id="61543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Multi-Plant Monopolistic Maximization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712713-50C1-4C1A-A061-A9C7FF726D7B}" type="slidenum">
              <a:rPr lang="en-US" altLang="en-US">
                <a:solidFill>
                  <a:srgbClr val="898989"/>
                </a:solidFill>
                <a:latin typeface="Calibri" pitchFamily="34" charset="0"/>
              </a:rPr>
              <a:pPr eaLnBrk="1" hangingPunct="1"/>
              <a:t>47</a:t>
            </a:fld>
            <a:endParaRPr lang="en-US" altLang="en-US">
              <a:solidFill>
                <a:srgbClr val="898989"/>
              </a:solidFill>
              <a:latin typeface="Calibri" pitchFamily="34" charset="0"/>
            </a:endParaRPr>
          </a:p>
        </p:txBody>
      </p:sp>
      <p:sp>
        <p:nvSpPr>
          <p:cNvPr id="61645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12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21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0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21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121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1" name="Rectangle 12"/>
          <p:cNvSpPr>
            <a:spLocks noChangeArrowheads="1"/>
          </p:cNvSpPr>
          <p:nvPr/>
        </p:nvSpPr>
        <p:spPr bwMode="auto">
          <a:xfrm>
            <a:off x="2209800" y="1431925"/>
            <a:ext cx="4572000" cy="47021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solidFill>
                  <a:srgbClr val="000066"/>
                </a:solidFill>
                <a:latin typeface="Calibri" pitchFamily="34" charset="0"/>
              </a:rPr>
              <a:t>Example:</a:t>
            </a:r>
          </a:p>
          <a:p>
            <a:pPr eaLnBrk="1" hangingPunct="1"/>
            <a:endParaRPr lang="en-US" altLang="en-US" sz="2000">
              <a:solidFill>
                <a:srgbClr val="000066"/>
              </a:solidFill>
              <a:latin typeface="Calibri" pitchFamily="34" charset="0"/>
            </a:endParaRPr>
          </a:p>
          <a:p>
            <a:pPr eaLnBrk="1" hangingPunct="1"/>
            <a:r>
              <a:rPr lang="en-US" altLang="en-US" sz="2000">
                <a:latin typeface="Calibri" pitchFamily="34" charset="0"/>
              </a:rPr>
              <a:t>P = 120 - 3Q      </a:t>
            </a:r>
            <a:r>
              <a:rPr lang="en-US" altLang="en-US" sz="2000" i="1">
                <a:latin typeface="Calibri" pitchFamily="34" charset="0"/>
              </a:rPr>
              <a:t>…demand…</a:t>
            </a:r>
          </a:p>
          <a:p>
            <a:pPr eaLnBrk="1" hangingPunct="1"/>
            <a:r>
              <a:rPr lang="en-US" altLang="en-US" sz="2000">
                <a:latin typeface="Calibri" pitchFamily="34" charset="0"/>
              </a:rPr>
              <a:t>MC</a:t>
            </a:r>
            <a:r>
              <a:rPr lang="en-US" altLang="en-US" sz="2000" baseline="-25000">
                <a:latin typeface="Calibri" pitchFamily="34" charset="0"/>
              </a:rPr>
              <a:t>1</a:t>
            </a:r>
            <a:r>
              <a:rPr lang="en-US" altLang="en-US" sz="2000">
                <a:latin typeface="Calibri" pitchFamily="34" charset="0"/>
              </a:rPr>
              <a:t> = 10 + 20Q</a:t>
            </a:r>
            <a:r>
              <a:rPr lang="en-US" altLang="en-US" sz="2000" baseline="-25000">
                <a:latin typeface="Calibri" pitchFamily="34" charset="0"/>
              </a:rPr>
              <a:t>1</a:t>
            </a:r>
            <a:r>
              <a:rPr lang="en-US" altLang="en-US" sz="2000">
                <a:latin typeface="Calibri" pitchFamily="34" charset="0"/>
              </a:rPr>
              <a:t>  </a:t>
            </a:r>
            <a:r>
              <a:rPr lang="en-US" altLang="en-US" sz="2000" i="1">
                <a:latin typeface="Calibri" pitchFamily="34" charset="0"/>
              </a:rPr>
              <a:t>…plant 1…</a:t>
            </a:r>
          </a:p>
          <a:p>
            <a:pPr eaLnBrk="1" hangingPunct="1"/>
            <a:r>
              <a:rPr lang="en-US" altLang="en-US" sz="2000">
                <a:latin typeface="Calibri" pitchFamily="34" charset="0"/>
              </a:rPr>
              <a:t>MC</a:t>
            </a:r>
            <a:r>
              <a:rPr lang="en-US" altLang="en-US" sz="2000" baseline="-25000">
                <a:latin typeface="Calibri" pitchFamily="34" charset="0"/>
              </a:rPr>
              <a:t>2</a:t>
            </a:r>
            <a:r>
              <a:rPr lang="en-US" altLang="en-US" sz="2000">
                <a:latin typeface="Calibri" pitchFamily="34" charset="0"/>
              </a:rPr>
              <a:t> = 60 + 5Q</a:t>
            </a:r>
            <a:r>
              <a:rPr lang="en-US" altLang="en-US" sz="2000" baseline="-25000">
                <a:latin typeface="Calibri" pitchFamily="34" charset="0"/>
              </a:rPr>
              <a:t>2</a:t>
            </a:r>
            <a:r>
              <a:rPr lang="en-US" altLang="en-US" sz="2000">
                <a:latin typeface="Calibri" pitchFamily="34" charset="0"/>
              </a:rPr>
              <a:t>    </a:t>
            </a:r>
            <a:r>
              <a:rPr lang="en-US" altLang="en-US" sz="2000" i="1">
                <a:latin typeface="Calibri" pitchFamily="34" charset="0"/>
              </a:rPr>
              <a:t>…plant 2…</a:t>
            </a:r>
          </a:p>
          <a:p>
            <a:pPr lvl="2" eaLnBrk="1" hangingPunct="1"/>
            <a:endParaRPr lang="en-US" altLang="en-US" sz="2000" i="1">
              <a:latin typeface="Calibri" pitchFamily="34" charset="0"/>
            </a:endParaRPr>
          </a:p>
          <a:p>
            <a:pPr eaLnBrk="1" hangingPunct="1"/>
            <a:r>
              <a:rPr lang="en-US" altLang="en-US" sz="2000" i="1">
                <a:latin typeface="Calibri" pitchFamily="34" charset="0"/>
              </a:rPr>
              <a:t>What is the optimal division of output across the monopolist's plants?</a:t>
            </a:r>
          </a:p>
          <a:p>
            <a:pPr eaLnBrk="1" hangingPunct="1"/>
            <a:endParaRPr lang="en-US" altLang="en-US" sz="2000" i="1">
              <a:latin typeface="Calibri" pitchFamily="34" charset="0"/>
            </a:endParaRPr>
          </a:p>
          <a:p>
            <a:pPr eaLnBrk="1" hangingPunct="1"/>
            <a:r>
              <a:rPr lang="en-US" altLang="en-US" sz="2000">
                <a:latin typeface="Calibri" pitchFamily="34" charset="0"/>
              </a:rPr>
              <a:t>MC</a:t>
            </a:r>
            <a:r>
              <a:rPr lang="en-US" altLang="en-US" sz="2000" baseline="-25000">
                <a:latin typeface="Calibri" pitchFamily="34" charset="0"/>
              </a:rPr>
              <a:t>T</a:t>
            </a:r>
            <a:r>
              <a:rPr lang="en-US" altLang="en-US" sz="2000">
                <a:latin typeface="Calibri" pitchFamily="34" charset="0"/>
              </a:rPr>
              <a:t>* = 50 + 4(7) = 78</a:t>
            </a:r>
          </a:p>
          <a:p>
            <a:pPr eaLnBrk="1" hangingPunct="1"/>
            <a:endParaRPr lang="en-US" altLang="en-US" sz="2000">
              <a:latin typeface="Calibri" pitchFamily="34" charset="0"/>
            </a:endParaRPr>
          </a:p>
          <a:p>
            <a:pPr eaLnBrk="1" hangingPunct="1"/>
            <a:r>
              <a:rPr lang="en-US" altLang="en-US" sz="2000">
                <a:latin typeface="Calibri" pitchFamily="34" charset="0"/>
              </a:rPr>
              <a:t>Therefore,</a:t>
            </a:r>
          </a:p>
          <a:p>
            <a:pPr eaLnBrk="1" hangingPunct="1"/>
            <a:endParaRPr lang="en-US" altLang="en-US" sz="2000">
              <a:latin typeface="Calibri" pitchFamily="34" charset="0"/>
            </a:endParaRPr>
          </a:p>
          <a:p>
            <a:pPr eaLnBrk="1" hangingPunct="1"/>
            <a:r>
              <a:rPr lang="en-US" altLang="en-US" sz="2000">
                <a:latin typeface="Calibri" pitchFamily="34" charset="0"/>
              </a:rPr>
              <a:t>Q</a:t>
            </a:r>
            <a:r>
              <a:rPr lang="en-US" altLang="en-US" sz="2000" baseline="-25000">
                <a:latin typeface="Calibri" pitchFamily="34" charset="0"/>
              </a:rPr>
              <a:t>1</a:t>
            </a:r>
            <a:r>
              <a:rPr lang="en-US" altLang="en-US" sz="2000">
                <a:latin typeface="Calibri" pitchFamily="34" charset="0"/>
              </a:rPr>
              <a:t>* = -1/2 + (1/20)(78) = 3.4</a:t>
            </a:r>
          </a:p>
          <a:p>
            <a:pPr eaLnBrk="1" hangingPunct="1"/>
            <a:r>
              <a:rPr lang="en-US" altLang="en-US" sz="2000">
                <a:latin typeface="Calibri" pitchFamily="34" charset="0"/>
              </a:rPr>
              <a:t>Q</a:t>
            </a:r>
            <a:r>
              <a:rPr lang="en-US" altLang="en-US" sz="2000" baseline="-25000">
                <a:latin typeface="Calibri" pitchFamily="34" charset="0"/>
              </a:rPr>
              <a:t>2</a:t>
            </a:r>
            <a:r>
              <a:rPr lang="en-US" altLang="en-US" sz="2000">
                <a:latin typeface="Calibri" pitchFamily="34" charset="0"/>
              </a:rPr>
              <a:t>* = -12 + (1/5)(78) = 3.6</a:t>
            </a:r>
            <a:endParaRPr lang="en-US" altLang="en-US" sz="2000" u="sng">
              <a:latin typeface="Calibri" pitchFamily="34" charset="0"/>
            </a:endParaRPr>
          </a:p>
        </p:txBody>
      </p:sp>
      <p:sp>
        <p:nvSpPr>
          <p:cNvPr id="616461"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Multi-Plant Monopolistic Maximization</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51213" name="WordArt 14"/>
          <p:cNvSpPr>
            <a:spLocks noChangeArrowheads="1" noChangeShapeType="1" noTextEdit="1"/>
          </p:cNvSpPr>
          <p:nvPr/>
        </p:nvSpPr>
        <p:spPr bwMode="auto">
          <a:xfrm>
            <a:off x="1676400" y="3352800"/>
            <a:ext cx="32385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B</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8417B2C-3527-4FB4-B6B9-395DEFC46F7A}" type="slidenum">
              <a:rPr lang="en-US" altLang="en-US">
                <a:solidFill>
                  <a:srgbClr val="898989"/>
                </a:solidFill>
                <a:latin typeface="Calibri" pitchFamily="34" charset="0"/>
              </a:rPr>
              <a:pPr eaLnBrk="1" hangingPunct="1"/>
              <a:t>48</a:t>
            </a:fld>
            <a:endParaRPr lang="en-US" altLang="en-US">
              <a:solidFill>
                <a:srgbClr val="898989"/>
              </a:solidFill>
              <a:latin typeface="Calibri" pitchFamily="34" charset="0"/>
            </a:endParaRPr>
          </a:p>
        </p:txBody>
      </p:sp>
      <p:sp>
        <p:nvSpPr>
          <p:cNvPr id="117146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22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223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3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2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224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223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1469"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Cartel</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1171470" name="Rectangle 14"/>
          <p:cNvSpPr>
            <a:spLocks noChangeArrowheads="1"/>
          </p:cNvSpPr>
          <p:nvPr/>
        </p:nvSpPr>
        <p:spPr bwMode="auto">
          <a:xfrm>
            <a:off x="2057400" y="2057400"/>
            <a:ext cx="4724400" cy="308133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sz="2800" i="1" u="sng" dirty="0">
                <a:solidFill>
                  <a:srgbClr val="000066"/>
                </a:solidFill>
                <a:latin typeface="+mn-lt"/>
              </a:rPr>
              <a:t>Definition:</a:t>
            </a:r>
            <a:r>
              <a:rPr lang="en-US" sz="2800" dirty="0">
                <a:latin typeface="+mn-lt"/>
              </a:rPr>
              <a:t>  A </a:t>
            </a:r>
            <a:r>
              <a:rPr lang="en-US" sz="2800" b="1" dirty="0">
                <a:latin typeface="+mn-lt"/>
              </a:rPr>
              <a:t>cartel</a:t>
            </a:r>
            <a:r>
              <a:rPr lang="en-US" sz="2800" dirty="0">
                <a:latin typeface="+mn-lt"/>
              </a:rPr>
              <a:t> is a group of firms that collusively determine the price and output in a market.  In other words, a cartel acts as a single monopoly firm that maximizes total industry profit.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DF91C1-31E3-4C13-8ED4-30741EBB01EC}" type="slidenum">
              <a:rPr lang="en-US" altLang="en-US">
                <a:solidFill>
                  <a:srgbClr val="898989"/>
                </a:solidFill>
                <a:latin typeface="Calibri" pitchFamily="34" charset="0"/>
              </a:rPr>
              <a:pPr eaLnBrk="1" hangingPunct="1"/>
              <a:t>49</a:t>
            </a:fld>
            <a:endParaRPr lang="en-US" altLang="en-US">
              <a:solidFill>
                <a:srgbClr val="898989"/>
              </a:solidFill>
              <a:latin typeface="Calibri" pitchFamily="34" charset="0"/>
            </a:endParaRPr>
          </a:p>
        </p:txBody>
      </p:sp>
      <p:sp>
        <p:nvSpPr>
          <p:cNvPr id="61747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32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326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326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325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9" name="Rectangle 11"/>
          <p:cNvSpPr>
            <a:spLocks noChangeArrowheads="1"/>
          </p:cNvSpPr>
          <p:nvPr/>
        </p:nvSpPr>
        <p:spPr bwMode="auto">
          <a:xfrm>
            <a:off x="685800" y="1600200"/>
            <a:ext cx="7696200" cy="4154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The problem of optimally allocating output across cartel members is identical to the monopolist's problem of allocating output across individual plants.</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Therefore, a cartel does not necessarily divide up market shares equally among members: higher marginal cost firms produce less.</a:t>
            </a:r>
          </a:p>
          <a:p>
            <a:pPr algn="just" eaLnBrk="1" hangingPunct="1"/>
            <a:endParaRPr lang="en-US" altLang="en-US" sz="2400">
              <a:latin typeface="Calibri" pitchFamily="34" charset="0"/>
            </a:endParaRPr>
          </a:p>
          <a:p>
            <a:pPr algn="just" eaLnBrk="1" hangingPunct="1"/>
            <a:r>
              <a:rPr lang="en-US" altLang="en-US" sz="2400">
                <a:latin typeface="Calibri" pitchFamily="34" charset="0"/>
              </a:rPr>
              <a:t>This gives us a benchmark against which we can compare actual industry and firm output to see how far the industry is from the collusive equilibrium</a:t>
            </a:r>
          </a:p>
        </p:txBody>
      </p:sp>
      <p:sp>
        <p:nvSpPr>
          <p:cNvPr id="61748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Cartel</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036CB2-6633-4CCE-A049-541BD8811008}" type="slidenum">
              <a:rPr lang="en-US" altLang="en-US">
                <a:solidFill>
                  <a:srgbClr val="898989"/>
                </a:solidFill>
                <a:latin typeface="Calibri" pitchFamily="34" charset="0"/>
              </a:rPr>
              <a:pPr eaLnBrk="1" hangingPunct="1"/>
              <a:t>5</a:t>
            </a:fld>
            <a:endParaRPr lang="en-US" altLang="en-US">
              <a:solidFill>
                <a:srgbClr val="898989"/>
              </a:solidFill>
              <a:latin typeface="Calibri" pitchFamily="34" charset="0"/>
            </a:endParaRPr>
          </a:p>
        </p:txBody>
      </p:sp>
      <p:sp>
        <p:nvSpPr>
          <p:cNvPr id="58470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11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5"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11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4109"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 Monopoly – Profit Maximizing</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4111" name="Content Placeholder 2"/>
          <p:cNvSpPr txBox="1">
            <a:spLocks/>
          </p:cNvSpPr>
          <p:nvPr/>
        </p:nvSpPr>
        <p:spPr bwMode="auto">
          <a:xfrm>
            <a:off x="457200" y="1676400"/>
            <a:ext cx="79248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200">
                <a:latin typeface="Calibri" pitchFamily="34" charset="0"/>
              </a:rPr>
              <a:t>Demand Curve:</a:t>
            </a:r>
          </a:p>
          <a:p>
            <a:pPr eaLnBrk="1" hangingPunct="1">
              <a:spcBef>
                <a:spcPct val="20000"/>
              </a:spcBef>
              <a:buFont typeface="Arial" charset="0"/>
              <a:buChar char="•"/>
            </a:pPr>
            <a:r>
              <a:rPr lang="en-US" altLang="en-US" sz="3200">
                <a:latin typeface="Calibri" pitchFamily="34" charset="0"/>
              </a:rPr>
              <a:t>Total Revenue:</a:t>
            </a: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r>
              <a:rPr lang="en-US" altLang="en-US" sz="3200">
                <a:latin typeface="Calibri" pitchFamily="34" charset="0"/>
              </a:rPr>
              <a:t>Total Cost (Given):</a:t>
            </a: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r>
              <a:rPr lang="en-US" altLang="en-US" sz="3200">
                <a:latin typeface="Calibri" pitchFamily="34" charset="0"/>
              </a:rPr>
              <a:t>Profit-Maximization: MR = MC</a:t>
            </a:r>
          </a:p>
          <a:p>
            <a:pPr eaLnBrk="1" hangingPunct="1">
              <a:spcBef>
                <a:spcPct val="20000"/>
              </a:spcBef>
            </a:pPr>
            <a:r>
              <a:rPr lang="en-US" altLang="en-US" sz="3200">
                <a:latin typeface="Calibri" pitchFamily="34" charset="0"/>
              </a:rPr>
              <a:t>     </a:t>
            </a:r>
          </a:p>
        </p:txBody>
      </p:sp>
      <p:graphicFrame>
        <p:nvGraphicFramePr>
          <p:cNvPr id="4100" name="Object 14"/>
          <p:cNvGraphicFramePr>
            <a:graphicFrameLocks noChangeAspect="1"/>
          </p:cNvGraphicFramePr>
          <p:nvPr/>
        </p:nvGraphicFramePr>
        <p:xfrm>
          <a:off x="3962400" y="1752600"/>
          <a:ext cx="2141538" cy="482600"/>
        </p:xfrm>
        <a:graphic>
          <a:graphicData uri="http://schemas.openxmlformats.org/presentationml/2006/ole">
            <mc:AlternateContent xmlns:mc="http://schemas.openxmlformats.org/markup-compatibility/2006">
              <mc:Choice xmlns:v="urn:schemas-microsoft-com:vml" Requires="v">
                <p:oleObj spid="_x0000_s4119" name="Equation" r:id="rId11" imgW="901440" imgH="203040" progId="Equation.3">
                  <p:embed/>
                </p:oleObj>
              </mc:Choice>
              <mc:Fallback>
                <p:oleObj name="Equation" r:id="rId11" imgW="901440" imgH="2030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752600"/>
                        <a:ext cx="21415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5"/>
          <p:cNvGraphicFramePr>
            <a:graphicFrameLocks noChangeAspect="1"/>
          </p:cNvGraphicFramePr>
          <p:nvPr/>
        </p:nvGraphicFramePr>
        <p:xfrm>
          <a:off x="3657600" y="2438400"/>
          <a:ext cx="4572000" cy="571500"/>
        </p:xfrm>
        <a:graphic>
          <a:graphicData uri="http://schemas.openxmlformats.org/presentationml/2006/ole">
            <mc:AlternateContent xmlns:mc="http://schemas.openxmlformats.org/markup-compatibility/2006">
              <mc:Choice xmlns:v="urn:schemas-microsoft-com:vml" Requires="v">
                <p:oleObj spid="_x0000_s4120" name="Equation" r:id="rId13" imgW="1828800" imgH="228600" progId="Equation.3">
                  <p:embed/>
                </p:oleObj>
              </mc:Choice>
              <mc:Fallback>
                <p:oleObj name="Equation" r:id="rId13" imgW="182880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7600" y="2438400"/>
                        <a:ext cx="4572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17"/>
          <p:cNvGraphicFramePr>
            <a:graphicFrameLocks noChangeAspect="1"/>
          </p:cNvGraphicFramePr>
          <p:nvPr/>
        </p:nvGraphicFramePr>
        <p:xfrm>
          <a:off x="4343400" y="3200400"/>
          <a:ext cx="2581275" cy="1143000"/>
        </p:xfrm>
        <a:graphic>
          <a:graphicData uri="http://schemas.openxmlformats.org/presentationml/2006/ole">
            <mc:AlternateContent xmlns:mc="http://schemas.openxmlformats.org/markup-compatibility/2006">
              <mc:Choice xmlns:v="urn:schemas-microsoft-com:vml" Requires="v">
                <p:oleObj spid="_x0000_s4121" name="Equation" r:id="rId15" imgW="888840" imgH="393480" progId="Equation.3">
                  <p:embed/>
                </p:oleObj>
              </mc:Choice>
              <mc:Fallback>
                <p:oleObj name="Equation" r:id="rId15" imgW="888840" imgH="393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3200400"/>
                        <a:ext cx="25812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B5972C-B86E-4FE9-83CC-15359F3B38B5}" type="slidenum">
              <a:rPr lang="en-US" altLang="en-US">
                <a:solidFill>
                  <a:srgbClr val="898989"/>
                </a:solidFill>
                <a:latin typeface="Calibri" pitchFamily="34" charset="0"/>
              </a:rPr>
              <a:pPr eaLnBrk="1" hangingPunct="1"/>
              <a:t>50</a:t>
            </a:fld>
            <a:endParaRPr lang="en-US" altLang="en-US">
              <a:solidFill>
                <a:srgbClr val="898989"/>
              </a:solidFill>
              <a:latin typeface="Calibri" pitchFamily="34" charset="0"/>
            </a:endParaRPr>
          </a:p>
        </p:txBody>
      </p:sp>
      <p:sp>
        <p:nvSpPr>
          <p:cNvPr id="61850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42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428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7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428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1"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428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50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The Welfare Economies of Monopoly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618509" name="Rectangle 13"/>
          <p:cNvSpPr>
            <a:spLocks noChangeArrowheads="1"/>
          </p:cNvSpPr>
          <p:nvPr/>
        </p:nvSpPr>
        <p:spPr bwMode="auto">
          <a:xfrm>
            <a:off x="2286000" y="1676400"/>
            <a:ext cx="5181600" cy="41084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Since the monopoly equilibrium output does not, in general, correspond to the perfectly competitive equilibrium it entails a dead-weight loss.</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Suppose that we compare a monopolist to a competitive market, where the supply curve of the competitors is equal to the marginal cost curve of the monopolist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FA2DFF-7B20-4ADF-B146-2D3BAB0B7BD2}" type="slidenum">
              <a:rPr lang="en-US" altLang="en-US">
                <a:solidFill>
                  <a:srgbClr val="898989"/>
                </a:solidFill>
                <a:latin typeface="Calibri" pitchFamily="34" charset="0"/>
              </a:rPr>
              <a:pPr eaLnBrk="1" hangingPunct="1"/>
              <a:t>51</a:t>
            </a:fld>
            <a:endParaRPr lang="en-US" altLang="en-US">
              <a:solidFill>
                <a:srgbClr val="898989"/>
              </a:solidFill>
              <a:latin typeface="Calibri" pitchFamily="34" charset="0"/>
            </a:endParaRPr>
          </a:p>
        </p:txBody>
      </p:sp>
      <p:sp>
        <p:nvSpPr>
          <p:cNvPr id="55301" name="Line 3"/>
          <p:cNvSpPr>
            <a:spLocks noChangeShapeType="1"/>
          </p:cNvSpPr>
          <p:nvPr/>
        </p:nvSpPr>
        <p:spPr bwMode="auto">
          <a:xfrm>
            <a:off x="1593850" y="6054725"/>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4"/>
          <p:cNvSpPr>
            <a:spLocks noChangeShapeType="1"/>
          </p:cNvSpPr>
          <p:nvPr/>
        </p:nvSpPr>
        <p:spPr bwMode="auto">
          <a:xfrm flipH="1" flipV="1">
            <a:off x="1593850" y="1179513"/>
            <a:ext cx="19050" cy="48641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5"/>
          <p:cNvSpPr>
            <a:spLocks noChangeShapeType="1"/>
          </p:cNvSpPr>
          <p:nvPr/>
        </p:nvSpPr>
        <p:spPr bwMode="auto">
          <a:xfrm flipV="1">
            <a:off x="1593850" y="2222500"/>
            <a:ext cx="3813175" cy="3832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Text Box 6"/>
          <p:cNvSpPr txBox="1">
            <a:spLocks noChangeArrowheads="1"/>
          </p:cNvSpPr>
          <p:nvPr/>
        </p:nvSpPr>
        <p:spPr bwMode="auto">
          <a:xfrm>
            <a:off x="4256088" y="2062163"/>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p>
        </p:txBody>
      </p:sp>
      <p:sp>
        <p:nvSpPr>
          <p:cNvPr id="55305" name="Line 7"/>
          <p:cNvSpPr>
            <a:spLocks noChangeShapeType="1"/>
          </p:cNvSpPr>
          <p:nvPr/>
        </p:nvSpPr>
        <p:spPr bwMode="auto">
          <a:xfrm>
            <a:off x="1593850" y="1406525"/>
            <a:ext cx="5257800" cy="464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Text Box 8"/>
          <p:cNvSpPr txBox="1">
            <a:spLocks noChangeArrowheads="1"/>
          </p:cNvSpPr>
          <p:nvPr/>
        </p:nvSpPr>
        <p:spPr bwMode="auto">
          <a:xfrm>
            <a:off x="6149975" y="49530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a:t>
            </a:r>
          </a:p>
        </p:txBody>
      </p:sp>
      <p:sp>
        <p:nvSpPr>
          <p:cNvPr id="55307" name="Line 9"/>
          <p:cNvSpPr>
            <a:spLocks noChangeShapeType="1"/>
          </p:cNvSpPr>
          <p:nvPr/>
        </p:nvSpPr>
        <p:spPr bwMode="auto">
          <a:xfrm>
            <a:off x="1593850" y="1406525"/>
            <a:ext cx="2286000" cy="46894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8" name="Text Box 10"/>
          <p:cNvSpPr txBox="1">
            <a:spLocks noChangeArrowheads="1"/>
          </p:cNvSpPr>
          <p:nvPr/>
        </p:nvSpPr>
        <p:spPr bwMode="auto">
          <a:xfrm>
            <a:off x="3032125" y="6400800"/>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a:t>
            </a:r>
          </a:p>
        </p:txBody>
      </p:sp>
      <p:sp>
        <p:nvSpPr>
          <p:cNvPr id="55309" name="Line 11"/>
          <p:cNvSpPr>
            <a:spLocks noChangeShapeType="1"/>
          </p:cNvSpPr>
          <p:nvPr/>
        </p:nvSpPr>
        <p:spPr bwMode="auto">
          <a:xfrm>
            <a:off x="3117850" y="2778125"/>
            <a:ext cx="0" cy="3276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0" name="Line 12"/>
          <p:cNvSpPr>
            <a:spLocks noChangeShapeType="1"/>
          </p:cNvSpPr>
          <p:nvPr/>
        </p:nvSpPr>
        <p:spPr bwMode="auto">
          <a:xfrm flipH="1">
            <a:off x="1593850" y="2778125"/>
            <a:ext cx="152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1" name="Text Box 13"/>
          <p:cNvSpPr txBox="1">
            <a:spLocks noChangeArrowheads="1"/>
          </p:cNvSpPr>
          <p:nvPr/>
        </p:nvSpPr>
        <p:spPr bwMode="auto">
          <a:xfrm>
            <a:off x="2889250" y="5978525"/>
            <a:ext cx="61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30000">
                <a:latin typeface="Calibri" pitchFamily="34" charset="0"/>
              </a:rPr>
              <a:t>M</a:t>
            </a:r>
            <a:endParaRPr lang="en-GB" altLang="en-US" sz="2400" b="1">
              <a:latin typeface="Calibri" pitchFamily="34" charset="0"/>
            </a:endParaRPr>
          </a:p>
        </p:txBody>
      </p:sp>
      <p:sp>
        <p:nvSpPr>
          <p:cNvPr id="55312" name="Text Box 14"/>
          <p:cNvSpPr txBox="1">
            <a:spLocks noChangeArrowheads="1"/>
          </p:cNvSpPr>
          <p:nvPr/>
        </p:nvSpPr>
        <p:spPr bwMode="auto">
          <a:xfrm>
            <a:off x="990600" y="2492375"/>
            <a:ext cx="56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30000">
                <a:latin typeface="Calibri" pitchFamily="34" charset="0"/>
              </a:rPr>
              <a:t>M</a:t>
            </a:r>
            <a:endParaRPr lang="en-GB" altLang="en-US" sz="2400" b="1">
              <a:latin typeface="Calibri" pitchFamily="34" charset="0"/>
            </a:endParaRPr>
          </a:p>
        </p:txBody>
      </p:sp>
      <p:sp>
        <p:nvSpPr>
          <p:cNvPr id="55313" name="Line 15"/>
          <p:cNvSpPr>
            <a:spLocks noChangeShapeType="1"/>
          </p:cNvSpPr>
          <p:nvPr/>
        </p:nvSpPr>
        <p:spPr bwMode="auto">
          <a:xfrm flipH="1">
            <a:off x="1593850" y="3540125"/>
            <a:ext cx="2438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Text Box 16"/>
          <p:cNvSpPr txBox="1">
            <a:spLocks noChangeArrowheads="1"/>
          </p:cNvSpPr>
          <p:nvPr/>
        </p:nvSpPr>
        <p:spPr bwMode="auto">
          <a:xfrm>
            <a:off x="990600" y="3213100"/>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30000">
                <a:latin typeface="Calibri" pitchFamily="34" charset="0"/>
              </a:rPr>
              <a:t>C</a:t>
            </a:r>
            <a:endParaRPr lang="en-GB" altLang="en-US" sz="2400" b="1">
              <a:latin typeface="Calibri" pitchFamily="34" charset="0"/>
            </a:endParaRPr>
          </a:p>
        </p:txBody>
      </p:sp>
      <p:sp>
        <p:nvSpPr>
          <p:cNvPr id="55315" name="Line 17"/>
          <p:cNvSpPr>
            <a:spLocks noChangeShapeType="1"/>
          </p:cNvSpPr>
          <p:nvPr/>
        </p:nvSpPr>
        <p:spPr bwMode="auto">
          <a:xfrm>
            <a:off x="4032250" y="3540125"/>
            <a:ext cx="0" cy="2514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6" name="Text Box 18"/>
          <p:cNvSpPr txBox="1">
            <a:spLocks noChangeArrowheads="1"/>
          </p:cNvSpPr>
          <p:nvPr/>
        </p:nvSpPr>
        <p:spPr bwMode="auto">
          <a:xfrm>
            <a:off x="4032250" y="597852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30000">
                <a:latin typeface="Calibri" pitchFamily="34" charset="0"/>
              </a:rPr>
              <a:t>C</a:t>
            </a:r>
            <a:endParaRPr lang="en-GB" altLang="en-US" sz="2400" b="1">
              <a:latin typeface="Calibri" pitchFamily="34" charset="0"/>
            </a:endParaRPr>
          </a:p>
        </p:txBody>
      </p:sp>
      <p:sp>
        <p:nvSpPr>
          <p:cNvPr id="55317" name="Text Box 19"/>
          <p:cNvSpPr txBox="1">
            <a:spLocks noChangeArrowheads="1"/>
          </p:cNvSpPr>
          <p:nvPr/>
        </p:nvSpPr>
        <p:spPr bwMode="auto">
          <a:xfrm>
            <a:off x="2324100" y="1233488"/>
            <a:ext cx="509905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i="1">
                <a:latin typeface="Calibri" pitchFamily="34" charset="0"/>
              </a:rPr>
              <a:t>CS with competition: A+B+C ; CS with monopoly: A  </a:t>
            </a:r>
          </a:p>
          <a:p>
            <a:r>
              <a:rPr lang="en-GB" altLang="en-US" i="1">
                <a:latin typeface="Calibri" pitchFamily="34" charset="0"/>
              </a:rPr>
              <a:t>PS with competition: D+E ; PS with monopoly: B+D</a:t>
            </a:r>
          </a:p>
        </p:txBody>
      </p:sp>
      <p:sp>
        <p:nvSpPr>
          <p:cNvPr id="55318" name="Text Box 20"/>
          <p:cNvSpPr txBox="1">
            <a:spLocks noChangeArrowheads="1"/>
          </p:cNvSpPr>
          <p:nvPr/>
        </p:nvSpPr>
        <p:spPr bwMode="auto">
          <a:xfrm>
            <a:off x="2057400" y="2057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55319" name="Text Box 21"/>
          <p:cNvSpPr txBox="1">
            <a:spLocks noChangeArrowheads="1"/>
          </p:cNvSpPr>
          <p:nvPr/>
        </p:nvSpPr>
        <p:spPr bwMode="auto">
          <a:xfrm>
            <a:off x="2432050" y="2819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55320" name="Text Box 22"/>
          <p:cNvSpPr txBox="1">
            <a:spLocks noChangeArrowheads="1"/>
          </p:cNvSpPr>
          <p:nvPr/>
        </p:nvSpPr>
        <p:spPr bwMode="auto">
          <a:xfrm>
            <a:off x="3178175" y="3048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C</a:t>
            </a:r>
          </a:p>
        </p:txBody>
      </p:sp>
      <p:sp>
        <p:nvSpPr>
          <p:cNvPr id="55321" name="Text Box 23"/>
          <p:cNvSpPr txBox="1">
            <a:spLocks noChangeArrowheads="1"/>
          </p:cNvSpPr>
          <p:nvPr/>
        </p:nvSpPr>
        <p:spPr bwMode="auto">
          <a:xfrm>
            <a:off x="2111375" y="4038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a:t>
            </a:r>
          </a:p>
        </p:txBody>
      </p:sp>
      <p:sp>
        <p:nvSpPr>
          <p:cNvPr id="55322" name="Text Box 24"/>
          <p:cNvSpPr txBox="1">
            <a:spLocks noChangeArrowheads="1"/>
          </p:cNvSpPr>
          <p:nvPr/>
        </p:nvSpPr>
        <p:spPr bwMode="auto">
          <a:xfrm>
            <a:off x="3194050" y="36163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E</a:t>
            </a:r>
          </a:p>
        </p:txBody>
      </p:sp>
      <p:sp>
        <p:nvSpPr>
          <p:cNvPr id="619545" name="Text Box 25"/>
          <p:cNvSpPr txBox="1">
            <a:spLocks noChangeArrowheads="1"/>
          </p:cNvSpPr>
          <p:nvPr/>
        </p:nvSpPr>
        <p:spPr bwMode="auto">
          <a:xfrm>
            <a:off x="5795963" y="3025775"/>
            <a:ext cx="1835150" cy="4572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p>
            <a:pPr eaLnBrk="0" fontAlgn="auto" hangingPunct="0">
              <a:spcBef>
                <a:spcPts val="0"/>
              </a:spcBef>
              <a:spcAft>
                <a:spcPts val="0"/>
              </a:spcAft>
              <a:defRPr/>
            </a:pPr>
            <a:r>
              <a:rPr lang="en-GB" sz="2400" b="1" dirty="0">
                <a:latin typeface="+mn-lt"/>
              </a:rPr>
              <a:t>DWL = C+E</a:t>
            </a:r>
          </a:p>
        </p:txBody>
      </p:sp>
      <p:sp>
        <p:nvSpPr>
          <p:cNvPr id="619546" name="AutoShape 2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52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533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5325" name="Picture 2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6" name="Picture 2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7" name="Picture 3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2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533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8" name="Text Box 32"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5329" name="Picture 3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554" name="AutoShape 3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The Welfare Economies of Monopoly</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8A4851-E68A-4D77-B378-C2E5A030F2AE}" type="slidenum">
              <a:rPr lang="en-US" altLang="en-US">
                <a:solidFill>
                  <a:srgbClr val="898989"/>
                </a:solidFill>
                <a:latin typeface="Calibri" pitchFamily="34" charset="0"/>
              </a:rPr>
              <a:pPr eaLnBrk="1" hangingPunct="1"/>
              <a:t>52</a:t>
            </a:fld>
            <a:endParaRPr lang="en-US" altLang="en-US">
              <a:solidFill>
                <a:srgbClr val="898989"/>
              </a:solidFill>
              <a:latin typeface="Calibri" pitchFamily="34" charset="0"/>
            </a:endParaRPr>
          </a:p>
        </p:txBody>
      </p:sp>
      <p:sp>
        <p:nvSpPr>
          <p:cNvPr id="62054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63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633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2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633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633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055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Natural Monopolies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56332" name="Rectangle 14"/>
          <p:cNvSpPr>
            <a:spLocks noChangeArrowheads="1"/>
          </p:cNvSpPr>
          <p:nvPr/>
        </p:nvSpPr>
        <p:spPr bwMode="auto">
          <a:xfrm>
            <a:off x="533400" y="1905000"/>
            <a:ext cx="80010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600" i="1" u="sng">
                <a:solidFill>
                  <a:srgbClr val="000066"/>
                </a:solidFill>
                <a:latin typeface="Calibri" pitchFamily="34" charset="0"/>
              </a:rPr>
              <a:t>Definition:</a:t>
            </a:r>
            <a:r>
              <a:rPr lang="en-US" altLang="en-US" sz="2600">
                <a:latin typeface="Calibri" pitchFamily="34" charset="0"/>
              </a:rPr>
              <a:t>  A market is a </a:t>
            </a:r>
            <a:r>
              <a:rPr lang="en-US" altLang="en-US" sz="2600" b="1">
                <a:latin typeface="Calibri" pitchFamily="34" charset="0"/>
              </a:rPr>
              <a:t>natural monopoly</a:t>
            </a:r>
            <a:r>
              <a:rPr lang="en-US" altLang="en-US" sz="2600">
                <a:latin typeface="Calibri" pitchFamily="34" charset="0"/>
              </a:rPr>
              <a:t> if the total cost incurred by a single firm producing output is less than the combined total cost of two or more firms producing this same level of output among them. </a:t>
            </a:r>
          </a:p>
          <a:p>
            <a:pPr algn="just" eaLnBrk="1" hangingPunct="1"/>
            <a:endParaRPr lang="en-US" altLang="en-US" sz="2600">
              <a:latin typeface="Calibri" pitchFamily="34" charset="0"/>
            </a:endParaRPr>
          </a:p>
          <a:p>
            <a:pPr algn="just" eaLnBrk="1" hangingPunct="1"/>
            <a:endParaRPr lang="en-US" altLang="en-US" sz="2600">
              <a:latin typeface="Calibri" pitchFamily="34" charset="0"/>
            </a:endParaRPr>
          </a:p>
          <a:p>
            <a:pPr algn="just" eaLnBrk="1" hangingPunct="1"/>
            <a:r>
              <a:rPr lang="en-US" altLang="en-US" sz="2600">
                <a:solidFill>
                  <a:srgbClr val="000066"/>
                </a:solidFill>
                <a:latin typeface="Calibri" pitchFamily="34" charset="0"/>
              </a:rPr>
              <a:t>Benchmark:</a:t>
            </a:r>
            <a:r>
              <a:rPr lang="en-US" altLang="en-US" sz="2600">
                <a:latin typeface="Calibri" pitchFamily="34" charset="0"/>
              </a:rPr>
              <a:t>  Produce where P = AC</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26E0D7-6FD4-4EBF-810B-A1A51FF75872}" type="slidenum">
              <a:rPr lang="en-US" altLang="en-US">
                <a:solidFill>
                  <a:srgbClr val="898989"/>
                </a:solidFill>
                <a:latin typeface="Calibri" pitchFamily="34" charset="0"/>
              </a:rPr>
              <a:pPr eaLnBrk="1" hangingPunct="1"/>
              <a:t>53</a:t>
            </a:fld>
            <a:endParaRPr lang="en-US" altLang="en-US">
              <a:solidFill>
                <a:srgbClr val="898989"/>
              </a:solidFill>
              <a:latin typeface="Calibri" pitchFamily="34" charset="0"/>
            </a:endParaRPr>
          </a:p>
        </p:txBody>
      </p:sp>
      <p:sp>
        <p:nvSpPr>
          <p:cNvPr id="57349" name="Line 2"/>
          <p:cNvSpPr>
            <a:spLocks noChangeShapeType="1"/>
          </p:cNvSpPr>
          <p:nvPr/>
        </p:nvSpPr>
        <p:spPr bwMode="auto">
          <a:xfrm>
            <a:off x="304800" y="6019800"/>
            <a:ext cx="6629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0" name="Arc 8"/>
          <p:cNvSpPr>
            <a:spLocks/>
          </p:cNvSpPr>
          <p:nvPr/>
        </p:nvSpPr>
        <p:spPr bwMode="auto">
          <a:xfrm rot="262301">
            <a:off x="885825" y="1912938"/>
            <a:ext cx="4362450" cy="3565525"/>
          </a:xfrm>
          <a:custGeom>
            <a:avLst/>
            <a:gdLst>
              <a:gd name="T0" fmla="*/ 2147483647 w 21560"/>
              <a:gd name="T1" fmla="*/ 2147483647 h 21600"/>
              <a:gd name="T2" fmla="*/ 0 w 21560"/>
              <a:gd name="T3" fmla="*/ 2147483647 h 21600"/>
              <a:gd name="T4" fmla="*/ 2147483647 w 21560"/>
              <a:gd name="T5" fmla="*/ 0 h 21600"/>
              <a:gd name="T6" fmla="*/ 0 60000 65536"/>
              <a:gd name="T7" fmla="*/ 0 60000 65536"/>
              <a:gd name="T8" fmla="*/ 0 60000 65536"/>
              <a:gd name="T9" fmla="*/ 0 w 21560"/>
              <a:gd name="T10" fmla="*/ 0 h 21600"/>
              <a:gd name="T11" fmla="*/ 21560 w 21560"/>
              <a:gd name="T12" fmla="*/ 21600 h 21600"/>
            </a:gdLst>
            <a:ahLst/>
            <a:cxnLst>
              <a:cxn ang="T6">
                <a:pos x="T0" y="T1"/>
              </a:cxn>
              <a:cxn ang="T7">
                <a:pos x="T2" y="T3"/>
              </a:cxn>
              <a:cxn ang="T8">
                <a:pos x="T4" y="T5"/>
              </a:cxn>
            </a:cxnLst>
            <a:rect l="T9" t="T10" r="T11" b="T12"/>
            <a:pathLst>
              <a:path w="21560" h="21600" fill="none" extrusionOk="0">
                <a:moveTo>
                  <a:pt x="21560" y="21594"/>
                </a:moveTo>
                <a:cubicBezTo>
                  <a:pt x="21392" y="21598"/>
                  <a:pt x="21225" y="21599"/>
                  <a:pt x="21058" y="21600"/>
                </a:cubicBezTo>
                <a:cubicBezTo>
                  <a:pt x="10981" y="21600"/>
                  <a:pt x="2244" y="14633"/>
                  <a:pt x="0" y="4809"/>
                </a:cubicBezTo>
              </a:path>
              <a:path w="21560" h="21600" stroke="0" extrusionOk="0">
                <a:moveTo>
                  <a:pt x="21560" y="21594"/>
                </a:moveTo>
                <a:cubicBezTo>
                  <a:pt x="21392" y="21598"/>
                  <a:pt x="21225" y="21599"/>
                  <a:pt x="21058" y="21600"/>
                </a:cubicBezTo>
                <a:cubicBezTo>
                  <a:pt x="10981" y="21600"/>
                  <a:pt x="2244" y="14633"/>
                  <a:pt x="0" y="4809"/>
                </a:cubicBezTo>
                <a:lnTo>
                  <a:pt x="2105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1" name="Text Box 9"/>
          <p:cNvSpPr txBox="1">
            <a:spLocks noChangeArrowheads="1"/>
          </p:cNvSpPr>
          <p:nvPr/>
        </p:nvSpPr>
        <p:spPr bwMode="auto">
          <a:xfrm>
            <a:off x="2057400" y="38862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a:t>
            </a:r>
          </a:p>
        </p:txBody>
      </p:sp>
      <p:sp>
        <p:nvSpPr>
          <p:cNvPr id="622602" name="Text Box 10"/>
          <p:cNvSpPr txBox="1">
            <a:spLocks noChangeArrowheads="1"/>
          </p:cNvSpPr>
          <p:nvPr/>
        </p:nvSpPr>
        <p:spPr bwMode="auto">
          <a:xfrm>
            <a:off x="4114800" y="2057400"/>
            <a:ext cx="2763838" cy="739775"/>
          </a:xfrm>
          <a:prstGeom prst="rect">
            <a:avLst/>
          </a:prstGeom>
          <a:solidFill>
            <a:srgbClr val="C0C0C0"/>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eaLnBrk="0" fontAlgn="auto" hangingPunct="0">
              <a:spcBef>
                <a:spcPts val="0"/>
              </a:spcBef>
              <a:spcAft>
                <a:spcPts val="0"/>
              </a:spcAft>
              <a:defRPr/>
            </a:pPr>
            <a:r>
              <a:rPr lang="en-GB" sz="2000" dirty="0">
                <a:latin typeface="+mn-lt"/>
              </a:rPr>
              <a:t>Natural Monopoly falling average costs</a:t>
            </a:r>
          </a:p>
        </p:txBody>
      </p:sp>
      <p:sp>
        <p:nvSpPr>
          <p:cNvPr id="622604"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73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736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7354"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6"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736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7" name="Text Box 18"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7358"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9" name="Line 20"/>
          <p:cNvSpPr>
            <a:spLocks noChangeShapeType="1"/>
          </p:cNvSpPr>
          <p:nvPr/>
        </p:nvSpPr>
        <p:spPr bwMode="auto">
          <a:xfrm flipV="1">
            <a:off x="304800" y="1450975"/>
            <a:ext cx="0" cy="45688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0" name="Text Box 21"/>
          <p:cNvSpPr txBox="1">
            <a:spLocks noChangeArrowheads="1"/>
          </p:cNvSpPr>
          <p:nvPr/>
        </p:nvSpPr>
        <p:spPr bwMode="auto">
          <a:xfrm>
            <a:off x="6705600" y="60198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57361" name="Text Box 22"/>
          <p:cNvSpPr txBox="1">
            <a:spLocks noChangeArrowheads="1"/>
          </p:cNvSpPr>
          <p:nvPr/>
        </p:nvSpPr>
        <p:spPr bwMode="auto">
          <a:xfrm>
            <a:off x="388938" y="1428750"/>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57362" name="Line 23"/>
          <p:cNvSpPr>
            <a:spLocks noChangeShapeType="1"/>
          </p:cNvSpPr>
          <p:nvPr/>
        </p:nvSpPr>
        <p:spPr bwMode="auto">
          <a:xfrm>
            <a:off x="304800" y="1905000"/>
            <a:ext cx="510540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3" name="Text Box 24"/>
          <p:cNvSpPr txBox="1">
            <a:spLocks noChangeArrowheads="1"/>
          </p:cNvSpPr>
          <p:nvPr/>
        </p:nvSpPr>
        <p:spPr bwMode="auto">
          <a:xfrm>
            <a:off x="5257800" y="54864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a:t>
            </a:r>
          </a:p>
        </p:txBody>
      </p:sp>
      <p:sp>
        <p:nvSpPr>
          <p:cNvPr id="622617" name="AutoShape 2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Natural Monopolies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812FBD-7D72-4F65-911F-72A7ECC3D95D}" type="slidenum">
              <a:rPr lang="en-US" altLang="en-US">
                <a:solidFill>
                  <a:srgbClr val="898989"/>
                </a:solidFill>
                <a:latin typeface="Calibri" pitchFamily="34" charset="0"/>
              </a:rPr>
              <a:pPr eaLnBrk="1" hangingPunct="1"/>
              <a:t>54</a:t>
            </a:fld>
            <a:endParaRPr lang="en-US" altLang="en-US">
              <a:solidFill>
                <a:srgbClr val="898989"/>
              </a:solidFill>
              <a:latin typeface="Calibri" pitchFamily="34" charset="0"/>
            </a:endParaRPr>
          </a:p>
        </p:txBody>
      </p:sp>
      <p:sp>
        <p:nvSpPr>
          <p:cNvPr id="5836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83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838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837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838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837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69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Barriers to Entry</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583694" name="Rectangle 14"/>
          <p:cNvSpPr>
            <a:spLocks noChangeArrowheads="1"/>
          </p:cNvSpPr>
          <p:nvPr/>
        </p:nvSpPr>
        <p:spPr bwMode="auto">
          <a:xfrm>
            <a:off x="228600" y="1295400"/>
            <a:ext cx="8763000" cy="46069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571500" indent="-4572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i="1" u="sng">
                <a:solidFill>
                  <a:srgbClr val="000066"/>
                </a:solidFill>
                <a:latin typeface="Calibri" pitchFamily="34" charset="0"/>
              </a:rPr>
              <a:t>Definition:</a:t>
            </a:r>
            <a:r>
              <a:rPr lang="en-US" altLang="en-US" sz="2600">
                <a:latin typeface="Calibri" pitchFamily="34" charset="0"/>
              </a:rPr>
              <a:t>  Factors that allow an incumbent firm to earn positive economic profits while making it unprofitable for newcomers to enter the industry.</a:t>
            </a:r>
          </a:p>
          <a:p>
            <a:pPr eaLnBrk="1" hangingPunct="1"/>
            <a:endParaRPr lang="en-US" altLang="en-US" sz="2400">
              <a:latin typeface="Calibri" pitchFamily="34" charset="0"/>
            </a:endParaRPr>
          </a:p>
          <a:p>
            <a:pPr lvl="1" eaLnBrk="1" hangingPunct="1">
              <a:lnSpc>
                <a:spcPct val="105000"/>
              </a:lnSpc>
              <a:spcBef>
                <a:spcPct val="45000"/>
              </a:spcBef>
              <a:buFontTx/>
              <a:buAutoNum type="arabicPeriod"/>
            </a:pPr>
            <a:r>
              <a:rPr lang="en-US" altLang="en-US" sz="2200" b="1">
                <a:solidFill>
                  <a:srgbClr val="008080"/>
                </a:solidFill>
                <a:latin typeface="Calibri" pitchFamily="34" charset="0"/>
              </a:rPr>
              <a:t>Structural Barriers to Entry – </a:t>
            </a:r>
            <a:r>
              <a:rPr lang="en-US" altLang="en-US" sz="2200">
                <a:latin typeface="Calibri" pitchFamily="34" charset="0"/>
              </a:rPr>
              <a:t>occur when incumbent firms have cost or demand advantages that would make it unattractive for a new firm to enter the industry</a:t>
            </a:r>
          </a:p>
          <a:p>
            <a:pPr lvl="1" eaLnBrk="1" hangingPunct="1">
              <a:lnSpc>
                <a:spcPct val="105000"/>
              </a:lnSpc>
              <a:spcBef>
                <a:spcPct val="45000"/>
              </a:spcBef>
              <a:buFontTx/>
              <a:buAutoNum type="arabicPeriod"/>
            </a:pPr>
            <a:r>
              <a:rPr lang="en-US" altLang="en-US" sz="2200" b="1">
                <a:solidFill>
                  <a:srgbClr val="008080"/>
                </a:solidFill>
                <a:latin typeface="Calibri" pitchFamily="34" charset="0"/>
              </a:rPr>
              <a:t>Legal Barriers to Entry – </a:t>
            </a:r>
            <a:r>
              <a:rPr lang="en-US" altLang="en-US" sz="2200">
                <a:latin typeface="Calibri" pitchFamily="34" charset="0"/>
              </a:rPr>
              <a:t>exist when an incumbent firm is legally protected against competition</a:t>
            </a:r>
          </a:p>
          <a:p>
            <a:pPr lvl="1" eaLnBrk="1" hangingPunct="1">
              <a:lnSpc>
                <a:spcPct val="105000"/>
              </a:lnSpc>
              <a:spcBef>
                <a:spcPct val="45000"/>
              </a:spcBef>
              <a:buFontTx/>
              <a:buAutoNum type="arabicPeriod"/>
            </a:pPr>
            <a:r>
              <a:rPr lang="en-US" altLang="en-US" sz="2200" b="1">
                <a:solidFill>
                  <a:srgbClr val="008080"/>
                </a:solidFill>
                <a:latin typeface="Calibri" pitchFamily="34" charset="0"/>
              </a:rPr>
              <a:t>Strategic Barriers to Entry – </a:t>
            </a:r>
            <a:r>
              <a:rPr lang="en-US" altLang="en-US" sz="2200">
                <a:latin typeface="Calibri" pitchFamily="34" charset="0"/>
              </a:rPr>
              <a:t>result when an incumbent firm takes explicit steps to deter entry</a:t>
            </a:r>
          </a:p>
        </p:txBody>
      </p:sp>
      <p:sp>
        <p:nvSpPr>
          <p:cNvPr id="58381" name="Line 15"/>
          <p:cNvSpPr>
            <a:spLocks noChangeShapeType="1"/>
          </p:cNvSpPr>
          <p:nvPr/>
        </p:nvSpPr>
        <p:spPr bwMode="auto">
          <a:xfrm>
            <a:off x="1676400" y="2667000"/>
            <a:ext cx="563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E20266-C842-402B-B99C-24318F37512E}" type="slidenum">
              <a:rPr lang="en-US" altLang="en-US">
                <a:solidFill>
                  <a:srgbClr val="898989"/>
                </a:solidFill>
                <a:latin typeface="Calibri" pitchFamily="34" charset="0"/>
              </a:rPr>
              <a:pPr eaLnBrk="1" hangingPunct="1"/>
              <a:t>55</a:t>
            </a:fld>
            <a:endParaRPr lang="en-US" altLang="en-US">
              <a:solidFill>
                <a:srgbClr val="898989"/>
              </a:solidFill>
              <a:latin typeface="Calibri" pitchFamily="34" charset="0"/>
            </a:endParaRPr>
          </a:p>
        </p:txBody>
      </p:sp>
      <p:sp>
        <p:nvSpPr>
          <p:cNvPr id="5836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93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940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939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940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1" name="Text Box 10"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940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69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A Monopsony</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583694" name="Rectangle 14"/>
          <p:cNvSpPr>
            <a:spLocks noChangeArrowheads="1"/>
          </p:cNvSpPr>
          <p:nvPr/>
        </p:nvSpPr>
        <p:spPr bwMode="auto">
          <a:xfrm>
            <a:off x="381000" y="1295400"/>
            <a:ext cx="8534400" cy="489426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u="sng">
                <a:solidFill>
                  <a:srgbClr val="000066"/>
                </a:solidFill>
                <a:latin typeface="Calibri" pitchFamily="34" charset="0"/>
              </a:rPr>
              <a:t>Definition:</a:t>
            </a:r>
            <a:r>
              <a:rPr lang="en-US" altLang="en-US" sz="2400">
                <a:latin typeface="Calibri" pitchFamily="34" charset="0"/>
              </a:rPr>
              <a:t>  A </a:t>
            </a:r>
            <a:r>
              <a:rPr lang="en-US" altLang="en-US" sz="2400" b="1">
                <a:latin typeface="Calibri" pitchFamily="34" charset="0"/>
              </a:rPr>
              <a:t>Monopsony Market</a:t>
            </a:r>
            <a:r>
              <a:rPr lang="en-US" altLang="en-US" sz="2400">
                <a:latin typeface="Calibri" pitchFamily="34" charset="0"/>
              </a:rPr>
              <a:t> consists of a single buyer facing many sellers.</a:t>
            </a:r>
          </a:p>
          <a:p>
            <a:pPr eaLnBrk="1" hangingPunct="1"/>
            <a:endParaRPr lang="en-US" altLang="en-US" sz="2400">
              <a:latin typeface="Calibri" pitchFamily="34" charset="0"/>
            </a:endParaRPr>
          </a:p>
          <a:p>
            <a:pPr eaLnBrk="1" hangingPunct="1"/>
            <a:r>
              <a:rPr lang="en-US" altLang="en-US" sz="2400" i="1">
                <a:latin typeface="Calibri" pitchFamily="34" charset="0"/>
              </a:rPr>
              <a:t>The monopsonist's profit maximization problem:</a:t>
            </a:r>
          </a:p>
          <a:p>
            <a:pPr lvl="2" eaLnBrk="1" hangingPunct="1"/>
            <a:r>
              <a:rPr lang="en-US" altLang="en-US" sz="2400">
                <a:latin typeface="Calibri" pitchFamily="34" charset="0"/>
              </a:rPr>
              <a:t>Max </a:t>
            </a:r>
            <a:r>
              <a:rPr lang="en-US" altLang="en-US" sz="2400">
                <a:latin typeface="Calibri" pitchFamily="34" charset="0"/>
                <a:sym typeface="Symbol" pitchFamily="18" charset="2"/>
              </a:rPr>
              <a:t></a:t>
            </a:r>
            <a:r>
              <a:rPr lang="en-US" altLang="en-US" sz="2400">
                <a:latin typeface="Calibri" pitchFamily="34" charset="0"/>
              </a:rPr>
              <a:t> = TR – TC = P*f(L) – w*L</a:t>
            </a:r>
          </a:p>
          <a:p>
            <a:pPr eaLnBrk="1" hangingPunct="1"/>
            <a:r>
              <a:rPr lang="en-US" altLang="en-US" sz="2400" i="1">
                <a:latin typeface="Calibri" pitchFamily="34" charset="0"/>
              </a:rPr>
              <a:t>where</a:t>
            </a:r>
            <a:r>
              <a:rPr lang="en-US" altLang="en-US" sz="2400">
                <a:latin typeface="Calibri" pitchFamily="34" charset="0"/>
              </a:rPr>
              <a:t>: Pf(L) is the total revenue for the monopsonist and w*L is the total cost.</a:t>
            </a:r>
          </a:p>
          <a:p>
            <a:pPr eaLnBrk="1" hangingPunct="1"/>
            <a:endParaRPr lang="en-US" altLang="en-US" sz="2400">
              <a:latin typeface="Calibri" pitchFamily="34" charset="0"/>
            </a:endParaRPr>
          </a:p>
          <a:p>
            <a:pPr eaLnBrk="1" hangingPunct="1"/>
            <a:r>
              <a:rPr lang="en-US" altLang="en-US" sz="2400" i="1"/>
              <a:t>The monopsonist's profit maximization condition:</a:t>
            </a:r>
          </a:p>
          <a:p>
            <a:pPr algn="just" eaLnBrk="1" hangingPunct="1"/>
            <a:r>
              <a:rPr lang="en-US" altLang="en-US" sz="2400"/>
              <a:t> </a:t>
            </a:r>
          </a:p>
          <a:p>
            <a:pPr algn="just" eaLnBrk="1" hangingPunct="1"/>
            <a:r>
              <a:rPr lang="en-US" altLang="en-US" sz="2400">
                <a:sym typeface="Symbol" pitchFamily="18" charset="2"/>
              </a:rPr>
              <a:t>		MRP</a:t>
            </a:r>
            <a:r>
              <a:rPr lang="en-US" altLang="en-US" sz="2400" baseline="-25000">
                <a:sym typeface="Symbol" pitchFamily="18" charset="2"/>
              </a:rPr>
              <a:t>L</a:t>
            </a:r>
            <a:r>
              <a:rPr lang="en-US" altLang="en-US" sz="2400">
                <a:sym typeface="Symbol" pitchFamily="18" charset="2"/>
              </a:rPr>
              <a:t> = P*MP</a:t>
            </a:r>
            <a:r>
              <a:rPr lang="en-US" altLang="en-US" sz="2400" baseline="-25000">
                <a:sym typeface="Symbol" pitchFamily="18" charset="2"/>
              </a:rPr>
              <a:t>L</a:t>
            </a:r>
            <a:r>
              <a:rPr lang="en-US" altLang="en-US" sz="2400">
                <a:sym typeface="Symbol" pitchFamily="18" charset="2"/>
              </a:rPr>
              <a:t> = P (</a:t>
            </a:r>
            <a:r>
              <a:rPr lang="en-US" altLang="en-US" sz="2400"/>
              <a:t>Q/</a:t>
            </a:r>
            <a:r>
              <a:rPr lang="en-US" altLang="en-US" sz="2400">
                <a:sym typeface="Symbol" pitchFamily="18" charset="2"/>
              </a:rPr>
              <a:t>L</a:t>
            </a:r>
            <a:r>
              <a:rPr lang="en-US" altLang="en-US" sz="2400"/>
              <a:t>) </a:t>
            </a:r>
          </a:p>
          <a:p>
            <a:pPr algn="just" eaLnBrk="1" hangingPunct="1"/>
            <a:r>
              <a:rPr lang="en-US" altLang="en-US" sz="2400"/>
              <a:t>		= </a:t>
            </a:r>
            <a:r>
              <a:rPr lang="en-US" altLang="en-US" sz="2400">
                <a:sym typeface="Symbol" pitchFamily="18" charset="2"/>
              </a:rPr>
              <a:t></a:t>
            </a:r>
            <a:r>
              <a:rPr lang="en-US" altLang="en-US" sz="2400"/>
              <a:t>TC/</a:t>
            </a:r>
            <a:r>
              <a:rPr lang="en-US" altLang="en-US" sz="2400">
                <a:sym typeface="Symbol" pitchFamily="18" charset="2"/>
              </a:rPr>
              <a:t>L = w + L (w</a:t>
            </a:r>
            <a:r>
              <a:rPr lang="en-US" altLang="en-US" sz="2400"/>
              <a:t>/</a:t>
            </a:r>
            <a:r>
              <a:rPr lang="en-US" altLang="en-US" sz="2400">
                <a:sym typeface="Symbol" pitchFamily="18" charset="2"/>
              </a:rPr>
              <a:t>L</a:t>
            </a:r>
            <a:r>
              <a:rPr lang="en-US" altLang="en-US" sz="2400"/>
              <a:t>) = ME</a:t>
            </a:r>
            <a:r>
              <a:rPr lang="en-US" altLang="en-US" sz="2400" baseline="-25000"/>
              <a:t>L</a:t>
            </a:r>
          </a:p>
          <a:p>
            <a:pPr algn="just" eaLnBrk="1" hangingPunct="1"/>
            <a:r>
              <a:rPr lang="en-US" altLang="en-US" sz="2400"/>
              <a:t> 		</a:t>
            </a:r>
            <a:endParaRPr lang="en-US" altLang="en-US" sz="2400">
              <a:latin typeface="Calibri" pitchFamily="34" charset="0"/>
            </a:endParaRPr>
          </a:p>
        </p:txBody>
      </p:sp>
      <p:sp>
        <p:nvSpPr>
          <p:cNvPr id="59405" name="Line 15"/>
          <p:cNvSpPr>
            <a:spLocks noChangeShapeType="1"/>
          </p:cNvSpPr>
          <p:nvPr/>
        </p:nvSpPr>
        <p:spPr bwMode="auto">
          <a:xfrm>
            <a:off x="1676400" y="2286000"/>
            <a:ext cx="563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DF1C2A-6B95-4BA0-A9B4-4DE5F0B4BA08}" type="slidenum">
              <a:rPr lang="en-US" altLang="en-US">
                <a:solidFill>
                  <a:srgbClr val="898989"/>
                </a:solidFill>
                <a:latin typeface="Calibri" pitchFamily="34" charset="0"/>
              </a:rPr>
              <a:pPr eaLnBrk="1" hangingPunct="1"/>
              <a:t>56</a:t>
            </a:fld>
            <a:endParaRPr lang="en-US" altLang="en-US">
              <a:solidFill>
                <a:srgbClr val="898989"/>
              </a:solidFill>
              <a:latin typeface="Calibri" pitchFamily="34" charset="0"/>
            </a:endParaRPr>
          </a:p>
        </p:txBody>
      </p:sp>
      <p:sp>
        <p:nvSpPr>
          <p:cNvPr id="62054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04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043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042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043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5"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6042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055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Monopsony - Example</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60428" name="Rectangle 14"/>
          <p:cNvSpPr>
            <a:spLocks noChangeArrowheads="1"/>
          </p:cNvSpPr>
          <p:nvPr/>
        </p:nvSpPr>
        <p:spPr bwMode="auto">
          <a:xfrm>
            <a:off x="533400" y="1905000"/>
            <a:ext cx="23622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600">
                <a:latin typeface="Calibri" pitchFamily="34" charset="0"/>
              </a:rPr>
              <a:t>Q = 5L</a:t>
            </a:r>
          </a:p>
          <a:p>
            <a:pPr algn="just" eaLnBrk="1" hangingPunct="1"/>
            <a:r>
              <a:rPr lang="en-US" altLang="en-US" sz="2600">
                <a:latin typeface="Calibri" pitchFamily="34" charset="0"/>
              </a:rPr>
              <a:t>P = $10 per unit</a:t>
            </a:r>
          </a:p>
          <a:p>
            <a:pPr algn="just" eaLnBrk="1" hangingPunct="1"/>
            <a:r>
              <a:rPr lang="en-US" altLang="en-US" sz="2600">
                <a:latin typeface="Calibri" pitchFamily="34" charset="0"/>
              </a:rPr>
              <a:t>w = 2 + 2L</a:t>
            </a:r>
          </a:p>
        </p:txBody>
      </p:sp>
      <p:sp>
        <p:nvSpPr>
          <p:cNvPr id="60429" name="Rectangle 14"/>
          <p:cNvSpPr>
            <a:spLocks noChangeArrowheads="1"/>
          </p:cNvSpPr>
          <p:nvPr/>
        </p:nvSpPr>
        <p:spPr bwMode="auto">
          <a:xfrm>
            <a:off x="685800" y="3505200"/>
            <a:ext cx="609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600">
                <a:latin typeface="Calibri" pitchFamily="34" charset="0"/>
              </a:rPr>
              <a:t>ME</a:t>
            </a:r>
            <a:r>
              <a:rPr lang="en-US" altLang="en-US" sz="2600" baseline="-25000">
                <a:latin typeface="Calibri" pitchFamily="34" charset="0"/>
              </a:rPr>
              <a:t>L</a:t>
            </a:r>
            <a:r>
              <a:rPr lang="en-US" altLang="en-US" sz="2600">
                <a:latin typeface="Calibri" pitchFamily="34" charset="0"/>
              </a:rPr>
              <a:t> = </a:t>
            </a:r>
            <a:r>
              <a:rPr lang="en-US" altLang="en-US" sz="2800">
                <a:sym typeface="Symbol" pitchFamily="18" charset="2"/>
              </a:rPr>
              <a:t>w + L (w</a:t>
            </a:r>
            <a:r>
              <a:rPr lang="en-US" altLang="en-US" sz="2800"/>
              <a:t>/</a:t>
            </a:r>
            <a:r>
              <a:rPr lang="en-US" altLang="en-US" sz="2800">
                <a:sym typeface="Symbol" pitchFamily="18" charset="2"/>
              </a:rPr>
              <a:t>L</a:t>
            </a:r>
            <a:r>
              <a:rPr lang="en-US" altLang="en-US" sz="2800"/>
              <a:t>) = 2 + 4L</a:t>
            </a:r>
            <a:r>
              <a:rPr lang="en-US" altLang="en-US" sz="2600">
                <a:latin typeface="Calibri" pitchFamily="34" charset="0"/>
              </a:rPr>
              <a:t> </a:t>
            </a:r>
          </a:p>
        </p:txBody>
      </p:sp>
      <p:sp>
        <p:nvSpPr>
          <p:cNvPr id="60430" name="Rectangle 14"/>
          <p:cNvSpPr>
            <a:spLocks noChangeArrowheads="1"/>
          </p:cNvSpPr>
          <p:nvPr/>
        </p:nvSpPr>
        <p:spPr bwMode="auto">
          <a:xfrm>
            <a:off x="685800" y="4191000"/>
            <a:ext cx="609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600">
                <a:latin typeface="Calibri" pitchFamily="34" charset="0"/>
              </a:rPr>
              <a:t>MRP</a:t>
            </a:r>
            <a:r>
              <a:rPr lang="en-US" altLang="en-US" sz="2600" baseline="-25000">
                <a:latin typeface="Calibri" pitchFamily="34" charset="0"/>
              </a:rPr>
              <a:t>L</a:t>
            </a:r>
            <a:r>
              <a:rPr lang="en-US" altLang="en-US" sz="2600">
                <a:latin typeface="Calibri" pitchFamily="34" charset="0"/>
              </a:rPr>
              <a:t> = P*</a:t>
            </a:r>
            <a:r>
              <a:rPr lang="en-US" altLang="en-US" sz="2800">
                <a:sym typeface="Symbol" pitchFamily="18" charset="2"/>
              </a:rPr>
              <a:t>(Q</a:t>
            </a:r>
            <a:r>
              <a:rPr lang="en-US" altLang="en-US" sz="2800"/>
              <a:t>/</a:t>
            </a:r>
            <a:r>
              <a:rPr lang="en-US" altLang="en-US" sz="2800">
                <a:sym typeface="Symbol" pitchFamily="18" charset="2"/>
              </a:rPr>
              <a:t>L</a:t>
            </a:r>
            <a:r>
              <a:rPr lang="en-US" altLang="en-US" sz="2800"/>
              <a:t>) = 10*5 = 50</a:t>
            </a:r>
            <a:r>
              <a:rPr lang="en-US" altLang="en-US" sz="2600">
                <a:latin typeface="Calibri" pitchFamily="34" charset="0"/>
              </a:rPr>
              <a:t> </a:t>
            </a:r>
          </a:p>
        </p:txBody>
      </p:sp>
      <p:sp>
        <p:nvSpPr>
          <p:cNvPr id="60431" name="Rectangle 15"/>
          <p:cNvSpPr>
            <a:spLocks noChangeArrowheads="1"/>
          </p:cNvSpPr>
          <p:nvPr/>
        </p:nvSpPr>
        <p:spPr bwMode="auto">
          <a:xfrm>
            <a:off x="762000" y="4800600"/>
            <a:ext cx="6096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600">
                <a:latin typeface="Calibri" pitchFamily="34" charset="0"/>
              </a:rPr>
              <a:t>ME</a:t>
            </a:r>
            <a:r>
              <a:rPr lang="en-US" altLang="en-US" sz="2600" baseline="-25000">
                <a:latin typeface="Calibri" pitchFamily="34" charset="0"/>
              </a:rPr>
              <a:t>L</a:t>
            </a:r>
            <a:r>
              <a:rPr lang="en-US" altLang="en-US" sz="2600">
                <a:latin typeface="Calibri" pitchFamily="34" charset="0"/>
              </a:rPr>
              <a:t> = MRP</a:t>
            </a:r>
            <a:r>
              <a:rPr lang="en-US" altLang="en-US" sz="2600" baseline="-25000">
                <a:latin typeface="Calibri" pitchFamily="34" charset="0"/>
              </a:rPr>
              <a:t>L</a:t>
            </a:r>
            <a:endParaRPr lang="en-US" altLang="en-US" sz="2600">
              <a:latin typeface="Calibri" pitchFamily="34" charset="0"/>
            </a:endParaRPr>
          </a:p>
          <a:p>
            <a:pPr algn="just" eaLnBrk="1" hangingPunct="1"/>
            <a:r>
              <a:rPr lang="en-US" altLang="en-US" sz="2600">
                <a:latin typeface="Calibri" pitchFamily="34" charset="0"/>
              </a:rPr>
              <a:t>2 + 4L = 50 (or) L = 12</a:t>
            </a:r>
          </a:p>
          <a:p>
            <a:pPr algn="just" eaLnBrk="1" hangingPunct="1"/>
            <a:r>
              <a:rPr lang="en-US" altLang="en-US" sz="2600">
                <a:latin typeface="Calibri" pitchFamily="34" charset="0"/>
              </a:rPr>
              <a:t>W = 2 + 2L = $26</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568004-41FA-4C31-B02D-936D664F57DF}" type="slidenum">
              <a:rPr lang="en-US" altLang="en-US">
                <a:solidFill>
                  <a:srgbClr val="898989"/>
                </a:solidFill>
                <a:latin typeface="Calibri" pitchFamily="34" charset="0"/>
              </a:rPr>
              <a:pPr eaLnBrk="1" hangingPunct="1"/>
              <a:t>57</a:t>
            </a:fld>
            <a:endParaRPr lang="en-US" altLang="en-US">
              <a:solidFill>
                <a:srgbClr val="898989"/>
              </a:solidFill>
              <a:latin typeface="Calibri" pitchFamily="34" charset="0"/>
            </a:endParaRPr>
          </a:p>
        </p:txBody>
      </p:sp>
      <p:sp>
        <p:nvSpPr>
          <p:cNvPr id="618500" name="AutoShape 4"/>
          <p:cNvSpPr>
            <a:spLocks noChangeArrowheads="1"/>
          </p:cNvSpPr>
          <p:nvPr/>
        </p:nvSpPr>
        <p:spPr bwMode="auto">
          <a:xfrm>
            <a:off x="2286000" y="65786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2466" name="Object 2">
            <a:hlinkClick r:id="" action="ppaction://hlinkshowjump?jump=firstslide" highlightClick="1"/>
            <a:hlinkHover r:id="" action="ppaction://noaction" highlightClick="1"/>
          </p:cNvPr>
          <p:cNvGraphicFramePr>
            <a:graphicFrameLocks noChangeAspect="1"/>
          </p:cNvGraphicFramePr>
          <p:nvPr/>
        </p:nvGraphicFramePr>
        <p:xfrm>
          <a:off x="5410200" y="6661150"/>
          <a:ext cx="198438" cy="196850"/>
        </p:xfrm>
        <a:graphic>
          <a:graphicData uri="http://schemas.openxmlformats.org/presentationml/2006/ole">
            <mc:AlternateContent xmlns:mc="http://schemas.openxmlformats.org/markup-compatibility/2006">
              <mc:Choice xmlns:v="urn:schemas-microsoft-com:vml" Requires="v">
                <p:oleObj spid="_x0000_s6247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6661150"/>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247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6669088"/>
            <a:ext cx="1793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0" y="6688138"/>
            <a:ext cx="134938"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581400" y="6684963"/>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67" name="Object 3">
            <a:hlinkClick r:id="rId8" action="ppaction://hlinksldjump" highlightClick="1"/>
            <a:hlinkHover r:id="" action="ppaction://noaction" highlightClick="1"/>
          </p:cNvPr>
          <p:cNvGraphicFramePr>
            <a:graphicFrameLocks noChangeAspect="1"/>
          </p:cNvGraphicFramePr>
          <p:nvPr/>
        </p:nvGraphicFramePr>
        <p:xfrm>
          <a:off x="5867400" y="6656388"/>
          <a:ext cx="196850" cy="201612"/>
        </p:xfrm>
        <a:graphic>
          <a:graphicData uri="http://schemas.openxmlformats.org/presentationml/2006/ole">
            <mc:AlternateContent xmlns:mc="http://schemas.openxmlformats.org/markup-compatibility/2006">
              <mc:Choice xmlns:v="urn:schemas-microsoft-com:vml" Requires="v">
                <p:oleObj spid="_x0000_s6248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867400" y="6656388"/>
                        <a:ext cx="19685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3" name="Text Box 10" descr="Recycled paper"/>
          <p:cNvSpPr txBox="1">
            <a:spLocks noChangeArrowheads="1"/>
          </p:cNvSpPr>
          <p:nvPr/>
        </p:nvSpPr>
        <p:spPr bwMode="auto">
          <a:xfrm>
            <a:off x="4114800" y="6583363"/>
            <a:ext cx="12049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6247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352800" y="6688138"/>
            <a:ext cx="134938"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50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The Welfare Economies of Monopsony</a:t>
            </a:r>
            <a:endParaRPr lang="en-US" altLang="en-US" sz="3600">
              <a:solidFill>
                <a:srgbClr val="000066"/>
              </a:solidFill>
              <a:effectLst>
                <a:outerShdw blurRad="38100" dist="38100" dir="2700000" algn="tl">
                  <a:srgbClr val="000000"/>
                </a:outerShdw>
              </a:effectLst>
              <a:latin typeface="Calibri" pitchFamily="34" charset="0"/>
            </a:endParaRPr>
          </a:p>
        </p:txBody>
      </p:sp>
      <p:pic>
        <p:nvPicPr>
          <p:cNvPr id="62476"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1066800"/>
            <a:ext cx="47450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9C4746-27B0-4CB3-A85B-878DB51B65ED}" type="slidenum">
              <a:rPr lang="en-US" altLang="en-US">
                <a:solidFill>
                  <a:srgbClr val="898989"/>
                </a:solidFill>
                <a:latin typeface="Calibri" pitchFamily="34" charset="0"/>
              </a:rPr>
              <a:pPr eaLnBrk="1" hangingPunct="1"/>
              <a:t>6</a:t>
            </a:fld>
            <a:endParaRPr lang="en-US" altLang="en-US">
              <a:solidFill>
                <a:srgbClr val="898989"/>
              </a:solidFill>
              <a:latin typeface="Calibri" pitchFamily="34" charset="0"/>
            </a:endParaRPr>
          </a:p>
        </p:txBody>
      </p:sp>
      <p:sp>
        <p:nvSpPr>
          <p:cNvPr id="58470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1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3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3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513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 Monopoly – Profit Maximizing</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8" name="Content Placeholder 2"/>
          <p:cNvSpPr txBox="1">
            <a:spLocks/>
          </p:cNvSpPr>
          <p:nvPr/>
        </p:nvSpPr>
        <p:spPr>
          <a:xfrm>
            <a:off x="5029200" y="1828800"/>
            <a:ext cx="3657600" cy="3916363"/>
          </a:xfrm>
          <a:prstGeom prst="rect">
            <a:avLst/>
          </a:prstGeom>
        </p:spPr>
        <p:txBody>
          <a:bodyPr/>
          <a:lstStyle/>
          <a:p>
            <a:pPr marL="342900" indent="-342900">
              <a:spcBef>
                <a:spcPct val="20000"/>
              </a:spcBef>
              <a:buFont typeface="Arial" charset="0"/>
              <a:buChar char="•"/>
              <a:defRPr/>
            </a:pPr>
            <a:r>
              <a:rPr lang="en-US" sz="3200" dirty="0">
                <a:latin typeface="+mn-lt"/>
              </a:rPr>
              <a:t>As Q increases TC increases, TR increases first and then decreases.</a:t>
            </a:r>
          </a:p>
          <a:p>
            <a:pPr marL="342900" indent="-342900">
              <a:spcBef>
                <a:spcPct val="20000"/>
              </a:spcBef>
              <a:buFont typeface="Arial" charset="0"/>
              <a:buChar char="•"/>
              <a:defRPr/>
            </a:pPr>
            <a:r>
              <a:rPr lang="en-US" sz="3200" dirty="0">
                <a:latin typeface="+mn-lt"/>
              </a:rPr>
              <a:t>Profit Maximization is at MR = MC</a:t>
            </a:r>
          </a:p>
        </p:txBody>
      </p:sp>
      <p:pic>
        <p:nvPicPr>
          <p:cNvPr id="5133"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1219200"/>
            <a:ext cx="38989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AA3369-DC31-4DC6-A019-77B235DD40FE}" type="slidenum">
              <a:rPr lang="en-US" altLang="en-US">
                <a:solidFill>
                  <a:srgbClr val="898989"/>
                </a:solidFill>
                <a:latin typeface="Calibri" pitchFamily="34" charset="0"/>
              </a:rPr>
              <a:pPr eaLnBrk="1" hangingPunct="1"/>
              <a:t>7</a:t>
            </a:fld>
            <a:endParaRPr lang="en-US" altLang="en-US">
              <a:solidFill>
                <a:srgbClr val="898989"/>
              </a:solidFill>
              <a:latin typeface="Calibri" pitchFamily="34" charset="0"/>
            </a:endParaRPr>
          </a:p>
        </p:txBody>
      </p:sp>
      <p:sp>
        <p:nvSpPr>
          <p:cNvPr id="58470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1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6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51"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6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Text Box 9"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6155"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A Monopoly – Profit Maximizing</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6157" name="Content Placeholder 2"/>
          <p:cNvSpPr txBox="1">
            <a:spLocks/>
          </p:cNvSpPr>
          <p:nvPr/>
        </p:nvSpPr>
        <p:spPr bwMode="auto">
          <a:xfrm>
            <a:off x="457200" y="1447800"/>
            <a:ext cx="79248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200">
                <a:latin typeface="Calibri" pitchFamily="34" charset="0"/>
              </a:rPr>
              <a:t>MR&gt;MC, firm can increase Q and increase profit</a:t>
            </a:r>
          </a:p>
          <a:p>
            <a:pPr eaLnBrk="1" hangingPunct="1">
              <a:spcBef>
                <a:spcPct val="20000"/>
              </a:spcBef>
              <a:buFont typeface="Arial" charset="0"/>
              <a:buChar char="•"/>
            </a:pPr>
            <a:r>
              <a:rPr lang="en-US" altLang="en-US" sz="3200">
                <a:latin typeface="Calibri" pitchFamily="34" charset="0"/>
              </a:rPr>
              <a:t>MR&lt;MC, firm can decrease quantity and increase profit</a:t>
            </a:r>
          </a:p>
          <a:p>
            <a:pPr eaLnBrk="1" hangingPunct="1">
              <a:spcBef>
                <a:spcPct val="20000"/>
              </a:spcBef>
              <a:buFont typeface="Arial" charset="0"/>
              <a:buChar char="•"/>
            </a:pPr>
            <a:r>
              <a:rPr lang="en-US" altLang="en-US" sz="3200">
                <a:latin typeface="Calibri" pitchFamily="34" charset="0"/>
              </a:rPr>
              <a:t>MR=MC , firm cannot increase profit.</a:t>
            </a: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r>
              <a:rPr lang="en-US" altLang="en-US" sz="3200">
                <a:latin typeface="Calibri" pitchFamily="34" charset="0"/>
              </a:rPr>
              <a:t>Profit Maximizing Q:  </a:t>
            </a:r>
          </a:p>
        </p:txBody>
      </p:sp>
      <p:graphicFrame>
        <p:nvGraphicFramePr>
          <p:cNvPr id="6148" name="Object 4"/>
          <p:cNvGraphicFramePr>
            <a:graphicFrameLocks noChangeAspect="1"/>
          </p:cNvGraphicFramePr>
          <p:nvPr/>
        </p:nvGraphicFramePr>
        <p:xfrm>
          <a:off x="4572000" y="4724400"/>
          <a:ext cx="3695700" cy="609600"/>
        </p:xfrm>
        <a:graphic>
          <a:graphicData uri="http://schemas.openxmlformats.org/presentationml/2006/ole">
            <mc:AlternateContent xmlns:mc="http://schemas.openxmlformats.org/markup-compatibility/2006">
              <mc:Choice xmlns:v="urn:schemas-microsoft-com:vml" Requires="v">
                <p:oleObj spid="_x0000_s6163" name="Equation" r:id="rId11" imgW="1231560" imgH="203040" progId="Equation.3">
                  <p:embed/>
                </p:oleObj>
              </mc:Choice>
              <mc:Fallback>
                <p:oleObj name="Equation" r:id="rId11" imgW="123156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724400"/>
                        <a:ext cx="3695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66D522-874D-4F84-A725-C10D132C517F}" type="slidenum">
              <a:rPr lang="en-US" altLang="en-US">
                <a:solidFill>
                  <a:srgbClr val="898989"/>
                </a:solidFill>
                <a:latin typeface="Calibri" pitchFamily="34" charset="0"/>
              </a:rPr>
              <a:pPr eaLnBrk="1" hangingPunct="1"/>
              <a:t>8</a:t>
            </a:fld>
            <a:endParaRPr lang="en-US" altLang="en-US">
              <a:solidFill>
                <a:srgbClr val="898989"/>
              </a:solidFill>
              <a:latin typeface="Calibri" pitchFamily="34" charset="0"/>
            </a:endParaRPr>
          </a:p>
        </p:txBody>
      </p:sp>
      <p:sp>
        <p:nvSpPr>
          <p:cNvPr id="7173" name="AutoShape 44"/>
          <p:cNvSpPr>
            <a:spLocks noChangeArrowheads="1"/>
          </p:cNvSpPr>
          <p:nvPr/>
        </p:nvSpPr>
        <p:spPr bwMode="auto">
          <a:xfrm>
            <a:off x="1905000" y="1314450"/>
            <a:ext cx="381000" cy="1524000"/>
          </a:xfrm>
          <a:prstGeom prst="curvedLeftArrow">
            <a:avLst>
              <a:gd name="adj1" fmla="val 80000"/>
              <a:gd name="adj2" fmla="val 160000"/>
              <a:gd name="adj3" fmla="val 33333"/>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7174" name="Line 3"/>
          <p:cNvSpPr>
            <a:spLocks noChangeShapeType="1"/>
          </p:cNvSpPr>
          <p:nvPr/>
        </p:nvSpPr>
        <p:spPr bwMode="auto">
          <a:xfrm>
            <a:off x="473075" y="5867400"/>
            <a:ext cx="3048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5" name="Line 4"/>
          <p:cNvSpPr>
            <a:spLocks noChangeShapeType="1"/>
          </p:cNvSpPr>
          <p:nvPr/>
        </p:nvSpPr>
        <p:spPr bwMode="auto">
          <a:xfrm flipV="1">
            <a:off x="473075" y="1524000"/>
            <a:ext cx="0" cy="434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5"/>
          <p:cNvSpPr>
            <a:spLocks noChangeShapeType="1"/>
          </p:cNvSpPr>
          <p:nvPr/>
        </p:nvSpPr>
        <p:spPr bwMode="auto">
          <a:xfrm>
            <a:off x="4435475" y="5867400"/>
            <a:ext cx="3810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6"/>
          <p:cNvSpPr>
            <a:spLocks noChangeShapeType="1"/>
          </p:cNvSpPr>
          <p:nvPr/>
        </p:nvSpPr>
        <p:spPr bwMode="auto">
          <a:xfrm flipV="1">
            <a:off x="4435475" y="1524000"/>
            <a:ext cx="0" cy="434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7"/>
          <p:cNvSpPr>
            <a:spLocks noChangeShapeType="1"/>
          </p:cNvSpPr>
          <p:nvPr/>
        </p:nvSpPr>
        <p:spPr bwMode="auto">
          <a:xfrm>
            <a:off x="473075" y="3733800"/>
            <a:ext cx="2895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8"/>
          <p:cNvSpPr>
            <a:spLocks noChangeShapeType="1"/>
          </p:cNvSpPr>
          <p:nvPr/>
        </p:nvSpPr>
        <p:spPr bwMode="auto">
          <a:xfrm>
            <a:off x="4435475" y="1981200"/>
            <a:ext cx="3276600" cy="388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9"/>
          <p:cNvSpPr>
            <a:spLocks noChangeShapeType="1"/>
          </p:cNvSpPr>
          <p:nvPr/>
        </p:nvSpPr>
        <p:spPr bwMode="auto">
          <a:xfrm>
            <a:off x="4435475" y="3733800"/>
            <a:ext cx="152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1" name="Line 10"/>
          <p:cNvSpPr>
            <a:spLocks noChangeShapeType="1"/>
          </p:cNvSpPr>
          <p:nvPr/>
        </p:nvSpPr>
        <p:spPr bwMode="auto">
          <a:xfrm>
            <a:off x="5959475" y="37338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2" name="Line 11"/>
          <p:cNvSpPr>
            <a:spLocks noChangeShapeType="1"/>
          </p:cNvSpPr>
          <p:nvPr/>
        </p:nvSpPr>
        <p:spPr bwMode="auto">
          <a:xfrm>
            <a:off x="4435475" y="4114800"/>
            <a:ext cx="1828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3" name="Line 12"/>
          <p:cNvSpPr>
            <a:spLocks noChangeShapeType="1"/>
          </p:cNvSpPr>
          <p:nvPr/>
        </p:nvSpPr>
        <p:spPr bwMode="auto">
          <a:xfrm>
            <a:off x="6264275" y="411480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4" name="Text Box 13"/>
          <p:cNvSpPr txBox="1">
            <a:spLocks noChangeArrowheads="1"/>
          </p:cNvSpPr>
          <p:nvPr/>
        </p:nvSpPr>
        <p:spPr bwMode="auto">
          <a:xfrm>
            <a:off x="0" y="347027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25000">
                <a:latin typeface="Calibri" pitchFamily="34" charset="0"/>
              </a:rPr>
              <a:t>0</a:t>
            </a:r>
            <a:endParaRPr lang="en-GB" altLang="en-US" sz="2400" b="1">
              <a:latin typeface="Calibri" pitchFamily="34" charset="0"/>
            </a:endParaRPr>
          </a:p>
        </p:txBody>
      </p:sp>
      <p:sp>
        <p:nvSpPr>
          <p:cNvPr id="7185" name="Text Box 14"/>
          <p:cNvSpPr txBox="1">
            <a:spLocks noChangeArrowheads="1"/>
          </p:cNvSpPr>
          <p:nvPr/>
        </p:nvSpPr>
        <p:spPr bwMode="auto">
          <a:xfrm>
            <a:off x="3962400" y="347027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25000">
                <a:latin typeface="Calibri" pitchFamily="34" charset="0"/>
              </a:rPr>
              <a:t>0</a:t>
            </a:r>
            <a:endParaRPr lang="en-GB" altLang="en-US" sz="2400" b="1">
              <a:latin typeface="Calibri" pitchFamily="34" charset="0"/>
            </a:endParaRPr>
          </a:p>
        </p:txBody>
      </p:sp>
      <p:sp>
        <p:nvSpPr>
          <p:cNvPr id="7186" name="Text Box 15"/>
          <p:cNvSpPr txBox="1">
            <a:spLocks noChangeArrowheads="1"/>
          </p:cNvSpPr>
          <p:nvPr/>
        </p:nvSpPr>
        <p:spPr bwMode="auto">
          <a:xfrm>
            <a:off x="3962400" y="385127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25000">
                <a:latin typeface="Calibri" pitchFamily="34" charset="0"/>
              </a:rPr>
              <a:t>1</a:t>
            </a:r>
            <a:endParaRPr lang="en-GB" altLang="en-US" sz="2400" b="1">
              <a:latin typeface="Calibri" pitchFamily="34" charset="0"/>
            </a:endParaRPr>
          </a:p>
        </p:txBody>
      </p:sp>
      <p:sp>
        <p:nvSpPr>
          <p:cNvPr id="7187" name="Text Box 16"/>
          <p:cNvSpPr txBox="1">
            <a:spLocks noChangeArrowheads="1"/>
          </p:cNvSpPr>
          <p:nvPr/>
        </p:nvSpPr>
        <p:spPr bwMode="auto">
          <a:xfrm>
            <a:off x="4953000" y="36988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C</a:t>
            </a:r>
          </a:p>
        </p:txBody>
      </p:sp>
      <p:sp>
        <p:nvSpPr>
          <p:cNvPr id="7188" name="Text Box 17"/>
          <p:cNvSpPr txBox="1">
            <a:spLocks noChangeArrowheads="1"/>
          </p:cNvSpPr>
          <p:nvPr/>
        </p:nvSpPr>
        <p:spPr bwMode="auto">
          <a:xfrm>
            <a:off x="5029200" y="48418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p>
        </p:txBody>
      </p:sp>
      <p:sp>
        <p:nvSpPr>
          <p:cNvPr id="7189" name="Text Box 18"/>
          <p:cNvSpPr txBox="1">
            <a:spLocks noChangeArrowheads="1"/>
          </p:cNvSpPr>
          <p:nvPr/>
        </p:nvSpPr>
        <p:spPr bwMode="auto">
          <a:xfrm>
            <a:off x="5883275" y="4800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7190" name="Text Box 19"/>
          <p:cNvSpPr txBox="1">
            <a:spLocks noChangeArrowheads="1"/>
          </p:cNvSpPr>
          <p:nvPr/>
        </p:nvSpPr>
        <p:spPr bwMode="auto">
          <a:xfrm>
            <a:off x="5730875" y="58674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7191" name="Text Box 20"/>
          <p:cNvSpPr txBox="1">
            <a:spLocks noChangeArrowheads="1"/>
          </p:cNvSpPr>
          <p:nvPr/>
        </p:nvSpPr>
        <p:spPr bwMode="auto">
          <a:xfrm>
            <a:off x="6111875" y="5867400"/>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r>
              <a:rPr lang="en-GB" altLang="en-US" sz="2400" b="1">
                <a:latin typeface="Calibri" pitchFamily="34" charset="0"/>
              </a:rPr>
              <a:t>+1</a:t>
            </a:r>
          </a:p>
        </p:txBody>
      </p:sp>
      <p:sp>
        <p:nvSpPr>
          <p:cNvPr id="7192" name="Text Box 21"/>
          <p:cNvSpPr txBox="1">
            <a:spLocks noChangeArrowheads="1"/>
          </p:cNvSpPr>
          <p:nvPr/>
        </p:nvSpPr>
        <p:spPr bwMode="auto">
          <a:xfrm>
            <a:off x="1524000" y="5832475"/>
            <a:ext cx="92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q+1</a:t>
            </a:r>
          </a:p>
        </p:txBody>
      </p:sp>
      <p:sp>
        <p:nvSpPr>
          <p:cNvPr id="7193" name="Line 22"/>
          <p:cNvSpPr>
            <a:spLocks noChangeShapeType="1"/>
          </p:cNvSpPr>
          <p:nvPr/>
        </p:nvSpPr>
        <p:spPr bwMode="auto">
          <a:xfrm>
            <a:off x="1768475" y="37338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4" name="Line 23"/>
          <p:cNvSpPr>
            <a:spLocks noChangeShapeType="1"/>
          </p:cNvSpPr>
          <p:nvPr/>
        </p:nvSpPr>
        <p:spPr bwMode="auto">
          <a:xfrm>
            <a:off x="2149475" y="381000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5" name="Text Box 24"/>
          <p:cNvSpPr txBox="1">
            <a:spLocks noChangeArrowheads="1"/>
          </p:cNvSpPr>
          <p:nvPr/>
        </p:nvSpPr>
        <p:spPr bwMode="auto">
          <a:xfrm>
            <a:off x="998538" y="1609725"/>
            <a:ext cx="7329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800" b="1" i="1">
                <a:solidFill>
                  <a:srgbClr val="000066"/>
                </a:solidFill>
                <a:latin typeface="Calibri" pitchFamily="34" charset="0"/>
              </a:rPr>
              <a:t>Competitive Firm                     		Monopolist</a:t>
            </a:r>
          </a:p>
        </p:txBody>
      </p:sp>
      <p:sp>
        <p:nvSpPr>
          <p:cNvPr id="7196" name="Text Box 25"/>
          <p:cNvSpPr txBox="1">
            <a:spLocks noChangeArrowheads="1"/>
          </p:cNvSpPr>
          <p:nvPr/>
        </p:nvSpPr>
        <p:spPr bwMode="auto">
          <a:xfrm>
            <a:off x="930275" y="3048000"/>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 facing firm</a:t>
            </a:r>
          </a:p>
        </p:txBody>
      </p:sp>
      <p:sp>
        <p:nvSpPr>
          <p:cNvPr id="7197" name="Line 26"/>
          <p:cNvSpPr>
            <a:spLocks noChangeShapeType="1"/>
          </p:cNvSpPr>
          <p:nvPr/>
        </p:nvSpPr>
        <p:spPr bwMode="auto">
          <a:xfrm flipH="1">
            <a:off x="2073275" y="342900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98" name="Text Box 27"/>
          <p:cNvSpPr txBox="1">
            <a:spLocks noChangeArrowheads="1"/>
          </p:cNvSpPr>
          <p:nvPr/>
        </p:nvSpPr>
        <p:spPr bwMode="auto">
          <a:xfrm>
            <a:off x="5856288" y="3125788"/>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Demand facing firm</a:t>
            </a:r>
          </a:p>
        </p:txBody>
      </p:sp>
      <p:sp>
        <p:nvSpPr>
          <p:cNvPr id="7199" name="Line 28"/>
          <p:cNvSpPr>
            <a:spLocks noChangeShapeType="1"/>
          </p:cNvSpPr>
          <p:nvPr/>
        </p:nvSpPr>
        <p:spPr bwMode="auto">
          <a:xfrm flipH="1" flipV="1">
            <a:off x="5168900" y="2873375"/>
            <a:ext cx="808038" cy="276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0" name="Text Box 29"/>
          <p:cNvSpPr txBox="1">
            <a:spLocks noChangeArrowheads="1"/>
          </p:cNvSpPr>
          <p:nvPr/>
        </p:nvSpPr>
        <p:spPr bwMode="auto">
          <a:xfrm>
            <a:off x="990600" y="47656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a:t>
            </a:r>
            <a:endParaRPr lang="en-GB" altLang="en-US" sz="2400">
              <a:latin typeface="Calibri" pitchFamily="34" charset="0"/>
            </a:endParaRPr>
          </a:p>
        </p:txBody>
      </p:sp>
      <p:sp>
        <p:nvSpPr>
          <p:cNvPr id="7201" name="Text Box 30"/>
          <p:cNvSpPr txBox="1">
            <a:spLocks noChangeArrowheads="1"/>
          </p:cNvSpPr>
          <p:nvPr/>
        </p:nvSpPr>
        <p:spPr bwMode="auto">
          <a:xfrm>
            <a:off x="1752600" y="47656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B</a:t>
            </a:r>
          </a:p>
        </p:txBody>
      </p:sp>
      <p:sp>
        <p:nvSpPr>
          <p:cNvPr id="7202" name="Text Box 31"/>
          <p:cNvSpPr txBox="1">
            <a:spLocks noChangeArrowheads="1"/>
          </p:cNvSpPr>
          <p:nvPr/>
        </p:nvSpPr>
        <p:spPr bwMode="auto">
          <a:xfrm>
            <a:off x="152400" y="110807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7203" name="Text Box 32"/>
          <p:cNvSpPr txBox="1">
            <a:spLocks noChangeArrowheads="1"/>
          </p:cNvSpPr>
          <p:nvPr/>
        </p:nvSpPr>
        <p:spPr bwMode="auto">
          <a:xfrm>
            <a:off x="3962400" y="110807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7204" name="Text Box 33"/>
          <p:cNvSpPr txBox="1">
            <a:spLocks noChangeArrowheads="1"/>
          </p:cNvSpPr>
          <p:nvPr/>
        </p:nvSpPr>
        <p:spPr bwMode="auto">
          <a:xfrm>
            <a:off x="2682875" y="586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Firm output</a:t>
            </a:r>
          </a:p>
        </p:txBody>
      </p:sp>
      <p:sp>
        <p:nvSpPr>
          <p:cNvPr id="7205" name="Text Box 34"/>
          <p:cNvSpPr txBox="1">
            <a:spLocks noChangeArrowheads="1"/>
          </p:cNvSpPr>
          <p:nvPr/>
        </p:nvSpPr>
        <p:spPr bwMode="auto">
          <a:xfrm>
            <a:off x="7070725" y="586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Firm output</a:t>
            </a:r>
          </a:p>
        </p:txBody>
      </p:sp>
      <p:sp>
        <p:nvSpPr>
          <p:cNvPr id="586787" name="AutoShape 3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1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21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207" name="Picture 3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8" name="Picture 3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9" name="Picture 3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21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0" name="Text Box 41"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7211" name="Picture 4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795" name="AutoShape 4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Marginal Revenue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7213" name="AutoShape 45"/>
          <p:cNvSpPr>
            <a:spLocks noChangeArrowheads="1"/>
          </p:cNvSpPr>
          <p:nvPr/>
        </p:nvSpPr>
        <p:spPr bwMode="auto">
          <a:xfrm>
            <a:off x="7283450" y="1204913"/>
            <a:ext cx="381000" cy="1524000"/>
          </a:xfrm>
          <a:prstGeom prst="curvedLeftArrow">
            <a:avLst>
              <a:gd name="adj1" fmla="val 80000"/>
              <a:gd name="adj2" fmla="val 160000"/>
              <a:gd name="adj3" fmla="val 33333"/>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C8E477-B416-4D56-8694-A7322E4499B4}" type="slidenum">
              <a:rPr lang="en-US" altLang="en-US">
                <a:solidFill>
                  <a:srgbClr val="898989"/>
                </a:solidFill>
                <a:latin typeface="Calibri" pitchFamily="34" charset="0"/>
              </a:rPr>
              <a:pPr eaLnBrk="1" hangingPunct="1"/>
              <a:t>9</a:t>
            </a:fld>
            <a:endParaRPr lang="en-US" altLang="en-US">
              <a:solidFill>
                <a:srgbClr val="898989"/>
              </a:solidFill>
              <a:latin typeface="Calibri" pitchFamily="34" charset="0"/>
            </a:endParaRPr>
          </a:p>
        </p:txBody>
      </p:sp>
      <p:sp>
        <p:nvSpPr>
          <p:cNvPr id="8197" name="Text Box 2"/>
          <p:cNvSpPr txBox="1">
            <a:spLocks noChangeArrowheads="1"/>
          </p:cNvSpPr>
          <p:nvPr/>
        </p:nvSpPr>
        <p:spPr bwMode="auto">
          <a:xfrm>
            <a:off x="1320800" y="1400175"/>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i="1">
                <a:latin typeface="Tahoma" pitchFamily="34" charset="0"/>
              </a:rPr>
              <a:t>The MR curve lies below the demand curve.</a:t>
            </a:r>
          </a:p>
        </p:txBody>
      </p:sp>
      <p:sp>
        <p:nvSpPr>
          <p:cNvPr id="8198" name="Line 3"/>
          <p:cNvSpPr>
            <a:spLocks noChangeShapeType="1"/>
          </p:cNvSpPr>
          <p:nvPr/>
        </p:nvSpPr>
        <p:spPr bwMode="auto">
          <a:xfrm>
            <a:off x="990600" y="6019800"/>
            <a:ext cx="5715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4"/>
          <p:cNvSpPr>
            <a:spLocks noChangeShapeType="1"/>
          </p:cNvSpPr>
          <p:nvPr/>
        </p:nvSpPr>
        <p:spPr bwMode="auto">
          <a:xfrm flipH="1" flipV="1">
            <a:off x="973138" y="1262063"/>
            <a:ext cx="17462" cy="47577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0" name="Text Box 5"/>
          <p:cNvSpPr txBox="1">
            <a:spLocks noChangeArrowheads="1"/>
          </p:cNvSpPr>
          <p:nvPr/>
        </p:nvSpPr>
        <p:spPr bwMode="auto">
          <a:xfrm>
            <a:off x="50800" y="1135063"/>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Price</a:t>
            </a:r>
          </a:p>
        </p:txBody>
      </p:sp>
      <p:sp>
        <p:nvSpPr>
          <p:cNvPr id="8201" name="Text Box 6"/>
          <p:cNvSpPr txBox="1">
            <a:spLocks noChangeArrowheads="1"/>
          </p:cNvSpPr>
          <p:nvPr/>
        </p:nvSpPr>
        <p:spPr bwMode="auto">
          <a:xfrm>
            <a:off x="6613525" y="5984875"/>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a:t>
            </a:r>
          </a:p>
        </p:txBody>
      </p:sp>
      <p:sp>
        <p:nvSpPr>
          <p:cNvPr id="8202" name="Line 7"/>
          <p:cNvSpPr>
            <a:spLocks noChangeShapeType="1"/>
          </p:cNvSpPr>
          <p:nvPr/>
        </p:nvSpPr>
        <p:spPr bwMode="auto">
          <a:xfrm>
            <a:off x="990600" y="1524000"/>
            <a:ext cx="4191000" cy="449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8"/>
          <p:cNvSpPr>
            <a:spLocks noChangeShapeType="1"/>
          </p:cNvSpPr>
          <p:nvPr/>
        </p:nvSpPr>
        <p:spPr bwMode="auto">
          <a:xfrm>
            <a:off x="990600" y="1524000"/>
            <a:ext cx="2071688" cy="4484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Text Box 9"/>
          <p:cNvSpPr txBox="1">
            <a:spLocks noChangeArrowheads="1"/>
          </p:cNvSpPr>
          <p:nvPr/>
        </p:nvSpPr>
        <p:spPr bwMode="auto">
          <a:xfrm>
            <a:off x="3336925" y="3470275"/>
            <a:ext cx="450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P(Q), the (inverse) demand curve</a:t>
            </a:r>
          </a:p>
        </p:txBody>
      </p:sp>
      <p:sp>
        <p:nvSpPr>
          <p:cNvPr id="8205" name="Text Box 10"/>
          <p:cNvSpPr txBox="1">
            <a:spLocks noChangeArrowheads="1"/>
          </p:cNvSpPr>
          <p:nvPr/>
        </p:nvSpPr>
        <p:spPr bwMode="auto">
          <a:xfrm>
            <a:off x="2651125" y="4613275"/>
            <a:ext cx="4862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MR(Q), the marginal revenue curve</a:t>
            </a:r>
          </a:p>
        </p:txBody>
      </p:sp>
      <p:sp>
        <p:nvSpPr>
          <p:cNvPr id="8206" name="Line 11"/>
          <p:cNvSpPr>
            <a:spLocks noChangeShapeType="1"/>
          </p:cNvSpPr>
          <p:nvPr/>
        </p:nvSpPr>
        <p:spPr bwMode="auto">
          <a:xfrm flipH="1">
            <a:off x="2819400" y="5029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2"/>
          <p:cNvSpPr>
            <a:spLocks noChangeShapeType="1"/>
          </p:cNvSpPr>
          <p:nvPr/>
        </p:nvSpPr>
        <p:spPr bwMode="auto">
          <a:xfrm flipH="1">
            <a:off x="3352800" y="3886200"/>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3"/>
          <p:cNvSpPr>
            <a:spLocks noChangeShapeType="1"/>
          </p:cNvSpPr>
          <p:nvPr/>
        </p:nvSpPr>
        <p:spPr bwMode="auto">
          <a:xfrm>
            <a:off x="2057400" y="2667000"/>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Text Box 14"/>
          <p:cNvSpPr txBox="1">
            <a:spLocks noChangeArrowheads="1"/>
          </p:cNvSpPr>
          <p:nvPr/>
        </p:nvSpPr>
        <p:spPr bwMode="auto">
          <a:xfrm>
            <a:off x="1889125" y="606107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r>
              <a:rPr lang="en-GB" altLang="en-US" sz="2400" b="1" baseline="-25000">
                <a:latin typeface="Calibri" pitchFamily="34" charset="0"/>
              </a:rPr>
              <a:t>0</a:t>
            </a:r>
            <a:endParaRPr lang="en-GB" altLang="en-US" sz="2400" b="1">
              <a:latin typeface="Calibri" pitchFamily="34" charset="0"/>
            </a:endParaRPr>
          </a:p>
        </p:txBody>
      </p:sp>
      <p:sp>
        <p:nvSpPr>
          <p:cNvPr id="8210" name="Line 15"/>
          <p:cNvSpPr>
            <a:spLocks noChangeShapeType="1"/>
          </p:cNvSpPr>
          <p:nvPr/>
        </p:nvSpPr>
        <p:spPr bwMode="auto">
          <a:xfrm flipH="1">
            <a:off x="533400" y="2819400"/>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1" name="Text Box 16"/>
          <p:cNvSpPr txBox="1">
            <a:spLocks noChangeArrowheads="1"/>
          </p:cNvSpPr>
          <p:nvPr/>
        </p:nvSpPr>
        <p:spPr bwMode="auto">
          <a:xfrm>
            <a:off x="122238" y="2320925"/>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P(Q</a:t>
            </a:r>
            <a:r>
              <a:rPr lang="en-GB" altLang="en-US" sz="2400" b="1" baseline="-25000">
                <a:latin typeface="Calibri" pitchFamily="34" charset="0"/>
              </a:rPr>
              <a:t>0</a:t>
            </a:r>
            <a:r>
              <a:rPr lang="en-GB" altLang="en-US" sz="2400" b="1">
                <a:latin typeface="Calibri" pitchFamily="34" charset="0"/>
              </a:rPr>
              <a:t>)</a:t>
            </a:r>
          </a:p>
        </p:txBody>
      </p:sp>
      <p:sp>
        <p:nvSpPr>
          <p:cNvPr id="8212" name="Line 17"/>
          <p:cNvSpPr>
            <a:spLocks noChangeShapeType="1"/>
          </p:cNvSpPr>
          <p:nvPr/>
        </p:nvSpPr>
        <p:spPr bwMode="auto">
          <a:xfrm flipH="1">
            <a:off x="990600" y="3810000"/>
            <a:ext cx="1066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Text Box 18"/>
          <p:cNvSpPr txBox="1">
            <a:spLocks noChangeArrowheads="1"/>
          </p:cNvSpPr>
          <p:nvPr/>
        </p:nvSpPr>
        <p:spPr bwMode="auto">
          <a:xfrm>
            <a:off x="0" y="3581400"/>
            <a:ext cx="1055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a:latin typeface="Calibri" pitchFamily="34" charset="0"/>
              </a:rPr>
              <a:t>MR(Q</a:t>
            </a:r>
            <a:r>
              <a:rPr lang="en-GB" altLang="en-US" sz="2000" b="1" baseline="-25000">
                <a:latin typeface="Calibri" pitchFamily="34" charset="0"/>
              </a:rPr>
              <a:t>0</a:t>
            </a:r>
            <a:r>
              <a:rPr lang="en-GB" altLang="en-US" sz="2000" b="1">
                <a:latin typeface="Calibri" pitchFamily="34" charset="0"/>
              </a:rPr>
              <a:t>)</a:t>
            </a:r>
            <a:endParaRPr lang="en-GB" altLang="en-US" sz="2400" b="1">
              <a:latin typeface="Calibri" pitchFamily="34" charset="0"/>
            </a:endParaRPr>
          </a:p>
        </p:txBody>
      </p:sp>
      <p:sp>
        <p:nvSpPr>
          <p:cNvPr id="587796"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81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822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15" name="Picture 2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6" name="Picture 2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7"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822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8" name="Text Box 26" descr="Recycled paper"/>
          <p:cNvSpPr txBox="1">
            <a:spLocks noChangeArrowheads="1"/>
          </p:cNvSpPr>
          <p:nvPr/>
        </p:nvSpPr>
        <p:spPr bwMode="auto">
          <a:xfrm>
            <a:off x="4059238" y="6491288"/>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Eleven</a:t>
            </a:r>
          </a:p>
        </p:txBody>
      </p:sp>
      <p:pic>
        <p:nvPicPr>
          <p:cNvPr id="8219"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04"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Marginal Revenue Curve and Demand</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3288</Words>
  <Application>Microsoft Office PowerPoint</Application>
  <PresentationFormat>On-screen Show (4:3)</PresentationFormat>
  <Paragraphs>555</Paragraphs>
  <Slides>57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Office Theme</vt:lpstr>
      <vt:lpstr>Clip</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jmanias</dc:creator>
  <cp:lastModifiedBy>Beesley, Scott</cp:lastModifiedBy>
  <cp:revision>16</cp:revision>
  <dcterms:created xsi:type="dcterms:W3CDTF">2010-03-18T15:22:55Z</dcterms:created>
  <dcterms:modified xsi:type="dcterms:W3CDTF">2015-06-05T19:50:52Z</dcterms:modified>
</cp:coreProperties>
</file>