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7" r:id="rId2"/>
    <p:sldId id="258" r:id="rId3"/>
    <p:sldId id="260" r:id="rId4"/>
    <p:sldId id="263" r:id="rId5"/>
    <p:sldId id="295" r:id="rId6"/>
    <p:sldId id="296"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80" r:id="rId20"/>
    <p:sldId id="283" r:id="rId21"/>
    <p:sldId id="284" r:id="rId22"/>
    <p:sldId id="285" r:id="rId23"/>
    <p:sldId id="287"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7" d="100"/>
          <a:sy n="97" d="100"/>
        </p:scale>
        <p:origin x="-102" y="-4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AEDD7F70-7894-47D1-AD84-10753154F59B}" type="datetimeFigureOut">
              <a:rPr lang="en-US" altLang="en-US"/>
              <a:pPr/>
              <a:t>6/5/2015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DDA838DA-2624-41BF-A88D-C8B9FC37420A}" type="slidenum">
              <a:rPr lang="en-US" altLang="en-US"/>
              <a:pPr/>
              <a:t>‹#›</a:t>
            </a:fld>
            <a:endParaRPr lang="en-US" altLang="en-US"/>
          </a:p>
        </p:txBody>
      </p:sp>
    </p:spTree>
    <p:extLst>
      <p:ext uri="{BB962C8B-B14F-4D97-AF65-F5344CB8AC3E}">
        <p14:creationId xmlns:p14="http://schemas.microsoft.com/office/powerpoint/2010/main" val="17513408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46F966-034A-43B5-ADBC-8688C65ED40C}" type="slidenum">
              <a:rPr lang="en-US" altLang="en-US">
                <a:latin typeface="Calibri" pitchFamily="34" charset="0"/>
              </a:rPr>
              <a:pPr eaLnBrk="1" hangingPunct="1"/>
              <a:t>1</a:t>
            </a:fld>
            <a:endParaRPr lang="en-US" altLang="en-US">
              <a:latin typeface="Calibri" pitchFamily="34" charset="0"/>
            </a:endParaRPr>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7FEA573-12B1-446E-94BE-1B3470F91E2C}" type="datetime1">
              <a:rPr lang="en-US" altLang="en-US" smtClean="0"/>
              <a:t>6/5/2015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FD2F5E41-A5AB-4875-9037-716ACED54418}" type="slidenum">
              <a:rPr lang="en-US" altLang="en-US"/>
              <a:pPr/>
              <a:t>‹#›</a:t>
            </a:fld>
            <a:endParaRPr lang="en-US" altLang="en-US"/>
          </a:p>
        </p:txBody>
      </p:sp>
    </p:spTree>
    <p:extLst>
      <p:ext uri="{BB962C8B-B14F-4D97-AF65-F5344CB8AC3E}">
        <p14:creationId xmlns:p14="http://schemas.microsoft.com/office/powerpoint/2010/main" val="812844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49E744-B971-4A4B-90C5-C5066DFCB3EF}" type="datetime1">
              <a:rPr lang="en-US" altLang="en-US" smtClean="0"/>
              <a:t>6/5/2015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03EABCBA-9A1E-4F38-9123-0D7A121606E3}" type="slidenum">
              <a:rPr lang="en-US" altLang="en-US"/>
              <a:pPr/>
              <a:t>‹#›</a:t>
            </a:fld>
            <a:endParaRPr lang="en-US" altLang="en-US"/>
          </a:p>
        </p:txBody>
      </p:sp>
    </p:spTree>
    <p:extLst>
      <p:ext uri="{BB962C8B-B14F-4D97-AF65-F5344CB8AC3E}">
        <p14:creationId xmlns:p14="http://schemas.microsoft.com/office/powerpoint/2010/main" val="302686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7CA912D-D193-42E3-B1C3-69B0973EB7D3}" type="datetime1">
              <a:rPr lang="en-US" altLang="en-US" smtClean="0"/>
              <a:t>6/5/2015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8B9CBC01-C153-4B29-9613-0A77B398A28C}" type="slidenum">
              <a:rPr lang="en-US" altLang="en-US"/>
              <a:pPr/>
              <a:t>‹#›</a:t>
            </a:fld>
            <a:endParaRPr lang="en-US" altLang="en-US"/>
          </a:p>
        </p:txBody>
      </p:sp>
    </p:spTree>
    <p:extLst>
      <p:ext uri="{BB962C8B-B14F-4D97-AF65-F5344CB8AC3E}">
        <p14:creationId xmlns:p14="http://schemas.microsoft.com/office/powerpoint/2010/main" val="271771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0FD663A6-D91C-4B05-9FD0-CCA3F7C7051F}" type="datetime1">
              <a:rPr lang="en-US" altLang="en-US" smtClean="0"/>
              <a:t>6/5/2015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06904B1C-2F1A-4D94-A6A2-CDD84A3C4BC5}" type="slidenum">
              <a:rPr lang="en-US" altLang="en-US"/>
              <a:pPr/>
              <a:t>‹#›</a:t>
            </a:fld>
            <a:endParaRPr lang="en-US" altLang="en-US"/>
          </a:p>
        </p:txBody>
      </p:sp>
    </p:spTree>
    <p:extLst>
      <p:ext uri="{BB962C8B-B14F-4D97-AF65-F5344CB8AC3E}">
        <p14:creationId xmlns:p14="http://schemas.microsoft.com/office/powerpoint/2010/main" val="134417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4BB9719-50A1-4FB7-847B-17C61746E07E}" type="datetime1">
              <a:rPr lang="en-US" altLang="en-US" smtClean="0"/>
              <a:t>6/5/2015</a:t>
            </a:fld>
            <a:endParaRPr lang="en-US" altLang="en-US"/>
          </a:p>
        </p:txBody>
      </p:sp>
      <p:sp>
        <p:nvSpPr>
          <p:cNvPr id="8"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9" name="Slide Number Placeholder 5"/>
          <p:cNvSpPr>
            <a:spLocks noGrp="1"/>
          </p:cNvSpPr>
          <p:nvPr>
            <p:ph type="sldNum" sz="quarter" idx="12"/>
          </p:nvPr>
        </p:nvSpPr>
        <p:spPr/>
        <p:txBody>
          <a:bodyPr/>
          <a:lstStyle>
            <a:lvl1pPr>
              <a:defRPr/>
            </a:lvl1pPr>
          </a:lstStyle>
          <a:p>
            <a:fld id="{6E202868-69B3-42BA-B876-E70BF154218E}" type="slidenum">
              <a:rPr lang="en-US" altLang="en-US"/>
              <a:pPr/>
              <a:t>‹#›</a:t>
            </a:fld>
            <a:endParaRPr lang="en-US" altLang="en-US"/>
          </a:p>
        </p:txBody>
      </p:sp>
    </p:spTree>
    <p:extLst>
      <p:ext uri="{BB962C8B-B14F-4D97-AF65-F5344CB8AC3E}">
        <p14:creationId xmlns:p14="http://schemas.microsoft.com/office/powerpoint/2010/main" val="302499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3103CF-B9A3-4D75-88EC-35E739BD43E6}" type="datetime1">
              <a:rPr lang="en-US" altLang="en-US" smtClean="0"/>
              <a:t>6/5/2015</a:t>
            </a:fld>
            <a:endParaRPr lang="en-US" altLang="en-US"/>
          </a:p>
        </p:txBody>
      </p:sp>
      <p:sp>
        <p:nvSpPr>
          <p:cNvPr id="4"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5" name="Slide Number Placeholder 5"/>
          <p:cNvSpPr>
            <a:spLocks noGrp="1"/>
          </p:cNvSpPr>
          <p:nvPr>
            <p:ph type="sldNum" sz="quarter" idx="12"/>
          </p:nvPr>
        </p:nvSpPr>
        <p:spPr/>
        <p:txBody>
          <a:bodyPr/>
          <a:lstStyle>
            <a:lvl1pPr>
              <a:defRPr/>
            </a:lvl1pPr>
          </a:lstStyle>
          <a:p>
            <a:fld id="{922CC436-BF58-4373-8430-FF788281A346}" type="slidenum">
              <a:rPr lang="en-US" altLang="en-US"/>
              <a:pPr/>
              <a:t>‹#›</a:t>
            </a:fld>
            <a:endParaRPr lang="en-US" altLang="en-US"/>
          </a:p>
        </p:txBody>
      </p:sp>
    </p:spTree>
    <p:extLst>
      <p:ext uri="{BB962C8B-B14F-4D97-AF65-F5344CB8AC3E}">
        <p14:creationId xmlns:p14="http://schemas.microsoft.com/office/powerpoint/2010/main" val="3256679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A57E678-7807-49A8-B6A7-9A84F6ED7AAF}" type="datetime1">
              <a:rPr lang="en-US" altLang="en-US" smtClean="0"/>
              <a:t>6/5/2015</a:t>
            </a:fld>
            <a:endParaRPr lang="en-US" altLang="en-US"/>
          </a:p>
        </p:txBody>
      </p:sp>
      <p:sp>
        <p:nvSpPr>
          <p:cNvPr id="3"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4" name="Slide Number Placeholder 5"/>
          <p:cNvSpPr>
            <a:spLocks noGrp="1"/>
          </p:cNvSpPr>
          <p:nvPr>
            <p:ph type="sldNum" sz="quarter" idx="12"/>
          </p:nvPr>
        </p:nvSpPr>
        <p:spPr/>
        <p:txBody>
          <a:bodyPr/>
          <a:lstStyle>
            <a:lvl1pPr>
              <a:defRPr/>
            </a:lvl1pPr>
          </a:lstStyle>
          <a:p>
            <a:fld id="{DE74B98E-72E0-4C6C-A5C3-43D1DF18A36C}" type="slidenum">
              <a:rPr lang="en-US" altLang="en-US"/>
              <a:pPr/>
              <a:t>‹#›</a:t>
            </a:fld>
            <a:endParaRPr lang="en-US" altLang="en-US"/>
          </a:p>
        </p:txBody>
      </p:sp>
    </p:spTree>
    <p:extLst>
      <p:ext uri="{BB962C8B-B14F-4D97-AF65-F5344CB8AC3E}">
        <p14:creationId xmlns:p14="http://schemas.microsoft.com/office/powerpoint/2010/main" val="1912377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5EB7654-5CF3-4B79-95CB-628487E59B0C}" type="datetime1">
              <a:rPr lang="en-US" altLang="en-US" smtClean="0"/>
              <a:t>6/5/2015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6D28E3D9-8EEB-4D7A-B422-8AAE0F343C67}" type="slidenum">
              <a:rPr lang="en-US" altLang="en-US"/>
              <a:pPr/>
              <a:t>‹#›</a:t>
            </a:fld>
            <a:endParaRPr lang="en-US" altLang="en-US"/>
          </a:p>
        </p:txBody>
      </p:sp>
    </p:spTree>
    <p:extLst>
      <p:ext uri="{BB962C8B-B14F-4D97-AF65-F5344CB8AC3E}">
        <p14:creationId xmlns:p14="http://schemas.microsoft.com/office/powerpoint/2010/main" val="215342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52F991-FBF5-4217-B13F-D6AE10652495}" type="datetime1">
              <a:rPr lang="en-US" altLang="en-US" smtClean="0"/>
              <a:t>6/5/2015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CE39FB3A-5B3C-4171-8F42-F1C68FE79ED9}" type="slidenum">
              <a:rPr lang="en-US" altLang="en-US"/>
              <a:pPr/>
              <a:t>‹#›</a:t>
            </a:fld>
            <a:endParaRPr lang="en-US" altLang="en-US"/>
          </a:p>
        </p:txBody>
      </p:sp>
    </p:spTree>
    <p:extLst>
      <p:ext uri="{BB962C8B-B14F-4D97-AF65-F5344CB8AC3E}">
        <p14:creationId xmlns:p14="http://schemas.microsoft.com/office/powerpoint/2010/main" val="2565099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alpha val="70000"/>
          </a:schemeClr>
        </a:solidFill>
        <a:effectLst/>
      </p:bgPr>
    </p:bg>
    <p:spTree>
      <p:nvGrpSpPr>
        <p:cNvPr id="1" name=""/>
        <p:cNvGrpSpPr/>
        <p:nvPr/>
      </p:nvGrpSpPr>
      <p:grpSpPr>
        <a:xfrm>
          <a:off x="0" y="0"/>
          <a:ext cx="0" cy="0"/>
          <a:chOff x="0" y="0"/>
          <a:chExt cx="0" cy="0"/>
        </a:xfrm>
      </p:grpSpPr>
      <p:sp>
        <p:nvSpPr>
          <p:cNvPr id="3686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3686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9FCE46D-4234-4480-B224-6CD7D1492704}" type="datetime1">
              <a:rPr lang="en-US" altLang="en-US" smtClean="0"/>
              <a:t>6/5/2015</a:t>
            </a:fld>
            <a:endParaRPr lang="en-US" altLang="en-US"/>
          </a:p>
        </p:txBody>
      </p:sp>
      <p:sp>
        <p:nvSpPr>
          <p:cNvPr id="5" name="Footer Placeholder 4"/>
          <p:cNvSpPr>
            <a:spLocks noGrp="1"/>
          </p:cNvSpPr>
          <p:nvPr>
            <p:ph type="ftr" sz="quarter" idx="3"/>
          </p:nvPr>
        </p:nvSpPr>
        <p:spPr>
          <a:xfrm rot="16200000">
            <a:off x="7513638" y="446563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50">
                <a:solidFill>
                  <a:srgbClr val="898989"/>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US" altLang="en-US" smtClean="0"/>
              <a:t>Copyright (c)2014 John Wiley &amp; Sons, Inc.</a:t>
            </a:r>
            <a:endParaRPr lang="en-US" altLang="en-US"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8E4C876D-BE1D-49BB-B459-C6320A42C72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rtl="0" eaLnBrk="0" fontAlgn="base" hangingPunct="0">
        <a:spcBef>
          <a:spcPct val="0"/>
        </a:spcBef>
        <a:spcAft>
          <a:spcPct val="0"/>
        </a:spcAft>
        <a:defRPr sz="44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wmf"/><Relationship Id="rId5" Type="http://schemas.openxmlformats.org/officeDocument/2006/relationships/image" Target="../media/image30.emf"/><Relationship Id="rId10" Type="http://schemas.openxmlformats.org/officeDocument/2006/relationships/image" Target="../media/image29.emf"/><Relationship Id="rId4" Type="http://schemas.openxmlformats.org/officeDocument/2006/relationships/image" Target="../media/image28.emf"/><Relationship Id="rId9"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wmf"/><Relationship Id="rId5" Type="http://schemas.openxmlformats.org/officeDocument/2006/relationships/image" Target="../media/image33.emf"/><Relationship Id="rId10" Type="http://schemas.openxmlformats.org/officeDocument/2006/relationships/image" Target="../media/image32.emf"/><Relationship Id="rId4" Type="http://schemas.openxmlformats.org/officeDocument/2006/relationships/image" Target="../media/image31.emf"/><Relationship Id="rId9"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wmf"/><Relationship Id="rId5" Type="http://schemas.openxmlformats.org/officeDocument/2006/relationships/image" Target="../media/image36.emf"/><Relationship Id="rId10" Type="http://schemas.openxmlformats.org/officeDocument/2006/relationships/image" Target="../media/image35.emf"/><Relationship Id="rId4" Type="http://schemas.openxmlformats.org/officeDocument/2006/relationships/image" Target="../media/image34.emf"/><Relationship Id="rId9"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wmf"/><Relationship Id="rId5" Type="http://schemas.openxmlformats.org/officeDocument/2006/relationships/image" Target="../media/image39.emf"/><Relationship Id="rId10" Type="http://schemas.openxmlformats.org/officeDocument/2006/relationships/image" Target="../media/image38.emf"/><Relationship Id="rId4" Type="http://schemas.openxmlformats.org/officeDocument/2006/relationships/image" Target="../media/image37.emf"/><Relationship Id="rId9"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wmf"/><Relationship Id="rId5" Type="http://schemas.openxmlformats.org/officeDocument/2006/relationships/image" Target="../media/image42.emf"/><Relationship Id="rId10" Type="http://schemas.openxmlformats.org/officeDocument/2006/relationships/image" Target="../media/image41.emf"/><Relationship Id="rId4" Type="http://schemas.openxmlformats.org/officeDocument/2006/relationships/image" Target="../media/image40.emf"/><Relationship Id="rId9"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wmf"/><Relationship Id="rId5" Type="http://schemas.openxmlformats.org/officeDocument/2006/relationships/image" Target="../media/image45.emf"/><Relationship Id="rId10" Type="http://schemas.openxmlformats.org/officeDocument/2006/relationships/image" Target="../media/image44.emf"/><Relationship Id="rId4" Type="http://schemas.openxmlformats.org/officeDocument/2006/relationships/image" Target="../media/image43.emf"/><Relationship Id="rId9"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wmf"/><Relationship Id="rId5" Type="http://schemas.openxmlformats.org/officeDocument/2006/relationships/image" Target="../media/image48.emf"/><Relationship Id="rId10" Type="http://schemas.openxmlformats.org/officeDocument/2006/relationships/image" Target="../media/image47.emf"/><Relationship Id="rId4" Type="http://schemas.openxmlformats.org/officeDocument/2006/relationships/image" Target="../media/image46.emf"/><Relationship Id="rId9" Type="http://schemas.openxmlformats.org/officeDocument/2006/relationships/oleObject" Target="../embeddings/oleObject30.bin"/></Relationships>
</file>

<file path=ppt/slides/_rels/slide1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wmf"/><Relationship Id="rId5" Type="http://schemas.openxmlformats.org/officeDocument/2006/relationships/image" Target="../media/image51.emf"/><Relationship Id="rId10" Type="http://schemas.openxmlformats.org/officeDocument/2006/relationships/image" Target="../media/image50.emf"/><Relationship Id="rId4" Type="http://schemas.openxmlformats.org/officeDocument/2006/relationships/image" Target="../media/image49.emf"/><Relationship Id="rId9"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wmf"/><Relationship Id="rId5" Type="http://schemas.openxmlformats.org/officeDocument/2006/relationships/image" Target="../media/image54.emf"/><Relationship Id="rId10" Type="http://schemas.openxmlformats.org/officeDocument/2006/relationships/image" Target="../media/image53.emf"/><Relationship Id="rId4" Type="http://schemas.openxmlformats.org/officeDocument/2006/relationships/image" Target="../media/image52.emf"/><Relationship Id="rId9"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wmf"/><Relationship Id="rId5" Type="http://schemas.openxmlformats.org/officeDocument/2006/relationships/image" Target="../media/image57.emf"/><Relationship Id="rId10" Type="http://schemas.openxmlformats.org/officeDocument/2006/relationships/image" Target="../media/image56.emf"/><Relationship Id="rId4" Type="http://schemas.openxmlformats.org/officeDocument/2006/relationships/image" Target="../media/image55.emf"/><Relationship Id="rId9" Type="http://schemas.openxmlformats.org/officeDocument/2006/relationships/oleObject" Target="../embeddings/oleObject36.bin"/></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image" Target="../media/image4.emf"/><Relationship Id="rId10"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wmf"/><Relationship Id="rId5" Type="http://schemas.openxmlformats.org/officeDocument/2006/relationships/image" Target="../media/image60.emf"/><Relationship Id="rId10" Type="http://schemas.openxmlformats.org/officeDocument/2006/relationships/image" Target="../media/image59.emf"/><Relationship Id="rId4" Type="http://schemas.openxmlformats.org/officeDocument/2006/relationships/image" Target="../media/image58.emf"/><Relationship Id="rId9" Type="http://schemas.openxmlformats.org/officeDocument/2006/relationships/oleObject" Target="../embeddings/oleObject38.bin"/></Relationships>
</file>

<file path=ppt/slides/_rels/slide2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wmf"/><Relationship Id="rId5" Type="http://schemas.openxmlformats.org/officeDocument/2006/relationships/image" Target="../media/image63.emf"/><Relationship Id="rId10" Type="http://schemas.openxmlformats.org/officeDocument/2006/relationships/image" Target="../media/image62.emf"/><Relationship Id="rId4" Type="http://schemas.openxmlformats.org/officeDocument/2006/relationships/image" Target="../media/image61.emf"/><Relationship Id="rId9" Type="http://schemas.openxmlformats.org/officeDocument/2006/relationships/oleObject" Target="../embeddings/oleObject40.bin"/></Relationships>
</file>

<file path=ppt/slides/_rels/slide2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wmf"/><Relationship Id="rId5" Type="http://schemas.openxmlformats.org/officeDocument/2006/relationships/image" Target="../media/image66.emf"/><Relationship Id="rId10" Type="http://schemas.openxmlformats.org/officeDocument/2006/relationships/image" Target="../media/image65.emf"/><Relationship Id="rId4" Type="http://schemas.openxmlformats.org/officeDocument/2006/relationships/image" Target="../media/image64.emf"/><Relationship Id="rId9" Type="http://schemas.openxmlformats.org/officeDocument/2006/relationships/oleObject" Target="../embeddings/oleObject42.bin"/></Relationships>
</file>

<file path=ppt/slides/_rels/slide2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wmf"/><Relationship Id="rId5" Type="http://schemas.openxmlformats.org/officeDocument/2006/relationships/image" Target="../media/image69.emf"/><Relationship Id="rId10" Type="http://schemas.openxmlformats.org/officeDocument/2006/relationships/image" Target="../media/image68.emf"/><Relationship Id="rId4" Type="http://schemas.openxmlformats.org/officeDocument/2006/relationships/image" Target="../media/image67.emf"/><Relationship Id="rId9" Type="http://schemas.openxmlformats.org/officeDocument/2006/relationships/oleObject" Target="../embeddings/oleObject44.bin"/></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image" Target="../media/image9.emf"/><Relationship Id="rId10"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image" Target="../media/image12.emf"/><Relationship Id="rId10"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image" Target="../media/image15.emf"/><Relationship Id="rId10" Type="http://schemas.openxmlformats.org/officeDocument/2006/relationships/image" Target="../media/image14.emf"/><Relationship Id="rId4" Type="http://schemas.openxmlformats.org/officeDocument/2006/relationships/image" Target="../media/image13.emf"/><Relationship Id="rId9"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5.wmf"/><Relationship Id="rId5" Type="http://schemas.openxmlformats.org/officeDocument/2006/relationships/image" Target="../media/image18.emf"/><Relationship Id="rId10" Type="http://schemas.openxmlformats.org/officeDocument/2006/relationships/image" Target="../media/image17.emf"/><Relationship Id="rId4" Type="http://schemas.openxmlformats.org/officeDocument/2006/relationships/image" Target="../media/image16.emf"/><Relationship Id="rId9"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wmf"/><Relationship Id="rId5" Type="http://schemas.openxmlformats.org/officeDocument/2006/relationships/image" Target="../media/image21.emf"/><Relationship Id="rId10" Type="http://schemas.openxmlformats.org/officeDocument/2006/relationships/image" Target="../media/image20.emf"/><Relationship Id="rId4" Type="http://schemas.openxmlformats.org/officeDocument/2006/relationships/image" Target="../media/image19.emf"/><Relationship Id="rId9"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wmf"/><Relationship Id="rId5" Type="http://schemas.openxmlformats.org/officeDocument/2006/relationships/image" Target="../media/image24.emf"/><Relationship Id="rId10" Type="http://schemas.openxmlformats.org/officeDocument/2006/relationships/image" Target="../media/image23.emf"/><Relationship Id="rId4" Type="http://schemas.openxmlformats.org/officeDocument/2006/relationships/image" Target="../media/image22.emf"/><Relationship Id="rId9"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wmf"/><Relationship Id="rId5" Type="http://schemas.openxmlformats.org/officeDocument/2006/relationships/image" Target="../media/image27.emf"/><Relationship Id="rId10"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4B6C0F2-D255-4CB2-9E2D-55A00D7EC00C}" type="slidenum">
              <a:rPr lang="en-US" altLang="en-US">
                <a:solidFill>
                  <a:srgbClr val="898989"/>
                </a:solidFill>
                <a:latin typeface="Calibri" pitchFamily="34" charset="0"/>
              </a:rPr>
              <a:pPr eaLnBrk="1" hangingPunct="1"/>
              <a:t>1</a:t>
            </a:fld>
            <a:endParaRPr lang="en-US" altLang="en-US">
              <a:solidFill>
                <a:srgbClr val="898989"/>
              </a:solidFill>
              <a:latin typeface="Calibri" pitchFamily="34" charset="0"/>
            </a:endParaRPr>
          </a:p>
        </p:txBody>
      </p:sp>
      <p:sp>
        <p:nvSpPr>
          <p:cNvPr id="37891" name="Rectangle 2" descr="Recycled paper"/>
          <p:cNvSpPr>
            <a:spLocks noChangeArrowheads="1"/>
          </p:cNvSpPr>
          <p:nvPr/>
        </p:nvSpPr>
        <p:spPr bwMode="auto">
          <a:xfrm>
            <a:off x="5486400" y="2590800"/>
            <a:ext cx="34290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4400" b="1" dirty="0">
                <a:latin typeface="Calibri" pitchFamily="34" charset="0"/>
              </a:rPr>
              <a:t>Capturing</a:t>
            </a:r>
          </a:p>
          <a:p>
            <a:pPr algn="ctr"/>
            <a:r>
              <a:rPr lang="en-US" altLang="en-US" sz="4400" b="1" dirty="0">
                <a:latin typeface="Calibri" pitchFamily="34" charset="0"/>
              </a:rPr>
              <a:t>Surplus</a:t>
            </a:r>
          </a:p>
        </p:txBody>
      </p:sp>
      <p:sp>
        <p:nvSpPr>
          <p:cNvPr id="15" name="Title 14"/>
          <p:cNvSpPr txBox="1">
            <a:spLocks/>
          </p:cNvSpPr>
          <p:nvPr/>
        </p:nvSpPr>
        <p:spPr>
          <a:xfrm>
            <a:off x="5486400" y="304800"/>
            <a:ext cx="3429000" cy="914400"/>
          </a:xfrm>
          <a:prstGeom prst="rect">
            <a:avLst/>
          </a:prstGeom>
          <a:solidFill>
            <a:schemeClr val="accent3">
              <a:lumMod val="50000"/>
            </a:schemeClr>
          </a:solidFill>
        </p:spPr>
        <p:txBody>
          <a:bodyPr/>
          <a:lstStyle/>
          <a:p>
            <a:pPr algn="ctr" eaLnBrk="0" hangingPunct="0">
              <a:defRPr/>
            </a:pPr>
            <a:r>
              <a:rPr lang="en-US" sz="4400" b="1" dirty="0">
                <a:solidFill>
                  <a:schemeClr val="bg1"/>
                </a:solidFill>
                <a:latin typeface="+mj-lt"/>
                <a:ea typeface="+mj-ea"/>
                <a:cs typeface="+mj-cs"/>
              </a:rPr>
              <a:t>Chapter 12</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3" y="63953"/>
            <a:ext cx="5254307" cy="6730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17CDEC8-4F65-41FD-86D8-3803890D4AF6}" type="slidenum">
              <a:rPr lang="en-US" altLang="en-US">
                <a:solidFill>
                  <a:srgbClr val="898989"/>
                </a:solidFill>
                <a:latin typeface="Calibri" pitchFamily="34" charset="0"/>
              </a:rPr>
              <a:pPr eaLnBrk="1" hangingPunct="1"/>
              <a:t>10</a:t>
            </a:fld>
            <a:endParaRPr lang="en-US" altLang="en-US">
              <a:solidFill>
                <a:srgbClr val="898989"/>
              </a:solidFill>
              <a:latin typeface="Calibri" pitchFamily="34" charset="0"/>
            </a:endParaRPr>
          </a:p>
        </p:txBody>
      </p:sp>
      <p:sp>
        <p:nvSpPr>
          <p:cNvPr id="64000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921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923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22"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1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923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5" name="Text Box 9"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9226"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0011"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Pricing Surplus – Monopoly</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9228" name="Rectangle 12"/>
          <p:cNvSpPr>
            <a:spLocks noChangeArrowheads="1"/>
          </p:cNvSpPr>
          <p:nvPr/>
        </p:nvSpPr>
        <p:spPr bwMode="auto">
          <a:xfrm>
            <a:off x="1981200" y="2032000"/>
            <a:ext cx="5402263" cy="37814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i="1">
                <a:latin typeface="Calibri" pitchFamily="34" charset="0"/>
              </a:rPr>
              <a:t>What will producer surplus be if the monopolist perfectly price discriminates?</a:t>
            </a:r>
          </a:p>
          <a:p>
            <a:pPr algn="just" eaLnBrk="1" hangingPunct="1"/>
            <a:endParaRPr lang="en-US" altLang="en-US" sz="2400" i="1">
              <a:latin typeface="Calibri" pitchFamily="34" charset="0"/>
            </a:endParaRPr>
          </a:p>
          <a:p>
            <a:pPr algn="just" eaLnBrk="1" hangingPunct="1"/>
            <a:r>
              <a:rPr lang="en-US" altLang="en-US" sz="2400">
                <a:latin typeface="Calibri" pitchFamily="34" charset="0"/>
              </a:rPr>
              <a:t>P = MC =&gt; 20 - Q = 2 =&gt;Q* = 18</a:t>
            </a:r>
          </a:p>
          <a:p>
            <a:pPr algn="just" eaLnBrk="1" hangingPunct="1"/>
            <a:endParaRPr lang="en-US" altLang="en-US" sz="2400">
              <a:latin typeface="Calibri" pitchFamily="34" charset="0"/>
            </a:endParaRPr>
          </a:p>
          <a:p>
            <a:pPr algn="just" eaLnBrk="1" hangingPunct="1"/>
            <a:endParaRPr lang="en-US" altLang="en-US" sz="2400">
              <a:latin typeface="Calibri" pitchFamily="34" charset="0"/>
            </a:endParaRPr>
          </a:p>
          <a:p>
            <a:pPr algn="just" eaLnBrk="1" hangingPunct="1"/>
            <a:r>
              <a:rPr lang="en-US" altLang="en-US" sz="2400">
                <a:latin typeface="Calibri" pitchFamily="34" charset="0"/>
              </a:rPr>
              <a:t>Revenue - TVC = [18(20-2)(1/2) + 18(2)]-18(2) = 162</a:t>
            </a:r>
          </a:p>
          <a:p>
            <a:pPr algn="just" eaLnBrk="1" hangingPunct="1"/>
            <a:endParaRPr lang="en-US" altLang="en-US" sz="2400">
              <a:latin typeface="Calibri" pitchFamily="34" charset="0"/>
            </a:endParaRPr>
          </a:p>
          <a:p>
            <a:pPr algn="just" eaLnBrk="1" hangingPunct="1"/>
            <a:r>
              <a:rPr lang="en-US" altLang="en-US" sz="2400">
                <a:latin typeface="Calibri" pitchFamily="34" charset="0"/>
              </a:rPr>
              <a:t>This is a gain in captured surplus of 81!</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D8B75B2-1D77-4841-B050-50FF23AAAD1F}" type="slidenum">
              <a:rPr lang="en-US" altLang="en-US">
                <a:solidFill>
                  <a:srgbClr val="898989"/>
                </a:solidFill>
                <a:latin typeface="Calibri" pitchFamily="34" charset="0"/>
              </a:rPr>
              <a:pPr eaLnBrk="1" hangingPunct="1"/>
              <a:t>11</a:t>
            </a:fld>
            <a:endParaRPr lang="en-US" altLang="en-US">
              <a:solidFill>
                <a:srgbClr val="898989"/>
              </a:solidFill>
              <a:latin typeface="Calibri" pitchFamily="34" charset="0"/>
            </a:endParaRPr>
          </a:p>
        </p:txBody>
      </p:sp>
      <p:sp>
        <p:nvSpPr>
          <p:cNvPr id="10245" name="Line 3"/>
          <p:cNvSpPr>
            <a:spLocks noChangeShapeType="1"/>
          </p:cNvSpPr>
          <p:nvPr/>
        </p:nvSpPr>
        <p:spPr bwMode="auto">
          <a:xfrm>
            <a:off x="568325" y="5826125"/>
            <a:ext cx="6324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6" name="Line 4"/>
          <p:cNvSpPr>
            <a:spLocks noChangeShapeType="1"/>
          </p:cNvSpPr>
          <p:nvPr/>
        </p:nvSpPr>
        <p:spPr bwMode="auto">
          <a:xfrm flipH="1" flipV="1">
            <a:off x="560388" y="1250950"/>
            <a:ext cx="7937" cy="45751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7" name="Line 5"/>
          <p:cNvSpPr>
            <a:spLocks noChangeShapeType="1"/>
          </p:cNvSpPr>
          <p:nvPr/>
        </p:nvSpPr>
        <p:spPr bwMode="auto">
          <a:xfrm flipV="1">
            <a:off x="568325" y="4987925"/>
            <a:ext cx="419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8" name="Line 6"/>
          <p:cNvSpPr>
            <a:spLocks noChangeShapeType="1"/>
          </p:cNvSpPr>
          <p:nvPr/>
        </p:nvSpPr>
        <p:spPr bwMode="auto">
          <a:xfrm>
            <a:off x="568325" y="2549525"/>
            <a:ext cx="3276600" cy="3276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9" name="Line 7"/>
          <p:cNvSpPr>
            <a:spLocks noChangeShapeType="1"/>
          </p:cNvSpPr>
          <p:nvPr/>
        </p:nvSpPr>
        <p:spPr bwMode="auto">
          <a:xfrm>
            <a:off x="568325" y="2549525"/>
            <a:ext cx="1323975" cy="3251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0" name="Text Box 8"/>
          <p:cNvSpPr txBox="1">
            <a:spLocks noChangeArrowheads="1"/>
          </p:cNvSpPr>
          <p:nvPr/>
        </p:nvSpPr>
        <p:spPr bwMode="auto">
          <a:xfrm>
            <a:off x="1990725" y="5980113"/>
            <a:ext cx="2189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MR </a:t>
            </a:r>
            <a:r>
              <a:rPr lang="en-GB" altLang="en-US" sz="1600" i="1">
                <a:latin typeface="Calibri" pitchFamily="34" charset="0"/>
              </a:rPr>
              <a:t>(uniform pricing)</a:t>
            </a:r>
          </a:p>
        </p:txBody>
      </p:sp>
      <p:sp>
        <p:nvSpPr>
          <p:cNvPr id="10251" name="Text Box 9"/>
          <p:cNvSpPr txBox="1">
            <a:spLocks noChangeArrowheads="1"/>
          </p:cNvSpPr>
          <p:nvPr/>
        </p:nvSpPr>
        <p:spPr bwMode="auto">
          <a:xfrm>
            <a:off x="3752850" y="53340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D</a:t>
            </a:r>
          </a:p>
        </p:txBody>
      </p:sp>
      <p:sp>
        <p:nvSpPr>
          <p:cNvPr id="10252" name="Text Box 10"/>
          <p:cNvSpPr txBox="1">
            <a:spLocks noChangeArrowheads="1"/>
          </p:cNvSpPr>
          <p:nvPr/>
        </p:nvSpPr>
        <p:spPr bwMode="auto">
          <a:xfrm>
            <a:off x="4759325" y="4683125"/>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p>
        </p:txBody>
      </p:sp>
      <p:sp>
        <p:nvSpPr>
          <p:cNvPr id="10253" name="Text Box 11"/>
          <p:cNvSpPr txBox="1">
            <a:spLocks noChangeArrowheads="1"/>
          </p:cNvSpPr>
          <p:nvPr/>
        </p:nvSpPr>
        <p:spPr bwMode="auto">
          <a:xfrm>
            <a:off x="6484938" y="5870575"/>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Quantity</a:t>
            </a:r>
          </a:p>
        </p:txBody>
      </p:sp>
      <p:sp>
        <p:nvSpPr>
          <p:cNvPr id="10254" name="Text Box 12"/>
          <p:cNvSpPr txBox="1">
            <a:spLocks noChangeArrowheads="1"/>
          </p:cNvSpPr>
          <p:nvPr/>
        </p:nvSpPr>
        <p:spPr bwMode="auto">
          <a:xfrm>
            <a:off x="619125" y="1325563"/>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Price</a:t>
            </a:r>
          </a:p>
        </p:txBody>
      </p:sp>
      <p:sp>
        <p:nvSpPr>
          <p:cNvPr id="10255" name="Line 13"/>
          <p:cNvSpPr>
            <a:spLocks noChangeShapeType="1"/>
          </p:cNvSpPr>
          <p:nvPr/>
        </p:nvSpPr>
        <p:spPr bwMode="auto">
          <a:xfrm flipV="1">
            <a:off x="1558925" y="3540125"/>
            <a:ext cx="0" cy="2286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6" name="Line 14"/>
          <p:cNvSpPr>
            <a:spLocks noChangeShapeType="1"/>
          </p:cNvSpPr>
          <p:nvPr/>
        </p:nvSpPr>
        <p:spPr bwMode="auto">
          <a:xfrm flipH="1">
            <a:off x="568325" y="3540125"/>
            <a:ext cx="914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7" name="Text Box 15"/>
          <p:cNvSpPr txBox="1">
            <a:spLocks noChangeArrowheads="1"/>
          </p:cNvSpPr>
          <p:nvPr/>
        </p:nvSpPr>
        <p:spPr bwMode="auto">
          <a:xfrm>
            <a:off x="34925" y="32353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11</a:t>
            </a:r>
          </a:p>
        </p:txBody>
      </p:sp>
      <p:sp>
        <p:nvSpPr>
          <p:cNvPr id="10258" name="Text Box 16"/>
          <p:cNvSpPr txBox="1">
            <a:spLocks noChangeArrowheads="1"/>
          </p:cNvSpPr>
          <p:nvPr/>
        </p:nvSpPr>
        <p:spPr bwMode="auto">
          <a:xfrm>
            <a:off x="95250" y="472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2</a:t>
            </a:r>
          </a:p>
        </p:txBody>
      </p:sp>
      <p:sp>
        <p:nvSpPr>
          <p:cNvPr id="10259" name="Text Box 17"/>
          <p:cNvSpPr txBox="1">
            <a:spLocks noChangeArrowheads="1"/>
          </p:cNvSpPr>
          <p:nvPr/>
        </p:nvSpPr>
        <p:spPr bwMode="auto">
          <a:xfrm>
            <a:off x="50800" y="2286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20</a:t>
            </a:r>
          </a:p>
        </p:txBody>
      </p:sp>
      <p:sp>
        <p:nvSpPr>
          <p:cNvPr id="10260" name="Text Box 18"/>
          <p:cNvSpPr txBox="1">
            <a:spLocks noChangeArrowheads="1"/>
          </p:cNvSpPr>
          <p:nvPr/>
        </p:nvSpPr>
        <p:spPr bwMode="auto">
          <a:xfrm>
            <a:off x="1406525" y="5749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9</a:t>
            </a:r>
          </a:p>
        </p:txBody>
      </p:sp>
      <p:sp>
        <p:nvSpPr>
          <p:cNvPr id="10261" name="Text Box 19"/>
          <p:cNvSpPr txBox="1">
            <a:spLocks noChangeArrowheads="1"/>
          </p:cNvSpPr>
          <p:nvPr/>
        </p:nvSpPr>
        <p:spPr bwMode="auto">
          <a:xfrm>
            <a:off x="2778125" y="57499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18</a:t>
            </a:r>
          </a:p>
        </p:txBody>
      </p:sp>
      <p:sp>
        <p:nvSpPr>
          <p:cNvPr id="10262" name="Line 20"/>
          <p:cNvSpPr>
            <a:spLocks noChangeShapeType="1"/>
          </p:cNvSpPr>
          <p:nvPr/>
        </p:nvSpPr>
        <p:spPr bwMode="auto">
          <a:xfrm>
            <a:off x="3006725" y="4987925"/>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3" name="Text Box 21"/>
          <p:cNvSpPr txBox="1">
            <a:spLocks noChangeArrowheads="1"/>
          </p:cNvSpPr>
          <p:nvPr/>
        </p:nvSpPr>
        <p:spPr bwMode="auto">
          <a:xfrm>
            <a:off x="3692525" y="57499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20</a:t>
            </a:r>
          </a:p>
        </p:txBody>
      </p:sp>
      <p:sp>
        <p:nvSpPr>
          <p:cNvPr id="641046" name="AutoShape 2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024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027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65" name="Picture 2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6" name="Picture 2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7" name="Picture 2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027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8" name="Text Box 28"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10269" name="Picture 2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1054" name="AutoShape 30"/>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First Degree Price Discrimination</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10271" name="Rectangle 30"/>
          <p:cNvSpPr>
            <a:spLocks noChangeArrowheads="1"/>
          </p:cNvSpPr>
          <p:nvPr/>
        </p:nvSpPr>
        <p:spPr bwMode="auto">
          <a:xfrm>
            <a:off x="3276600" y="1676400"/>
            <a:ext cx="457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i="1">
                <a:latin typeface="Calibri" pitchFamily="34" charset="0"/>
              </a:rPr>
              <a:t>What is the marginal revenue curve for a perfectly price discriminating monopolist?</a:t>
            </a:r>
          </a:p>
          <a:p>
            <a:pPr algn="just" eaLnBrk="1" hangingPunct="1"/>
            <a:endParaRPr lang="en-US" altLang="en-US" i="1">
              <a:latin typeface="Calibri" pitchFamily="34" charset="0"/>
            </a:endParaRPr>
          </a:p>
          <a:p>
            <a:pPr algn="just" eaLnBrk="1" hangingPunct="1"/>
            <a:r>
              <a:rPr lang="en-US" altLang="en-US">
                <a:latin typeface="Calibri" pitchFamily="34" charset="0"/>
              </a:rPr>
              <a:t>When the monopolist sells an additional unit, it does not have to reduce the price on the other units it is selling.  Therefore, MR = P. (i.e., the marginal revenue curve equals the demand curve.)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32A5AF4-0C79-45F4-BAC9-4F295977C0F4}" type="slidenum">
              <a:rPr lang="en-US" altLang="en-US">
                <a:solidFill>
                  <a:srgbClr val="898989"/>
                </a:solidFill>
                <a:latin typeface="Calibri" pitchFamily="34" charset="0"/>
              </a:rPr>
              <a:pPr eaLnBrk="1" hangingPunct="1"/>
              <a:t>12</a:t>
            </a:fld>
            <a:endParaRPr lang="en-US" altLang="en-US">
              <a:solidFill>
                <a:srgbClr val="898989"/>
              </a:solidFill>
              <a:latin typeface="Calibri" pitchFamily="34" charset="0"/>
            </a:endParaRPr>
          </a:p>
        </p:txBody>
      </p:sp>
      <p:sp>
        <p:nvSpPr>
          <p:cNvPr id="642052"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126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127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270"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128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3" name="Text Box 10"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11274"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Rectangle 12"/>
          <p:cNvSpPr>
            <a:spLocks noChangeArrowheads="1"/>
          </p:cNvSpPr>
          <p:nvPr/>
        </p:nvSpPr>
        <p:spPr bwMode="auto">
          <a:xfrm>
            <a:off x="1571625" y="1668463"/>
            <a:ext cx="5929313" cy="23082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i="1" u="sng">
                <a:solidFill>
                  <a:srgbClr val="000066"/>
                </a:solidFill>
                <a:latin typeface="Calibri" pitchFamily="34" charset="0"/>
              </a:rPr>
              <a:t>Definition:</a:t>
            </a:r>
            <a:r>
              <a:rPr lang="en-US" altLang="en-US" sz="2400">
                <a:latin typeface="Calibri" pitchFamily="34" charset="0"/>
              </a:rPr>
              <a:t> A policy of </a:t>
            </a:r>
            <a:r>
              <a:rPr lang="en-US" altLang="en-US" sz="2400" b="1">
                <a:latin typeface="Calibri" pitchFamily="34" charset="0"/>
              </a:rPr>
              <a:t>second degree price discrimination</a:t>
            </a:r>
            <a:r>
              <a:rPr lang="en-US" altLang="en-US" sz="2400">
                <a:latin typeface="Calibri" pitchFamily="34" charset="0"/>
              </a:rPr>
              <a:t> allows the monopolist to charge a different price to different consumers.  While different consumers pay different prices, the reservation price of any one consumer cannot be directly observed.</a:t>
            </a:r>
          </a:p>
        </p:txBody>
      </p:sp>
      <p:sp>
        <p:nvSpPr>
          <p:cNvPr id="642061"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Second Degree Price Discrimination</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294833B-EA70-441D-A193-4BF84251BDEB}" type="slidenum">
              <a:rPr lang="en-US" altLang="en-US">
                <a:solidFill>
                  <a:srgbClr val="898989"/>
                </a:solidFill>
                <a:latin typeface="Calibri" pitchFamily="34" charset="0"/>
              </a:rPr>
              <a:pPr eaLnBrk="1" hangingPunct="1"/>
              <a:t>13</a:t>
            </a:fld>
            <a:endParaRPr lang="en-US" altLang="en-US">
              <a:solidFill>
                <a:srgbClr val="898989"/>
              </a:solidFill>
              <a:latin typeface="Calibri" pitchFamily="34" charset="0"/>
            </a:endParaRPr>
          </a:p>
        </p:txBody>
      </p:sp>
      <p:sp>
        <p:nvSpPr>
          <p:cNvPr id="643076"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229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230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294"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230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7" name="Text Box 10"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12298"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3084"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Two Part Tariff</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12300" name="Rectangle 13"/>
          <p:cNvSpPr>
            <a:spLocks noChangeArrowheads="1"/>
          </p:cNvSpPr>
          <p:nvPr/>
        </p:nvSpPr>
        <p:spPr bwMode="auto">
          <a:xfrm>
            <a:off x="1600200" y="1676400"/>
            <a:ext cx="6172200" cy="41465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i="1" u="sng">
                <a:solidFill>
                  <a:srgbClr val="000066"/>
                </a:solidFill>
                <a:latin typeface="Calibri" pitchFamily="34" charset="0"/>
              </a:rPr>
              <a:t>Definition:</a:t>
            </a:r>
            <a:r>
              <a:rPr lang="en-US" altLang="en-US" sz="2400">
                <a:latin typeface="Calibri" pitchFamily="34" charset="0"/>
              </a:rPr>
              <a:t>  A monopolist charges a two part tariff if it charges a per unit fee, r, plus a lump sum fee (paid whether or not a positive number of units is consumed), F.</a:t>
            </a:r>
          </a:p>
          <a:p>
            <a:pPr algn="just" eaLnBrk="1" hangingPunct="1"/>
            <a:endParaRPr lang="en-US" altLang="en-US" sz="2400">
              <a:latin typeface="Calibri" pitchFamily="34" charset="0"/>
            </a:endParaRPr>
          </a:p>
          <a:p>
            <a:pPr algn="just" eaLnBrk="1" hangingPunct="1"/>
            <a:r>
              <a:rPr lang="en-US" altLang="en-US" sz="2400">
                <a:latin typeface="Calibri" pitchFamily="34" charset="0"/>
              </a:rPr>
              <a:t>This, effectively, charges demanders of a low quantity a different average price than demanders of a high quantity.</a:t>
            </a:r>
          </a:p>
          <a:p>
            <a:pPr algn="just" eaLnBrk="1" hangingPunct="1"/>
            <a:endParaRPr lang="en-US" altLang="en-US" sz="2400">
              <a:latin typeface="Calibri" pitchFamily="34" charset="0"/>
            </a:endParaRPr>
          </a:p>
          <a:p>
            <a:pPr algn="just" eaLnBrk="1" hangingPunct="1"/>
            <a:r>
              <a:rPr lang="en-US" altLang="en-US" sz="2400">
                <a:solidFill>
                  <a:srgbClr val="000066"/>
                </a:solidFill>
                <a:latin typeface="Calibri" pitchFamily="34" charset="0"/>
              </a:rPr>
              <a:t>Example:</a:t>
            </a:r>
            <a:r>
              <a:rPr lang="en-US" altLang="en-US" sz="2400">
                <a:latin typeface="Calibri" pitchFamily="34" charset="0"/>
              </a:rPr>
              <a:t>  hook-up charge plus usage fee for a telephone, club membership, or the like.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9D841B-B220-429C-A891-24E3A54C1F5D}" type="slidenum">
              <a:rPr lang="en-US" altLang="en-US">
                <a:solidFill>
                  <a:srgbClr val="898989"/>
                </a:solidFill>
                <a:latin typeface="Calibri" pitchFamily="34" charset="0"/>
              </a:rPr>
              <a:pPr eaLnBrk="1" hangingPunct="1"/>
              <a:t>14</a:t>
            </a:fld>
            <a:endParaRPr lang="en-US" altLang="en-US">
              <a:solidFill>
                <a:srgbClr val="898989"/>
              </a:solidFill>
              <a:latin typeface="Calibri" pitchFamily="34" charset="0"/>
            </a:endParaRPr>
          </a:p>
        </p:txBody>
      </p:sp>
      <p:sp>
        <p:nvSpPr>
          <p:cNvPr id="13317" name="Line 3"/>
          <p:cNvSpPr>
            <a:spLocks noChangeShapeType="1"/>
          </p:cNvSpPr>
          <p:nvPr/>
        </p:nvSpPr>
        <p:spPr bwMode="auto">
          <a:xfrm>
            <a:off x="1066800" y="6172200"/>
            <a:ext cx="6400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8" name="Line 4"/>
          <p:cNvSpPr>
            <a:spLocks noChangeShapeType="1"/>
          </p:cNvSpPr>
          <p:nvPr/>
        </p:nvSpPr>
        <p:spPr bwMode="auto">
          <a:xfrm flipV="1">
            <a:off x="1066800" y="1143000"/>
            <a:ext cx="0" cy="5029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9" name="Line 5"/>
          <p:cNvSpPr>
            <a:spLocks noChangeShapeType="1"/>
          </p:cNvSpPr>
          <p:nvPr/>
        </p:nvSpPr>
        <p:spPr bwMode="auto">
          <a:xfrm>
            <a:off x="1066800" y="1905000"/>
            <a:ext cx="4267200" cy="426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0" name="Text Box 6"/>
          <p:cNvSpPr txBox="1">
            <a:spLocks noChangeArrowheads="1"/>
          </p:cNvSpPr>
          <p:nvPr/>
        </p:nvSpPr>
        <p:spPr bwMode="auto">
          <a:xfrm>
            <a:off x="441325" y="17176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100</a:t>
            </a:r>
          </a:p>
        </p:txBody>
      </p:sp>
      <p:sp>
        <p:nvSpPr>
          <p:cNvPr id="13321" name="Text Box 7"/>
          <p:cNvSpPr txBox="1">
            <a:spLocks noChangeArrowheads="1"/>
          </p:cNvSpPr>
          <p:nvPr/>
        </p:nvSpPr>
        <p:spPr bwMode="auto">
          <a:xfrm>
            <a:off x="5089525" y="6142038"/>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100</a:t>
            </a:r>
          </a:p>
        </p:txBody>
      </p:sp>
      <p:sp>
        <p:nvSpPr>
          <p:cNvPr id="13322" name="Text Box 8"/>
          <p:cNvSpPr txBox="1">
            <a:spLocks noChangeArrowheads="1"/>
          </p:cNvSpPr>
          <p:nvPr/>
        </p:nvSpPr>
        <p:spPr bwMode="auto">
          <a:xfrm>
            <a:off x="7451725" y="6061075"/>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p>
        </p:txBody>
      </p:sp>
      <p:sp>
        <p:nvSpPr>
          <p:cNvPr id="13323" name="Text Box 9"/>
          <p:cNvSpPr txBox="1">
            <a:spLocks noChangeArrowheads="1"/>
          </p:cNvSpPr>
          <p:nvPr/>
        </p:nvSpPr>
        <p:spPr bwMode="auto">
          <a:xfrm>
            <a:off x="1143000" y="12954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p>
        </p:txBody>
      </p:sp>
      <p:sp>
        <p:nvSpPr>
          <p:cNvPr id="13324" name="Line 10"/>
          <p:cNvSpPr>
            <a:spLocks noChangeShapeType="1"/>
          </p:cNvSpPr>
          <p:nvPr/>
        </p:nvSpPr>
        <p:spPr bwMode="auto">
          <a:xfrm>
            <a:off x="1066800" y="5638800"/>
            <a:ext cx="6248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5" name="Text Box 11"/>
          <p:cNvSpPr txBox="1">
            <a:spLocks noChangeArrowheads="1"/>
          </p:cNvSpPr>
          <p:nvPr/>
        </p:nvSpPr>
        <p:spPr bwMode="auto">
          <a:xfrm>
            <a:off x="517525" y="53752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10</a:t>
            </a:r>
          </a:p>
        </p:txBody>
      </p:sp>
      <p:sp>
        <p:nvSpPr>
          <p:cNvPr id="13326" name="Line 12"/>
          <p:cNvSpPr>
            <a:spLocks noChangeShapeType="1"/>
          </p:cNvSpPr>
          <p:nvPr/>
        </p:nvSpPr>
        <p:spPr bwMode="auto">
          <a:xfrm>
            <a:off x="4800600" y="5638800"/>
            <a:ext cx="0" cy="533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7" name="Text Box 13"/>
          <p:cNvSpPr txBox="1">
            <a:spLocks noChangeArrowheads="1"/>
          </p:cNvSpPr>
          <p:nvPr/>
        </p:nvSpPr>
        <p:spPr bwMode="auto">
          <a:xfrm>
            <a:off x="4632325" y="614203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90</a:t>
            </a:r>
          </a:p>
        </p:txBody>
      </p:sp>
      <p:sp>
        <p:nvSpPr>
          <p:cNvPr id="13328" name="Text Box 14"/>
          <p:cNvSpPr txBox="1">
            <a:spLocks noChangeArrowheads="1"/>
          </p:cNvSpPr>
          <p:nvPr/>
        </p:nvSpPr>
        <p:spPr bwMode="auto">
          <a:xfrm>
            <a:off x="1660525" y="43084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4050</a:t>
            </a:r>
          </a:p>
        </p:txBody>
      </p:sp>
      <p:sp>
        <p:nvSpPr>
          <p:cNvPr id="645135" name="AutoShape 1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331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334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30" name="Picture 1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1" name="Picture 1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2" name="Picture 1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334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3" name="Text Box 21"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13334" name="Picture 2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43" name="Rectangle 23"/>
          <p:cNvSpPr>
            <a:spLocks noChangeArrowheads="1"/>
          </p:cNvSpPr>
          <p:nvPr/>
        </p:nvSpPr>
        <p:spPr bwMode="auto">
          <a:xfrm>
            <a:off x="3962400" y="1752600"/>
            <a:ext cx="4419600" cy="1830388"/>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b="1">
                <a:solidFill>
                  <a:srgbClr val="000066"/>
                </a:solidFill>
                <a:latin typeface="Calibri" pitchFamily="34" charset="0"/>
              </a:rPr>
              <a:t>Example:</a:t>
            </a:r>
            <a:r>
              <a:rPr lang="en-US" altLang="en-US">
                <a:latin typeface="Calibri" pitchFamily="34" charset="0"/>
              </a:rPr>
              <a:t>  </a:t>
            </a:r>
          </a:p>
          <a:p>
            <a:pPr eaLnBrk="1" hangingPunct="1"/>
            <a:endParaRPr lang="en-US" altLang="en-US">
              <a:latin typeface="Calibri" pitchFamily="34" charset="0"/>
            </a:endParaRPr>
          </a:p>
          <a:p>
            <a:pPr eaLnBrk="1" hangingPunct="1"/>
            <a:r>
              <a:rPr lang="en-US" altLang="en-US">
                <a:latin typeface="Calibri" pitchFamily="34" charset="0"/>
              </a:rPr>
              <a:t>All customers are identical and have demand </a:t>
            </a:r>
          </a:p>
          <a:p>
            <a:pPr eaLnBrk="1" hangingPunct="1"/>
            <a:endParaRPr lang="en-US" altLang="en-US">
              <a:latin typeface="Calibri" pitchFamily="34" charset="0"/>
            </a:endParaRPr>
          </a:p>
          <a:p>
            <a:pPr eaLnBrk="1" hangingPunct="1">
              <a:buFontTx/>
              <a:buChar char="•"/>
            </a:pPr>
            <a:r>
              <a:rPr lang="en-US" altLang="en-US">
                <a:latin typeface="Calibri" pitchFamily="34" charset="0"/>
              </a:rPr>
              <a:t> P = 100 - Q</a:t>
            </a:r>
          </a:p>
          <a:p>
            <a:pPr eaLnBrk="1" hangingPunct="1">
              <a:buFontTx/>
              <a:buChar char="•"/>
            </a:pPr>
            <a:r>
              <a:rPr lang="en-US" altLang="en-US">
                <a:latin typeface="Calibri" pitchFamily="34" charset="0"/>
              </a:rPr>
              <a:t> MC = AC = 10</a:t>
            </a:r>
          </a:p>
        </p:txBody>
      </p:sp>
      <p:sp>
        <p:nvSpPr>
          <p:cNvPr id="645144" name="AutoShape 2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Two Part Tariff</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13337" name="Line 25"/>
          <p:cNvSpPr>
            <a:spLocks noChangeShapeType="1"/>
          </p:cNvSpPr>
          <p:nvPr/>
        </p:nvSpPr>
        <p:spPr bwMode="auto">
          <a:xfrm>
            <a:off x="4208463" y="2319338"/>
            <a:ext cx="3581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81A3721-E9AA-46F3-878A-7F3476A6C2B7}" type="slidenum">
              <a:rPr lang="en-US" altLang="en-US">
                <a:solidFill>
                  <a:srgbClr val="898989"/>
                </a:solidFill>
                <a:latin typeface="Calibri" pitchFamily="34" charset="0"/>
              </a:rPr>
              <a:pPr eaLnBrk="1" hangingPunct="1"/>
              <a:t>15</a:t>
            </a:fld>
            <a:endParaRPr lang="en-US" altLang="en-US">
              <a:solidFill>
                <a:srgbClr val="898989"/>
              </a:solidFill>
              <a:latin typeface="Calibri" pitchFamily="34" charset="0"/>
            </a:endParaRPr>
          </a:p>
        </p:txBody>
      </p:sp>
      <p:sp>
        <p:nvSpPr>
          <p:cNvPr id="64614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433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435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342"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3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435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Text Box 9"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14346"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6155"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Two Part Tariff</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646156" name="Rectangle 12"/>
          <p:cNvSpPr>
            <a:spLocks noChangeArrowheads="1"/>
          </p:cNvSpPr>
          <p:nvPr/>
        </p:nvSpPr>
        <p:spPr bwMode="auto">
          <a:xfrm>
            <a:off x="1447800" y="1981200"/>
            <a:ext cx="6019800" cy="33782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i="1">
                <a:solidFill>
                  <a:srgbClr val="000066"/>
                </a:solidFill>
                <a:latin typeface="Calibri" pitchFamily="34" charset="0"/>
              </a:rPr>
              <a:t>What is the optimal two-part tariff?</a:t>
            </a:r>
          </a:p>
          <a:p>
            <a:pPr eaLnBrk="1" hangingPunct="1"/>
            <a:endParaRPr lang="en-US" altLang="en-US" sz="2400">
              <a:latin typeface="Calibri" pitchFamily="34" charset="0"/>
            </a:endParaRPr>
          </a:p>
          <a:p>
            <a:pPr eaLnBrk="1" hangingPunct="1"/>
            <a:r>
              <a:rPr lang="en-US" altLang="en-US" sz="2400">
                <a:latin typeface="Calibri" pitchFamily="34" charset="0"/>
              </a:rPr>
              <a:t>Two steps:</a:t>
            </a:r>
          </a:p>
          <a:p>
            <a:pPr eaLnBrk="1" hangingPunct="1"/>
            <a:endParaRPr lang="en-US" altLang="en-US" sz="2400">
              <a:latin typeface="Calibri" pitchFamily="34" charset="0"/>
            </a:endParaRPr>
          </a:p>
          <a:p>
            <a:pPr eaLnBrk="1" hangingPunct="1"/>
            <a:r>
              <a:rPr lang="en-US" altLang="en-US" sz="2400">
                <a:latin typeface="Calibri" pitchFamily="34" charset="0"/>
              </a:rPr>
              <a:t>(1) maximize the benefits to the consumers by charging r =  MC = 10.</a:t>
            </a:r>
          </a:p>
          <a:p>
            <a:pPr eaLnBrk="1" hangingPunct="1"/>
            <a:r>
              <a:rPr lang="en-US" altLang="en-US" sz="2400">
                <a:latin typeface="Calibri" pitchFamily="34" charset="0"/>
              </a:rPr>
              <a:t>                 </a:t>
            </a:r>
          </a:p>
          <a:p>
            <a:pPr eaLnBrk="1" hangingPunct="1"/>
            <a:r>
              <a:rPr lang="en-US" altLang="en-US" sz="2400">
                <a:latin typeface="Calibri" pitchFamily="34" charset="0"/>
              </a:rPr>
              <a:t>(2) capture this benefit by setting F = consumer benefits = 4050.</a:t>
            </a:r>
          </a:p>
        </p:txBody>
      </p:sp>
      <p:sp>
        <p:nvSpPr>
          <p:cNvPr id="14349" name="Line 13"/>
          <p:cNvSpPr>
            <a:spLocks noChangeShapeType="1"/>
          </p:cNvSpPr>
          <p:nvPr/>
        </p:nvSpPr>
        <p:spPr bwMode="auto">
          <a:xfrm>
            <a:off x="2286000" y="2590800"/>
            <a:ext cx="434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27B3246-9E74-4741-BA99-90CE745850A3}" type="slidenum">
              <a:rPr lang="en-US" altLang="en-US">
                <a:solidFill>
                  <a:srgbClr val="898989"/>
                </a:solidFill>
                <a:latin typeface="Calibri" pitchFamily="34" charset="0"/>
              </a:rPr>
              <a:pPr eaLnBrk="1" hangingPunct="1"/>
              <a:t>16</a:t>
            </a:fld>
            <a:endParaRPr lang="en-US" altLang="en-US">
              <a:solidFill>
                <a:srgbClr val="898989"/>
              </a:solidFill>
              <a:latin typeface="Calibri" pitchFamily="34" charset="0"/>
            </a:endParaRPr>
          </a:p>
        </p:txBody>
      </p:sp>
      <p:sp>
        <p:nvSpPr>
          <p:cNvPr id="647171"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536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537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366"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537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9" name="Text Box 9"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15370"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7179"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Two Part Tariff</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15372" name="Rectangle 12"/>
          <p:cNvSpPr>
            <a:spLocks noChangeArrowheads="1"/>
          </p:cNvSpPr>
          <p:nvPr/>
        </p:nvSpPr>
        <p:spPr bwMode="auto">
          <a:xfrm>
            <a:off x="1676400" y="1828800"/>
            <a:ext cx="5715000" cy="38147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200">
                <a:latin typeface="Calibri" pitchFamily="34" charset="0"/>
              </a:rPr>
              <a:t>Any higher usage charge would result in a dead-weight loss that could not be captured by the monopolist.  Any lower usage charge would result in selling at less than marginal cost.  </a:t>
            </a:r>
          </a:p>
          <a:p>
            <a:pPr algn="just" eaLnBrk="1" hangingPunct="1"/>
            <a:endParaRPr lang="en-US" altLang="en-US" sz="2200">
              <a:latin typeface="Calibri" pitchFamily="34" charset="0"/>
            </a:endParaRPr>
          </a:p>
          <a:p>
            <a:pPr algn="just" eaLnBrk="1" hangingPunct="1"/>
            <a:r>
              <a:rPr lang="en-US" altLang="en-US" sz="2200">
                <a:latin typeface="Calibri" pitchFamily="34" charset="0"/>
              </a:rPr>
              <a:t>In essence, the monopolist maximizes the size of the "pie", then sets the lump sum fee so as to capture the entire "pie" for itself.</a:t>
            </a:r>
          </a:p>
          <a:p>
            <a:pPr algn="just" eaLnBrk="1" hangingPunct="1"/>
            <a:endParaRPr lang="en-US" altLang="en-US" sz="2200" i="1">
              <a:latin typeface="Calibri" pitchFamily="34" charset="0"/>
            </a:endParaRPr>
          </a:p>
          <a:p>
            <a:pPr algn="just" eaLnBrk="1" hangingPunct="1"/>
            <a:r>
              <a:rPr lang="en-US" altLang="en-US" sz="2200">
                <a:latin typeface="Calibri" pitchFamily="34" charset="0"/>
              </a:rPr>
              <a:t>The total surplus captured is the same as in the case of perfect price discrimination.</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0906F5A-BC30-4077-90A8-ACD82353070F}" type="slidenum">
              <a:rPr lang="en-US" altLang="en-US">
                <a:solidFill>
                  <a:srgbClr val="898989"/>
                </a:solidFill>
                <a:latin typeface="Calibri" pitchFamily="34" charset="0"/>
              </a:rPr>
              <a:pPr eaLnBrk="1" hangingPunct="1"/>
              <a:t>17</a:t>
            </a:fld>
            <a:endParaRPr lang="en-US" altLang="en-US">
              <a:solidFill>
                <a:srgbClr val="898989"/>
              </a:solidFill>
              <a:latin typeface="Calibri" pitchFamily="34" charset="0"/>
            </a:endParaRPr>
          </a:p>
        </p:txBody>
      </p:sp>
      <p:sp>
        <p:nvSpPr>
          <p:cNvPr id="648196"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638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639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390"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640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3" name="Text Box 10"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16394"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8204"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Block Tariff</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648205" name="Rectangle 13"/>
          <p:cNvSpPr>
            <a:spLocks noChangeArrowheads="1"/>
          </p:cNvSpPr>
          <p:nvPr/>
        </p:nvSpPr>
        <p:spPr bwMode="auto">
          <a:xfrm>
            <a:off x="2362200" y="2438400"/>
            <a:ext cx="4876800" cy="2227263"/>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eaLnBrk="0" fontAlgn="auto" hangingPunct="0">
              <a:spcBef>
                <a:spcPts val="0"/>
              </a:spcBef>
              <a:spcAft>
                <a:spcPts val="0"/>
              </a:spcAft>
              <a:defRPr/>
            </a:pPr>
            <a:r>
              <a:rPr lang="en-US" sz="2800" i="1" u="sng" dirty="0">
                <a:solidFill>
                  <a:srgbClr val="000066"/>
                </a:solidFill>
                <a:latin typeface="+mn-lt"/>
              </a:rPr>
              <a:t>Definition:</a:t>
            </a:r>
            <a:r>
              <a:rPr lang="en-US" sz="2800" dirty="0">
                <a:latin typeface="+mn-lt"/>
              </a:rPr>
              <a:t>  If a consumer pays one price for one block of output and another price for another block of output, the consumer faces a </a:t>
            </a:r>
            <a:r>
              <a:rPr lang="en-US" sz="2800" b="1" dirty="0">
                <a:latin typeface="+mn-lt"/>
              </a:rPr>
              <a:t>block tariff</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A47AAE-9817-473F-A662-C0EE34456791}" type="slidenum">
              <a:rPr lang="en-US" altLang="en-US">
                <a:solidFill>
                  <a:srgbClr val="898989"/>
                </a:solidFill>
                <a:latin typeface="Calibri" pitchFamily="34" charset="0"/>
              </a:rPr>
              <a:pPr eaLnBrk="1" hangingPunct="1"/>
              <a:t>18</a:t>
            </a:fld>
            <a:endParaRPr lang="en-US" altLang="en-US">
              <a:solidFill>
                <a:srgbClr val="898989"/>
              </a:solidFill>
              <a:latin typeface="Calibri" pitchFamily="34" charset="0"/>
            </a:endParaRPr>
          </a:p>
        </p:txBody>
      </p:sp>
      <p:sp>
        <p:nvSpPr>
          <p:cNvPr id="649221"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741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742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14"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742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7" name="Text Box 11"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17418"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9229"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Block Tariff</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17420" name="WordArt 14"/>
          <p:cNvSpPr>
            <a:spLocks noChangeArrowheads="1" noChangeShapeType="1" noTextEdit="1"/>
          </p:cNvSpPr>
          <p:nvPr/>
        </p:nvSpPr>
        <p:spPr bwMode="auto">
          <a:xfrm>
            <a:off x="3771900" y="1282700"/>
            <a:ext cx="1600200"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endParaRPr lang="en-US" sz="3600" kern="10" dirty="0">
              <a:solidFill>
                <a:srgbClr val="000066"/>
              </a:solidFill>
              <a:effectLst>
                <a:outerShdw dist="45791" dir="2021404" algn="ctr" rotWithShape="0">
                  <a:srgbClr val="B2B2B2">
                    <a:alpha val="79999"/>
                  </a:srgbClr>
                </a:outerShdw>
              </a:effectLst>
              <a:latin typeface="Times New Roman"/>
              <a:cs typeface="Times New Roman"/>
            </a:endParaRPr>
          </a:p>
        </p:txBody>
      </p:sp>
      <p:sp>
        <p:nvSpPr>
          <p:cNvPr id="17421" name="Rectangle 15"/>
          <p:cNvSpPr>
            <a:spLocks noChangeArrowheads="1"/>
          </p:cNvSpPr>
          <p:nvPr/>
        </p:nvSpPr>
        <p:spPr bwMode="auto">
          <a:xfrm>
            <a:off x="1828800" y="2438400"/>
            <a:ext cx="5583238" cy="36830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buFontTx/>
              <a:buChar char="•"/>
            </a:pPr>
            <a:r>
              <a:rPr lang="en-US" altLang="en-US" sz="2000" dirty="0" smtClean="0">
                <a:latin typeface="Calibri" pitchFamily="34" charset="0"/>
              </a:rPr>
              <a:t>I have removed the text here…   This is where the text uses one notation when first presenting Block Pricing,  then switches to a better notation in the Learning by Doing example which follows.  It also uses the better notation in the end-of-chapter problems.</a:t>
            </a:r>
          </a:p>
          <a:p>
            <a:pPr algn="just" eaLnBrk="1" hangingPunct="1">
              <a:buFontTx/>
              <a:buChar char="•"/>
            </a:pPr>
            <a:endParaRPr lang="en-US" altLang="en-US" sz="2000" dirty="0">
              <a:latin typeface="Calibri" pitchFamily="34" charset="0"/>
            </a:endParaRPr>
          </a:p>
          <a:p>
            <a:pPr algn="just" eaLnBrk="1" hangingPunct="1">
              <a:buFontTx/>
              <a:buChar char="•"/>
            </a:pPr>
            <a:r>
              <a:rPr lang="en-US" altLang="en-US" sz="2000" dirty="0" smtClean="0">
                <a:latin typeface="Calibri" pitchFamily="34" charset="0"/>
              </a:rPr>
              <a:t>For this topic, ignore the initial text section, go by what is done in class instead, and in the text start from LBD 12.3.  We will do a detailed version of problem 12.8 also.   (SB)</a:t>
            </a:r>
          </a:p>
          <a:p>
            <a:pPr algn="just" eaLnBrk="1" hangingPunct="1">
              <a:buFontTx/>
              <a:buChar char="•"/>
            </a:pPr>
            <a:endParaRPr lang="en-US" altLang="en-US" sz="2000" baseline="-25000" dirty="0">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2601C8-3777-4FA6-9831-698B17BBC454}" type="slidenum">
              <a:rPr lang="en-US" altLang="en-US">
                <a:solidFill>
                  <a:srgbClr val="898989"/>
                </a:solidFill>
                <a:latin typeface="Calibri" pitchFamily="34" charset="0"/>
              </a:rPr>
              <a:pPr eaLnBrk="1" hangingPunct="1"/>
              <a:t>19</a:t>
            </a:fld>
            <a:endParaRPr lang="en-US" altLang="en-US">
              <a:solidFill>
                <a:srgbClr val="898989"/>
              </a:solidFill>
              <a:latin typeface="Calibri" pitchFamily="34" charset="0"/>
            </a:endParaRPr>
          </a:p>
        </p:txBody>
      </p:sp>
      <p:sp>
        <p:nvSpPr>
          <p:cNvPr id="654339"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150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151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10"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0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152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Text Box 9"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21514"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47"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Block Pricing</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654348" name="Rectangle 12"/>
          <p:cNvSpPr>
            <a:spLocks noChangeArrowheads="1"/>
          </p:cNvSpPr>
          <p:nvPr/>
        </p:nvSpPr>
        <p:spPr bwMode="auto">
          <a:xfrm>
            <a:off x="1828800" y="2362200"/>
            <a:ext cx="5372100" cy="2678113"/>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eaLnBrk="0" fontAlgn="auto" hangingPunct="0">
              <a:spcBef>
                <a:spcPts val="0"/>
              </a:spcBef>
              <a:spcAft>
                <a:spcPts val="0"/>
              </a:spcAft>
              <a:defRPr/>
            </a:pPr>
            <a:r>
              <a:rPr lang="en-US" sz="2800" dirty="0">
                <a:latin typeface="+mn-lt"/>
              </a:rPr>
              <a:t>If the monopolist could set a different block price for each customer, it would capture the same amount of surplus as a perfectly price discriminating monopolist.</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4A3006-0C09-41A7-9973-8BA913EFFD62}" type="slidenum">
              <a:rPr lang="en-US" altLang="en-US">
                <a:solidFill>
                  <a:srgbClr val="898989"/>
                </a:solidFill>
                <a:latin typeface="Calibri" pitchFamily="34" charset="0"/>
              </a:rPr>
              <a:pPr eaLnBrk="1" hangingPunct="1"/>
              <a:t>2</a:t>
            </a:fld>
            <a:endParaRPr lang="en-US" altLang="en-US">
              <a:solidFill>
                <a:srgbClr val="898989"/>
              </a:solidFill>
              <a:latin typeface="Calibri" pitchFamily="34" charset="0"/>
            </a:endParaRPr>
          </a:p>
        </p:txBody>
      </p:sp>
      <p:sp>
        <p:nvSpPr>
          <p:cNvPr id="1154050" name="AutoShape 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Chapter Twelve Overview</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1154051" name="Text Box 3" descr="Newsprint"/>
          <p:cNvSpPr txBox="1">
            <a:spLocks noChangeArrowheads="1"/>
          </p:cNvSpPr>
          <p:nvPr/>
        </p:nvSpPr>
        <p:spPr bwMode="auto">
          <a:xfrm>
            <a:off x="1981200" y="1828800"/>
            <a:ext cx="5486400" cy="3786188"/>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AutoNum type="arabicPeriod"/>
            </a:pPr>
            <a:r>
              <a:rPr lang="en-US" altLang="en-US" sz="2400">
                <a:latin typeface="Calibri" pitchFamily="34" charset="0"/>
              </a:rPr>
              <a:t>Introduction: </a:t>
            </a:r>
            <a:r>
              <a:rPr lang="en-US" altLang="en-US" sz="2400" i="1">
                <a:latin typeface="Calibri" pitchFamily="34" charset="0"/>
              </a:rPr>
              <a:t>Airline Tickets</a:t>
            </a:r>
          </a:p>
          <a:p>
            <a:pPr eaLnBrk="1" hangingPunct="1">
              <a:buFontTx/>
              <a:buAutoNum type="arabicPeriod"/>
            </a:pPr>
            <a:endParaRPr lang="en-US" altLang="en-US" sz="2400">
              <a:latin typeface="Calibri" pitchFamily="34" charset="0"/>
            </a:endParaRPr>
          </a:p>
          <a:p>
            <a:pPr eaLnBrk="1" hangingPunct="1">
              <a:buFontTx/>
              <a:buAutoNum type="arabicPeriod" startAt="2"/>
            </a:pPr>
            <a:r>
              <a:rPr lang="en-US" altLang="en-US" sz="2400">
                <a:latin typeface="Calibri" pitchFamily="34" charset="0"/>
              </a:rPr>
              <a:t>Price Discrimination</a:t>
            </a:r>
          </a:p>
          <a:p>
            <a:pPr lvl="1" eaLnBrk="1" hangingPunct="1">
              <a:buFontTx/>
              <a:buChar char="•"/>
            </a:pPr>
            <a:r>
              <a:rPr lang="en-US" altLang="en-US" sz="2400" i="1">
                <a:latin typeface="Calibri" pitchFamily="34" charset="0"/>
              </a:rPr>
              <a:t>First Degree</a:t>
            </a:r>
          </a:p>
          <a:p>
            <a:pPr lvl="1" eaLnBrk="1" hangingPunct="1">
              <a:buFontTx/>
              <a:buChar char="•"/>
            </a:pPr>
            <a:r>
              <a:rPr lang="en-US" altLang="en-US" sz="2400" i="1">
                <a:latin typeface="Calibri" pitchFamily="34" charset="0"/>
              </a:rPr>
              <a:t>Second Degree</a:t>
            </a:r>
          </a:p>
          <a:p>
            <a:pPr lvl="1" eaLnBrk="1" hangingPunct="1">
              <a:buFontTx/>
              <a:buChar char="•"/>
            </a:pPr>
            <a:r>
              <a:rPr lang="en-US" altLang="en-US" sz="2400" i="1">
                <a:latin typeface="Calibri" pitchFamily="34" charset="0"/>
              </a:rPr>
              <a:t>Third Degree</a:t>
            </a:r>
          </a:p>
          <a:p>
            <a:pPr lvl="1" eaLnBrk="1" hangingPunct="1">
              <a:buFontTx/>
              <a:buChar char="•"/>
            </a:pPr>
            <a:endParaRPr lang="en-US" altLang="en-US" sz="2400" i="1">
              <a:latin typeface="Calibri" pitchFamily="34" charset="0"/>
            </a:endParaRPr>
          </a:p>
          <a:p>
            <a:pPr eaLnBrk="1" hangingPunct="1">
              <a:buFontTx/>
              <a:buAutoNum type="arabicPeriod" startAt="3"/>
            </a:pPr>
            <a:r>
              <a:rPr lang="en-US" altLang="en-US" sz="2400">
                <a:latin typeface="Calibri" pitchFamily="34" charset="0"/>
              </a:rPr>
              <a:t>Tie-in Sales</a:t>
            </a:r>
            <a:endParaRPr lang="en-US" altLang="en-US" sz="2400" i="1">
              <a:latin typeface="Calibri" pitchFamily="34" charset="0"/>
            </a:endParaRPr>
          </a:p>
          <a:p>
            <a:pPr lvl="1" eaLnBrk="1" hangingPunct="1">
              <a:buFontTx/>
              <a:buChar char="•"/>
            </a:pPr>
            <a:r>
              <a:rPr lang="en-US" altLang="en-US" sz="2400">
                <a:latin typeface="Calibri" pitchFamily="34" charset="0"/>
              </a:rPr>
              <a:t>Requirements Tie-ins</a:t>
            </a:r>
          </a:p>
          <a:p>
            <a:pPr lvl="1" eaLnBrk="1" hangingPunct="1">
              <a:buFontTx/>
              <a:buChar char="•"/>
            </a:pPr>
            <a:r>
              <a:rPr lang="en-US" altLang="en-US" sz="2400">
                <a:latin typeface="Calibri" pitchFamily="34" charset="0"/>
              </a:rPr>
              <a:t>Package Tie-ins </a:t>
            </a:r>
            <a:r>
              <a:rPr lang="en-US" altLang="en-US" sz="2400" i="1">
                <a:latin typeface="Calibri" pitchFamily="34" charset="0"/>
              </a:rPr>
              <a:t>(Bundling)</a:t>
            </a:r>
          </a:p>
        </p:txBody>
      </p:sp>
      <p:sp>
        <p:nvSpPr>
          <p:cNvPr id="1154052"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0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03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32"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04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Text Box 10" descr="Recycled paper"/>
          <p:cNvSpPr txBox="1">
            <a:spLocks noChangeArrowheads="1"/>
          </p:cNvSpPr>
          <p:nvPr/>
        </p:nvSpPr>
        <p:spPr bwMode="auto">
          <a:xfrm>
            <a:off x="4073525" y="6491288"/>
            <a:ext cx="12303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1036"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23EA35A-459D-4810-8B9A-6E199E80AA70}" type="slidenum">
              <a:rPr lang="en-US" altLang="en-US">
                <a:solidFill>
                  <a:srgbClr val="898989"/>
                </a:solidFill>
                <a:latin typeface="Calibri" pitchFamily="34" charset="0"/>
              </a:rPr>
              <a:pPr eaLnBrk="1" hangingPunct="1"/>
              <a:t>20</a:t>
            </a:fld>
            <a:endParaRPr lang="en-US" altLang="en-US">
              <a:solidFill>
                <a:srgbClr val="898989"/>
              </a:solidFill>
              <a:latin typeface="Calibri" pitchFamily="34" charset="0"/>
            </a:endParaRPr>
          </a:p>
        </p:txBody>
      </p:sp>
      <p:sp>
        <p:nvSpPr>
          <p:cNvPr id="657412"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457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459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82"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57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459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5" name="Text Box 10"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24586"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7420"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Third Degree Price Discrimination</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657421" name="Rectangle 13"/>
          <p:cNvSpPr>
            <a:spLocks noChangeArrowheads="1"/>
          </p:cNvSpPr>
          <p:nvPr/>
        </p:nvSpPr>
        <p:spPr bwMode="auto">
          <a:xfrm>
            <a:off x="1981200" y="1905000"/>
            <a:ext cx="5257800" cy="41910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000" i="1" u="sng">
                <a:solidFill>
                  <a:srgbClr val="000066"/>
                </a:solidFill>
                <a:latin typeface="Calibri" pitchFamily="34" charset="0"/>
              </a:rPr>
              <a:t>Definition:</a:t>
            </a:r>
            <a:r>
              <a:rPr lang="en-US" altLang="en-US" sz="2000">
                <a:latin typeface="Calibri" pitchFamily="34" charset="0"/>
              </a:rPr>
              <a:t> A policy of </a:t>
            </a:r>
            <a:r>
              <a:rPr lang="en-US" altLang="en-US" sz="2000" b="1">
                <a:latin typeface="Calibri" pitchFamily="34" charset="0"/>
              </a:rPr>
              <a:t>third degree price discrimination</a:t>
            </a:r>
            <a:r>
              <a:rPr lang="en-US" altLang="en-US" sz="2000">
                <a:latin typeface="Calibri" pitchFamily="34" charset="0"/>
              </a:rPr>
              <a:t> offers a different price for each segment of the market (or each consumer group) when membership in a segment can be observed. </a:t>
            </a:r>
          </a:p>
          <a:p>
            <a:pPr algn="just" eaLnBrk="1" hangingPunct="1"/>
            <a:endParaRPr lang="en-US" altLang="en-US" sz="2000">
              <a:latin typeface="Calibri" pitchFamily="34" charset="0"/>
            </a:endParaRPr>
          </a:p>
          <a:p>
            <a:pPr algn="just" eaLnBrk="1" hangingPunct="1"/>
            <a:r>
              <a:rPr lang="en-US" altLang="en-US" sz="2000">
                <a:solidFill>
                  <a:srgbClr val="000066"/>
                </a:solidFill>
                <a:latin typeface="Calibri" pitchFamily="34" charset="0"/>
              </a:rPr>
              <a:t>Example:</a:t>
            </a:r>
            <a:r>
              <a:rPr lang="en-US" altLang="en-US" sz="2000">
                <a:latin typeface="Calibri" pitchFamily="34" charset="0"/>
              </a:rPr>
              <a:t> Movie ticket sales to older people or students at discount</a:t>
            </a:r>
          </a:p>
          <a:p>
            <a:pPr algn="just" eaLnBrk="1" hangingPunct="1"/>
            <a:endParaRPr lang="en-US" altLang="en-US" sz="2000">
              <a:latin typeface="Calibri" pitchFamily="34" charset="0"/>
            </a:endParaRPr>
          </a:p>
          <a:p>
            <a:pPr algn="just">
              <a:buFontTx/>
              <a:buChar char="•"/>
            </a:pPr>
            <a:r>
              <a:rPr lang="en-US" altLang="en-US" sz="2000" i="1">
                <a:latin typeface="Calibri" pitchFamily="34" charset="0"/>
              </a:rPr>
              <a:t> Suppose that marginal costs for the two markets are the same. How does a monopolist maximize profit with this type of price discrimination?  </a:t>
            </a:r>
            <a:endParaRPr lang="en-US" altLang="en-US" sz="2000">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C3B36F-9B61-439C-A3A3-96D3DAE8F4A8}" type="slidenum">
              <a:rPr lang="en-US" altLang="en-US">
                <a:solidFill>
                  <a:srgbClr val="898989"/>
                </a:solidFill>
                <a:latin typeface="Calibri" pitchFamily="34" charset="0"/>
              </a:rPr>
              <a:pPr eaLnBrk="1" hangingPunct="1"/>
              <a:t>21</a:t>
            </a:fld>
            <a:endParaRPr lang="en-US" altLang="en-US">
              <a:solidFill>
                <a:srgbClr val="898989"/>
              </a:solidFill>
              <a:latin typeface="Calibri" pitchFamily="34" charset="0"/>
            </a:endParaRPr>
          </a:p>
        </p:txBody>
      </p:sp>
      <p:sp>
        <p:nvSpPr>
          <p:cNvPr id="658435"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560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561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5606"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561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9" name="Text Box 9"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25610"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443" name="Rectangle 11"/>
          <p:cNvSpPr>
            <a:spLocks noChangeArrowheads="1"/>
          </p:cNvSpPr>
          <p:nvPr/>
        </p:nvSpPr>
        <p:spPr bwMode="auto">
          <a:xfrm>
            <a:off x="1200150" y="1628775"/>
            <a:ext cx="6386513" cy="446722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000">
                <a:latin typeface="Calibri" pitchFamily="34" charset="0"/>
              </a:rPr>
              <a:t>Set the marginal revenue in each market equal to marginal cost. (i.e., the monopolist maximizes total profits by maximizing profits from each group individually.)</a:t>
            </a:r>
          </a:p>
          <a:p>
            <a:pPr algn="just" eaLnBrk="1" hangingPunct="1"/>
            <a:endParaRPr lang="en-US" altLang="en-US" sz="2000">
              <a:latin typeface="Calibri" pitchFamily="34" charset="0"/>
            </a:endParaRPr>
          </a:p>
          <a:p>
            <a:pPr algn="just" eaLnBrk="1" hangingPunct="1"/>
            <a:r>
              <a:rPr lang="en-US" altLang="en-US" sz="2000">
                <a:latin typeface="Calibri" pitchFamily="34" charset="0"/>
              </a:rPr>
              <a:t>This implies that MR</a:t>
            </a:r>
            <a:r>
              <a:rPr lang="en-US" altLang="en-US" sz="2000" baseline="-25000">
                <a:latin typeface="Calibri" pitchFamily="34" charset="0"/>
              </a:rPr>
              <a:t>1</a:t>
            </a:r>
            <a:r>
              <a:rPr lang="en-US" altLang="en-US" sz="2000">
                <a:latin typeface="Calibri" pitchFamily="34" charset="0"/>
              </a:rPr>
              <a:t> = MC = MR</a:t>
            </a:r>
            <a:r>
              <a:rPr lang="en-US" altLang="en-US" sz="2000" baseline="-25000">
                <a:latin typeface="Calibri" pitchFamily="34" charset="0"/>
              </a:rPr>
              <a:t>2</a:t>
            </a:r>
            <a:r>
              <a:rPr lang="en-US" altLang="en-US" sz="2000">
                <a:latin typeface="Calibri" pitchFamily="34" charset="0"/>
              </a:rPr>
              <a:t> at the optimum.  Otherwise, the monopolist could raise revenues by switching sales from the low MR group to the high MR group.</a:t>
            </a:r>
          </a:p>
          <a:p>
            <a:pPr algn="just" eaLnBrk="1" hangingPunct="1"/>
            <a:endParaRPr lang="en-US" altLang="en-US" sz="2000">
              <a:latin typeface="Calibri" pitchFamily="34" charset="0"/>
            </a:endParaRPr>
          </a:p>
          <a:p>
            <a:pPr algn="just" eaLnBrk="1" hangingPunct="1"/>
            <a:endParaRPr lang="en-US" altLang="en-US" sz="2000">
              <a:latin typeface="Calibri" pitchFamily="34" charset="0"/>
            </a:endParaRPr>
          </a:p>
          <a:p>
            <a:pPr algn="just" eaLnBrk="1" hangingPunct="1"/>
            <a:r>
              <a:rPr lang="en-US" altLang="en-US" sz="2000">
                <a:latin typeface="Calibri" pitchFamily="34" charset="0"/>
              </a:rPr>
              <a:t>MC = AC = 20</a:t>
            </a:r>
          </a:p>
          <a:p>
            <a:pPr algn="just" eaLnBrk="1" hangingPunct="1"/>
            <a:endParaRPr lang="en-US" altLang="en-US" sz="2000">
              <a:latin typeface="Calibri" pitchFamily="34" charset="0"/>
            </a:endParaRPr>
          </a:p>
          <a:p>
            <a:pPr algn="just" eaLnBrk="1" hangingPunct="1"/>
            <a:r>
              <a:rPr lang="en-US" altLang="en-US" sz="2000">
                <a:latin typeface="Calibri" pitchFamily="34" charset="0"/>
              </a:rPr>
              <a:t>P</a:t>
            </a:r>
            <a:r>
              <a:rPr lang="en-US" altLang="en-US" sz="2000" baseline="-25000">
                <a:latin typeface="Calibri" pitchFamily="34" charset="0"/>
              </a:rPr>
              <a:t>1</a:t>
            </a:r>
            <a:r>
              <a:rPr lang="en-US" altLang="en-US" sz="2000">
                <a:latin typeface="Calibri" pitchFamily="34" charset="0"/>
              </a:rPr>
              <a:t> = 100 - Q</a:t>
            </a:r>
            <a:r>
              <a:rPr lang="en-US" altLang="en-US" sz="2000" baseline="-25000">
                <a:latin typeface="Calibri" pitchFamily="34" charset="0"/>
              </a:rPr>
              <a:t>1</a:t>
            </a:r>
          </a:p>
          <a:p>
            <a:pPr algn="just" eaLnBrk="1" hangingPunct="1"/>
            <a:r>
              <a:rPr lang="en-US" altLang="en-US" sz="2000">
                <a:latin typeface="Calibri" pitchFamily="34" charset="0"/>
              </a:rPr>
              <a:t>P</a:t>
            </a:r>
            <a:r>
              <a:rPr lang="en-US" altLang="en-US" sz="2000" baseline="-25000">
                <a:latin typeface="Calibri" pitchFamily="34" charset="0"/>
              </a:rPr>
              <a:t>2</a:t>
            </a:r>
            <a:r>
              <a:rPr lang="en-US" altLang="en-US" sz="2000">
                <a:latin typeface="Calibri" pitchFamily="34" charset="0"/>
              </a:rPr>
              <a:t> = 80 - 2Q</a:t>
            </a:r>
            <a:r>
              <a:rPr lang="en-US" altLang="en-US" sz="2000" baseline="-25000">
                <a:latin typeface="Calibri" pitchFamily="34" charset="0"/>
              </a:rPr>
              <a:t>2</a:t>
            </a:r>
          </a:p>
        </p:txBody>
      </p:sp>
      <p:sp>
        <p:nvSpPr>
          <p:cNvPr id="658444"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Optimal Pricing</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658446" name="AutoShape 14"/>
          <p:cNvSpPr>
            <a:spLocks noChangeArrowheads="1"/>
          </p:cNvSpPr>
          <p:nvPr/>
        </p:nvSpPr>
        <p:spPr bwMode="auto">
          <a:xfrm>
            <a:off x="3454400" y="4216400"/>
            <a:ext cx="3733800" cy="1219200"/>
          </a:xfrm>
          <a:prstGeom prst="leftArrow">
            <a:avLst>
              <a:gd name="adj1" fmla="val 50000"/>
              <a:gd name="adj2" fmla="val 76563"/>
            </a:avLst>
          </a:prstGeom>
          <a:solidFill>
            <a:srgbClr val="969696"/>
          </a:solidFill>
          <a:ln w="9525">
            <a:noFill/>
            <a:miter lim="800000"/>
            <a:headEnd/>
            <a:tailEnd/>
          </a:ln>
          <a:effectLst>
            <a:outerShdw dist="107763" dir="2700000" algn="ctr" rotWithShape="0">
              <a:schemeClr val="bg2">
                <a:alpha val="50000"/>
              </a:schemeClr>
            </a:outerShdw>
          </a:effectLst>
        </p:spPr>
        <p:txBody>
          <a:bodyPr wrap="none" anchor="ctr"/>
          <a:lstStyle/>
          <a:p>
            <a:pPr fontAlgn="auto">
              <a:spcBef>
                <a:spcPts val="0"/>
              </a:spcBef>
              <a:spcAft>
                <a:spcPts val="0"/>
              </a:spcAft>
              <a:defRPr/>
            </a:pPr>
            <a:r>
              <a:rPr lang="en-US" sz="3200" b="1" dirty="0">
                <a:solidFill>
                  <a:srgbClr val="000066"/>
                </a:solidFill>
                <a:latin typeface="+mn-lt"/>
              </a:rPr>
              <a:t>Example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E43721B-FA10-4448-9DB4-6C0D83719806}" type="slidenum">
              <a:rPr lang="en-US" altLang="en-US">
                <a:solidFill>
                  <a:srgbClr val="898989"/>
                </a:solidFill>
                <a:latin typeface="Calibri" pitchFamily="34" charset="0"/>
              </a:rPr>
              <a:pPr eaLnBrk="1" hangingPunct="1"/>
              <a:t>22</a:t>
            </a:fld>
            <a:endParaRPr lang="en-US" altLang="en-US">
              <a:solidFill>
                <a:srgbClr val="898989"/>
              </a:solidFill>
              <a:latin typeface="Calibri" pitchFamily="34" charset="0"/>
            </a:endParaRPr>
          </a:p>
        </p:txBody>
      </p:sp>
      <p:sp>
        <p:nvSpPr>
          <p:cNvPr id="659459"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66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664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630"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2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664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Text Box 9"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26634"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9467" name="Rectangle 11"/>
          <p:cNvSpPr>
            <a:spLocks noChangeArrowheads="1"/>
          </p:cNvSpPr>
          <p:nvPr/>
        </p:nvSpPr>
        <p:spPr bwMode="auto">
          <a:xfrm>
            <a:off x="2182813" y="2022475"/>
            <a:ext cx="4572000" cy="3046413"/>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libri" pitchFamily="34" charset="0"/>
              </a:rPr>
              <a:t>MR</a:t>
            </a:r>
            <a:r>
              <a:rPr lang="en-US" altLang="en-US" sz="2400" baseline="-25000">
                <a:latin typeface="Calibri" pitchFamily="34" charset="0"/>
              </a:rPr>
              <a:t>1</a:t>
            </a:r>
            <a:r>
              <a:rPr lang="en-US" altLang="en-US" sz="2400">
                <a:latin typeface="Calibri" pitchFamily="34" charset="0"/>
              </a:rPr>
              <a:t> = 100 - 2Q</a:t>
            </a:r>
            <a:r>
              <a:rPr lang="en-US" altLang="en-US" sz="2400" baseline="-25000">
                <a:latin typeface="Calibri" pitchFamily="34" charset="0"/>
              </a:rPr>
              <a:t>1</a:t>
            </a:r>
            <a:r>
              <a:rPr lang="en-US" altLang="en-US" sz="2400">
                <a:latin typeface="Calibri" pitchFamily="34" charset="0"/>
              </a:rPr>
              <a:t> = MC = 20</a:t>
            </a:r>
          </a:p>
          <a:p>
            <a:pPr eaLnBrk="1" hangingPunct="1"/>
            <a:r>
              <a:rPr lang="en-US" altLang="en-US" sz="2400">
                <a:latin typeface="Calibri" pitchFamily="34" charset="0"/>
              </a:rPr>
              <a:t>MR</a:t>
            </a:r>
            <a:r>
              <a:rPr lang="en-US" altLang="en-US" sz="2400" baseline="-25000">
                <a:latin typeface="Calibri" pitchFamily="34" charset="0"/>
              </a:rPr>
              <a:t>2</a:t>
            </a:r>
            <a:r>
              <a:rPr lang="en-US" altLang="en-US" sz="2400">
                <a:latin typeface="Calibri" pitchFamily="34" charset="0"/>
              </a:rPr>
              <a:t> = 80 - 4Q</a:t>
            </a:r>
            <a:r>
              <a:rPr lang="en-US" altLang="en-US" sz="2400" baseline="-25000">
                <a:latin typeface="Calibri" pitchFamily="34" charset="0"/>
              </a:rPr>
              <a:t>2</a:t>
            </a:r>
            <a:r>
              <a:rPr lang="en-US" altLang="en-US" sz="2400">
                <a:latin typeface="Calibri" pitchFamily="34" charset="0"/>
              </a:rPr>
              <a:t> = MC = 20</a:t>
            </a:r>
          </a:p>
          <a:p>
            <a:pPr eaLnBrk="1" hangingPunct="1"/>
            <a:endParaRPr lang="en-US" altLang="en-US" sz="2400">
              <a:latin typeface="Calibri" pitchFamily="34" charset="0"/>
            </a:endParaRPr>
          </a:p>
          <a:p>
            <a:pPr eaLnBrk="1" hangingPunct="1"/>
            <a:r>
              <a:rPr lang="en-US" altLang="en-US" sz="2400">
                <a:latin typeface="Calibri" pitchFamily="34" charset="0"/>
              </a:rPr>
              <a:t>Q</a:t>
            </a:r>
            <a:r>
              <a:rPr lang="en-US" altLang="en-US" sz="2400" baseline="-25000">
                <a:latin typeface="Calibri" pitchFamily="34" charset="0"/>
              </a:rPr>
              <a:t>1</a:t>
            </a:r>
            <a:r>
              <a:rPr lang="en-US" altLang="en-US" sz="2400">
                <a:latin typeface="Calibri" pitchFamily="34" charset="0"/>
              </a:rPr>
              <a:t>* = 40</a:t>
            </a:r>
          </a:p>
          <a:p>
            <a:pPr eaLnBrk="1" hangingPunct="1"/>
            <a:r>
              <a:rPr lang="en-US" altLang="en-US" sz="2400">
                <a:latin typeface="Calibri" pitchFamily="34" charset="0"/>
              </a:rPr>
              <a:t>Q</a:t>
            </a:r>
            <a:r>
              <a:rPr lang="en-US" altLang="en-US" sz="2400" baseline="-25000">
                <a:latin typeface="Calibri" pitchFamily="34" charset="0"/>
              </a:rPr>
              <a:t>2</a:t>
            </a:r>
            <a:r>
              <a:rPr lang="en-US" altLang="en-US" sz="2400">
                <a:latin typeface="Calibri" pitchFamily="34" charset="0"/>
              </a:rPr>
              <a:t>* = 15</a:t>
            </a:r>
          </a:p>
          <a:p>
            <a:pPr eaLnBrk="1" hangingPunct="1"/>
            <a:endParaRPr lang="en-US" altLang="en-US" sz="2400">
              <a:latin typeface="Calibri" pitchFamily="34" charset="0"/>
            </a:endParaRPr>
          </a:p>
          <a:p>
            <a:pPr eaLnBrk="1" hangingPunct="1"/>
            <a:r>
              <a:rPr lang="en-US" altLang="en-US" sz="2400">
                <a:latin typeface="Calibri" pitchFamily="34" charset="0"/>
              </a:rPr>
              <a:t>P</a:t>
            </a:r>
            <a:r>
              <a:rPr lang="en-US" altLang="en-US" sz="2400" baseline="-25000">
                <a:latin typeface="Calibri" pitchFamily="34" charset="0"/>
              </a:rPr>
              <a:t>1</a:t>
            </a:r>
            <a:r>
              <a:rPr lang="en-US" altLang="en-US" sz="2400">
                <a:latin typeface="Calibri" pitchFamily="34" charset="0"/>
              </a:rPr>
              <a:t>* = 60</a:t>
            </a:r>
          </a:p>
          <a:p>
            <a:pPr eaLnBrk="1" hangingPunct="1"/>
            <a:r>
              <a:rPr lang="en-US" altLang="en-US" sz="2400">
                <a:latin typeface="Calibri" pitchFamily="34" charset="0"/>
              </a:rPr>
              <a:t>P</a:t>
            </a:r>
            <a:r>
              <a:rPr lang="en-US" altLang="en-US" sz="2400" baseline="-25000">
                <a:latin typeface="Calibri" pitchFamily="34" charset="0"/>
              </a:rPr>
              <a:t>2</a:t>
            </a:r>
            <a:r>
              <a:rPr lang="en-US" altLang="en-US" sz="2400">
                <a:latin typeface="Calibri" pitchFamily="34" charset="0"/>
              </a:rPr>
              <a:t>* = 50</a:t>
            </a:r>
          </a:p>
        </p:txBody>
      </p:sp>
      <p:sp>
        <p:nvSpPr>
          <p:cNvPr id="659468"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Optimal Pricing</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659469" name="AutoShape 13"/>
          <p:cNvSpPr>
            <a:spLocks noChangeArrowheads="1"/>
          </p:cNvSpPr>
          <p:nvPr/>
        </p:nvSpPr>
        <p:spPr bwMode="auto">
          <a:xfrm>
            <a:off x="4706938" y="3421063"/>
            <a:ext cx="3025775" cy="914400"/>
          </a:xfrm>
          <a:prstGeom prst="leftArrow">
            <a:avLst>
              <a:gd name="adj1" fmla="val 50000"/>
              <a:gd name="adj2" fmla="val 82726"/>
            </a:avLst>
          </a:prstGeom>
          <a:solidFill>
            <a:srgbClr val="969696"/>
          </a:solidFill>
          <a:ln w="9525">
            <a:noFill/>
            <a:miter lim="800000"/>
            <a:headEnd/>
            <a:tailEnd/>
          </a:ln>
          <a:effectLst>
            <a:outerShdw dist="107763" dir="2700000" algn="ctr" rotWithShape="0">
              <a:schemeClr val="bg2">
                <a:alpha val="50000"/>
              </a:schemeClr>
            </a:outerShdw>
          </a:effectLst>
        </p:spPr>
        <p:txBody>
          <a:bodyPr wrap="none" anchor="ctr"/>
          <a:lstStyle/>
          <a:p>
            <a:pPr fontAlgn="auto">
              <a:spcBef>
                <a:spcPts val="0"/>
              </a:spcBef>
              <a:spcAft>
                <a:spcPts val="0"/>
              </a:spcAft>
              <a:defRPr/>
            </a:pPr>
            <a:r>
              <a:rPr lang="en-US" sz="3200" b="1" dirty="0">
                <a:solidFill>
                  <a:srgbClr val="000066"/>
                </a:solidFill>
                <a:latin typeface="+mn-lt"/>
              </a:rPr>
              <a:t>Example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457ED3E-999E-4E56-882D-C53FABDAEBE9}" type="slidenum">
              <a:rPr lang="en-US" altLang="en-US">
                <a:solidFill>
                  <a:srgbClr val="898989"/>
                </a:solidFill>
                <a:latin typeface="Calibri" pitchFamily="34" charset="0"/>
              </a:rPr>
              <a:pPr eaLnBrk="1" hangingPunct="1"/>
              <a:t>23</a:t>
            </a:fld>
            <a:endParaRPr lang="en-US" altLang="en-US">
              <a:solidFill>
                <a:srgbClr val="898989"/>
              </a:solidFill>
              <a:latin typeface="Calibri" pitchFamily="34" charset="0"/>
            </a:endParaRPr>
          </a:p>
        </p:txBody>
      </p:sp>
      <p:sp>
        <p:nvSpPr>
          <p:cNvPr id="27653" name="Line 4"/>
          <p:cNvSpPr>
            <a:spLocks noChangeShapeType="1"/>
          </p:cNvSpPr>
          <p:nvPr/>
        </p:nvSpPr>
        <p:spPr bwMode="auto">
          <a:xfrm>
            <a:off x="5257800" y="5749925"/>
            <a:ext cx="3581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5"/>
          <p:cNvSpPr>
            <a:spLocks noChangeShapeType="1"/>
          </p:cNvSpPr>
          <p:nvPr/>
        </p:nvSpPr>
        <p:spPr bwMode="auto">
          <a:xfrm flipV="1">
            <a:off x="5257800" y="2092325"/>
            <a:ext cx="0" cy="3657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5" name="Text Box 8"/>
          <p:cNvSpPr txBox="1">
            <a:spLocks noChangeArrowheads="1"/>
          </p:cNvSpPr>
          <p:nvPr/>
        </p:nvSpPr>
        <p:spPr bwMode="auto">
          <a:xfrm>
            <a:off x="5013325" y="563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27656" name="Line 10"/>
          <p:cNvSpPr>
            <a:spLocks noChangeShapeType="1"/>
          </p:cNvSpPr>
          <p:nvPr/>
        </p:nvSpPr>
        <p:spPr bwMode="auto">
          <a:xfrm>
            <a:off x="5257800" y="3311525"/>
            <a:ext cx="1371600" cy="2438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14"/>
          <p:cNvSpPr>
            <a:spLocks noChangeShapeType="1"/>
          </p:cNvSpPr>
          <p:nvPr/>
        </p:nvSpPr>
        <p:spPr bwMode="auto">
          <a:xfrm>
            <a:off x="762000" y="509746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19"/>
          <p:cNvSpPr>
            <a:spLocks noChangeShapeType="1"/>
          </p:cNvSpPr>
          <p:nvPr/>
        </p:nvSpPr>
        <p:spPr bwMode="auto">
          <a:xfrm>
            <a:off x="5257800" y="3387725"/>
            <a:ext cx="649288" cy="2339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9" name="Text Box 20"/>
          <p:cNvSpPr txBox="1">
            <a:spLocks noChangeArrowheads="1"/>
          </p:cNvSpPr>
          <p:nvPr/>
        </p:nvSpPr>
        <p:spPr bwMode="auto">
          <a:xfrm>
            <a:off x="4800600" y="31591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80</a:t>
            </a:r>
          </a:p>
        </p:txBody>
      </p:sp>
      <p:sp>
        <p:nvSpPr>
          <p:cNvPr id="27660" name="Line 21"/>
          <p:cNvSpPr>
            <a:spLocks noChangeShapeType="1"/>
          </p:cNvSpPr>
          <p:nvPr/>
        </p:nvSpPr>
        <p:spPr bwMode="auto">
          <a:xfrm flipV="1">
            <a:off x="5715000" y="4073525"/>
            <a:ext cx="0" cy="1676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22"/>
          <p:cNvSpPr>
            <a:spLocks noChangeShapeType="1"/>
          </p:cNvSpPr>
          <p:nvPr/>
        </p:nvSpPr>
        <p:spPr bwMode="auto">
          <a:xfrm flipH="1">
            <a:off x="5257800" y="4073525"/>
            <a:ext cx="457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2" name="Text Box 23"/>
          <p:cNvSpPr txBox="1">
            <a:spLocks noChangeArrowheads="1"/>
          </p:cNvSpPr>
          <p:nvPr/>
        </p:nvSpPr>
        <p:spPr bwMode="auto">
          <a:xfrm>
            <a:off x="4800600" y="39211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50</a:t>
            </a:r>
          </a:p>
        </p:txBody>
      </p:sp>
      <p:sp>
        <p:nvSpPr>
          <p:cNvPr id="27663" name="Text Box 24"/>
          <p:cNvSpPr txBox="1">
            <a:spLocks noChangeArrowheads="1"/>
          </p:cNvSpPr>
          <p:nvPr/>
        </p:nvSpPr>
        <p:spPr bwMode="auto">
          <a:xfrm>
            <a:off x="5546725" y="5715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20</a:t>
            </a:r>
          </a:p>
        </p:txBody>
      </p:sp>
      <p:sp>
        <p:nvSpPr>
          <p:cNvPr id="27664" name="Text Box 25"/>
          <p:cNvSpPr txBox="1">
            <a:spLocks noChangeArrowheads="1"/>
          </p:cNvSpPr>
          <p:nvPr/>
        </p:nvSpPr>
        <p:spPr bwMode="auto">
          <a:xfrm>
            <a:off x="6461125" y="5715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40</a:t>
            </a:r>
          </a:p>
        </p:txBody>
      </p:sp>
      <p:sp>
        <p:nvSpPr>
          <p:cNvPr id="27665" name="Text Box 26"/>
          <p:cNvSpPr txBox="1">
            <a:spLocks noChangeArrowheads="1"/>
          </p:cNvSpPr>
          <p:nvPr/>
        </p:nvSpPr>
        <p:spPr bwMode="auto">
          <a:xfrm>
            <a:off x="8442325" y="57912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p>
        </p:txBody>
      </p:sp>
      <p:sp>
        <p:nvSpPr>
          <p:cNvPr id="27666" name="Text Box 29"/>
          <p:cNvSpPr txBox="1">
            <a:spLocks noChangeArrowheads="1"/>
          </p:cNvSpPr>
          <p:nvPr/>
        </p:nvSpPr>
        <p:spPr bwMode="auto">
          <a:xfrm>
            <a:off x="5013325" y="16002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p>
        </p:txBody>
      </p:sp>
      <p:sp>
        <p:nvSpPr>
          <p:cNvPr id="27667" name="Text Box 32"/>
          <p:cNvSpPr txBox="1">
            <a:spLocks noChangeArrowheads="1"/>
          </p:cNvSpPr>
          <p:nvPr/>
        </p:nvSpPr>
        <p:spPr bwMode="auto">
          <a:xfrm>
            <a:off x="5546725" y="3276600"/>
            <a:ext cx="151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Demand 2</a:t>
            </a:r>
          </a:p>
        </p:txBody>
      </p:sp>
      <p:sp>
        <p:nvSpPr>
          <p:cNvPr id="27668" name="Text Box 34"/>
          <p:cNvSpPr txBox="1">
            <a:spLocks noChangeArrowheads="1"/>
          </p:cNvSpPr>
          <p:nvPr/>
        </p:nvSpPr>
        <p:spPr bwMode="auto">
          <a:xfrm>
            <a:off x="5851525" y="59944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MR</a:t>
            </a:r>
            <a:r>
              <a:rPr lang="en-GB" altLang="en-US" sz="2400" b="1" baseline="-25000">
                <a:latin typeface="Calibri" pitchFamily="34" charset="0"/>
              </a:rPr>
              <a:t>2</a:t>
            </a:r>
            <a:endParaRPr lang="en-GB" altLang="en-US" sz="2400" b="1">
              <a:latin typeface="Calibri" pitchFamily="34" charset="0"/>
            </a:endParaRPr>
          </a:p>
        </p:txBody>
      </p:sp>
      <p:sp>
        <p:nvSpPr>
          <p:cNvPr id="661539" name="AutoShape 3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765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769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7670" name="Picture 3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1" name="Picture 3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2" name="Picture 3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769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3" name="Text Box 41"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27674" name="Picture 4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5" name="Line 43"/>
          <p:cNvSpPr>
            <a:spLocks noChangeShapeType="1"/>
          </p:cNvSpPr>
          <p:nvPr/>
        </p:nvSpPr>
        <p:spPr bwMode="auto">
          <a:xfrm>
            <a:off x="738188" y="5732463"/>
            <a:ext cx="3810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6" name="Line 44"/>
          <p:cNvSpPr>
            <a:spLocks noChangeShapeType="1"/>
          </p:cNvSpPr>
          <p:nvPr/>
        </p:nvSpPr>
        <p:spPr bwMode="auto">
          <a:xfrm flipV="1">
            <a:off x="738188" y="1998663"/>
            <a:ext cx="0" cy="3733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7" name="Text Box 45"/>
          <p:cNvSpPr txBox="1">
            <a:spLocks noChangeArrowheads="1"/>
          </p:cNvSpPr>
          <p:nvPr/>
        </p:nvSpPr>
        <p:spPr bwMode="auto">
          <a:xfrm>
            <a:off x="417513" y="5621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0</a:t>
            </a:r>
          </a:p>
        </p:txBody>
      </p:sp>
      <p:sp>
        <p:nvSpPr>
          <p:cNvPr id="27678" name="Line 46"/>
          <p:cNvSpPr>
            <a:spLocks noChangeShapeType="1"/>
          </p:cNvSpPr>
          <p:nvPr/>
        </p:nvSpPr>
        <p:spPr bwMode="auto">
          <a:xfrm>
            <a:off x="738188" y="2989263"/>
            <a:ext cx="2743200" cy="2743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9" name="Text Box 47"/>
          <p:cNvSpPr txBox="1">
            <a:spLocks noChangeArrowheads="1"/>
          </p:cNvSpPr>
          <p:nvPr/>
        </p:nvSpPr>
        <p:spPr bwMode="auto">
          <a:xfrm>
            <a:off x="41275" y="2871788"/>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latin typeface="Calibri" pitchFamily="34" charset="0"/>
              </a:rPr>
              <a:t>100</a:t>
            </a:r>
          </a:p>
        </p:txBody>
      </p:sp>
      <p:sp>
        <p:nvSpPr>
          <p:cNvPr id="27680" name="Text Box 48"/>
          <p:cNvSpPr txBox="1">
            <a:spLocks noChangeArrowheads="1"/>
          </p:cNvSpPr>
          <p:nvPr/>
        </p:nvSpPr>
        <p:spPr bwMode="auto">
          <a:xfrm>
            <a:off x="3236913" y="5697538"/>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100</a:t>
            </a:r>
          </a:p>
        </p:txBody>
      </p:sp>
      <p:sp>
        <p:nvSpPr>
          <p:cNvPr id="27681" name="Line 49"/>
          <p:cNvSpPr>
            <a:spLocks noChangeShapeType="1"/>
          </p:cNvSpPr>
          <p:nvPr/>
        </p:nvSpPr>
        <p:spPr bwMode="auto">
          <a:xfrm>
            <a:off x="738188" y="2989263"/>
            <a:ext cx="1201737" cy="2760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2" name="Text Box 50"/>
          <p:cNvSpPr txBox="1">
            <a:spLocks noChangeArrowheads="1"/>
          </p:cNvSpPr>
          <p:nvPr/>
        </p:nvSpPr>
        <p:spPr bwMode="auto">
          <a:xfrm>
            <a:off x="193675" y="48529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latin typeface="Calibri" pitchFamily="34" charset="0"/>
              </a:rPr>
              <a:t>20</a:t>
            </a:r>
          </a:p>
        </p:txBody>
      </p:sp>
      <p:sp>
        <p:nvSpPr>
          <p:cNvPr id="27683" name="Line 51"/>
          <p:cNvSpPr>
            <a:spLocks noChangeShapeType="1"/>
          </p:cNvSpPr>
          <p:nvPr/>
        </p:nvSpPr>
        <p:spPr bwMode="auto">
          <a:xfrm flipV="1">
            <a:off x="1652588" y="3903663"/>
            <a:ext cx="0" cy="1828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4" name="Line 52"/>
          <p:cNvSpPr>
            <a:spLocks noChangeShapeType="1"/>
          </p:cNvSpPr>
          <p:nvPr/>
        </p:nvSpPr>
        <p:spPr bwMode="auto">
          <a:xfrm flipH="1">
            <a:off x="738188" y="3903663"/>
            <a:ext cx="914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5" name="Text Box 53"/>
          <p:cNvSpPr txBox="1">
            <a:spLocks noChangeArrowheads="1"/>
          </p:cNvSpPr>
          <p:nvPr/>
        </p:nvSpPr>
        <p:spPr bwMode="auto">
          <a:xfrm>
            <a:off x="193675" y="37099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latin typeface="Calibri" pitchFamily="34" charset="0"/>
              </a:rPr>
              <a:t>60</a:t>
            </a:r>
          </a:p>
        </p:txBody>
      </p:sp>
      <p:sp>
        <p:nvSpPr>
          <p:cNvPr id="27686" name="Text Box 55"/>
          <p:cNvSpPr txBox="1">
            <a:spLocks noChangeArrowheads="1"/>
          </p:cNvSpPr>
          <p:nvPr/>
        </p:nvSpPr>
        <p:spPr bwMode="auto">
          <a:xfrm>
            <a:off x="254000" y="1912938"/>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p>
        </p:txBody>
      </p:sp>
      <p:sp>
        <p:nvSpPr>
          <p:cNvPr id="27687" name="Text Box 56"/>
          <p:cNvSpPr txBox="1">
            <a:spLocks noChangeArrowheads="1"/>
          </p:cNvSpPr>
          <p:nvPr/>
        </p:nvSpPr>
        <p:spPr bwMode="auto">
          <a:xfrm>
            <a:off x="1255713" y="3030538"/>
            <a:ext cx="151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Demand 1</a:t>
            </a:r>
          </a:p>
        </p:txBody>
      </p:sp>
      <p:sp>
        <p:nvSpPr>
          <p:cNvPr id="27688" name="Text Box 57"/>
          <p:cNvSpPr txBox="1">
            <a:spLocks noChangeArrowheads="1"/>
          </p:cNvSpPr>
          <p:nvPr/>
        </p:nvSpPr>
        <p:spPr bwMode="auto">
          <a:xfrm>
            <a:off x="1943100" y="57991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MR</a:t>
            </a:r>
            <a:r>
              <a:rPr lang="en-GB" altLang="en-US" sz="2400" b="1" baseline="-25000">
                <a:latin typeface="Calibri" pitchFamily="34" charset="0"/>
              </a:rPr>
              <a:t>1</a:t>
            </a:r>
            <a:endParaRPr lang="en-GB" altLang="en-US" sz="2400" b="1">
              <a:latin typeface="Calibri" pitchFamily="34" charset="0"/>
            </a:endParaRPr>
          </a:p>
        </p:txBody>
      </p:sp>
      <p:sp>
        <p:nvSpPr>
          <p:cNvPr id="661562" name="AutoShape 5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Third Degree Price Discrimination</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27690" name="Text Box 59"/>
          <p:cNvSpPr txBox="1">
            <a:spLocks noChangeArrowheads="1"/>
          </p:cNvSpPr>
          <p:nvPr/>
        </p:nvSpPr>
        <p:spPr bwMode="auto">
          <a:xfrm>
            <a:off x="4151313" y="5773738"/>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p>
        </p:txBody>
      </p:sp>
      <p:sp>
        <p:nvSpPr>
          <p:cNvPr id="661564" name="Text Box 60"/>
          <p:cNvSpPr txBox="1">
            <a:spLocks noChangeArrowheads="1"/>
          </p:cNvSpPr>
          <p:nvPr/>
        </p:nvSpPr>
        <p:spPr bwMode="auto">
          <a:xfrm>
            <a:off x="1728788" y="1905000"/>
            <a:ext cx="1393825" cy="4572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wrap="none">
            <a:spAutoFit/>
          </a:bodyPr>
          <a:lstStyle/>
          <a:p>
            <a:pPr eaLnBrk="0" fontAlgn="auto" hangingPunct="0">
              <a:spcBef>
                <a:spcPts val="0"/>
              </a:spcBef>
              <a:spcAft>
                <a:spcPts val="0"/>
              </a:spcAft>
              <a:defRPr/>
            </a:pPr>
            <a:r>
              <a:rPr lang="en-GB" sz="2400" b="1" dirty="0">
                <a:solidFill>
                  <a:srgbClr val="000066"/>
                </a:solidFill>
                <a:latin typeface="+mn-lt"/>
              </a:rPr>
              <a:t>Market 1</a:t>
            </a:r>
          </a:p>
        </p:txBody>
      </p:sp>
      <p:sp>
        <p:nvSpPr>
          <p:cNvPr id="661565" name="Text Box 61"/>
          <p:cNvSpPr txBox="1">
            <a:spLocks noChangeArrowheads="1"/>
          </p:cNvSpPr>
          <p:nvPr/>
        </p:nvSpPr>
        <p:spPr bwMode="auto">
          <a:xfrm>
            <a:off x="6326188" y="1897063"/>
            <a:ext cx="1393825" cy="4572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wrap="none">
            <a:spAutoFit/>
          </a:bodyPr>
          <a:lstStyle/>
          <a:p>
            <a:pPr eaLnBrk="0" fontAlgn="auto" hangingPunct="0">
              <a:spcBef>
                <a:spcPts val="0"/>
              </a:spcBef>
              <a:spcAft>
                <a:spcPts val="0"/>
              </a:spcAft>
              <a:defRPr/>
            </a:pPr>
            <a:r>
              <a:rPr lang="en-GB" sz="2400" b="1" dirty="0">
                <a:solidFill>
                  <a:srgbClr val="000066"/>
                </a:solidFill>
                <a:latin typeface="+mn-lt"/>
              </a:rPr>
              <a:t>Market 2</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2F03027-95C7-496E-BEEB-AFE5EDD52B3D}" type="slidenum">
              <a:rPr lang="en-US" altLang="en-US">
                <a:solidFill>
                  <a:srgbClr val="898989"/>
                </a:solidFill>
                <a:latin typeface="Calibri" pitchFamily="34" charset="0"/>
              </a:rPr>
              <a:pPr eaLnBrk="1" hangingPunct="1"/>
              <a:t>3</a:t>
            </a:fld>
            <a:endParaRPr lang="en-US" altLang="en-US">
              <a:solidFill>
                <a:srgbClr val="898989"/>
              </a:solidFill>
              <a:latin typeface="Calibri" pitchFamily="34" charset="0"/>
            </a:endParaRPr>
          </a:p>
        </p:txBody>
      </p:sp>
      <p:sp>
        <p:nvSpPr>
          <p:cNvPr id="632836"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05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06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4"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06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7" name="Text Box 10"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2058"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2844"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Uniform Price Vs. Price Discrimination</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2060" name="Rectangle 13"/>
          <p:cNvSpPr>
            <a:spLocks noChangeArrowheads="1"/>
          </p:cNvSpPr>
          <p:nvPr/>
        </p:nvSpPr>
        <p:spPr bwMode="auto">
          <a:xfrm>
            <a:off x="1471613" y="1504950"/>
            <a:ext cx="6223000" cy="48323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200" i="1" u="sng">
                <a:solidFill>
                  <a:srgbClr val="000066"/>
                </a:solidFill>
                <a:latin typeface="Calibri" pitchFamily="34" charset="0"/>
              </a:rPr>
              <a:t>Definition:</a:t>
            </a:r>
            <a:r>
              <a:rPr lang="en-US" altLang="en-US" sz="2200">
                <a:latin typeface="Calibri" pitchFamily="34" charset="0"/>
              </a:rPr>
              <a:t> A monopolist charges a </a:t>
            </a:r>
            <a:r>
              <a:rPr lang="en-US" altLang="en-US" sz="2200" b="1">
                <a:latin typeface="Calibri" pitchFamily="34" charset="0"/>
              </a:rPr>
              <a:t>uniform price </a:t>
            </a:r>
            <a:r>
              <a:rPr lang="en-US" altLang="en-US" sz="2200">
                <a:latin typeface="Calibri" pitchFamily="34" charset="0"/>
              </a:rPr>
              <a:t>if it sets the same price for every unit of output sold.</a:t>
            </a:r>
          </a:p>
          <a:p>
            <a:pPr algn="just" eaLnBrk="1" hangingPunct="1"/>
            <a:endParaRPr lang="en-US" altLang="en-US" sz="2200">
              <a:latin typeface="Calibri" pitchFamily="34" charset="0"/>
            </a:endParaRPr>
          </a:p>
          <a:p>
            <a:pPr algn="just" eaLnBrk="1" hangingPunct="1"/>
            <a:r>
              <a:rPr lang="en-US" altLang="en-US" sz="2200">
                <a:latin typeface="Calibri" pitchFamily="34" charset="0"/>
              </a:rPr>
              <a:t>While the monopolist captures profits due to an optimal uniform pricing policy, it does not receive the consumer surplus or dead-weight loss associated with this policy.</a:t>
            </a:r>
          </a:p>
          <a:p>
            <a:pPr algn="just" eaLnBrk="1" hangingPunct="1"/>
            <a:endParaRPr lang="en-US" altLang="en-US" sz="2200">
              <a:latin typeface="Calibri" pitchFamily="34" charset="0"/>
            </a:endParaRPr>
          </a:p>
          <a:p>
            <a:pPr algn="just" eaLnBrk="1" hangingPunct="1"/>
            <a:r>
              <a:rPr lang="en-US" altLang="en-US" sz="2200">
                <a:latin typeface="Calibri" pitchFamily="34" charset="0"/>
              </a:rPr>
              <a:t>The monopolist can overcome this by charging more than one price for its product.  </a:t>
            </a:r>
          </a:p>
          <a:p>
            <a:pPr algn="just" eaLnBrk="1" hangingPunct="1"/>
            <a:endParaRPr lang="en-US" altLang="en-US" sz="2200" u="sng">
              <a:latin typeface="Calibri" pitchFamily="34" charset="0"/>
            </a:endParaRPr>
          </a:p>
          <a:p>
            <a:pPr algn="just" eaLnBrk="1" hangingPunct="1"/>
            <a:r>
              <a:rPr lang="en-US" altLang="en-US" sz="2200" i="1" u="sng">
                <a:solidFill>
                  <a:srgbClr val="000066"/>
                </a:solidFill>
                <a:latin typeface="Calibri" pitchFamily="34" charset="0"/>
              </a:rPr>
              <a:t>Definition:</a:t>
            </a:r>
            <a:r>
              <a:rPr lang="en-US" altLang="en-US" sz="2200">
                <a:latin typeface="Calibri" pitchFamily="34" charset="0"/>
              </a:rPr>
              <a:t>  A monopolist </a:t>
            </a:r>
            <a:r>
              <a:rPr lang="en-US" altLang="en-US" sz="2200" b="1">
                <a:latin typeface="Calibri" pitchFamily="34" charset="0"/>
              </a:rPr>
              <a:t>price discriminates</a:t>
            </a:r>
            <a:r>
              <a:rPr lang="en-US" altLang="en-US" sz="2200">
                <a:latin typeface="Calibri" pitchFamily="34" charset="0"/>
              </a:rPr>
              <a:t> if it charges more than one price for the same good or service.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D81BC00-EFA5-4E3D-BA03-8EF5E940DE0F}" type="slidenum">
              <a:rPr lang="en-US" altLang="en-US">
                <a:solidFill>
                  <a:srgbClr val="898989"/>
                </a:solidFill>
                <a:latin typeface="Calibri" pitchFamily="34" charset="0"/>
              </a:rPr>
              <a:pPr eaLnBrk="1" hangingPunct="1"/>
              <a:t>4</a:t>
            </a:fld>
            <a:endParaRPr lang="en-US" altLang="en-US">
              <a:solidFill>
                <a:srgbClr val="898989"/>
              </a:solidFill>
              <a:latin typeface="Calibri" pitchFamily="34" charset="0"/>
            </a:endParaRPr>
          </a:p>
        </p:txBody>
      </p:sp>
      <p:sp>
        <p:nvSpPr>
          <p:cNvPr id="635908"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07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08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8"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08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1" name="Text Box 10"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3082"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916"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Forms of Price Discrimination</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635917" name="Rectangle 13"/>
          <p:cNvSpPr>
            <a:spLocks noChangeArrowheads="1"/>
          </p:cNvSpPr>
          <p:nvPr/>
        </p:nvSpPr>
        <p:spPr bwMode="auto">
          <a:xfrm>
            <a:off x="457200" y="1447800"/>
            <a:ext cx="8153400" cy="45243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i="1" u="sng">
                <a:solidFill>
                  <a:srgbClr val="000066"/>
                </a:solidFill>
                <a:latin typeface="Calibri" pitchFamily="34" charset="0"/>
              </a:rPr>
              <a:t>Definition:</a:t>
            </a:r>
            <a:r>
              <a:rPr lang="en-US" altLang="en-US" sz="2400">
                <a:latin typeface="Calibri" pitchFamily="34" charset="0"/>
              </a:rPr>
              <a:t> A policy of </a:t>
            </a:r>
            <a:r>
              <a:rPr lang="en-US" altLang="en-US" sz="2400" b="1">
                <a:latin typeface="Calibri" pitchFamily="34" charset="0"/>
              </a:rPr>
              <a:t>first degree (or perfect) price discrimination</a:t>
            </a:r>
            <a:r>
              <a:rPr lang="en-US" altLang="en-US" sz="2400">
                <a:latin typeface="Calibri" pitchFamily="34" charset="0"/>
              </a:rPr>
              <a:t> prices each unit sold at the consumer's maximum willingness to pay.  This willingness to pay is directly observable by the monopolist.</a:t>
            </a:r>
          </a:p>
          <a:p>
            <a:pPr algn="just" eaLnBrk="1" hangingPunct="1"/>
            <a:endParaRPr lang="en-US" altLang="en-US" sz="2400">
              <a:latin typeface="Calibri" pitchFamily="34" charset="0"/>
            </a:endParaRPr>
          </a:p>
          <a:p>
            <a:pPr algn="just" eaLnBrk="1" hangingPunct="1"/>
            <a:r>
              <a:rPr lang="en-US" altLang="en-US" sz="2400" i="1" u="sng">
                <a:solidFill>
                  <a:srgbClr val="000066"/>
                </a:solidFill>
                <a:latin typeface="Calibri" pitchFamily="34" charset="0"/>
              </a:rPr>
              <a:t>Definition:</a:t>
            </a:r>
            <a:r>
              <a:rPr lang="en-US" altLang="en-US" sz="2400">
                <a:latin typeface="Calibri" pitchFamily="34" charset="0"/>
              </a:rPr>
              <a:t> A policy of </a:t>
            </a:r>
            <a:r>
              <a:rPr lang="en-US" altLang="en-US" sz="2400" b="1">
                <a:latin typeface="Calibri" pitchFamily="34" charset="0"/>
              </a:rPr>
              <a:t>second degree price discrimination</a:t>
            </a:r>
            <a:r>
              <a:rPr lang="en-US" altLang="en-US" sz="2400">
                <a:latin typeface="Calibri" pitchFamily="34" charset="0"/>
              </a:rPr>
              <a:t> allows the monopolist to offer consumers a quantity discount.</a:t>
            </a:r>
          </a:p>
          <a:p>
            <a:pPr algn="just" eaLnBrk="1" hangingPunct="1"/>
            <a:endParaRPr lang="en-US" altLang="en-US" sz="2400">
              <a:latin typeface="Calibri" pitchFamily="34" charset="0"/>
            </a:endParaRPr>
          </a:p>
          <a:p>
            <a:pPr algn="just" eaLnBrk="1" hangingPunct="1"/>
            <a:r>
              <a:rPr lang="en-US" altLang="en-US" sz="2400" i="1" u="sng">
                <a:solidFill>
                  <a:srgbClr val="000066"/>
                </a:solidFill>
                <a:latin typeface="Calibri" pitchFamily="34" charset="0"/>
              </a:rPr>
              <a:t>Definition:</a:t>
            </a:r>
            <a:r>
              <a:rPr lang="en-US" altLang="en-US" sz="2400">
                <a:latin typeface="Calibri" pitchFamily="34" charset="0"/>
              </a:rPr>
              <a:t> A policy of </a:t>
            </a:r>
            <a:r>
              <a:rPr lang="en-US" altLang="en-US" sz="2400" b="1">
                <a:latin typeface="Calibri" pitchFamily="34" charset="0"/>
              </a:rPr>
              <a:t>third degree price discrimination</a:t>
            </a:r>
            <a:r>
              <a:rPr lang="en-US" altLang="en-US" sz="2400">
                <a:latin typeface="Calibri" pitchFamily="34" charset="0"/>
              </a:rPr>
              <a:t> offers a different price for each segment of the market (or each consumer group) when membership in a segment can be observed. </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4FF9E35-FB50-4D50-BC33-F122167BE167}" type="slidenum">
              <a:rPr lang="en-US" altLang="en-US">
                <a:solidFill>
                  <a:srgbClr val="898989"/>
                </a:solidFill>
                <a:latin typeface="Calibri" pitchFamily="34" charset="0"/>
              </a:rPr>
              <a:pPr eaLnBrk="1" hangingPunct="1"/>
              <a:t>5</a:t>
            </a:fld>
            <a:endParaRPr lang="en-US" altLang="en-US">
              <a:solidFill>
                <a:srgbClr val="898989"/>
              </a:solidFill>
              <a:latin typeface="Calibri" pitchFamily="34" charset="0"/>
            </a:endParaRPr>
          </a:p>
        </p:txBody>
      </p:sp>
      <p:sp>
        <p:nvSpPr>
          <p:cNvPr id="636931"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09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11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02"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11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5" name="Text Box 9"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4106"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6939"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“Willingness to Pay” Curve</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636940" name="Rectangle 12"/>
          <p:cNvSpPr>
            <a:spLocks noChangeArrowheads="1"/>
          </p:cNvSpPr>
          <p:nvPr/>
        </p:nvSpPr>
        <p:spPr bwMode="auto">
          <a:xfrm>
            <a:off x="762000" y="1600200"/>
            <a:ext cx="7696200" cy="34163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i="1" u="sng">
                <a:solidFill>
                  <a:srgbClr val="000066"/>
                </a:solidFill>
              </a:rPr>
              <a:t>Definition:</a:t>
            </a:r>
            <a:r>
              <a:rPr lang="en-US" altLang="en-US" sz="2400" b="1"/>
              <a:t>  </a:t>
            </a:r>
            <a:r>
              <a:rPr lang="en-US" altLang="en-US" sz="2400"/>
              <a:t>The consumer's maximum  </a:t>
            </a:r>
          </a:p>
          <a:p>
            <a:pPr algn="just" eaLnBrk="1" hangingPunct="1"/>
            <a:r>
              <a:rPr lang="en-US" altLang="en-US" sz="2400"/>
              <a:t>willingness to pay is called the consumer's </a:t>
            </a:r>
            <a:r>
              <a:rPr lang="en-US" altLang="en-US" sz="2400" b="1"/>
              <a:t>reservation price</a:t>
            </a:r>
            <a:r>
              <a:rPr lang="en-US" altLang="en-US" sz="2400"/>
              <a:t>.</a:t>
            </a:r>
          </a:p>
          <a:p>
            <a:pPr algn="just" eaLnBrk="1" hangingPunct="1"/>
            <a:endParaRPr lang="en-US" altLang="en-US" sz="2400">
              <a:latin typeface="Calibri" pitchFamily="34" charset="0"/>
            </a:endParaRPr>
          </a:p>
          <a:p>
            <a:pPr algn="just" eaLnBrk="1" hangingPunct="1"/>
            <a:r>
              <a:rPr lang="en-US" altLang="en-US" sz="2400">
                <a:latin typeface="Calibri" pitchFamily="34" charset="0"/>
              </a:rPr>
              <a:t>Think of the demand curve as a "willingness to pay" curve. If the monopolist can observe the willingness to pay of each customer (based on, for example, residence, education, "look", etc), then the monopolist can observe demand perfectly and can "perfectly" price discriminate.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74B0FA-AB4D-4E5E-A862-A680A5D9772F}" type="slidenum">
              <a:rPr lang="en-US" altLang="en-US">
                <a:solidFill>
                  <a:srgbClr val="898989"/>
                </a:solidFill>
                <a:latin typeface="Calibri" pitchFamily="34" charset="0"/>
              </a:rPr>
              <a:pPr eaLnBrk="1" hangingPunct="1"/>
              <a:t>6</a:t>
            </a:fld>
            <a:endParaRPr lang="en-US" altLang="en-US">
              <a:solidFill>
                <a:srgbClr val="898989"/>
              </a:solidFill>
              <a:latin typeface="Calibri" pitchFamily="34" charset="0"/>
            </a:endParaRPr>
          </a:p>
        </p:txBody>
      </p:sp>
      <p:sp>
        <p:nvSpPr>
          <p:cNvPr id="635908"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12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13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6"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13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Text Box 10"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5130"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916"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Forms of Price Discrimination</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635917" name="Rectangle 13"/>
          <p:cNvSpPr>
            <a:spLocks noChangeArrowheads="1"/>
          </p:cNvSpPr>
          <p:nvPr/>
        </p:nvSpPr>
        <p:spPr bwMode="auto">
          <a:xfrm>
            <a:off x="1600200" y="1879600"/>
            <a:ext cx="6248400" cy="178435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fontAlgn="auto">
              <a:spcBef>
                <a:spcPts val="0"/>
              </a:spcBef>
              <a:spcAft>
                <a:spcPts val="0"/>
              </a:spcAft>
              <a:defRPr/>
            </a:pPr>
            <a:r>
              <a:rPr lang="en-US" sz="2200" i="1" u="sng" dirty="0">
                <a:solidFill>
                  <a:srgbClr val="000066"/>
                </a:solidFill>
                <a:latin typeface="+mn-lt"/>
              </a:rPr>
              <a:t>Definition:</a:t>
            </a:r>
            <a:r>
              <a:rPr lang="en-US" sz="2200" dirty="0">
                <a:latin typeface="+mn-lt"/>
              </a:rPr>
              <a:t> A policy of </a:t>
            </a:r>
            <a:r>
              <a:rPr lang="en-US" sz="2200" b="1" dirty="0">
                <a:latin typeface="+mn-lt"/>
              </a:rPr>
              <a:t>first degree (or perfect) price discrimination</a:t>
            </a:r>
            <a:r>
              <a:rPr lang="en-US" sz="2200" dirty="0">
                <a:latin typeface="+mn-lt"/>
              </a:rPr>
              <a:t> prices each unit sold at the consumer's maximum willingness to pay.  This willingness to pay is directly observable by the monopolist.</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A3E13DC-D448-4A18-B0AB-14B904017402}" type="slidenum">
              <a:rPr lang="en-US" altLang="en-US">
                <a:solidFill>
                  <a:srgbClr val="898989"/>
                </a:solidFill>
                <a:latin typeface="Calibri" pitchFamily="34" charset="0"/>
              </a:rPr>
              <a:pPr eaLnBrk="1" hangingPunct="1"/>
              <a:t>7</a:t>
            </a:fld>
            <a:endParaRPr lang="en-US" altLang="en-US">
              <a:solidFill>
                <a:srgbClr val="898989"/>
              </a:solidFill>
              <a:latin typeface="Calibri" pitchFamily="34" charset="0"/>
            </a:endParaRPr>
          </a:p>
        </p:txBody>
      </p:sp>
      <p:sp>
        <p:nvSpPr>
          <p:cNvPr id="6149" name="Line 3"/>
          <p:cNvSpPr>
            <a:spLocks noChangeShapeType="1"/>
          </p:cNvSpPr>
          <p:nvPr/>
        </p:nvSpPr>
        <p:spPr bwMode="auto">
          <a:xfrm>
            <a:off x="533400" y="5943600"/>
            <a:ext cx="6324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50" name="Line 5"/>
          <p:cNvSpPr>
            <a:spLocks noChangeShapeType="1"/>
          </p:cNvSpPr>
          <p:nvPr/>
        </p:nvSpPr>
        <p:spPr bwMode="auto">
          <a:xfrm flipV="1">
            <a:off x="533400" y="3962400"/>
            <a:ext cx="4191000" cy="1447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1" name="Line 6"/>
          <p:cNvSpPr>
            <a:spLocks noChangeShapeType="1"/>
          </p:cNvSpPr>
          <p:nvPr/>
        </p:nvSpPr>
        <p:spPr bwMode="auto">
          <a:xfrm>
            <a:off x="533400" y="2667000"/>
            <a:ext cx="3276600" cy="3276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2" name="Text Box 9"/>
          <p:cNvSpPr txBox="1">
            <a:spLocks noChangeArrowheads="1"/>
          </p:cNvSpPr>
          <p:nvPr/>
        </p:nvSpPr>
        <p:spPr bwMode="auto">
          <a:xfrm>
            <a:off x="3717925" y="54514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D</a:t>
            </a:r>
          </a:p>
        </p:txBody>
      </p:sp>
      <p:sp>
        <p:nvSpPr>
          <p:cNvPr id="6153" name="Text Box 10"/>
          <p:cNvSpPr txBox="1">
            <a:spLocks noChangeArrowheads="1"/>
          </p:cNvSpPr>
          <p:nvPr/>
        </p:nvSpPr>
        <p:spPr bwMode="auto">
          <a:xfrm>
            <a:off x="4403725" y="4003675"/>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p>
        </p:txBody>
      </p:sp>
      <p:sp>
        <p:nvSpPr>
          <p:cNvPr id="6154" name="Line 13"/>
          <p:cNvSpPr>
            <a:spLocks noChangeShapeType="1"/>
          </p:cNvSpPr>
          <p:nvPr/>
        </p:nvSpPr>
        <p:spPr bwMode="auto">
          <a:xfrm flipV="1">
            <a:off x="1524000" y="3657600"/>
            <a:ext cx="0" cy="2286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14"/>
          <p:cNvSpPr>
            <a:spLocks noChangeShapeType="1"/>
          </p:cNvSpPr>
          <p:nvPr/>
        </p:nvSpPr>
        <p:spPr bwMode="auto">
          <a:xfrm flipH="1">
            <a:off x="533400" y="3657600"/>
            <a:ext cx="914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6" name="Line 15"/>
          <p:cNvSpPr>
            <a:spLocks noChangeShapeType="1"/>
          </p:cNvSpPr>
          <p:nvPr/>
        </p:nvSpPr>
        <p:spPr bwMode="auto">
          <a:xfrm flipH="1">
            <a:off x="533400" y="4724400"/>
            <a:ext cx="1981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7" name="Text Box 16"/>
          <p:cNvSpPr txBox="1">
            <a:spLocks noChangeArrowheads="1"/>
          </p:cNvSpPr>
          <p:nvPr/>
        </p:nvSpPr>
        <p:spPr bwMode="auto">
          <a:xfrm>
            <a:off x="60325" y="4460875"/>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r>
              <a:rPr lang="en-GB" altLang="en-US" sz="2400" b="1" baseline="30000">
                <a:latin typeface="Calibri" pitchFamily="34" charset="0"/>
              </a:rPr>
              <a:t>1</a:t>
            </a:r>
            <a:endParaRPr lang="en-GB" altLang="en-US" sz="2400" b="1">
              <a:latin typeface="Calibri" pitchFamily="34" charset="0"/>
            </a:endParaRPr>
          </a:p>
        </p:txBody>
      </p:sp>
      <p:sp>
        <p:nvSpPr>
          <p:cNvPr id="6158" name="Text Box 17"/>
          <p:cNvSpPr txBox="1">
            <a:spLocks noChangeArrowheads="1"/>
          </p:cNvSpPr>
          <p:nvPr/>
        </p:nvSpPr>
        <p:spPr bwMode="auto">
          <a:xfrm>
            <a:off x="0" y="3352800"/>
            <a:ext cx="51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r>
              <a:rPr lang="en-GB" altLang="en-US" sz="2400" b="1" baseline="30000">
                <a:latin typeface="Calibri" pitchFamily="34" charset="0"/>
              </a:rPr>
              <a:t>U</a:t>
            </a:r>
            <a:endParaRPr lang="en-GB" altLang="en-US" sz="2400" b="1">
              <a:latin typeface="Calibri" pitchFamily="34" charset="0"/>
            </a:endParaRPr>
          </a:p>
        </p:txBody>
      </p:sp>
      <p:sp>
        <p:nvSpPr>
          <p:cNvPr id="6159" name="Text Box 18"/>
          <p:cNvSpPr txBox="1">
            <a:spLocks noChangeArrowheads="1"/>
          </p:cNvSpPr>
          <p:nvPr/>
        </p:nvSpPr>
        <p:spPr bwMode="auto">
          <a:xfrm>
            <a:off x="533400" y="3276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E</a:t>
            </a:r>
          </a:p>
        </p:txBody>
      </p:sp>
      <p:sp>
        <p:nvSpPr>
          <p:cNvPr id="6160" name="Text Box 19"/>
          <p:cNvSpPr txBox="1">
            <a:spLocks noChangeArrowheads="1"/>
          </p:cNvSpPr>
          <p:nvPr/>
        </p:nvSpPr>
        <p:spPr bwMode="auto">
          <a:xfrm>
            <a:off x="898525" y="3290888"/>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F</a:t>
            </a:r>
          </a:p>
        </p:txBody>
      </p:sp>
      <p:sp>
        <p:nvSpPr>
          <p:cNvPr id="6161" name="Text Box 20"/>
          <p:cNvSpPr txBox="1">
            <a:spLocks noChangeArrowheads="1"/>
          </p:cNvSpPr>
          <p:nvPr/>
        </p:nvSpPr>
        <p:spPr bwMode="auto">
          <a:xfrm>
            <a:off x="593725" y="41290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G</a:t>
            </a:r>
          </a:p>
        </p:txBody>
      </p:sp>
      <p:sp>
        <p:nvSpPr>
          <p:cNvPr id="6162" name="Text Box 21"/>
          <p:cNvSpPr txBox="1">
            <a:spLocks noChangeArrowheads="1"/>
          </p:cNvSpPr>
          <p:nvPr/>
        </p:nvSpPr>
        <p:spPr bwMode="auto">
          <a:xfrm>
            <a:off x="1127125" y="38242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H</a:t>
            </a:r>
          </a:p>
        </p:txBody>
      </p:sp>
      <p:sp>
        <p:nvSpPr>
          <p:cNvPr id="6163" name="Text Box 22"/>
          <p:cNvSpPr txBox="1">
            <a:spLocks noChangeArrowheads="1"/>
          </p:cNvSpPr>
          <p:nvPr/>
        </p:nvSpPr>
        <p:spPr bwMode="auto">
          <a:xfrm>
            <a:off x="1584325" y="42052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J</a:t>
            </a:r>
          </a:p>
        </p:txBody>
      </p:sp>
      <p:sp>
        <p:nvSpPr>
          <p:cNvPr id="6164" name="Text Box 23"/>
          <p:cNvSpPr txBox="1">
            <a:spLocks noChangeArrowheads="1"/>
          </p:cNvSpPr>
          <p:nvPr/>
        </p:nvSpPr>
        <p:spPr bwMode="auto">
          <a:xfrm>
            <a:off x="669925" y="48148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K</a:t>
            </a:r>
          </a:p>
        </p:txBody>
      </p:sp>
      <p:sp>
        <p:nvSpPr>
          <p:cNvPr id="6165" name="Text Box 24"/>
          <p:cNvSpPr txBox="1">
            <a:spLocks noChangeArrowheads="1"/>
          </p:cNvSpPr>
          <p:nvPr/>
        </p:nvSpPr>
        <p:spPr bwMode="auto">
          <a:xfrm>
            <a:off x="1584325" y="46624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N</a:t>
            </a:r>
          </a:p>
        </p:txBody>
      </p:sp>
      <p:sp>
        <p:nvSpPr>
          <p:cNvPr id="6166" name="Text Box 25"/>
          <p:cNvSpPr txBox="1">
            <a:spLocks noChangeArrowheads="1"/>
          </p:cNvSpPr>
          <p:nvPr/>
        </p:nvSpPr>
        <p:spPr bwMode="auto">
          <a:xfrm>
            <a:off x="1965325" y="519588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L</a:t>
            </a:r>
          </a:p>
        </p:txBody>
      </p:sp>
      <p:sp>
        <p:nvSpPr>
          <p:cNvPr id="6167" name="Line 26"/>
          <p:cNvSpPr>
            <a:spLocks noChangeShapeType="1"/>
          </p:cNvSpPr>
          <p:nvPr/>
        </p:nvSpPr>
        <p:spPr bwMode="auto">
          <a:xfrm flipH="1" flipV="1">
            <a:off x="1447800" y="4800600"/>
            <a:ext cx="533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8" name="Text Box 27"/>
          <p:cNvSpPr txBox="1">
            <a:spLocks noChangeArrowheads="1"/>
          </p:cNvSpPr>
          <p:nvPr/>
        </p:nvSpPr>
        <p:spPr bwMode="auto">
          <a:xfrm>
            <a:off x="2389188" y="1719263"/>
            <a:ext cx="4479925" cy="1323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CS:     E+F                        0</a:t>
            </a:r>
          </a:p>
          <a:p>
            <a:r>
              <a:rPr lang="en-GB" altLang="en-US" sz="2000" b="1">
                <a:latin typeface="Calibri" pitchFamily="34" charset="0"/>
              </a:rPr>
              <a:t>PS:      G+H+K+L            E+F+G+H+J+K+L+N</a:t>
            </a:r>
          </a:p>
          <a:p>
            <a:r>
              <a:rPr lang="en-GB" altLang="en-US" sz="2000" b="1">
                <a:latin typeface="Calibri" pitchFamily="34" charset="0"/>
              </a:rPr>
              <a:t>TS:      E+F+G+H+K+L    E+F+G+H+J+K+L+N</a:t>
            </a:r>
          </a:p>
          <a:p>
            <a:r>
              <a:rPr lang="en-GB" altLang="en-US" sz="2000" b="1">
                <a:latin typeface="Calibri" pitchFamily="34" charset="0"/>
              </a:rPr>
              <a:t>DWL:  J+N                       0</a:t>
            </a:r>
          </a:p>
        </p:txBody>
      </p:sp>
      <p:sp>
        <p:nvSpPr>
          <p:cNvPr id="634909" name="AutoShape 29"/>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14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18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70" name="Picture 31"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1" name="Picture 32"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2" name="Picture 33"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18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3" name="Text Box 35"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6174" name="Picture 36"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5" name="Line 38"/>
          <p:cNvSpPr>
            <a:spLocks noChangeShapeType="1"/>
          </p:cNvSpPr>
          <p:nvPr/>
        </p:nvSpPr>
        <p:spPr bwMode="auto">
          <a:xfrm>
            <a:off x="533400" y="2667000"/>
            <a:ext cx="1309688" cy="32924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6" name="Text Box 39"/>
          <p:cNvSpPr txBox="1">
            <a:spLocks noChangeArrowheads="1"/>
          </p:cNvSpPr>
          <p:nvPr/>
        </p:nvSpPr>
        <p:spPr bwMode="auto">
          <a:xfrm>
            <a:off x="1782763" y="5476875"/>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MR</a:t>
            </a:r>
          </a:p>
        </p:txBody>
      </p:sp>
      <p:sp>
        <p:nvSpPr>
          <p:cNvPr id="6177" name="Text Box 40"/>
          <p:cNvSpPr txBox="1">
            <a:spLocks noChangeArrowheads="1"/>
          </p:cNvSpPr>
          <p:nvPr/>
        </p:nvSpPr>
        <p:spPr bwMode="auto">
          <a:xfrm>
            <a:off x="6523038" y="5959475"/>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Quantity</a:t>
            </a:r>
          </a:p>
        </p:txBody>
      </p:sp>
      <p:sp>
        <p:nvSpPr>
          <p:cNvPr id="6178" name="Text Box 42"/>
          <p:cNvSpPr txBox="1">
            <a:spLocks noChangeArrowheads="1"/>
          </p:cNvSpPr>
          <p:nvPr/>
        </p:nvSpPr>
        <p:spPr bwMode="auto">
          <a:xfrm>
            <a:off x="2184400" y="1193800"/>
            <a:ext cx="592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u="sng">
                <a:latin typeface="Calibri" pitchFamily="34" charset="0"/>
              </a:rPr>
              <a:t>Uniform Price Monopoly</a:t>
            </a:r>
            <a:r>
              <a:rPr lang="en-GB" altLang="en-US" sz="2000" b="1">
                <a:latin typeface="Calibri" pitchFamily="34" charset="0"/>
              </a:rPr>
              <a:t>   </a:t>
            </a:r>
            <a:r>
              <a:rPr lang="en-GB" altLang="en-US" sz="2000" b="1" u="sng">
                <a:latin typeface="Calibri" pitchFamily="34" charset="0"/>
              </a:rPr>
              <a:t>1st Degree P.D. Monopoly</a:t>
            </a:r>
            <a:endParaRPr lang="en-GB" altLang="en-US" sz="2000" b="1">
              <a:latin typeface="Calibri" pitchFamily="34" charset="0"/>
            </a:endParaRPr>
          </a:p>
        </p:txBody>
      </p:sp>
      <p:sp>
        <p:nvSpPr>
          <p:cNvPr id="634923" name="AutoShape 4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Uniform Price Vs. Price Discrimination</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6180" name="Line 44"/>
          <p:cNvSpPr>
            <a:spLocks noChangeShapeType="1"/>
          </p:cNvSpPr>
          <p:nvPr/>
        </p:nvSpPr>
        <p:spPr bwMode="auto">
          <a:xfrm flipH="1" flipV="1">
            <a:off x="520700" y="1204913"/>
            <a:ext cx="12700" cy="473868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1" name="Text Box 45"/>
          <p:cNvSpPr txBox="1">
            <a:spLocks noChangeArrowheads="1"/>
          </p:cNvSpPr>
          <p:nvPr/>
        </p:nvSpPr>
        <p:spPr bwMode="auto">
          <a:xfrm>
            <a:off x="554038" y="1223963"/>
            <a:ext cx="858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Price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86C1992-9E40-4100-B3E1-CFC74AC61806}" type="slidenum">
              <a:rPr lang="en-US" altLang="en-US">
                <a:solidFill>
                  <a:srgbClr val="898989"/>
                </a:solidFill>
                <a:latin typeface="Calibri" pitchFamily="34" charset="0"/>
              </a:rPr>
              <a:pPr eaLnBrk="1" hangingPunct="1"/>
              <a:t>8</a:t>
            </a:fld>
            <a:endParaRPr lang="en-US" altLang="en-US">
              <a:solidFill>
                <a:srgbClr val="898989"/>
              </a:solidFill>
              <a:latin typeface="Calibri" pitchFamily="34" charset="0"/>
            </a:endParaRPr>
          </a:p>
        </p:txBody>
      </p:sp>
      <p:sp>
        <p:nvSpPr>
          <p:cNvPr id="637955"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717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18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74"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7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18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7" name="Text Box 9"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7178"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7963"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Is it Reasonable?</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7180" name="WordArt 12"/>
          <p:cNvSpPr>
            <a:spLocks noChangeArrowheads="1" noChangeShapeType="1" noTextEdit="1"/>
          </p:cNvSpPr>
          <p:nvPr/>
        </p:nvSpPr>
        <p:spPr bwMode="auto">
          <a:xfrm>
            <a:off x="3362325" y="1543050"/>
            <a:ext cx="239077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Buying a Car</a:t>
            </a:r>
          </a:p>
        </p:txBody>
      </p:sp>
      <p:sp>
        <p:nvSpPr>
          <p:cNvPr id="7181" name="Rectangle 14"/>
          <p:cNvSpPr>
            <a:spLocks noChangeArrowheads="1"/>
          </p:cNvSpPr>
          <p:nvPr/>
        </p:nvSpPr>
        <p:spPr bwMode="auto">
          <a:xfrm>
            <a:off x="1236663" y="2265363"/>
            <a:ext cx="6454775" cy="34163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34" charset="0"/>
              </a:rPr>
              <a:t>The monopolist will continue selling units until the reservation price exactly equals marginal cost.</a:t>
            </a:r>
          </a:p>
          <a:p>
            <a:pPr algn="just" eaLnBrk="1" hangingPunct="1"/>
            <a:endParaRPr lang="en-US" altLang="en-US" sz="2400">
              <a:latin typeface="Calibri" pitchFamily="34" charset="0"/>
            </a:endParaRPr>
          </a:p>
          <a:p>
            <a:pPr algn="just" eaLnBrk="1" hangingPunct="1"/>
            <a:r>
              <a:rPr lang="en-US" altLang="en-US" sz="2400">
                <a:latin typeface="Calibri" pitchFamily="34" charset="0"/>
              </a:rPr>
              <a:t>Therefore, a perfectly price discriminating monopolist will produce and sell the </a:t>
            </a:r>
            <a:r>
              <a:rPr lang="en-US" altLang="en-US" sz="2400" i="1">
                <a:latin typeface="Calibri" pitchFamily="34" charset="0"/>
              </a:rPr>
              <a:t>efficient </a:t>
            </a:r>
            <a:r>
              <a:rPr lang="en-US" altLang="en-US" sz="2400">
                <a:latin typeface="Calibri" pitchFamily="34" charset="0"/>
              </a:rPr>
              <a:t>quantity of output.</a:t>
            </a:r>
          </a:p>
          <a:p>
            <a:pPr algn="just" eaLnBrk="1" hangingPunct="1"/>
            <a:endParaRPr lang="en-US" altLang="en-US" sz="2400">
              <a:latin typeface="Calibri" pitchFamily="34" charset="0"/>
            </a:endParaRPr>
          </a:p>
          <a:p>
            <a:pPr algn="just" eaLnBrk="1" hangingPunct="1"/>
            <a:r>
              <a:rPr lang="en-US" altLang="en-US" sz="2400">
                <a:latin typeface="Calibri" pitchFamily="34" charset="0"/>
              </a:rPr>
              <a:t>Note:  Only if the monopolist can prevent resale can the monopolist capture the entire surplus.</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4B12858-BC44-476F-8990-7244CCD126D6}" type="slidenum">
              <a:rPr lang="en-US" altLang="en-US">
                <a:solidFill>
                  <a:srgbClr val="898989"/>
                </a:solidFill>
                <a:latin typeface="Calibri" pitchFamily="34" charset="0"/>
              </a:rPr>
              <a:pPr eaLnBrk="1" hangingPunct="1"/>
              <a:t>9</a:t>
            </a:fld>
            <a:endParaRPr lang="en-US" altLang="en-US">
              <a:solidFill>
                <a:srgbClr val="898989"/>
              </a:solidFill>
              <a:latin typeface="Calibri" pitchFamily="34" charset="0"/>
            </a:endParaRPr>
          </a:p>
        </p:txBody>
      </p:sp>
      <p:sp>
        <p:nvSpPr>
          <p:cNvPr id="638979"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819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820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198"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820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Text Box 9" descr="Recycled paper"/>
          <p:cNvSpPr txBox="1">
            <a:spLocks noChangeArrowheads="1"/>
          </p:cNvSpPr>
          <p:nvPr/>
        </p:nvSpPr>
        <p:spPr bwMode="auto">
          <a:xfrm>
            <a:off x="4059238" y="6491288"/>
            <a:ext cx="1230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Twelve</a:t>
            </a:r>
          </a:p>
        </p:txBody>
      </p:sp>
      <p:pic>
        <p:nvPicPr>
          <p:cNvPr id="8202"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8987"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Pricing Surplus – Monopoly</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8204" name="Rectangle 12"/>
          <p:cNvSpPr>
            <a:spLocks noChangeArrowheads="1"/>
          </p:cNvSpPr>
          <p:nvPr/>
        </p:nvSpPr>
        <p:spPr bwMode="auto">
          <a:xfrm>
            <a:off x="1392238" y="1941513"/>
            <a:ext cx="6281737" cy="3787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34" charset="0"/>
              </a:rPr>
              <a:t>MC = 2</a:t>
            </a:r>
          </a:p>
          <a:p>
            <a:pPr eaLnBrk="1" hangingPunct="1"/>
            <a:r>
              <a:rPr lang="en-US" altLang="en-US" sz="2000">
                <a:latin typeface="Calibri" pitchFamily="34" charset="0"/>
              </a:rPr>
              <a:t>P = 20 - Q</a:t>
            </a:r>
          </a:p>
          <a:p>
            <a:pPr eaLnBrk="1" hangingPunct="1"/>
            <a:r>
              <a:rPr lang="en-US" altLang="en-US" sz="2000" i="1">
                <a:latin typeface="Calibri" pitchFamily="34" charset="0"/>
              </a:rPr>
              <a:t>What is producer surplus if uniform pricing is followed?</a:t>
            </a:r>
          </a:p>
          <a:p>
            <a:pPr eaLnBrk="1" hangingPunct="1"/>
            <a:endParaRPr lang="en-US" altLang="en-US" sz="2000" i="1">
              <a:latin typeface="Calibri" pitchFamily="34" charset="0"/>
            </a:endParaRPr>
          </a:p>
          <a:p>
            <a:pPr eaLnBrk="1" hangingPunct="1"/>
            <a:r>
              <a:rPr lang="en-US" altLang="en-US" sz="2000">
                <a:latin typeface="Calibri" pitchFamily="34" charset="0"/>
              </a:rPr>
              <a:t>MR = P + (</a:t>
            </a:r>
            <a:r>
              <a:rPr lang="en-US" altLang="en-US" sz="2000">
                <a:latin typeface="Calibri" pitchFamily="34" charset="0"/>
                <a:sym typeface="Symbol" pitchFamily="18" charset="2"/>
              </a:rPr>
              <a:t></a:t>
            </a:r>
            <a:r>
              <a:rPr lang="en-US" altLang="en-US" sz="2000">
                <a:latin typeface="Calibri" pitchFamily="34" charset="0"/>
              </a:rPr>
              <a:t>P/</a:t>
            </a:r>
            <a:r>
              <a:rPr lang="en-US" altLang="en-US" sz="2000">
                <a:latin typeface="Calibri" pitchFamily="34" charset="0"/>
                <a:sym typeface="Symbol" pitchFamily="18" charset="2"/>
              </a:rPr>
              <a:t></a:t>
            </a:r>
            <a:r>
              <a:rPr lang="en-US" altLang="en-US" sz="2000">
                <a:latin typeface="Calibri" pitchFamily="34" charset="0"/>
              </a:rPr>
              <a:t>Q)Q = 20 - Q - Q = 20 - 2Q</a:t>
            </a:r>
          </a:p>
          <a:p>
            <a:pPr eaLnBrk="1" hangingPunct="1"/>
            <a:endParaRPr lang="en-US" altLang="en-US" sz="2000">
              <a:latin typeface="Calibri" pitchFamily="34" charset="0"/>
            </a:endParaRPr>
          </a:p>
          <a:p>
            <a:pPr eaLnBrk="1" hangingPunct="1"/>
            <a:r>
              <a:rPr lang="en-US" altLang="en-US" sz="2000">
                <a:latin typeface="Calibri" pitchFamily="34" charset="0"/>
              </a:rPr>
              <a:t>MR = MC =&gt; 20 - 2Q = 2 =&gt;</a:t>
            </a:r>
          </a:p>
          <a:p>
            <a:pPr eaLnBrk="1" hangingPunct="1"/>
            <a:endParaRPr lang="en-US" altLang="en-US" sz="2000">
              <a:latin typeface="Calibri" pitchFamily="34" charset="0"/>
            </a:endParaRPr>
          </a:p>
          <a:p>
            <a:pPr eaLnBrk="1" hangingPunct="1"/>
            <a:r>
              <a:rPr lang="en-US" altLang="en-US" sz="2000">
                <a:latin typeface="Calibri" pitchFamily="34" charset="0"/>
              </a:rPr>
              <a:t>Q* = 9</a:t>
            </a:r>
          </a:p>
          <a:p>
            <a:pPr eaLnBrk="1" hangingPunct="1"/>
            <a:r>
              <a:rPr lang="en-US" altLang="en-US" sz="2000">
                <a:latin typeface="Calibri" pitchFamily="34" charset="0"/>
              </a:rPr>
              <a:t>P* = 11</a:t>
            </a:r>
          </a:p>
          <a:p>
            <a:pPr eaLnBrk="1" hangingPunct="1"/>
            <a:endParaRPr lang="en-US" altLang="en-US" sz="2000">
              <a:latin typeface="Calibri" pitchFamily="34" charset="0"/>
            </a:endParaRPr>
          </a:p>
          <a:p>
            <a:pPr eaLnBrk="1" hangingPunct="1"/>
            <a:r>
              <a:rPr lang="en-US" altLang="en-US" sz="2000">
                <a:latin typeface="Calibri" pitchFamily="34" charset="0"/>
              </a:rPr>
              <a:t>PS= Revenue-TVC = PQ-2Q = 11(9)-2(9) = 81</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1586</Words>
  <Application>Microsoft Office PowerPoint</Application>
  <PresentationFormat>On-screen Show (4:3)</PresentationFormat>
  <Paragraphs>261</Paragraphs>
  <Slides>23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Clip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Wiley Publishing,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jmanias</dc:creator>
  <cp:lastModifiedBy>Beesley, Scott</cp:lastModifiedBy>
  <cp:revision>12</cp:revision>
  <dcterms:created xsi:type="dcterms:W3CDTF">2010-03-18T15:24:08Z</dcterms:created>
  <dcterms:modified xsi:type="dcterms:W3CDTF">2015-06-05T19:59:58Z</dcterms:modified>
</cp:coreProperties>
</file>