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61" r:id="rId6"/>
    <p:sldId id="288" r:id="rId7"/>
    <p:sldId id="287" r:id="rId8"/>
    <p:sldId id="263" r:id="rId9"/>
    <p:sldId id="266" r:id="rId10"/>
    <p:sldId id="289" r:id="rId11"/>
    <p:sldId id="290" r:id="rId12"/>
    <p:sldId id="264" r:id="rId13"/>
    <p:sldId id="265" r:id="rId14"/>
    <p:sldId id="268" r:id="rId15"/>
    <p:sldId id="269" r:id="rId16"/>
    <p:sldId id="270" r:id="rId17"/>
    <p:sldId id="271" r:id="rId18"/>
    <p:sldId id="291" r:id="rId19"/>
    <p:sldId id="272" r:id="rId20"/>
    <p:sldId id="273" r:id="rId21"/>
    <p:sldId id="274" r:id="rId22"/>
    <p:sldId id="275" r:id="rId23"/>
    <p:sldId id="292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94" r:id="rId33"/>
    <p:sldId id="295" r:id="rId34"/>
    <p:sldId id="297" r:id="rId35"/>
    <p:sldId id="298" r:id="rId36"/>
    <p:sldId id="299" r:id="rId37"/>
    <p:sldId id="286" r:id="rId38"/>
    <p:sldId id="300" r:id="rId39"/>
    <p:sldId id="301" r:id="rId40"/>
    <p:sldId id="302" r:id="rId41"/>
    <p:sldId id="303" r:id="rId42"/>
    <p:sldId id="304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182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1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1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1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1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1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1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1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1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1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1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1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1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1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image" Target="../media/image1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image" Target="../media/image1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image" Target="../media/image14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emf"/><Relationship Id="rId1" Type="http://schemas.openxmlformats.org/officeDocument/2006/relationships/image" Target="../media/image13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F14E7BC7-09B6-4D56-8BE0-26D53FB7D78D}" type="datetimeFigureOut">
              <a:rPr lang="en-US" altLang="en-US"/>
              <a:pPr/>
              <a:t>7/20/2015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827565A1-8118-4DAE-B8FC-6057E3E1C90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9109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5B5B18-B289-43D3-87C3-948739FE0EE7}" type="slidenum">
              <a:rPr lang="en-US" altLang="en-US">
                <a:latin typeface="Calibri" pitchFamily="-109" charset="0"/>
              </a:rPr>
              <a:pPr eaLnBrk="1" hangingPunct="1"/>
              <a:t>1</a:t>
            </a:fld>
            <a:endParaRPr lang="en-US" altLang="en-US" dirty="0">
              <a:latin typeface="Calibri" pitchFamily="-109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4FA562-6BDD-48D0-966F-F12F01EA1663}" type="datetime1">
              <a:rPr lang="en-US" altLang="en-US" smtClean="0"/>
              <a:t>7/20/2015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1F5C4-F308-4C8F-8823-18F26355C7A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941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350AD8-35FA-40AA-86AD-BD6A5983553D}" type="datetime1">
              <a:rPr lang="en-US" altLang="en-US" smtClean="0"/>
              <a:t>7/20/2015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3021D-F4ED-4C10-8451-64E5291EFEB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808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3C0B89-17A2-4F42-AF46-2FF3F8026892}" type="datetime1">
              <a:rPr lang="en-US" altLang="en-US" smtClean="0"/>
              <a:t>7/20/2015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611E6-A783-4353-A811-18D6A48007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560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AAB627-7708-4E2C-AE2A-432C0E36DD44}" type="datetime1">
              <a:rPr lang="en-US" altLang="en-US" smtClean="0"/>
              <a:t>7/20/2015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3226D-374D-4058-B58D-D73A5B9F2C6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553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05AF6-80FE-4FE0-AD37-1D242DDAD597}" type="datetime1">
              <a:rPr lang="en-US" altLang="en-US" smtClean="0"/>
              <a:t>7/20/2015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E3D7C-88D8-4402-B31C-D2F41222FA6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547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BF6BA5-3BBA-4CC6-9A34-1160D238D8F2}" type="datetime1">
              <a:rPr lang="en-US" altLang="en-US" smtClean="0"/>
              <a:t>7/20/2015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047EA-5DB0-49CB-8371-A8720DAD4E1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877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C2B43A-44F6-416F-88AB-BA40F1118A2E}" type="datetime1">
              <a:rPr lang="en-US" altLang="en-US" smtClean="0"/>
              <a:t>7/20/2015</a:t>
            </a:fld>
            <a:endParaRPr lang="en-US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CEFBB-7667-4A7C-87B3-8CE01F9776B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274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ED4BAD-1A0E-408A-9DE0-CD37D6CA554A}" type="datetime1">
              <a:rPr lang="en-US" altLang="en-US" smtClean="0"/>
              <a:t>7/20/2015</a:t>
            </a:fld>
            <a:endParaRPr lang="en-US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D1583-3472-446D-9A97-58892EFA9EE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065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7B2F47-5063-4255-A3B0-78C6956434BD}" type="datetime1">
              <a:rPr lang="en-US" altLang="en-US" smtClean="0"/>
              <a:t>7/20/2015</a:t>
            </a:fld>
            <a:endParaRPr lang="en-US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36383-1732-4173-AC92-67EAD24BC73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141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F71E6F-BFD8-43A7-B097-0608ED2001FB}" type="datetime1">
              <a:rPr lang="en-US" altLang="en-US" smtClean="0"/>
              <a:t>7/20/2015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2B4C2-7B46-4ECB-8666-DBF5165FB26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947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45A656-CA17-4801-9EB4-6F995195C837}" type="datetime1">
              <a:rPr lang="en-US" altLang="en-US" smtClean="0"/>
              <a:t>7/20/2015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4580E-DD2B-4D3F-A7B4-807477BED01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14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fld id="{7F78DA60-7259-45EA-86E2-A96986E2D8F2}" type="datetime1">
              <a:rPr lang="en-US" altLang="en-US" smtClean="0"/>
              <a:t>7/20/2015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83821" y="446563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50">
                <a:solidFill>
                  <a:srgbClr val="898989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fld id="{BB5E267B-327D-4D8C-8D43-BC4A5796416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2.bin"/><Relationship Id="rId7" Type="http://schemas.openxmlformats.org/officeDocument/2006/relationships/image" Target="../media/image34.emf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10" Type="http://schemas.openxmlformats.org/officeDocument/2006/relationships/slide" Target="slide3.xml"/><Relationship Id="rId4" Type="http://schemas.openxmlformats.org/officeDocument/2006/relationships/image" Target="../media/image14.wmf"/><Relationship Id="rId9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5.bin"/><Relationship Id="rId7" Type="http://schemas.openxmlformats.org/officeDocument/2006/relationships/image" Target="../media/image37.emf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10" Type="http://schemas.openxmlformats.org/officeDocument/2006/relationships/slide" Target="slide3.xml"/><Relationship Id="rId4" Type="http://schemas.openxmlformats.org/officeDocument/2006/relationships/image" Target="../media/image14.wmf"/><Relationship Id="rId9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39.emf"/><Relationship Id="rId3" Type="http://schemas.openxmlformats.org/officeDocument/2006/relationships/image" Target="../media/image40.png"/><Relationship Id="rId7" Type="http://schemas.openxmlformats.org/officeDocument/2006/relationships/image" Target="../media/image38.e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11" Type="http://schemas.openxmlformats.org/officeDocument/2006/relationships/slide" Target="slide3.xml"/><Relationship Id="rId5" Type="http://schemas.openxmlformats.org/officeDocument/2006/relationships/image" Target="../media/image14.wmf"/><Relationship Id="rId10" Type="http://schemas.openxmlformats.org/officeDocument/2006/relationships/image" Target="../media/image7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43.emf"/><Relationship Id="rId3" Type="http://schemas.openxmlformats.org/officeDocument/2006/relationships/oleObject" Target="../embeddings/oleObject31.bin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11" Type="http://schemas.openxmlformats.org/officeDocument/2006/relationships/slide" Target="slide3.xml"/><Relationship Id="rId5" Type="http://schemas.openxmlformats.org/officeDocument/2006/relationships/image" Target="../media/image44.png"/><Relationship Id="rId10" Type="http://schemas.openxmlformats.org/officeDocument/2006/relationships/image" Target="../media/image7.wmf"/><Relationship Id="rId4" Type="http://schemas.openxmlformats.org/officeDocument/2006/relationships/image" Target="../media/image14.wmf"/><Relationship Id="rId9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5.bin"/><Relationship Id="rId12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png"/><Relationship Id="rId11" Type="http://schemas.openxmlformats.org/officeDocument/2006/relationships/image" Target="../media/image7.wmf"/><Relationship Id="rId5" Type="http://schemas.openxmlformats.org/officeDocument/2006/relationships/image" Target="../media/image48.png"/><Relationship Id="rId10" Type="http://schemas.openxmlformats.org/officeDocument/2006/relationships/image" Target="../media/image6.wmf"/><Relationship Id="rId4" Type="http://schemas.openxmlformats.org/officeDocument/2006/relationships/image" Target="../media/image14.wmf"/><Relationship Id="rId9" Type="http://schemas.openxmlformats.org/officeDocument/2006/relationships/image" Target="../media/image50.emf"/><Relationship Id="rId14" Type="http://schemas.openxmlformats.org/officeDocument/2006/relationships/image" Target="../media/image4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2.emf"/><Relationship Id="rId3" Type="http://schemas.openxmlformats.org/officeDocument/2006/relationships/image" Target="../media/image53.png"/><Relationship Id="rId7" Type="http://schemas.openxmlformats.org/officeDocument/2006/relationships/image" Target="../media/image51.e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8.bin"/><Relationship Id="rId11" Type="http://schemas.openxmlformats.org/officeDocument/2006/relationships/slide" Target="slide3.xml"/><Relationship Id="rId5" Type="http://schemas.openxmlformats.org/officeDocument/2006/relationships/image" Target="../media/image14.wmf"/><Relationship Id="rId10" Type="http://schemas.openxmlformats.org/officeDocument/2006/relationships/image" Target="../media/image7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0.bin"/><Relationship Id="rId7" Type="http://schemas.openxmlformats.org/officeDocument/2006/relationships/image" Target="../media/image57.emf"/><Relationship Id="rId12" Type="http://schemas.openxmlformats.org/officeDocument/2006/relationships/image" Target="../media/image5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10" Type="http://schemas.openxmlformats.org/officeDocument/2006/relationships/slide" Target="slide3.xml"/><Relationship Id="rId4" Type="http://schemas.openxmlformats.org/officeDocument/2006/relationships/image" Target="../media/image14.wmf"/><Relationship Id="rId9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3.bin"/><Relationship Id="rId7" Type="http://schemas.openxmlformats.org/officeDocument/2006/relationships/image" Target="../media/image60.emf"/><Relationship Id="rId12" Type="http://schemas.openxmlformats.org/officeDocument/2006/relationships/image" Target="../media/image5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10" Type="http://schemas.openxmlformats.org/officeDocument/2006/relationships/slide" Target="slide3.xml"/><Relationship Id="rId4" Type="http://schemas.openxmlformats.org/officeDocument/2006/relationships/image" Target="../media/image14.wmf"/><Relationship Id="rId9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6.bin"/><Relationship Id="rId7" Type="http://schemas.openxmlformats.org/officeDocument/2006/relationships/image" Target="../media/image63.emf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10" Type="http://schemas.openxmlformats.org/officeDocument/2006/relationships/slide" Target="slide3.xml"/><Relationship Id="rId4" Type="http://schemas.openxmlformats.org/officeDocument/2006/relationships/image" Target="../media/image14.wmf"/><Relationship Id="rId9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image" Target="../media/image65.emf"/><Relationship Id="rId3" Type="http://schemas.openxmlformats.org/officeDocument/2006/relationships/oleObject" Target="../embeddings/oleObject49.bin"/><Relationship Id="rId7" Type="http://schemas.openxmlformats.org/officeDocument/2006/relationships/image" Target="../media/image64.emf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0.bin"/><Relationship Id="rId11" Type="http://schemas.openxmlformats.org/officeDocument/2006/relationships/slide" Target="slide3.xml"/><Relationship Id="rId5" Type="http://schemas.openxmlformats.org/officeDocument/2006/relationships/image" Target="../media/image66.jpeg"/><Relationship Id="rId10" Type="http://schemas.openxmlformats.org/officeDocument/2006/relationships/image" Target="../media/image7.wmf"/><Relationship Id="rId4" Type="http://schemas.openxmlformats.org/officeDocument/2006/relationships/image" Target="../media/image14.wmf"/><Relationship Id="rId9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4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image" Target="../media/image3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2.bin"/><Relationship Id="rId7" Type="http://schemas.openxmlformats.org/officeDocument/2006/relationships/image" Target="../media/image70.emf"/><Relationship Id="rId12" Type="http://schemas.openxmlformats.org/officeDocument/2006/relationships/image" Target="../media/image6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10" Type="http://schemas.openxmlformats.org/officeDocument/2006/relationships/slide" Target="slide3.xml"/><Relationship Id="rId4" Type="http://schemas.openxmlformats.org/officeDocument/2006/relationships/image" Target="../media/image14.wmf"/><Relationship Id="rId9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6.bin"/><Relationship Id="rId12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4.png"/><Relationship Id="rId11" Type="http://schemas.openxmlformats.org/officeDocument/2006/relationships/image" Target="../media/image7.wmf"/><Relationship Id="rId5" Type="http://schemas.openxmlformats.org/officeDocument/2006/relationships/image" Target="../media/image73.png"/><Relationship Id="rId10" Type="http://schemas.openxmlformats.org/officeDocument/2006/relationships/image" Target="../media/image6.wmf"/><Relationship Id="rId4" Type="http://schemas.openxmlformats.org/officeDocument/2006/relationships/image" Target="../media/image14.wmf"/><Relationship Id="rId9" Type="http://schemas.openxmlformats.org/officeDocument/2006/relationships/image" Target="../media/image75.emf"/><Relationship Id="rId14" Type="http://schemas.openxmlformats.org/officeDocument/2006/relationships/image" Target="../media/image7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8.bin"/><Relationship Id="rId7" Type="http://schemas.openxmlformats.org/officeDocument/2006/relationships/image" Target="../media/image78.emf"/><Relationship Id="rId12" Type="http://schemas.openxmlformats.org/officeDocument/2006/relationships/image" Target="../media/image7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10" Type="http://schemas.openxmlformats.org/officeDocument/2006/relationships/slide" Target="slide3.xml"/><Relationship Id="rId4" Type="http://schemas.openxmlformats.org/officeDocument/2006/relationships/image" Target="../media/image14.wmf"/><Relationship Id="rId9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61.bin"/><Relationship Id="rId7" Type="http://schemas.openxmlformats.org/officeDocument/2006/relationships/image" Target="../media/image81.emf"/><Relationship Id="rId12" Type="http://schemas.openxmlformats.org/officeDocument/2006/relationships/image" Target="../media/image8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10" Type="http://schemas.openxmlformats.org/officeDocument/2006/relationships/slide" Target="slide3.xml"/><Relationship Id="rId4" Type="http://schemas.openxmlformats.org/officeDocument/2006/relationships/image" Target="../media/image14.wmf"/><Relationship Id="rId9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64.bin"/><Relationship Id="rId7" Type="http://schemas.openxmlformats.org/officeDocument/2006/relationships/image" Target="../media/image87.emf"/><Relationship Id="rId12" Type="http://schemas.openxmlformats.org/officeDocument/2006/relationships/image" Target="../media/image8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10" Type="http://schemas.openxmlformats.org/officeDocument/2006/relationships/slide" Target="slide3.xml"/><Relationship Id="rId4" Type="http://schemas.openxmlformats.org/officeDocument/2006/relationships/image" Target="../media/image14.wmf"/><Relationship Id="rId9" Type="http://schemas.openxmlformats.org/officeDocument/2006/relationships/image" Target="../media/image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67.bin"/><Relationship Id="rId7" Type="http://schemas.openxmlformats.org/officeDocument/2006/relationships/image" Target="../media/image90.emf"/><Relationship Id="rId12" Type="http://schemas.openxmlformats.org/officeDocument/2006/relationships/image" Target="../media/image8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10" Type="http://schemas.openxmlformats.org/officeDocument/2006/relationships/slide" Target="slide3.xml"/><Relationship Id="rId4" Type="http://schemas.openxmlformats.org/officeDocument/2006/relationships/image" Target="../media/image14.wmf"/><Relationship Id="rId9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70.bin"/><Relationship Id="rId7" Type="http://schemas.openxmlformats.org/officeDocument/2006/relationships/image" Target="../media/image93.emf"/><Relationship Id="rId12" Type="http://schemas.openxmlformats.org/officeDocument/2006/relationships/image" Target="../media/image9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10" Type="http://schemas.openxmlformats.org/officeDocument/2006/relationships/slide" Target="slide3.xml"/><Relationship Id="rId4" Type="http://schemas.openxmlformats.org/officeDocument/2006/relationships/image" Target="../media/image14.wmf"/><Relationship Id="rId9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3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image" Target="../media/image10.emf"/><Relationship Id="rId10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73.bin"/><Relationship Id="rId7" Type="http://schemas.openxmlformats.org/officeDocument/2006/relationships/image" Target="../media/image96.emf"/><Relationship Id="rId12" Type="http://schemas.openxmlformats.org/officeDocument/2006/relationships/image" Target="../media/image9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10" Type="http://schemas.openxmlformats.org/officeDocument/2006/relationships/slide" Target="slide3.xml"/><Relationship Id="rId4" Type="http://schemas.openxmlformats.org/officeDocument/2006/relationships/image" Target="../media/image14.wmf"/><Relationship Id="rId9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76.bin"/><Relationship Id="rId7" Type="http://schemas.openxmlformats.org/officeDocument/2006/relationships/image" Target="../media/image99.emf"/><Relationship Id="rId12" Type="http://schemas.openxmlformats.org/officeDocument/2006/relationships/image" Target="../media/image9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10" Type="http://schemas.openxmlformats.org/officeDocument/2006/relationships/slide" Target="slide3.xml"/><Relationship Id="rId4" Type="http://schemas.openxmlformats.org/officeDocument/2006/relationships/image" Target="../media/image14.wmf"/><Relationship Id="rId9" Type="http://schemas.openxmlformats.org/officeDocument/2006/relationships/image" Target="../media/image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79.bin"/><Relationship Id="rId7" Type="http://schemas.openxmlformats.org/officeDocument/2006/relationships/image" Target="../media/image102.emf"/><Relationship Id="rId12" Type="http://schemas.openxmlformats.org/officeDocument/2006/relationships/image" Target="../media/image10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0.e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10" Type="http://schemas.openxmlformats.org/officeDocument/2006/relationships/slide" Target="slide3.xml"/><Relationship Id="rId4" Type="http://schemas.openxmlformats.org/officeDocument/2006/relationships/image" Target="../media/image14.wmf"/><Relationship Id="rId9" Type="http://schemas.openxmlformats.org/officeDocument/2006/relationships/image" Target="../media/image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82.bin"/><Relationship Id="rId7" Type="http://schemas.openxmlformats.org/officeDocument/2006/relationships/image" Target="../media/image105.emf"/><Relationship Id="rId12" Type="http://schemas.openxmlformats.org/officeDocument/2006/relationships/image" Target="../media/image10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10" Type="http://schemas.openxmlformats.org/officeDocument/2006/relationships/slide" Target="slide3.xml"/><Relationship Id="rId4" Type="http://schemas.openxmlformats.org/officeDocument/2006/relationships/image" Target="../media/image14.wmf"/><Relationship Id="rId9" Type="http://schemas.openxmlformats.org/officeDocument/2006/relationships/image" Target="../media/image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85.bin"/><Relationship Id="rId7" Type="http://schemas.openxmlformats.org/officeDocument/2006/relationships/image" Target="../media/image108.emf"/><Relationship Id="rId12" Type="http://schemas.openxmlformats.org/officeDocument/2006/relationships/image" Target="../media/image10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10" Type="http://schemas.openxmlformats.org/officeDocument/2006/relationships/slide" Target="slide3.xml"/><Relationship Id="rId4" Type="http://schemas.openxmlformats.org/officeDocument/2006/relationships/image" Target="../media/image14.wmf"/><Relationship Id="rId9" Type="http://schemas.openxmlformats.org/officeDocument/2006/relationships/image" Target="../media/image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88.bin"/><Relationship Id="rId7" Type="http://schemas.openxmlformats.org/officeDocument/2006/relationships/image" Target="../media/image111.emf"/><Relationship Id="rId12" Type="http://schemas.openxmlformats.org/officeDocument/2006/relationships/image" Target="../media/image1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10" Type="http://schemas.openxmlformats.org/officeDocument/2006/relationships/slide" Target="slide3.xml"/><Relationship Id="rId4" Type="http://schemas.openxmlformats.org/officeDocument/2006/relationships/image" Target="../media/image14.wmf"/><Relationship Id="rId9" Type="http://schemas.openxmlformats.org/officeDocument/2006/relationships/image" Target="../media/image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91.bin"/><Relationship Id="rId7" Type="http://schemas.openxmlformats.org/officeDocument/2006/relationships/image" Target="../media/image114.emf"/><Relationship Id="rId12" Type="http://schemas.openxmlformats.org/officeDocument/2006/relationships/image" Target="../media/image1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2.e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10" Type="http://schemas.openxmlformats.org/officeDocument/2006/relationships/slide" Target="slide3.xml"/><Relationship Id="rId4" Type="http://schemas.openxmlformats.org/officeDocument/2006/relationships/image" Target="../media/image14.wmf"/><Relationship Id="rId9" Type="http://schemas.openxmlformats.org/officeDocument/2006/relationships/image" Target="../media/image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image" Target="../media/image116.emf"/><Relationship Id="rId3" Type="http://schemas.openxmlformats.org/officeDocument/2006/relationships/oleObject" Target="../embeddings/oleObject94.bin"/><Relationship Id="rId7" Type="http://schemas.openxmlformats.org/officeDocument/2006/relationships/image" Target="../media/image115.emf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95.bin"/><Relationship Id="rId11" Type="http://schemas.openxmlformats.org/officeDocument/2006/relationships/slide" Target="slide3.xml"/><Relationship Id="rId5" Type="http://schemas.openxmlformats.org/officeDocument/2006/relationships/image" Target="../media/image117.png"/><Relationship Id="rId10" Type="http://schemas.openxmlformats.org/officeDocument/2006/relationships/image" Target="../media/image7.wmf"/><Relationship Id="rId4" Type="http://schemas.openxmlformats.org/officeDocument/2006/relationships/image" Target="../media/image14.wmf"/><Relationship Id="rId9" Type="http://schemas.openxmlformats.org/officeDocument/2006/relationships/image" Target="../media/image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image" Target="../media/image120.emf"/><Relationship Id="rId3" Type="http://schemas.openxmlformats.org/officeDocument/2006/relationships/oleObject" Target="../embeddings/oleObject97.bin"/><Relationship Id="rId7" Type="http://schemas.openxmlformats.org/officeDocument/2006/relationships/image" Target="../media/image119.emf"/><Relationship Id="rId12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98.bin"/><Relationship Id="rId11" Type="http://schemas.openxmlformats.org/officeDocument/2006/relationships/slide" Target="slide3.xml"/><Relationship Id="rId5" Type="http://schemas.openxmlformats.org/officeDocument/2006/relationships/image" Target="../media/image121.png"/><Relationship Id="rId10" Type="http://schemas.openxmlformats.org/officeDocument/2006/relationships/image" Target="../media/image7.wmf"/><Relationship Id="rId4" Type="http://schemas.openxmlformats.org/officeDocument/2006/relationships/image" Target="../media/image14.wmf"/><Relationship Id="rId9" Type="http://schemas.openxmlformats.org/officeDocument/2006/relationships/image" Target="../media/image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13" Type="http://schemas.openxmlformats.org/officeDocument/2006/relationships/image" Target="../media/image124.emf"/><Relationship Id="rId3" Type="http://schemas.openxmlformats.org/officeDocument/2006/relationships/oleObject" Target="../embeddings/oleObject100.bin"/><Relationship Id="rId7" Type="http://schemas.openxmlformats.org/officeDocument/2006/relationships/image" Target="../media/image123.emf"/><Relationship Id="rId12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01.bin"/><Relationship Id="rId11" Type="http://schemas.openxmlformats.org/officeDocument/2006/relationships/slide" Target="slide3.xml"/><Relationship Id="rId5" Type="http://schemas.openxmlformats.org/officeDocument/2006/relationships/image" Target="../media/image125.png"/><Relationship Id="rId10" Type="http://schemas.openxmlformats.org/officeDocument/2006/relationships/image" Target="../media/image7.wmf"/><Relationship Id="rId4" Type="http://schemas.openxmlformats.org/officeDocument/2006/relationships/image" Target="../media/image14.wmf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image" Target="../media/image13.emf"/><Relationship Id="rId10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slide" Target="slide3.xml"/><Relationship Id="rId3" Type="http://schemas.openxmlformats.org/officeDocument/2006/relationships/oleObject" Target="../embeddings/oleObject103.bin"/><Relationship Id="rId7" Type="http://schemas.openxmlformats.org/officeDocument/2006/relationships/image" Target="../media/image130.jpeg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hyperlink" Target="http://images.google.com/imgres?imgurl=http://www.lenntech.com/images/Boiler%20FE%20images/boiler-schema.jpg&amp;imgrefurl=http://www.lenntech.com/boiler/boiler-feed-water.htm&amp;h=520&amp;w=454&amp;sz=71&amp;hl=en&amp;start=1&amp;tbnid=bsCBqBU0ralW9M:&amp;tbnh=131&amp;tbnw=114&amp;prev=/images?q%3Dboiler%26gbv%3D2%26svnum%3D10%26hl%3Den" TargetMode="External"/><Relationship Id="rId11" Type="http://schemas.openxmlformats.org/officeDocument/2006/relationships/image" Target="../media/image6.wmf"/><Relationship Id="rId5" Type="http://schemas.openxmlformats.org/officeDocument/2006/relationships/image" Target="../media/image129.png"/><Relationship Id="rId15" Type="http://schemas.openxmlformats.org/officeDocument/2006/relationships/image" Target="../media/image128.emf"/><Relationship Id="rId10" Type="http://schemas.openxmlformats.org/officeDocument/2006/relationships/image" Target="../media/image131.emf"/><Relationship Id="rId4" Type="http://schemas.openxmlformats.org/officeDocument/2006/relationships/image" Target="../media/image14.wmf"/><Relationship Id="rId9" Type="http://schemas.openxmlformats.org/officeDocument/2006/relationships/image" Target="../media/image127.emf"/><Relationship Id="rId14" Type="http://schemas.openxmlformats.org/officeDocument/2006/relationships/oleObject" Target="../embeddings/oleObject10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image" Target="../media/image133.emf"/><Relationship Id="rId3" Type="http://schemas.openxmlformats.org/officeDocument/2006/relationships/oleObject" Target="../embeddings/oleObject106.bin"/><Relationship Id="rId7" Type="http://schemas.openxmlformats.org/officeDocument/2006/relationships/image" Target="../media/image132.emf"/><Relationship Id="rId12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07.bin"/><Relationship Id="rId11" Type="http://schemas.openxmlformats.org/officeDocument/2006/relationships/slide" Target="slide3.xml"/><Relationship Id="rId5" Type="http://schemas.openxmlformats.org/officeDocument/2006/relationships/image" Target="../media/image134.png"/><Relationship Id="rId10" Type="http://schemas.openxmlformats.org/officeDocument/2006/relationships/image" Target="../media/image7.wmf"/><Relationship Id="rId4" Type="http://schemas.openxmlformats.org/officeDocument/2006/relationships/image" Target="../media/image14.wmf"/><Relationship Id="rId9" Type="http://schemas.openxmlformats.org/officeDocument/2006/relationships/image" Target="../media/image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09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6.wmf"/><Relationship Id="rId5" Type="http://schemas.openxmlformats.org/officeDocument/2006/relationships/image" Target="../media/image138.emf"/><Relationship Id="rId10" Type="http://schemas.openxmlformats.org/officeDocument/2006/relationships/image" Target="../media/image137.emf"/><Relationship Id="rId4" Type="http://schemas.openxmlformats.org/officeDocument/2006/relationships/image" Target="../media/image136.emf"/><Relationship Id="rId9" Type="http://schemas.openxmlformats.org/officeDocument/2006/relationships/oleObject" Target="../embeddings/oleObject1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7.bin"/><Relationship Id="rId7" Type="http://schemas.openxmlformats.org/officeDocument/2006/relationships/image" Target="../media/image17.emf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10" Type="http://schemas.openxmlformats.org/officeDocument/2006/relationships/slide" Target="slide3.xml"/><Relationship Id="rId4" Type="http://schemas.openxmlformats.org/officeDocument/2006/relationships/image" Target="../media/image14.wmf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19.emf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slide" Target="slide3.xml"/><Relationship Id="rId5" Type="http://schemas.openxmlformats.org/officeDocument/2006/relationships/image" Target="../media/image20.png"/><Relationship Id="rId10" Type="http://schemas.openxmlformats.org/officeDocument/2006/relationships/image" Target="../media/image7.wmf"/><Relationship Id="rId4" Type="http://schemas.openxmlformats.org/officeDocument/2006/relationships/image" Target="../media/image14.wmf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3.bin"/><Relationship Id="rId7" Type="http://schemas.openxmlformats.org/officeDocument/2006/relationships/image" Target="../media/image24.emf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10" Type="http://schemas.openxmlformats.org/officeDocument/2006/relationships/slide" Target="slide3.xml"/><Relationship Id="rId4" Type="http://schemas.openxmlformats.org/officeDocument/2006/relationships/image" Target="../media/image14.wmf"/><Relationship Id="rId9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26.emf"/><Relationship Id="rId3" Type="http://schemas.openxmlformats.org/officeDocument/2006/relationships/oleObject" Target="../embeddings/oleObject16.bin"/><Relationship Id="rId7" Type="http://schemas.openxmlformats.org/officeDocument/2006/relationships/image" Target="../media/image25.e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11" Type="http://schemas.openxmlformats.org/officeDocument/2006/relationships/slide" Target="slide3.xml"/><Relationship Id="rId5" Type="http://schemas.openxmlformats.org/officeDocument/2006/relationships/image" Target="../media/image27.png"/><Relationship Id="rId10" Type="http://schemas.openxmlformats.org/officeDocument/2006/relationships/image" Target="../media/image7.wmf"/><Relationship Id="rId4" Type="http://schemas.openxmlformats.org/officeDocument/2006/relationships/image" Target="../media/image14.wmf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9.bin"/><Relationship Id="rId7" Type="http://schemas.openxmlformats.org/officeDocument/2006/relationships/image" Target="../media/image31.emf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10" Type="http://schemas.openxmlformats.org/officeDocument/2006/relationships/slide" Target="slide3.xml"/><Relationship Id="rId4" Type="http://schemas.openxmlformats.org/officeDocument/2006/relationships/image" Target="../media/image14.wmf"/><Relationship Id="rId9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itle 14"/>
          <p:cNvSpPr>
            <a:spLocks noGrp="1"/>
          </p:cNvSpPr>
          <p:nvPr>
            <p:ph type="title"/>
          </p:nvPr>
        </p:nvSpPr>
        <p:spPr>
          <a:xfrm>
            <a:off x="5334000" y="274638"/>
            <a:ext cx="3581400" cy="1143000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en-US" altLang="en-US" b="1" dirty="0" smtClean="0">
                <a:solidFill>
                  <a:schemeClr val="bg1"/>
                </a:solidFill>
              </a:rPr>
              <a:t>Chapter 2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B65718-1F6C-4FE5-90EB-D3EDF1920B27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</a:t>
            </a:fld>
            <a:endParaRPr lang="en-US" altLang="en-US" dirty="0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40965" name="Rectangle 2" descr="Recycled paper"/>
          <p:cNvSpPr>
            <a:spLocks noChangeArrowheads="1"/>
          </p:cNvSpPr>
          <p:nvPr/>
        </p:nvSpPr>
        <p:spPr bwMode="auto">
          <a:xfrm>
            <a:off x="5638800" y="2227943"/>
            <a:ext cx="30241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4400" b="1" dirty="0">
                <a:latin typeface="Calibri" pitchFamily="-109" charset="0"/>
              </a:rPr>
              <a:t>Demand and Supply Analysis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" y="51707"/>
            <a:ext cx="5254307" cy="673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028575-C222-4BEE-A9CC-D525915ADF22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10</a:t>
            </a:fld>
            <a:endParaRPr lang="en-US" altLang="en-US" dirty="0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9218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1891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Demand Curve Rule</a:t>
            </a:r>
            <a:endParaRPr lang="en-US" altLang="en-US" sz="2000" i="1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9223" name="Rectangle 12"/>
          <p:cNvSpPr>
            <a:spLocks noChangeArrowheads="1"/>
          </p:cNvSpPr>
          <p:nvPr/>
        </p:nvSpPr>
        <p:spPr bwMode="auto">
          <a:xfrm>
            <a:off x="1524000" y="2717800"/>
            <a:ext cx="6248400" cy="3149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sz="2800" dirty="0">
                <a:latin typeface="Calibri" pitchFamily="-109" charset="0"/>
              </a:rPr>
              <a:t>A move along the </a:t>
            </a:r>
            <a:r>
              <a:rPr lang="en-US" altLang="en-US" sz="2800" dirty="0">
                <a:solidFill>
                  <a:srgbClr val="FF0000"/>
                </a:solidFill>
                <a:latin typeface="Calibri" pitchFamily="-109" charset="0"/>
              </a:rPr>
              <a:t>demand</a:t>
            </a:r>
            <a:r>
              <a:rPr lang="en-US" altLang="en-US" sz="2800" dirty="0">
                <a:latin typeface="Calibri" pitchFamily="-109" charset="0"/>
              </a:rPr>
              <a:t> curve for a good can only be triggered by a change in the price of that good.  Any change in another factor that affects the consumers’ willingness to pay for the good results in a </a:t>
            </a:r>
            <a:r>
              <a:rPr lang="en-US" altLang="en-US" sz="2800" b="1" dirty="0">
                <a:latin typeface="Calibri" pitchFamily="-109" charset="0"/>
              </a:rPr>
              <a:t>shift</a:t>
            </a:r>
            <a:r>
              <a:rPr lang="en-US" altLang="en-US" sz="2800" dirty="0">
                <a:latin typeface="Calibri" pitchFamily="-109" charset="0"/>
              </a:rPr>
              <a:t> in the demand curve for the good.</a:t>
            </a:r>
          </a:p>
        </p:txBody>
      </p:sp>
      <p:sp>
        <p:nvSpPr>
          <p:cNvPr id="1061901" name="AutoShape 13"/>
          <p:cNvSpPr>
            <a:spLocks noChangeArrowheads="1"/>
          </p:cNvSpPr>
          <p:nvPr/>
        </p:nvSpPr>
        <p:spPr bwMode="auto">
          <a:xfrm>
            <a:off x="485775" y="1633538"/>
            <a:ext cx="5103813" cy="919162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381000" y="2057400"/>
            <a:ext cx="1427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 dirty="0">
                <a:solidFill>
                  <a:srgbClr val="000066"/>
                </a:solidFill>
                <a:latin typeface="Calibri" pitchFamily="-109" charset="0"/>
              </a:rPr>
              <a:t>Defined:</a:t>
            </a:r>
          </a:p>
        </p:txBody>
      </p:sp>
      <p:sp>
        <p:nvSpPr>
          <p:cNvPr id="1061903" name="AutoShape 1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9219" name="Object 16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7" name="Picture 1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1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0" name="Object 20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2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9231" name="Picture 2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B1C881-82FF-4FCF-A6E6-9F668E173AD1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11</a:t>
            </a:fld>
            <a:endParaRPr lang="en-US" altLang="en-US" dirty="0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10242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0867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Shifts of the Demand Curve</a:t>
            </a:r>
            <a:endParaRPr lang="en-US" altLang="en-US" sz="2000" i="1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060878" name="Rectangle 14"/>
          <p:cNvSpPr>
            <a:spLocks noChangeArrowheads="1"/>
          </p:cNvSpPr>
          <p:nvPr/>
        </p:nvSpPr>
        <p:spPr bwMode="auto">
          <a:xfrm>
            <a:off x="438150" y="1600200"/>
            <a:ext cx="8278813" cy="9540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n-lt"/>
              </a:rPr>
              <a:t>The Demand Curve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shifts </a:t>
            </a:r>
            <a:r>
              <a:rPr lang="en-US" sz="2800" dirty="0">
                <a:latin typeface="+mn-lt"/>
              </a:rPr>
              <a:t>when factors other than own 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price change</a:t>
            </a:r>
          </a:p>
        </p:txBody>
      </p:sp>
      <p:sp>
        <p:nvSpPr>
          <p:cNvPr id="10248" name="Rectangle 15"/>
          <p:cNvSpPr>
            <a:spLocks noChangeArrowheads="1"/>
          </p:cNvSpPr>
          <p:nvPr/>
        </p:nvSpPr>
        <p:spPr bwMode="auto">
          <a:xfrm>
            <a:off x="381000" y="3352800"/>
            <a:ext cx="80772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Font typeface="Wingdings" pitchFamily="-109" charset="2"/>
              <a:buChar char="ü"/>
            </a:pPr>
            <a:r>
              <a:rPr lang="en-US" altLang="en-US" sz="2600" dirty="0">
                <a:latin typeface="Calibri" pitchFamily="-109" charset="0"/>
              </a:rPr>
              <a:t> If the change increases the willingness of consumers to acquire the good, the demand curve shifts </a:t>
            </a:r>
            <a:r>
              <a:rPr lang="en-US" altLang="en-US" sz="2600" b="1" dirty="0">
                <a:latin typeface="Calibri" pitchFamily="-109" charset="0"/>
              </a:rPr>
              <a:t>right</a:t>
            </a:r>
          </a:p>
          <a:p>
            <a:pPr algn="just" eaLnBrk="1" hangingPunct="1">
              <a:buFont typeface="Wingdings" pitchFamily="-109" charset="2"/>
              <a:buChar char="ü"/>
            </a:pPr>
            <a:endParaRPr lang="en-US" altLang="en-US" sz="2600" b="1" dirty="0">
              <a:latin typeface="Calibri" pitchFamily="-109" charset="0"/>
            </a:endParaRPr>
          </a:p>
          <a:p>
            <a:pPr algn="just">
              <a:buFont typeface="Wingdings" pitchFamily="-109" charset="2"/>
              <a:buChar char="ü"/>
            </a:pPr>
            <a:r>
              <a:rPr lang="en-US" altLang="en-US" sz="2600" dirty="0">
                <a:latin typeface="Calibri" pitchFamily="-109" charset="0"/>
              </a:rPr>
              <a:t> If the change decreases the willingness of consumers to acquire the good, the demand curve shifts </a:t>
            </a:r>
            <a:r>
              <a:rPr lang="en-US" altLang="en-US" sz="2600" b="1" dirty="0">
                <a:latin typeface="Calibri" pitchFamily="-109" charset="0"/>
              </a:rPr>
              <a:t>left</a:t>
            </a:r>
          </a:p>
        </p:txBody>
      </p:sp>
      <p:sp>
        <p:nvSpPr>
          <p:cNvPr id="1060881" name="AutoShape 17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0243" name="Object 18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0" name="Picture 19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20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21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4" name="Object 22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23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10254" name="Picture 24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7CFF6B-083E-46AA-B911-1DA4CF50A2B9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12</a:t>
            </a:fld>
            <a:endParaRPr lang="en-US" altLang="en-US" dirty="0">
              <a:solidFill>
                <a:srgbClr val="898989"/>
              </a:solidFill>
              <a:latin typeface="Calibri" pitchFamily="-109" charset="0"/>
            </a:endParaRP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4813"/>
            <a:ext cx="7248525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6" name="Object 3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Document" r:id="rId4" imgW="7658280" imgH="1981080" progId="Word.Document.8">
                  <p:embed/>
                </p:oleObj>
              </mc:Choice>
              <mc:Fallback>
                <p:oleObj name="Document" r:id="rId4" imgW="7658280" imgH="19810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8820" name="AutoShape 4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The Demand for Cars</a:t>
            </a:r>
            <a:endParaRPr lang="en-US" altLang="en-US" sz="2000" i="1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058829" name="AutoShape 1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1267" name="Object 14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Clip" r:id="rId6" imgW="1819440" imgH="1816920" progId="MS_ClipArt_Gallery.2">
                  <p:embed/>
                </p:oleObj>
              </mc:Choice>
              <mc:Fallback>
                <p:oleObj name="Clip" r:id="rId6" imgW="1819440" imgH="1816920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3" name="Picture 1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8" name="Object 18">
            <a:hlinkClick r:id="rId11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Clip" r:id="rId12" imgW="1819440" imgH="1815840" progId="MS_ClipArt_Gallery.2">
                  <p:embed/>
                </p:oleObj>
              </mc:Choice>
              <mc:Fallback>
                <p:oleObj name="Clip" r:id="rId12" imgW="1819440" imgH="181584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1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11277" name="Picture 2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C23D9A-A855-4D23-A9AB-F09CA87FAA3D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13</a:t>
            </a:fld>
            <a:endParaRPr lang="en-US" altLang="en-US" dirty="0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12290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9843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The Demand for Cars</a:t>
            </a:r>
            <a:endParaRPr lang="en-US" altLang="en-US" sz="2000" i="1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2295" name="Rectangle 12"/>
          <p:cNvSpPr>
            <a:spLocks noChangeArrowheads="1"/>
          </p:cNvSpPr>
          <p:nvPr/>
        </p:nvSpPr>
        <p:spPr bwMode="auto">
          <a:xfrm>
            <a:off x="381000" y="2641600"/>
            <a:ext cx="8458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400" dirty="0">
                <a:latin typeface="Calibri" pitchFamily="-109" charset="0"/>
              </a:rPr>
              <a:t>We always graph P on vertical axis and Q on horizontal axis, but we write demand as Q as a function of P… If P is written as function of Q, it is called the inverse demand.</a:t>
            </a:r>
          </a:p>
        </p:txBody>
      </p:sp>
      <p:sp>
        <p:nvSpPr>
          <p:cNvPr id="12296" name="WordArt 13"/>
          <p:cNvSpPr>
            <a:spLocks noChangeArrowheads="1" noChangeShapeType="1" noTextEdit="1"/>
          </p:cNvSpPr>
          <p:nvPr/>
        </p:nvSpPr>
        <p:spPr bwMode="auto">
          <a:xfrm>
            <a:off x="3811588" y="1549400"/>
            <a:ext cx="13430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Note:</a:t>
            </a:r>
          </a:p>
        </p:txBody>
      </p:sp>
      <p:sp>
        <p:nvSpPr>
          <p:cNvPr id="12297" name="Line 14"/>
          <p:cNvSpPr>
            <a:spLocks noChangeShapeType="1"/>
          </p:cNvSpPr>
          <p:nvPr/>
        </p:nvSpPr>
        <p:spPr bwMode="auto">
          <a:xfrm>
            <a:off x="3733800" y="2438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59855" name="Rectangle 15"/>
          <p:cNvSpPr>
            <a:spLocks noChangeArrowheads="1"/>
          </p:cNvSpPr>
          <p:nvPr/>
        </p:nvSpPr>
        <p:spPr bwMode="auto">
          <a:xfrm>
            <a:off x="1752600" y="5638800"/>
            <a:ext cx="5819775" cy="4302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i="1" dirty="0">
                <a:latin typeface="+mn-lt"/>
              </a:rPr>
              <a:t> Markets defined by commodity, geography, time.</a:t>
            </a:r>
          </a:p>
        </p:txBody>
      </p:sp>
      <p:pic>
        <p:nvPicPr>
          <p:cNvPr id="12299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14800"/>
            <a:ext cx="4344988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9857" name="AutoShape 17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2291" name="Object 18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Clip" r:id="rId6" imgW="1819440" imgH="1816920" progId="MS_ClipArt_Gallery.2">
                  <p:embed/>
                </p:oleObj>
              </mc:Choice>
              <mc:Fallback>
                <p:oleObj name="Clip" r:id="rId6" imgW="1819440" imgH="181692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01" name="Picture 19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20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21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2" name="Object 22">
            <a:hlinkClick r:id="rId11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Clip" r:id="rId12" imgW="1819440" imgH="1815840" progId="MS_ClipArt_Gallery.2">
                  <p:embed/>
                </p:oleObj>
              </mc:Choice>
              <mc:Fallback>
                <p:oleObj name="Clip" r:id="rId12" imgW="1819440" imgH="1815840" progId="MS_ClipArt_Gallery.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Text Box 23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12305" name="Picture 24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6CAAC8-4E84-4B0D-914F-89228F3C5E74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14</a:t>
            </a:fld>
            <a:endParaRPr lang="en-US" altLang="en-US" dirty="0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13314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2915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Market Supply</a:t>
            </a:r>
            <a:endParaRPr lang="en-US" altLang="en-US" sz="2000" i="1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3319" name="WordArt 12"/>
          <p:cNvSpPr>
            <a:spLocks noChangeArrowheads="1" noChangeShapeType="1" noTextEdit="1"/>
          </p:cNvSpPr>
          <p:nvPr/>
        </p:nvSpPr>
        <p:spPr bwMode="auto">
          <a:xfrm>
            <a:off x="2184400" y="1371600"/>
            <a:ext cx="4759325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solidFill>
                  <a:srgbClr val="3333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The Market Supply Function:</a:t>
            </a:r>
          </a:p>
        </p:txBody>
      </p:sp>
      <p:sp>
        <p:nvSpPr>
          <p:cNvPr id="13320" name="WordArt 13"/>
          <p:cNvSpPr>
            <a:spLocks noChangeArrowheads="1" noChangeShapeType="1" noTextEdit="1"/>
          </p:cNvSpPr>
          <p:nvPr/>
        </p:nvSpPr>
        <p:spPr bwMode="auto">
          <a:xfrm>
            <a:off x="2146300" y="4114800"/>
            <a:ext cx="4651375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solidFill>
                  <a:srgbClr val="3333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The Market Supply Curve:</a:t>
            </a:r>
          </a:p>
        </p:txBody>
      </p:sp>
      <p:sp>
        <p:nvSpPr>
          <p:cNvPr id="13321" name="Rectangle 14"/>
          <p:cNvSpPr>
            <a:spLocks noChangeArrowheads="1"/>
          </p:cNvSpPr>
          <p:nvPr/>
        </p:nvSpPr>
        <p:spPr bwMode="auto">
          <a:xfrm>
            <a:off x="2006600" y="1905000"/>
            <a:ext cx="530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400" i="1" dirty="0">
                <a:latin typeface="Calibri" pitchFamily="-109" charset="0"/>
              </a:rPr>
              <a:t>Tells us that the quantity of a good supplied by all producers in the market depends on various factors</a:t>
            </a:r>
          </a:p>
        </p:txBody>
      </p:sp>
      <p:sp>
        <p:nvSpPr>
          <p:cNvPr id="13322" name="Rectangle 15"/>
          <p:cNvSpPr>
            <a:spLocks noChangeArrowheads="1"/>
          </p:cNvSpPr>
          <p:nvPr/>
        </p:nvSpPr>
        <p:spPr bwMode="auto">
          <a:xfrm>
            <a:off x="2019300" y="4613275"/>
            <a:ext cx="5753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 i="1" dirty="0">
                <a:latin typeface="Calibri" pitchFamily="-109" charset="0"/>
              </a:rPr>
              <a:t>Plots the aggregate quantity of a good that producers are willing to sell at different prices.</a:t>
            </a:r>
          </a:p>
        </p:txBody>
      </p:sp>
      <p:pic>
        <p:nvPicPr>
          <p:cNvPr id="13323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3073400"/>
            <a:ext cx="32766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715000"/>
            <a:ext cx="160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5" name="Line 18"/>
          <p:cNvSpPr>
            <a:spLocks noChangeShapeType="1"/>
          </p:cNvSpPr>
          <p:nvPr/>
        </p:nvSpPr>
        <p:spPr bwMode="auto">
          <a:xfrm>
            <a:off x="990600" y="38227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62931" name="AutoShape 19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3315" name="Object 20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Clip" r:id="rId7" imgW="1819440" imgH="1816920" progId="MS_ClipArt_Gallery.2">
                  <p:embed/>
                </p:oleObj>
              </mc:Choice>
              <mc:Fallback>
                <p:oleObj name="Clip" r:id="rId7" imgW="1819440" imgH="1816920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7" name="Picture 21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22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9" name="Picture 23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6" name="Object 24">
            <a:hlinkClick r:id="rId12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Clip" r:id="rId13" imgW="1819440" imgH="1815840" progId="MS_ClipArt_Gallery.2">
                  <p:embed/>
                </p:oleObj>
              </mc:Choice>
              <mc:Fallback>
                <p:oleObj name="Clip" r:id="rId13" imgW="1819440" imgH="1815840" progId="MS_ClipArt_Gallery.2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Text Box 25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13331" name="Picture 26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37EF83-6CFC-4EE7-924D-6246E1BA97D5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15</a:t>
            </a:fld>
            <a:endParaRPr lang="en-US" altLang="en-US" dirty="0">
              <a:solidFill>
                <a:srgbClr val="898989"/>
              </a:solidFill>
              <a:latin typeface="Calibri" pitchFamily="-109" charset="0"/>
            </a:endParaRPr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1533525"/>
            <a:ext cx="747395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38" name="Object 3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Document" r:id="rId4" imgW="7658280" imgH="1981080" progId="Word.Document.8">
                  <p:embed/>
                </p:oleObj>
              </mc:Choice>
              <mc:Fallback>
                <p:oleObj name="Document" r:id="rId4" imgW="7658280" imgH="19810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3940" name="AutoShape 4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Supply Curve for Wheat</a:t>
            </a:r>
            <a:endParaRPr lang="en-US" altLang="en-US" sz="2000" i="1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063949" name="AutoShape 1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4339" name="Object 14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Clip" r:id="rId6" imgW="1819440" imgH="1816920" progId="MS_ClipArt_Gallery.2">
                  <p:embed/>
                </p:oleObj>
              </mc:Choice>
              <mc:Fallback>
                <p:oleObj name="Clip" r:id="rId6" imgW="1819440" imgH="1816920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5" name="Picture 1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1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40" name="Object 18">
            <a:hlinkClick r:id="rId11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Clip" r:id="rId12" imgW="1819440" imgH="1815840" progId="MS_ClipArt_Gallery.2">
                  <p:embed/>
                </p:oleObj>
              </mc:Choice>
              <mc:Fallback>
                <p:oleObj name="Clip" r:id="rId12" imgW="1819440" imgH="181584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14349" name="Picture 2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98F691-5DDD-4D4E-BD5A-B86129DB5B70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16</a:t>
            </a:fld>
            <a:endParaRPr lang="en-US" altLang="en-US" dirty="0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15362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4963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The Law of Supply</a:t>
            </a:r>
            <a:endParaRPr lang="en-US" altLang="en-US" sz="2000" i="1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064972" name="AutoShape 12"/>
          <p:cNvSpPr>
            <a:spLocks noChangeArrowheads="1"/>
          </p:cNvSpPr>
          <p:nvPr/>
        </p:nvSpPr>
        <p:spPr bwMode="auto">
          <a:xfrm>
            <a:off x="485775" y="1633538"/>
            <a:ext cx="5103813" cy="919162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5368" name="Rectangle 13"/>
          <p:cNvSpPr>
            <a:spLocks noChangeArrowheads="1"/>
          </p:cNvSpPr>
          <p:nvPr/>
        </p:nvSpPr>
        <p:spPr bwMode="auto">
          <a:xfrm>
            <a:off x="2425700" y="2355850"/>
            <a:ext cx="5334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400" dirty="0">
                <a:latin typeface="Calibri" pitchFamily="-109" charset="0"/>
              </a:rPr>
              <a:t>The </a:t>
            </a:r>
            <a:r>
              <a:rPr lang="en-US" altLang="en-US" sz="2400" b="1" i="1" dirty="0">
                <a:latin typeface="Calibri" pitchFamily="-109" charset="0"/>
              </a:rPr>
              <a:t>Law of Supply</a:t>
            </a:r>
            <a:r>
              <a:rPr lang="en-US" altLang="en-US" sz="2400" dirty="0">
                <a:latin typeface="Calibri" pitchFamily="-109" charset="0"/>
              </a:rPr>
              <a:t> states that the quantity of a good offered increases when the price of this good increases.</a:t>
            </a:r>
          </a:p>
        </p:txBody>
      </p:sp>
      <p:sp>
        <p:nvSpPr>
          <p:cNvPr id="15369" name="Text Box 16"/>
          <p:cNvSpPr txBox="1">
            <a:spLocks noChangeArrowheads="1"/>
          </p:cNvSpPr>
          <p:nvPr/>
        </p:nvSpPr>
        <p:spPr bwMode="auto">
          <a:xfrm>
            <a:off x="477838" y="2071688"/>
            <a:ext cx="1427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 dirty="0">
                <a:solidFill>
                  <a:srgbClr val="000066"/>
                </a:solidFill>
                <a:latin typeface="Calibri" pitchFamily="-109" charset="0"/>
              </a:rPr>
              <a:t>Defined:</a:t>
            </a:r>
          </a:p>
        </p:txBody>
      </p:sp>
      <p:sp>
        <p:nvSpPr>
          <p:cNvPr id="1064977" name="AutoShape 17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5363" name="Object 18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1" name="Picture 19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20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21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4" name="Object 22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Text Box 23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15375" name="Picture 24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17F2EF-D330-4B67-AF1B-3079FC7FFFB2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17</a:t>
            </a:fld>
            <a:endParaRPr lang="en-US" altLang="en-US" dirty="0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16386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987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Supply Curve Rule</a:t>
            </a:r>
            <a:endParaRPr lang="en-US" altLang="en-US" sz="2000" i="1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6391" name="Rectangle 12"/>
          <p:cNvSpPr>
            <a:spLocks noChangeArrowheads="1"/>
          </p:cNvSpPr>
          <p:nvPr/>
        </p:nvSpPr>
        <p:spPr bwMode="auto">
          <a:xfrm>
            <a:off x="1524000" y="2641600"/>
            <a:ext cx="6248400" cy="26924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sz="2800" dirty="0">
                <a:latin typeface="Calibri" pitchFamily="-109" charset="0"/>
              </a:rPr>
              <a:t>A move along the </a:t>
            </a:r>
            <a:r>
              <a:rPr lang="en-US" altLang="en-US" sz="2800" dirty="0">
                <a:solidFill>
                  <a:srgbClr val="FF0000"/>
                </a:solidFill>
                <a:latin typeface="Calibri" pitchFamily="-109" charset="0"/>
              </a:rPr>
              <a:t>supply</a:t>
            </a:r>
            <a:r>
              <a:rPr lang="en-US" altLang="en-US" sz="2800" dirty="0">
                <a:solidFill>
                  <a:srgbClr val="000066"/>
                </a:solidFill>
                <a:latin typeface="Calibri" pitchFamily="-109" charset="0"/>
              </a:rPr>
              <a:t> </a:t>
            </a:r>
            <a:r>
              <a:rPr lang="en-US" altLang="en-US" sz="2800" dirty="0">
                <a:latin typeface="Calibri" pitchFamily="-109" charset="0"/>
              </a:rPr>
              <a:t>curve for a good can only be triggered by a change in the price of that good.  Any change in another factor that affects the producers’ willingness to offer for the good results in a </a:t>
            </a:r>
            <a:r>
              <a:rPr lang="en-US" altLang="en-US" sz="2800" b="1" dirty="0">
                <a:latin typeface="Calibri" pitchFamily="-109" charset="0"/>
              </a:rPr>
              <a:t>shift</a:t>
            </a:r>
            <a:r>
              <a:rPr lang="en-US" altLang="en-US" sz="2800" dirty="0">
                <a:latin typeface="Calibri" pitchFamily="-109" charset="0"/>
              </a:rPr>
              <a:t> in the supply curve for the good.</a:t>
            </a:r>
          </a:p>
        </p:txBody>
      </p:sp>
      <p:sp>
        <p:nvSpPr>
          <p:cNvPr id="1065997" name="AutoShape 13"/>
          <p:cNvSpPr>
            <a:spLocks noChangeArrowheads="1"/>
          </p:cNvSpPr>
          <p:nvPr/>
        </p:nvSpPr>
        <p:spPr bwMode="auto">
          <a:xfrm>
            <a:off x="485775" y="1633538"/>
            <a:ext cx="5103813" cy="919162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6393" name="Text Box 14"/>
          <p:cNvSpPr txBox="1">
            <a:spLocks noChangeArrowheads="1"/>
          </p:cNvSpPr>
          <p:nvPr/>
        </p:nvSpPr>
        <p:spPr bwMode="auto">
          <a:xfrm>
            <a:off x="381000" y="2057400"/>
            <a:ext cx="1427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 dirty="0">
                <a:solidFill>
                  <a:srgbClr val="000066"/>
                </a:solidFill>
                <a:latin typeface="Calibri" pitchFamily="-109" charset="0"/>
              </a:rPr>
              <a:t>Defined:</a:t>
            </a:r>
          </a:p>
        </p:txBody>
      </p:sp>
      <p:sp>
        <p:nvSpPr>
          <p:cNvPr id="1065999" name="AutoShape 1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6387" name="Object 16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5" name="Picture 1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6" name="Picture 1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7" name="Picture 1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8" name="Object 20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Text Box 2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16399" name="Picture 2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9067CF-D184-44C8-A12E-F78AE7B946A1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18</a:t>
            </a:fld>
            <a:endParaRPr lang="en-US" altLang="en-US" dirty="0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17410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4963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The Law of Supply</a:t>
            </a:r>
            <a:endParaRPr lang="en-US" altLang="en-US" sz="2000" i="1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064974" name="Rectangle 14"/>
          <p:cNvSpPr>
            <a:spLocks noChangeArrowheads="1"/>
          </p:cNvSpPr>
          <p:nvPr/>
        </p:nvSpPr>
        <p:spPr bwMode="auto">
          <a:xfrm>
            <a:off x="381000" y="1447800"/>
            <a:ext cx="8455025" cy="4619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</a:rPr>
              <a:t>The </a:t>
            </a:r>
            <a:r>
              <a:rPr lang="en-US" sz="2400" b="1" i="1" dirty="0">
                <a:latin typeface="+mn-lt"/>
              </a:rPr>
              <a:t>Supply Curve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shifts </a:t>
            </a:r>
            <a:r>
              <a:rPr lang="en-US" sz="2400" dirty="0">
                <a:latin typeface="+mn-lt"/>
              </a:rPr>
              <a:t>when factors other than own price change</a:t>
            </a:r>
          </a:p>
        </p:txBody>
      </p:sp>
      <p:sp>
        <p:nvSpPr>
          <p:cNvPr id="17416" name="Rectangle 15"/>
          <p:cNvSpPr>
            <a:spLocks noChangeArrowheads="1"/>
          </p:cNvSpPr>
          <p:nvPr/>
        </p:nvSpPr>
        <p:spPr bwMode="auto">
          <a:xfrm>
            <a:off x="381000" y="2438400"/>
            <a:ext cx="83820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Font typeface="Wingdings" pitchFamily="-109" charset="2"/>
              <a:buChar char="ü"/>
            </a:pPr>
            <a:r>
              <a:rPr lang="en-US" altLang="en-US" sz="2600" dirty="0">
                <a:latin typeface="Calibri" pitchFamily="-109" charset="0"/>
              </a:rPr>
              <a:t> If the change increases the willingness of producers to offer the good at the same price, the supply curve shifts </a:t>
            </a:r>
            <a:r>
              <a:rPr lang="en-US" altLang="en-US" sz="2600" b="1" dirty="0">
                <a:latin typeface="Calibri" pitchFamily="-109" charset="0"/>
              </a:rPr>
              <a:t>right</a:t>
            </a:r>
          </a:p>
          <a:p>
            <a:pPr algn="just" eaLnBrk="1" hangingPunct="1">
              <a:buFont typeface="Wingdings" pitchFamily="-109" charset="2"/>
              <a:buChar char="ü"/>
            </a:pPr>
            <a:endParaRPr lang="en-US" altLang="en-US" sz="2600" b="1" dirty="0">
              <a:latin typeface="Calibri" pitchFamily="-109" charset="0"/>
            </a:endParaRPr>
          </a:p>
          <a:p>
            <a:pPr algn="just" eaLnBrk="1" hangingPunct="1">
              <a:buFont typeface="Wingdings" pitchFamily="-109" charset="2"/>
              <a:buChar char="ü"/>
            </a:pPr>
            <a:r>
              <a:rPr lang="en-US" altLang="en-US" sz="2600" b="1" dirty="0">
                <a:latin typeface="Calibri" pitchFamily="-109" charset="0"/>
              </a:rPr>
              <a:t> </a:t>
            </a:r>
            <a:r>
              <a:rPr lang="en-US" altLang="en-US" sz="2600" dirty="0">
                <a:latin typeface="Calibri" pitchFamily="-109" charset="0"/>
              </a:rPr>
              <a:t>If the change decreases the willingness of producers to offer the good at the same price, the supply curve shifts </a:t>
            </a:r>
            <a:r>
              <a:rPr lang="en-US" altLang="en-US" sz="2600" b="1" dirty="0">
                <a:latin typeface="Calibri" pitchFamily="-109" charset="0"/>
              </a:rPr>
              <a:t>left</a:t>
            </a:r>
          </a:p>
        </p:txBody>
      </p:sp>
      <p:sp>
        <p:nvSpPr>
          <p:cNvPr id="1064977" name="AutoShape 17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7411" name="Object 18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8" name="Picture 19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0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Picture 21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2" name="Object 22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 Box 23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17422" name="Picture 24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2333B4-A49C-454F-8776-F63746200AE7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19</a:t>
            </a:fld>
            <a:endParaRPr lang="en-US" altLang="en-US" dirty="0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18434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1107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Market Equilibrium</a:t>
            </a:r>
            <a:endParaRPr lang="en-US" altLang="en-US" sz="2000" i="1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8439" name="Rectangle 13"/>
          <p:cNvSpPr>
            <a:spLocks noChangeArrowheads="1"/>
          </p:cNvSpPr>
          <p:nvPr/>
        </p:nvSpPr>
        <p:spPr bwMode="auto">
          <a:xfrm>
            <a:off x="381000" y="1371600"/>
            <a:ext cx="8305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Font typeface="Arial" charset="0"/>
              <a:buChar char="•"/>
            </a:pPr>
            <a:r>
              <a:rPr lang="en-US" altLang="en-US" sz="2400" b="1" i="1" dirty="0">
                <a:latin typeface="Calibri" pitchFamily="-109" charset="0"/>
              </a:rPr>
              <a:t> Market Equilibrium</a:t>
            </a:r>
            <a:r>
              <a:rPr lang="en-US" altLang="en-US" sz="2400" dirty="0">
                <a:latin typeface="Calibri" pitchFamily="-109" charset="0"/>
              </a:rPr>
              <a:t> </a:t>
            </a:r>
          </a:p>
          <a:p>
            <a:pPr lvl="1" algn="just">
              <a:buFont typeface="Arial" charset="0"/>
              <a:buChar char="•"/>
            </a:pPr>
            <a:r>
              <a:rPr lang="en-US" altLang="en-US" sz="2400" dirty="0">
                <a:latin typeface="Calibri" pitchFamily="-109" charset="0"/>
              </a:rPr>
              <a:t> is a price such that, at this price, the quantities demanded and supplied are the same.</a:t>
            </a:r>
          </a:p>
          <a:p>
            <a:pPr lvl="1" algn="just">
              <a:buFont typeface="Arial" charset="0"/>
              <a:buChar char="•"/>
            </a:pPr>
            <a:r>
              <a:rPr lang="en-US" altLang="en-US" sz="2400" dirty="0">
                <a:latin typeface="Calibri" pitchFamily="-109" charset="0"/>
              </a:rPr>
              <a:t> is a point at which there is no tendency for the market price to change as long as exogenous variables remain unchanged.</a:t>
            </a:r>
          </a:p>
        </p:txBody>
      </p:sp>
      <p:sp>
        <p:nvSpPr>
          <p:cNvPr id="1071118" name="Rectangle 14"/>
          <p:cNvSpPr>
            <a:spLocks noChangeArrowheads="1"/>
          </p:cNvSpPr>
          <p:nvPr/>
        </p:nvSpPr>
        <p:spPr bwMode="auto">
          <a:xfrm>
            <a:off x="1981200" y="3733800"/>
            <a:ext cx="5302250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/>
              <a:t>Demand and supply curves intersect at equilibrium</a:t>
            </a:r>
            <a:endParaRPr lang="en-US" altLang="en-US" dirty="0">
              <a:latin typeface="Calibri" pitchFamily="-109" charset="0"/>
            </a:endParaRPr>
          </a:p>
        </p:txBody>
      </p:sp>
      <p:grpSp>
        <p:nvGrpSpPr>
          <p:cNvPr id="18441" name="Group 15"/>
          <p:cNvGrpSpPr>
            <a:grpSpLocks/>
          </p:cNvGrpSpPr>
          <p:nvPr/>
        </p:nvGrpSpPr>
        <p:grpSpPr bwMode="auto">
          <a:xfrm>
            <a:off x="2743200" y="5105400"/>
            <a:ext cx="3733800" cy="508000"/>
            <a:chOff x="1920" y="3248"/>
            <a:chExt cx="2352" cy="320"/>
          </a:xfrm>
        </p:grpSpPr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 rot="-1249068">
              <a:off x="1920" y="3368"/>
              <a:ext cx="2304" cy="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r>
                <a:rPr lang="en-US" altLang="en-US" dirty="0">
                  <a:latin typeface="Calibri" pitchFamily="-109" charset="0"/>
                </a:rPr>
                <a:t>Demand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 rot="1332918">
              <a:off x="1968" y="3360"/>
              <a:ext cx="2304" cy="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Calibri" pitchFamily="-109" charset="0"/>
                </a:rPr>
                <a:t>Supply</a:t>
              </a:r>
            </a:p>
          </p:txBody>
        </p:sp>
        <p:pic>
          <p:nvPicPr>
            <p:cNvPr id="18450" name="Picture 18" descr="justice-scal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4" y="3248"/>
              <a:ext cx="48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71124" name="AutoShape 20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8435" name="Object 21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Clip" r:id="rId6" imgW="1819440" imgH="1816920" progId="MS_ClipArt_Gallery.2">
                  <p:embed/>
                </p:oleObj>
              </mc:Choice>
              <mc:Fallback>
                <p:oleObj name="Clip" r:id="rId6" imgW="1819440" imgH="1816920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3" name="Picture 22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23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24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6" name="Object 25">
            <a:hlinkClick r:id="rId11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Clip" r:id="rId12" imgW="1819440" imgH="1815840" progId="MS_ClipArt_Gallery.2">
                  <p:embed/>
                </p:oleObj>
              </mc:Choice>
              <mc:Fallback>
                <p:oleObj name="Clip" r:id="rId12" imgW="1819440" imgH="1815840" progId="MS_ClipArt_Gallery.2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Text Box 26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18447" name="Picture 27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A1F414-1083-444D-979F-96DC0168341D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</a:t>
            </a:fld>
            <a:endParaRPr lang="en-US" altLang="en-US" dirty="0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052683" name="AutoShape 11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Chapter Two Overview</a:t>
            </a:r>
            <a:endParaRPr lang="en-US" altLang="en-US" sz="24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052684" name="Text Box 12" descr="Newsprint"/>
          <p:cNvSpPr txBox="1">
            <a:spLocks noChangeArrowheads="1"/>
          </p:cNvSpPr>
          <p:nvPr/>
        </p:nvSpPr>
        <p:spPr bwMode="auto">
          <a:xfrm>
            <a:off x="1905000" y="1752600"/>
            <a:ext cx="5638800" cy="405447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2000" dirty="0">
                <a:latin typeface="Calibri" pitchFamily="-109" charset="0"/>
              </a:rPr>
              <a:t>Motivation – </a:t>
            </a:r>
            <a:r>
              <a:rPr lang="en-US" altLang="en-US" sz="2000" i="1" dirty="0">
                <a:latin typeface="Calibri" pitchFamily="-109" charset="0"/>
              </a:rPr>
              <a:t>U.S. corn markets</a:t>
            </a:r>
          </a:p>
          <a:p>
            <a:pPr eaLnBrk="1" hangingPunct="1">
              <a:buFontTx/>
              <a:buAutoNum type="arabicPeriod"/>
            </a:pPr>
            <a:endParaRPr lang="en-US" altLang="en-US" sz="2000" i="1" dirty="0">
              <a:latin typeface="Calibri" pitchFamily="-109" charset="0"/>
            </a:endParaRPr>
          </a:p>
          <a:p>
            <a:pPr eaLnBrk="1" hangingPunct="1">
              <a:buFontTx/>
              <a:buAutoNum type="arabicPeriod" startAt="2"/>
            </a:pPr>
            <a:r>
              <a:rPr lang="en-US" altLang="en-US" sz="2000" dirty="0">
                <a:latin typeface="Calibri" pitchFamily="-109" charset="0"/>
              </a:rPr>
              <a:t>Competitive Markets Defined</a:t>
            </a:r>
          </a:p>
          <a:p>
            <a:pPr eaLnBrk="1" hangingPunct="1">
              <a:buFontTx/>
              <a:buAutoNum type="arabicPeriod" startAt="2"/>
            </a:pPr>
            <a:endParaRPr lang="en-US" altLang="en-US" sz="2000" dirty="0">
              <a:latin typeface="Calibri" pitchFamily="-109" charset="0"/>
            </a:endParaRPr>
          </a:p>
          <a:p>
            <a:pPr eaLnBrk="1" hangingPunct="1">
              <a:buFontTx/>
              <a:buAutoNum type="arabicPeriod" startAt="3"/>
            </a:pPr>
            <a:r>
              <a:rPr lang="en-US" altLang="en-US" sz="2000" dirty="0">
                <a:latin typeface="Calibri" pitchFamily="-109" charset="0"/>
              </a:rPr>
              <a:t>The Market Demand Curve</a:t>
            </a:r>
          </a:p>
          <a:p>
            <a:pPr eaLnBrk="1" hangingPunct="1">
              <a:buFontTx/>
              <a:buAutoNum type="arabicPeriod" startAt="3"/>
            </a:pPr>
            <a:endParaRPr lang="en-US" altLang="en-US" sz="2000" dirty="0">
              <a:latin typeface="Calibri" pitchFamily="-109" charset="0"/>
            </a:endParaRPr>
          </a:p>
          <a:p>
            <a:pPr eaLnBrk="1" hangingPunct="1">
              <a:buFontTx/>
              <a:buAutoNum type="arabicPeriod" startAt="4"/>
            </a:pPr>
            <a:r>
              <a:rPr lang="en-US" altLang="en-US" sz="2000" dirty="0">
                <a:latin typeface="Calibri" pitchFamily="-109" charset="0"/>
              </a:rPr>
              <a:t>The Market Supply Curve</a:t>
            </a:r>
          </a:p>
          <a:p>
            <a:pPr eaLnBrk="1" hangingPunct="1">
              <a:buFontTx/>
              <a:buAutoNum type="arabicPeriod" startAt="4"/>
            </a:pPr>
            <a:endParaRPr lang="en-US" altLang="en-US" sz="2000" dirty="0">
              <a:latin typeface="Calibri" pitchFamily="-109" charset="0"/>
            </a:endParaRPr>
          </a:p>
          <a:p>
            <a:pPr eaLnBrk="1" hangingPunct="1">
              <a:buFontTx/>
              <a:buAutoNum type="arabicPeriod" startAt="5"/>
            </a:pPr>
            <a:r>
              <a:rPr lang="en-US" altLang="en-US" sz="2000" dirty="0">
                <a:latin typeface="Calibri" pitchFamily="-109" charset="0"/>
              </a:rPr>
              <a:t>Equilibrium</a:t>
            </a:r>
          </a:p>
          <a:p>
            <a:pPr eaLnBrk="1" hangingPunct="1">
              <a:buFontTx/>
              <a:buAutoNum type="arabicPeriod" startAt="5"/>
            </a:pPr>
            <a:endParaRPr lang="en-US" altLang="en-US" sz="2000" dirty="0">
              <a:latin typeface="Calibri" pitchFamily="-109" charset="0"/>
            </a:endParaRPr>
          </a:p>
          <a:p>
            <a:pPr eaLnBrk="1" hangingPunct="1"/>
            <a:r>
              <a:rPr lang="en-US" altLang="en-US" sz="2000" dirty="0">
                <a:latin typeface="Calibri" pitchFamily="-109" charset="0"/>
              </a:rPr>
              <a:t>6. 	Characterizing Demand and Supply – Elasticity</a:t>
            </a:r>
          </a:p>
          <a:p>
            <a:pPr eaLnBrk="1" hangingPunct="1"/>
            <a:endParaRPr lang="en-US" altLang="en-US" sz="2000" dirty="0">
              <a:latin typeface="Calibri" pitchFamily="-109" charset="0"/>
            </a:endParaRPr>
          </a:p>
          <a:p>
            <a:pPr eaLnBrk="1" hangingPunct="1"/>
            <a:r>
              <a:rPr lang="en-US" altLang="en-US" sz="2000" dirty="0">
                <a:latin typeface="Calibri" pitchFamily="-109" charset="0"/>
              </a:rPr>
              <a:t>7. 	Back of the Envelope Techniques</a:t>
            </a:r>
          </a:p>
        </p:txBody>
      </p:sp>
      <p:sp>
        <p:nvSpPr>
          <p:cNvPr id="1052685" name="AutoShape 1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026" name="Object 14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lip" r:id="rId4" imgW="1819440" imgH="1816920" progId="MS_ClipArt_Gallery.2">
                  <p:embed/>
                </p:oleObj>
              </mc:Choice>
              <mc:Fallback>
                <p:oleObj name="Clip" r:id="rId4" imgW="1819440" imgH="1816920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1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7" name="Object 18">
            <a:hlinkClick r:id="rId9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Clip" r:id="rId10" imgW="1819440" imgH="1815840" progId="MS_ClipArt_Gallery.2">
                  <p:embed/>
                </p:oleObj>
              </mc:Choice>
              <mc:Fallback>
                <p:oleObj name="Clip" r:id="rId10" imgW="1819440" imgH="181584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Text Box 1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1036" name="Picture 2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AD25955-BCEF-4903-BB38-C12C67711620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20</a:t>
            </a:fld>
            <a:endParaRPr lang="en-US" altLang="en-US" dirty="0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19458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2131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 dirty="0">
                <a:solidFill>
                  <a:srgbClr val="000066"/>
                </a:solidFill>
                <a:latin typeface="Calibri" pitchFamily="-109" charset="0"/>
              </a:rPr>
              <a:t>Example: Market Equilibrium for Cranberries</a:t>
            </a:r>
            <a:endParaRPr lang="en-US" altLang="en-US" sz="3600" i="1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685800" y="1295400"/>
            <a:ext cx="71628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200" dirty="0">
                <a:latin typeface="Calibri" pitchFamily="-109" charset="0"/>
              </a:rPr>
              <a:t>   </a:t>
            </a:r>
            <a:r>
              <a:rPr lang="en-US" altLang="en-US" sz="2200" dirty="0" err="1">
                <a:latin typeface="Calibri" pitchFamily="-109" charset="0"/>
              </a:rPr>
              <a:t>Q</a:t>
            </a:r>
            <a:r>
              <a:rPr lang="en-US" altLang="en-US" sz="2200" baseline="-25000" dirty="0" err="1">
                <a:latin typeface="Calibri" pitchFamily="-109" charset="0"/>
              </a:rPr>
              <a:t>d</a:t>
            </a:r>
            <a:r>
              <a:rPr lang="en-US" altLang="en-US" sz="2200" dirty="0">
                <a:latin typeface="Calibri" pitchFamily="-109" charset="0"/>
              </a:rPr>
              <a:t> = 500 – 4p</a:t>
            </a:r>
          </a:p>
          <a:p>
            <a:pPr eaLnBrk="1" hangingPunct="1"/>
            <a:r>
              <a:rPr lang="en-US" altLang="en-US" sz="2200" dirty="0">
                <a:latin typeface="Calibri" pitchFamily="-109" charset="0"/>
              </a:rPr>
              <a:t>   Q</a:t>
            </a:r>
            <a:r>
              <a:rPr lang="en-US" altLang="en-US" sz="2200" baseline="-25000" dirty="0">
                <a:latin typeface="Calibri" pitchFamily="-109" charset="0"/>
              </a:rPr>
              <a:t>s</a:t>
            </a:r>
            <a:r>
              <a:rPr lang="en-US" altLang="en-US" sz="2200" dirty="0">
                <a:latin typeface="Calibri" pitchFamily="-109" charset="0"/>
              </a:rPr>
              <a:t> = -100 + 2p</a:t>
            </a:r>
          </a:p>
          <a:p>
            <a:pPr eaLnBrk="1" hangingPunct="1"/>
            <a:endParaRPr lang="en-US" altLang="en-US" sz="2200" dirty="0">
              <a:latin typeface="Calibri" pitchFamily="-109" charset="0"/>
            </a:endParaRPr>
          </a:p>
          <a:p>
            <a:pPr eaLnBrk="1" hangingPunct="1"/>
            <a:r>
              <a:rPr lang="en-US" altLang="en-US" sz="2200" dirty="0">
                <a:latin typeface="Calibri" pitchFamily="-109" charset="0"/>
              </a:rPr>
              <a:t>    p  = price of cranberries </a:t>
            </a:r>
            <a:r>
              <a:rPr lang="en-US" altLang="en-US" sz="2200" i="1" dirty="0">
                <a:latin typeface="Calibri" pitchFamily="-109" charset="0"/>
              </a:rPr>
              <a:t>(dollars per barrel)</a:t>
            </a:r>
          </a:p>
          <a:p>
            <a:pPr eaLnBrk="1" hangingPunct="1"/>
            <a:r>
              <a:rPr lang="en-US" altLang="en-US" sz="2200" dirty="0">
                <a:latin typeface="Calibri" pitchFamily="-109" charset="0"/>
              </a:rPr>
              <a:t>    Q  = demand or supply in millions of barrels per year</a:t>
            </a:r>
          </a:p>
        </p:txBody>
      </p:sp>
      <p:sp>
        <p:nvSpPr>
          <p:cNvPr id="19464" name="Text Box 14"/>
          <p:cNvSpPr txBox="1">
            <a:spLocks noChangeArrowheads="1"/>
          </p:cNvSpPr>
          <p:nvPr/>
        </p:nvSpPr>
        <p:spPr bwMode="auto">
          <a:xfrm>
            <a:off x="228600" y="3200400"/>
            <a:ext cx="8455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Calibri" pitchFamily="-109" charset="0"/>
              </a:rPr>
              <a:t>The equilibrium price of cranberries is calculated by equating demand to supply:</a:t>
            </a:r>
          </a:p>
        </p:txBody>
      </p:sp>
      <p:sp>
        <p:nvSpPr>
          <p:cNvPr id="1072143" name="Rectangle 15"/>
          <p:cNvSpPr>
            <a:spLocks noChangeArrowheads="1"/>
          </p:cNvSpPr>
          <p:nvPr/>
        </p:nvSpPr>
        <p:spPr bwMode="auto">
          <a:xfrm>
            <a:off x="2667000" y="3657600"/>
            <a:ext cx="3124200" cy="193833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>
                <a:latin typeface="Calibri" pitchFamily="-109" charset="0"/>
              </a:rPr>
              <a:t>Q</a:t>
            </a:r>
            <a:r>
              <a:rPr lang="en-US" altLang="en-US" sz="2000" baseline="-25000">
                <a:latin typeface="Calibri" pitchFamily="-109" charset="0"/>
              </a:rPr>
              <a:t>d</a:t>
            </a:r>
            <a:r>
              <a:rPr lang="en-US" altLang="en-US" sz="2000">
                <a:latin typeface="Calibri" pitchFamily="-109" charset="0"/>
              </a:rPr>
              <a:t> = Q</a:t>
            </a:r>
            <a:r>
              <a:rPr lang="en-US" altLang="en-US" sz="2000" baseline="-25000">
                <a:latin typeface="Calibri" pitchFamily="-109" charset="0"/>
              </a:rPr>
              <a:t>s</a:t>
            </a:r>
            <a:r>
              <a:rPr lang="en-US" altLang="en-US" sz="2000">
                <a:latin typeface="Calibri" pitchFamily="-109" charset="0"/>
              </a:rPr>
              <a:t> … or…</a:t>
            </a:r>
          </a:p>
          <a:p>
            <a:pPr eaLnBrk="1" hangingPunct="1"/>
            <a:endParaRPr lang="en-US" altLang="en-US" sz="2000">
              <a:latin typeface="Calibri" pitchFamily="-109" charset="0"/>
            </a:endParaRPr>
          </a:p>
          <a:p>
            <a:pPr eaLnBrk="1" hangingPunct="1"/>
            <a:r>
              <a:rPr lang="en-US" altLang="en-US" sz="2000">
                <a:latin typeface="Calibri" pitchFamily="-109" charset="0"/>
              </a:rPr>
              <a:t>500 – 4p = -100 + 2p …solving</a:t>
            </a:r>
          </a:p>
          <a:p>
            <a:pPr eaLnBrk="1" hangingPunct="1"/>
            <a:endParaRPr lang="en-US" altLang="en-US" sz="2000">
              <a:latin typeface="Calibri" pitchFamily="-109" charset="0"/>
            </a:endParaRPr>
          </a:p>
          <a:p>
            <a:pPr eaLnBrk="1" hangingPunct="1"/>
            <a:r>
              <a:rPr lang="en-US" altLang="en-US" sz="2000">
                <a:latin typeface="Calibri" pitchFamily="-109" charset="0"/>
              </a:rPr>
              <a:t>p* = $100</a:t>
            </a:r>
          </a:p>
        </p:txBody>
      </p:sp>
      <p:sp>
        <p:nvSpPr>
          <p:cNvPr id="19466" name="Text Box 16"/>
          <p:cNvSpPr txBox="1">
            <a:spLocks noChangeArrowheads="1"/>
          </p:cNvSpPr>
          <p:nvPr/>
        </p:nvSpPr>
        <p:spPr bwMode="auto">
          <a:xfrm>
            <a:off x="609600" y="5715000"/>
            <a:ext cx="8378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Calibri" pitchFamily="-109" charset="0"/>
              </a:rPr>
              <a:t>Plug equilibrium price into either demand or supply to get equilibrium quantity</a:t>
            </a:r>
            <a:r>
              <a:rPr lang="en-US" altLang="en-US" sz="2000">
                <a:latin typeface="Calibri" pitchFamily="-109" charset="0"/>
              </a:rPr>
              <a:t>:</a:t>
            </a:r>
          </a:p>
          <a:p>
            <a:pPr eaLnBrk="1" hangingPunct="1"/>
            <a:r>
              <a:rPr lang="en-US" altLang="en-US" sz="2000">
                <a:latin typeface="Calibri" pitchFamily="-109" charset="0"/>
              </a:rPr>
              <a:t>Q* = 500 – 4(100) = 100 units</a:t>
            </a:r>
          </a:p>
        </p:txBody>
      </p:sp>
      <p:sp>
        <p:nvSpPr>
          <p:cNvPr id="1072146" name="AutoShape 18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19459" name="Object 19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8" name="Picture 20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21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22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60" name="Object 23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Text Box 24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19472" name="Picture 25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CEEB7A-F8F7-4743-B335-1290D1D476D6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21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20482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3155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>
                <a:solidFill>
                  <a:srgbClr val="000066"/>
                </a:solidFill>
                <a:latin typeface="Calibri" pitchFamily="-109" charset="0"/>
              </a:rPr>
              <a:t>Market Equilibrium for Cranberries</a:t>
            </a:r>
            <a:endParaRPr lang="en-US" altLang="en-US" sz="3600" i="1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pic>
        <p:nvPicPr>
          <p:cNvPr id="2048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4963"/>
            <a:ext cx="65532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7777163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Line 14"/>
          <p:cNvSpPr>
            <a:spLocks noChangeAspect="1" noChangeShapeType="1"/>
          </p:cNvSpPr>
          <p:nvPr/>
        </p:nvSpPr>
        <p:spPr bwMode="auto">
          <a:xfrm>
            <a:off x="2698750" y="3887788"/>
            <a:ext cx="0" cy="188118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Text Box 15"/>
          <p:cNvSpPr txBox="1">
            <a:spLocks noChangeAspect="1" noChangeArrowheads="1"/>
          </p:cNvSpPr>
          <p:nvPr/>
        </p:nvSpPr>
        <p:spPr bwMode="auto">
          <a:xfrm>
            <a:off x="2432050" y="5764213"/>
            <a:ext cx="1160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000" b="1">
                <a:latin typeface="Calibri" pitchFamily="-109" charset="0"/>
              </a:rPr>
              <a:t>Q* = 100</a:t>
            </a:r>
          </a:p>
        </p:txBody>
      </p:sp>
      <p:sp>
        <p:nvSpPr>
          <p:cNvPr id="20491" name="Oval 16"/>
          <p:cNvSpPr>
            <a:spLocks noChangeArrowheads="1"/>
          </p:cNvSpPr>
          <p:nvPr/>
        </p:nvSpPr>
        <p:spPr bwMode="auto">
          <a:xfrm>
            <a:off x="2603500" y="3784600"/>
            <a:ext cx="1524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-109" charset="0"/>
            </a:endParaRPr>
          </a:p>
        </p:txBody>
      </p:sp>
      <p:sp>
        <p:nvSpPr>
          <p:cNvPr id="1073169" name="AutoShape 17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0483" name="Object 18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Clip" r:id="rId7" imgW="1819440" imgH="1816920" progId="MS_ClipArt_Gallery.2">
                  <p:embed/>
                </p:oleObj>
              </mc:Choice>
              <mc:Fallback>
                <p:oleObj name="Clip" r:id="rId7" imgW="1819440" imgH="181692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3" name="Picture 19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4" name="Picture 20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5" name="Picture 21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4" name="Object 22">
            <a:hlinkClick r:id="rId12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Clip" r:id="rId13" imgW="1819440" imgH="1815840" progId="MS_ClipArt_Gallery.2">
                  <p:embed/>
                </p:oleObj>
              </mc:Choice>
              <mc:Fallback>
                <p:oleObj name="Clip" r:id="rId13" imgW="1819440" imgH="1815840" progId="MS_ClipArt_Gallery.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Text Box 23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20497" name="Picture 24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5162C3-F8BA-407D-BB63-4A7DA37A82C3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22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21506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4179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Excess Demand/Supply</a:t>
            </a:r>
            <a:endParaRPr lang="en-US" altLang="en-US" sz="2000" i="1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1511" name="Rectangle 13"/>
          <p:cNvSpPr>
            <a:spLocks noChangeArrowheads="1"/>
          </p:cNvSpPr>
          <p:nvPr/>
        </p:nvSpPr>
        <p:spPr bwMode="auto">
          <a:xfrm>
            <a:off x="533400" y="1371600"/>
            <a:ext cx="7772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sz="2400" b="1" i="1">
                <a:latin typeface="Calibri" pitchFamily="-109" charset="0"/>
              </a:rPr>
              <a:t>Excess Demand:</a:t>
            </a:r>
            <a:r>
              <a:rPr lang="en-US" altLang="en-US" sz="2400">
                <a:latin typeface="Calibri" pitchFamily="-109" charset="0"/>
              </a:rPr>
              <a:t> A situation in which the quantity demanded at a given price exceeds the quantity supplied.</a:t>
            </a:r>
          </a:p>
          <a:p>
            <a:pPr algn="just"/>
            <a:endParaRPr lang="en-US" altLang="en-US" sz="2400">
              <a:latin typeface="Calibri" pitchFamily="-109" charset="0"/>
            </a:endParaRPr>
          </a:p>
          <a:p>
            <a:pPr algn="just"/>
            <a:r>
              <a:rPr lang="en-US" altLang="en-US" sz="2400" b="1" i="1">
                <a:latin typeface="Calibri" pitchFamily="-109" charset="0"/>
              </a:rPr>
              <a:t>Excess Supply:</a:t>
            </a:r>
            <a:r>
              <a:rPr lang="en-US" altLang="en-US" sz="2400">
                <a:latin typeface="Calibri" pitchFamily="-109" charset="0"/>
              </a:rPr>
              <a:t> A situation in which the quantity supplied at a given price exceeds the quantity demanded.</a:t>
            </a:r>
          </a:p>
        </p:txBody>
      </p:sp>
      <p:sp>
        <p:nvSpPr>
          <p:cNvPr id="21512" name="Line 14"/>
          <p:cNvSpPr>
            <a:spLocks noChangeShapeType="1"/>
          </p:cNvSpPr>
          <p:nvPr/>
        </p:nvSpPr>
        <p:spPr bwMode="auto">
          <a:xfrm>
            <a:off x="1181100" y="35941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Text Box 15"/>
          <p:cNvSpPr txBox="1">
            <a:spLocks noChangeArrowheads="1"/>
          </p:cNvSpPr>
          <p:nvPr/>
        </p:nvSpPr>
        <p:spPr bwMode="auto">
          <a:xfrm>
            <a:off x="2286000" y="3886200"/>
            <a:ext cx="4876800" cy="2263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000">
                <a:latin typeface="Calibri" pitchFamily="-109" charset="0"/>
              </a:rPr>
              <a:t>If there is no excess supply or excess demand, there is no pressure for prices to change and thus there is equilibrium.</a:t>
            </a:r>
          </a:p>
          <a:p>
            <a:pPr algn="just" eaLnBrk="1" hangingPunct="1"/>
            <a:endParaRPr lang="en-US" altLang="en-US" sz="2000">
              <a:latin typeface="Calibri" pitchFamily="-109" charset="0"/>
            </a:endParaRPr>
          </a:p>
          <a:p>
            <a:pPr algn="just" eaLnBrk="1" hangingPunct="1"/>
            <a:r>
              <a:rPr lang="en-US" altLang="en-US" sz="2000">
                <a:latin typeface="Calibri" pitchFamily="-109" charset="0"/>
              </a:rPr>
              <a:t>When a change in an exogenous variable causes the demand curve or the supply curve to shift, the equilibrium shifts as well.</a:t>
            </a:r>
          </a:p>
        </p:txBody>
      </p:sp>
      <p:sp>
        <p:nvSpPr>
          <p:cNvPr id="1074193" name="AutoShape 17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1507" name="Object 18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5" name="Picture 19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20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Picture 21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8" name="Object 22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Text Box 23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21519" name="Picture 24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D55ED5-8568-4F28-953E-8F5BA5DF4FC7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23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22530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03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Excess Demand/Supply</a:t>
            </a:r>
            <a:endParaRPr lang="en-US" altLang="en-US" sz="2000" i="1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075213" name="AutoShape 1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2531" name="Object 14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6" name="Picture 1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1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1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2" name="Object 18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22540" name="Picture 2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rot="5400000" flipH="1" flipV="1">
            <a:off x="-113506" y="3466306"/>
            <a:ext cx="419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81200" y="5486400"/>
            <a:ext cx="51816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3" name="TextBox 42"/>
          <p:cNvSpPr txBox="1">
            <a:spLocks noChangeArrowheads="1"/>
          </p:cNvSpPr>
          <p:nvPr/>
        </p:nvSpPr>
        <p:spPr bwMode="auto">
          <a:xfrm>
            <a:off x="2667000" y="6019800"/>
            <a:ext cx="472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Quantity (billions of bushels per year)</a:t>
            </a:r>
          </a:p>
        </p:txBody>
      </p:sp>
      <p:sp>
        <p:nvSpPr>
          <p:cNvPr id="22544" name="TextBox 43"/>
          <p:cNvSpPr txBox="1">
            <a:spLocks noChangeArrowheads="1"/>
          </p:cNvSpPr>
          <p:nvPr/>
        </p:nvSpPr>
        <p:spPr bwMode="auto">
          <a:xfrm>
            <a:off x="152400" y="1447800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Price (dollars per bushel)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895600" y="1905000"/>
            <a:ext cx="3200400" cy="2819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2819400" y="1981200"/>
            <a:ext cx="3124200" cy="2667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1981200" y="3276600"/>
            <a:ext cx="2438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 flipH="1">
            <a:off x="3352800" y="4343400"/>
            <a:ext cx="22098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 flipH="1" flipV="1">
            <a:off x="3009900" y="4762500"/>
            <a:ext cx="1447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4533900" y="4762500"/>
            <a:ext cx="1447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905000" y="4038600"/>
            <a:ext cx="419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 flipH="1" flipV="1">
            <a:off x="2019300" y="4000500"/>
            <a:ext cx="2971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3543300" y="4000500"/>
            <a:ext cx="2971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981200" y="2438400"/>
            <a:ext cx="41910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5" name="TextBox 88"/>
          <p:cNvSpPr txBox="1">
            <a:spLocks noChangeArrowheads="1"/>
          </p:cNvSpPr>
          <p:nvPr/>
        </p:nvSpPr>
        <p:spPr bwMode="auto">
          <a:xfrm>
            <a:off x="4343400" y="26670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</a:t>
            </a:r>
          </a:p>
        </p:txBody>
      </p:sp>
      <p:sp>
        <p:nvSpPr>
          <p:cNvPr id="22556" name="TextBox 89"/>
          <p:cNvSpPr txBox="1">
            <a:spLocks noChangeArrowheads="1"/>
          </p:cNvSpPr>
          <p:nvPr/>
        </p:nvSpPr>
        <p:spPr bwMode="auto">
          <a:xfrm>
            <a:off x="1143000" y="38862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3.00</a:t>
            </a:r>
          </a:p>
        </p:txBody>
      </p:sp>
      <p:sp>
        <p:nvSpPr>
          <p:cNvPr id="22557" name="TextBox 90"/>
          <p:cNvSpPr txBox="1">
            <a:spLocks noChangeArrowheads="1"/>
          </p:cNvSpPr>
          <p:nvPr/>
        </p:nvSpPr>
        <p:spPr bwMode="auto">
          <a:xfrm>
            <a:off x="1143000" y="30480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4.00</a:t>
            </a:r>
          </a:p>
        </p:txBody>
      </p:sp>
      <p:sp>
        <p:nvSpPr>
          <p:cNvPr id="22558" name="TextBox 91"/>
          <p:cNvSpPr txBox="1">
            <a:spLocks noChangeArrowheads="1"/>
          </p:cNvSpPr>
          <p:nvPr/>
        </p:nvSpPr>
        <p:spPr bwMode="auto">
          <a:xfrm>
            <a:off x="1143000" y="2209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5.00</a:t>
            </a:r>
          </a:p>
        </p:txBody>
      </p:sp>
      <p:sp>
        <p:nvSpPr>
          <p:cNvPr id="22559" name="TextBox 92"/>
          <p:cNvSpPr txBox="1">
            <a:spLocks noChangeArrowheads="1"/>
          </p:cNvSpPr>
          <p:nvPr/>
        </p:nvSpPr>
        <p:spPr bwMode="auto">
          <a:xfrm>
            <a:off x="3200400" y="55626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22560" name="TextBox 94"/>
          <p:cNvSpPr txBox="1">
            <a:spLocks noChangeArrowheads="1"/>
          </p:cNvSpPr>
          <p:nvPr/>
        </p:nvSpPr>
        <p:spPr bwMode="auto">
          <a:xfrm>
            <a:off x="3581400" y="55626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22561" name="TextBox 95"/>
          <p:cNvSpPr txBox="1">
            <a:spLocks noChangeArrowheads="1"/>
          </p:cNvSpPr>
          <p:nvPr/>
        </p:nvSpPr>
        <p:spPr bwMode="auto">
          <a:xfrm>
            <a:off x="4343400" y="5562600"/>
            <a:ext cx="42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11</a:t>
            </a:r>
          </a:p>
        </p:txBody>
      </p:sp>
      <p:sp>
        <p:nvSpPr>
          <p:cNvPr id="22562" name="TextBox 96"/>
          <p:cNvSpPr txBox="1">
            <a:spLocks noChangeArrowheads="1"/>
          </p:cNvSpPr>
          <p:nvPr/>
        </p:nvSpPr>
        <p:spPr bwMode="auto">
          <a:xfrm>
            <a:off x="4800600" y="55626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13</a:t>
            </a:r>
          </a:p>
        </p:txBody>
      </p:sp>
      <p:sp>
        <p:nvSpPr>
          <p:cNvPr id="22563" name="TextBox 97"/>
          <p:cNvSpPr txBox="1">
            <a:spLocks noChangeArrowheads="1"/>
          </p:cNvSpPr>
          <p:nvPr/>
        </p:nvSpPr>
        <p:spPr bwMode="auto">
          <a:xfrm>
            <a:off x="5181600" y="55626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22564" name="TextBox 98"/>
          <p:cNvSpPr txBox="1">
            <a:spLocks noChangeArrowheads="1"/>
          </p:cNvSpPr>
          <p:nvPr/>
        </p:nvSpPr>
        <p:spPr bwMode="auto">
          <a:xfrm>
            <a:off x="6248400" y="44958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22565" name="TextBox 99"/>
          <p:cNvSpPr txBox="1">
            <a:spLocks noChangeArrowheads="1"/>
          </p:cNvSpPr>
          <p:nvPr/>
        </p:nvSpPr>
        <p:spPr bwMode="auto">
          <a:xfrm>
            <a:off x="5867400" y="15240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S</a:t>
            </a:r>
          </a:p>
        </p:txBody>
      </p:sp>
      <p:sp>
        <p:nvSpPr>
          <p:cNvPr id="105" name="Left Brace 104"/>
          <p:cNvSpPr/>
          <p:nvPr/>
        </p:nvSpPr>
        <p:spPr>
          <a:xfrm rot="16200000" flipH="1">
            <a:off x="4152900" y="1409700"/>
            <a:ext cx="381000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latin typeface="Calibri" pitchFamily="-109" charset="0"/>
            </a:endParaRPr>
          </a:p>
        </p:txBody>
      </p:sp>
      <p:sp>
        <p:nvSpPr>
          <p:cNvPr id="22567" name="TextBox 105"/>
          <p:cNvSpPr txBox="1">
            <a:spLocks noChangeArrowheads="1"/>
          </p:cNvSpPr>
          <p:nvPr/>
        </p:nvSpPr>
        <p:spPr bwMode="auto">
          <a:xfrm>
            <a:off x="3352800" y="1295400"/>
            <a:ext cx="198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Excess supply when price is $5</a:t>
            </a:r>
          </a:p>
        </p:txBody>
      </p:sp>
      <p:sp>
        <p:nvSpPr>
          <p:cNvPr id="108" name="Left Brace 107"/>
          <p:cNvSpPr/>
          <p:nvPr/>
        </p:nvSpPr>
        <p:spPr>
          <a:xfrm rot="5400000" flipH="1">
            <a:off x="4419600" y="3505200"/>
            <a:ext cx="304800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latin typeface="Calibri" pitchFamily="-109" charset="0"/>
            </a:endParaRPr>
          </a:p>
        </p:txBody>
      </p:sp>
      <p:sp>
        <p:nvSpPr>
          <p:cNvPr id="22569" name="TextBox 108"/>
          <p:cNvSpPr txBox="1">
            <a:spLocks noChangeArrowheads="1"/>
          </p:cNvSpPr>
          <p:nvPr/>
        </p:nvSpPr>
        <p:spPr bwMode="auto">
          <a:xfrm>
            <a:off x="3657600" y="4343400"/>
            <a:ext cx="198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Excess demand when price is $3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C783A9-CE1B-4F0D-A6ED-6E86E3D8138A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24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5" name="AutoShape 3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</a:ln>
        </p:spPr>
        <p:txBody>
          <a:bodyPr wrap="none" lIns="457200" rIns="457200">
            <a:normAutofit/>
          </a:bodyPr>
          <a:lstStyle/>
          <a:p>
            <a:pPr eaLnBrk="1" hangingPunct="1"/>
            <a:r>
              <a:rPr lang="en-US" altLang="en-US" sz="4000" b="1" dirty="0" smtClean="0">
                <a:solidFill>
                  <a:srgbClr val="000066"/>
                </a:solidFill>
              </a:rPr>
              <a:t>Shifts in Demand, Supply Unchanged</a:t>
            </a:r>
            <a:endParaRPr lang="en-US" altLang="en-US" sz="2000" i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1988" name="Picture 2" descr="Chapter 2. Demand and Supply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90750"/>
            <a:ext cx="58674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13"/>
          <p:cNvSpPr>
            <a:spLocks noChangeArrowheads="1"/>
          </p:cNvSpPr>
          <p:nvPr/>
        </p:nvSpPr>
        <p:spPr bwMode="auto">
          <a:xfrm>
            <a:off x="5562600" y="1828800"/>
            <a:ext cx="3200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sz="2400">
                <a:latin typeface="Calibri" pitchFamily="-109" charset="0"/>
              </a:rPr>
              <a:t>Demand Increases:</a:t>
            </a:r>
          </a:p>
          <a:p>
            <a:pPr algn="just"/>
            <a:r>
              <a:rPr lang="en-US" altLang="en-US" sz="2400">
                <a:latin typeface="Calibri" pitchFamily="-109" charset="0"/>
              </a:rPr>
              <a:t>	P</a:t>
            </a:r>
            <a:r>
              <a:rPr lang="en-US" altLang="en-US" sz="2400">
                <a:latin typeface="Calibri" pitchFamily="-109" charset="0"/>
                <a:sym typeface="Symbol" pitchFamily="18" charset="2"/>
              </a:rPr>
              <a:t> Q</a:t>
            </a:r>
          </a:p>
          <a:p>
            <a:pPr algn="just"/>
            <a:endParaRPr lang="en-US" altLang="en-US" sz="2400">
              <a:latin typeface="Calibri" pitchFamily="-109" charset="0"/>
            </a:endParaRPr>
          </a:p>
          <a:p>
            <a:pPr algn="just"/>
            <a:r>
              <a:rPr lang="en-US" altLang="en-US" sz="2400">
                <a:latin typeface="Calibri" pitchFamily="-109" charset="0"/>
              </a:rPr>
              <a:t>Demand Decreases:</a:t>
            </a:r>
          </a:p>
          <a:p>
            <a:pPr algn="just"/>
            <a:r>
              <a:rPr lang="en-US" altLang="en-US" sz="2400">
                <a:latin typeface="Calibri" pitchFamily="-109" charset="0"/>
              </a:rPr>
              <a:t>	P</a:t>
            </a:r>
            <a:r>
              <a:rPr lang="en-US" altLang="en-US" sz="2400">
                <a:latin typeface="Calibri" pitchFamily="-109" charset="0"/>
                <a:sym typeface="Symbol" pitchFamily="18" charset="2"/>
              </a:rPr>
              <a:t> Q </a:t>
            </a:r>
            <a:endParaRPr lang="en-US" altLang="en-US" sz="2400">
              <a:latin typeface="Calibri" pitchFamily="-10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E1535D-8F00-4E52-ABB7-6218B49C93A9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25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5" name="AutoShape 3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</a:ln>
        </p:spPr>
        <p:txBody>
          <a:bodyPr wrap="none" lIns="457200" rIns="457200">
            <a:normAutofit/>
          </a:bodyPr>
          <a:lstStyle/>
          <a:p>
            <a:pPr eaLnBrk="1" hangingPunct="1"/>
            <a:r>
              <a:rPr lang="en-US" altLang="en-US" sz="4000" b="1" dirty="0" smtClean="0">
                <a:solidFill>
                  <a:srgbClr val="000066"/>
                </a:solidFill>
              </a:rPr>
              <a:t>Shifts in Supply, Demand Unchanged</a:t>
            </a:r>
            <a:endParaRPr lang="en-US" altLang="en-US" sz="2000" i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3012" name="Picture 2" descr="Chapter 2. Demand and Supply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6262688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13"/>
          <p:cNvSpPr>
            <a:spLocks noChangeArrowheads="1"/>
          </p:cNvSpPr>
          <p:nvPr/>
        </p:nvSpPr>
        <p:spPr bwMode="auto">
          <a:xfrm>
            <a:off x="5562600" y="1828800"/>
            <a:ext cx="3200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sz="2400">
                <a:latin typeface="Calibri" pitchFamily="-109" charset="0"/>
              </a:rPr>
              <a:t>Supply Increases:</a:t>
            </a:r>
          </a:p>
          <a:p>
            <a:pPr algn="just"/>
            <a:r>
              <a:rPr lang="en-US" altLang="en-US" sz="2400">
                <a:latin typeface="Calibri" pitchFamily="-109" charset="0"/>
              </a:rPr>
              <a:t>	P</a:t>
            </a:r>
            <a:r>
              <a:rPr lang="en-US" altLang="en-US" sz="2400">
                <a:latin typeface="Calibri" pitchFamily="-109" charset="0"/>
                <a:sym typeface="Symbol" pitchFamily="18" charset="2"/>
              </a:rPr>
              <a:t>  Q</a:t>
            </a:r>
          </a:p>
          <a:p>
            <a:pPr algn="just"/>
            <a:endParaRPr lang="en-US" altLang="en-US" sz="2400">
              <a:latin typeface="Calibri" pitchFamily="-109" charset="0"/>
            </a:endParaRPr>
          </a:p>
          <a:p>
            <a:pPr algn="just"/>
            <a:r>
              <a:rPr lang="en-US" altLang="en-US" sz="2400">
                <a:latin typeface="Calibri" pitchFamily="-109" charset="0"/>
              </a:rPr>
              <a:t>Supply Decreases:</a:t>
            </a:r>
          </a:p>
          <a:p>
            <a:pPr algn="just"/>
            <a:r>
              <a:rPr lang="en-US" altLang="en-US" sz="2400">
                <a:latin typeface="Calibri" pitchFamily="-109" charset="0"/>
              </a:rPr>
              <a:t>	P</a:t>
            </a:r>
            <a:r>
              <a:rPr lang="en-US" altLang="en-US" sz="2400">
                <a:latin typeface="Calibri" pitchFamily="-109" charset="0"/>
                <a:sym typeface="Symbol" pitchFamily="18" charset="2"/>
              </a:rPr>
              <a:t>  Q </a:t>
            </a:r>
            <a:endParaRPr lang="en-US" altLang="en-US" sz="2400">
              <a:latin typeface="Calibri" pitchFamily="-10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C0DB8B-DD95-44DC-A63F-F61BCC0381CB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26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5" name="AutoShape 3"/>
          <p:cNvSpPr>
            <a:spLocks noGrp="1" noChangeArrowheads="1"/>
          </p:cNvSpPr>
          <p:nvPr>
            <p:ph type="title"/>
          </p:nvPr>
        </p:nvSpPr>
        <p:spPr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</a:ln>
        </p:spPr>
        <p:txBody>
          <a:bodyPr wrap="none" lIns="457200" rIns="457200">
            <a:normAutofit/>
          </a:bodyPr>
          <a:lstStyle/>
          <a:p>
            <a:pPr eaLnBrk="1" hangingPunct="1"/>
            <a:r>
              <a:rPr lang="en-US" altLang="en-US" sz="4000" b="1" dirty="0" smtClean="0">
                <a:solidFill>
                  <a:srgbClr val="000066"/>
                </a:solidFill>
              </a:rPr>
              <a:t>Shifts in Demand and Supply</a:t>
            </a:r>
            <a:endParaRPr lang="en-US" altLang="en-US" sz="2000" i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40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5867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5B7FCB-C00B-4E61-91A9-FC6ADBC2D36B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27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23554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6227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Price Elasticity</a:t>
            </a:r>
            <a:endParaRPr lang="en-US" altLang="en-US" sz="2000" i="1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076236" name="AutoShape 12"/>
          <p:cNvSpPr>
            <a:spLocks noChangeArrowheads="1"/>
          </p:cNvSpPr>
          <p:nvPr/>
        </p:nvSpPr>
        <p:spPr bwMode="auto">
          <a:xfrm>
            <a:off x="485775" y="1633538"/>
            <a:ext cx="5103813" cy="919162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3560" name="Rectangle 13"/>
          <p:cNvSpPr>
            <a:spLocks noChangeArrowheads="1"/>
          </p:cNvSpPr>
          <p:nvPr/>
        </p:nvSpPr>
        <p:spPr bwMode="auto">
          <a:xfrm>
            <a:off x="1981200" y="2317750"/>
            <a:ext cx="6248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sz="2400">
                <a:latin typeface="Calibri" pitchFamily="-109" charset="0"/>
              </a:rPr>
              <a:t>The </a:t>
            </a:r>
            <a:r>
              <a:rPr lang="en-US" altLang="en-US" sz="2400" b="1" i="1">
                <a:latin typeface="Calibri" pitchFamily="-109" charset="0"/>
              </a:rPr>
              <a:t>Price Elasticity of Demand</a:t>
            </a:r>
            <a:r>
              <a:rPr lang="en-US" altLang="en-US" sz="2400">
                <a:latin typeface="Calibri" pitchFamily="-109" charset="0"/>
              </a:rPr>
              <a:t> is the percentage change in quantity demanded brought about by a one-percent change in the price of the good.</a:t>
            </a:r>
          </a:p>
        </p:txBody>
      </p:sp>
      <p:sp>
        <p:nvSpPr>
          <p:cNvPr id="1076238" name="Rectangle 14"/>
          <p:cNvSpPr>
            <a:spLocks noChangeArrowheads="1"/>
          </p:cNvSpPr>
          <p:nvPr/>
        </p:nvSpPr>
        <p:spPr bwMode="auto">
          <a:xfrm>
            <a:off x="2971800" y="4191000"/>
            <a:ext cx="4652963" cy="8223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ahoma" pitchFamily="34" charset="0"/>
                <a:cs typeface="Tahoma" pitchFamily="34" charset="0"/>
              </a:rPr>
              <a:t>     </a:t>
            </a:r>
            <a:r>
              <a:rPr lang="en-US" altLang="en-US" sz="2400">
                <a:latin typeface="Tahoma" pitchFamily="34" charset="0"/>
                <a:sym typeface="Symbol" pitchFamily="18" charset="2"/>
              </a:rPr>
              <a:t></a:t>
            </a:r>
            <a:r>
              <a:rPr lang="en-US" altLang="en-US" sz="2400" baseline="-25000">
                <a:latin typeface="Tahoma" pitchFamily="34" charset="0"/>
                <a:cs typeface="Tahoma" pitchFamily="34" charset="0"/>
              </a:rPr>
              <a:t>Q,P</a:t>
            </a:r>
            <a:r>
              <a:rPr lang="en-US" altLang="en-US" sz="2400">
                <a:latin typeface="Tahoma" pitchFamily="34" charset="0"/>
                <a:cs typeface="Tahoma" pitchFamily="34" charset="0"/>
              </a:rPr>
              <a:t>= </a:t>
            </a:r>
            <a:r>
              <a:rPr lang="en-US" altLang="en-US" sz="2400" u="sng">
                <a:latin typeface="Tahoma" pitchFamily="34" charset="0"/>
                <a:cs typeface="Tahoma" pitchFamily="34" charset="0"/>
              </a:rPr>
              <a:t>(</a:t>
            </a:r>
            <a:r>
              <a:rPr lang="en-US" altLang="en-US" sz="2400" u="sng">
                <a:latin typeface="Tahoma" pitchFamily="34" charset="0"/>
                <a:sym typeface="Symbol" pitchFamily="18" charset="2"/>
              </a:rPr>
              <a:t></a:t>
            </a:r>
            <a:r>
              <a:rPr lang="en-US" altLang="en-US" sz="2400" u="sng">
                <a:latin typeface="Tahoma" pitchFamily="34" charset="0"/>
                <a:cs typeface="Tahoma" pitchFamily="34" charset="0"/>
              </a:rPr>
              <a:t>Q/Q)</a:t>
            </a:r>
            <a:r>
              <a:rPr lang="en-US" altLang="en-US" sz="2400">
                <a:latin typeface="Tahoma" pitchFamily="34" charset="0"/>
                <a:cs typeface="Tahoma" pitchFamily="34" charset="0"/>
              </a:rPr>
              <a:t> = (</a:t>
            </a:r>
            <a:r>
              <a:rPr lang="en-US" altLang="en-US" sz="2400">
                <a:latin typeface="Tahoma" pitchFamily="34" charset="0"/>
                <a:sym typeface="Symbol" pitchFamily="18" charset="2"/>
              </a:rPr>
              <a:t></a:t>
            </a:r>
            <a:r>
              <a:rPr lang="en-US" altLang="en-US" sz="2400">
                <a:latin typeface="Tahoma" pitchFamily="34" charset="0"/>
                <a:cs typeface="Tahoma" pitchFamily="34" charset="0"/>
              </a:rPr>
              <a:t>Q/</a:t>
            </a:r>
            <a:r>
              <a:rPr lang="en-US" altLang="en-US" sz="2400">
                <a:latin typeface="Tahoma" pitchFamily="34" charset="0"/>
                <a:sym typeface="Symbol" pitchFamily="18" charset="2"/>
              </a:rPr>
              <a:t></a:t>
            </a:r>
            <a:r>
              <a:rPr lang="en-US" altLang="en-US" sz="2400">
                <a:latin typeface="Tahoma" pitchFamily="34" charset="0"/>
                <a:cs typeface="Tahoma" pitchFamily="34" charset="0"/>
              </a:rPr>
              <a:t>p)(p/Q)</a:t>
            </a:r>
          </a:p>
          <a:p>
            <a:r>
              <a:rPr lang="en-US" altLang="en-US" sz="2400">
                <a:latin typeface="Tahoma" pitchFamily="34" charset="0"/>
                <a:cs typeface="Tahoma" pitchFamily="34" charset="0"/>
              </a:rPr>
              <a:t>             (</a:t>
            </a:r>
            <a:r>
              <a:rPr lang="en-US" altLang="en-US" sz="2400">
                <a:latin typeface="Tahoma" pitchFamily="34" charset="0"/>
                <a:sym typeface="Symbol" pitchFamily="18" charset="2"/>
              </a:rPr>
              <a:t></a:t>
            </a:r>
            <a:r>
              <a:rPr lang="en-US" altLang="en-US" sz="2400">
                <a:latin typeface="Tahoma" pitchFamily="34" charset="0"/>
                <a:cs typeface="Tahoma" pitchFamily="34" charset="0"/>
              </a:rPr>
              <a:t>p/p)</a:t>
            </a:r>
            <a:endParaRPr lang="en-US" altLang="en-US" sz="240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23562" name="Text Box 15"/>
          <p:cNvSpPr txBox="1">
            <a:spLocks noChangeArrowheads="1"/>
          </p:cNvSpPr>
          <p:nvPr/>
        </p:nvSpPr>
        <p:spPr bwMode="auto">
          <a:xfrm>
            <a:off x="477838" y="2071688"/>
            <a:ext cx="1427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solidFill>
                  <a:srgbClr val="000066"/>
                </a:solidFill>
                <a:latin typeface="Calibri" pitchFamily="-109" charset="0"/>
              </a:rPr>
              <a:t>Defined:</a:t>
            </a:r>
          </a:p>
        </p:txBody>
      </p:sp>
      <p:sp>
        <p:nvSpPr>
          <p:cNvPr id="1076240" name="AutoShape 16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3555" name="Object 17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4" name="Picture 18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19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20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6" name="Object 21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Text Box 22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23568" name="Picture 23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9B4510-83C9-4C5F-B378-7EF707B482B5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28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1536700" y="3136900"/>
            <a:ext cx="6362700" cy="19177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en-US" altLang="en-US" sz="2400">
                <a:latin typeface="Calibri" pitchFamily="-109" charset="0"/>
              </a:rPr>
              <a:t> Slope is the ratio of absolute changes in quantity and price.  (= </a:t>
            </a:r>
            <a:r>
              <a:rPr lang="en-US" altLang="en-US" sz="2400">
                <a:latin typeface="Calibri" pitchFamily="-109" charset="0"/>
                <a:sym typeface="Symbol" pitchFamily="18" charset="2"/>
              </a:rPr>
              <a:t></a:t>
            </a:r>
            <a:r>
              <a:rPr lang="en-US" altLang="en-US" sz="2400">
                <a:latin typeface="Calibri" pitchFamily="-109" charset="0"/>
              </a:rPr>
              <a:t>Q/</a:t>
            </a:r>
            <a:r>
              <a:rPr lang="en-US" altLang="en-US" sz="2400">
                <a:latin typeface="Calibri" pitchFamily="-109" charset="0"/>
                <a:sym typeface="Symbol" pitchFamily="18" charset="2"/>
              </a:rPr>
              <a:t></a:t>
            </a:r>
            <a:r>
              <a:rPr lang="en-US" altLang="en-US" sz="2400">
                <a:latin typeface="Calibri" pitchFamily="-109" charset="0"/>
              </a:rPr>
              <a:t>P).</a:t>
            </a:r>
          </a:p>
          <a:p>
            <a:pPr algn="just" eaLnBrk="1" hangingPunct="1">
              <a:buFontTx/>
              <a:buChar char="•"/>
            </a:pPr>
            <a:endParaRPr lang="en-US" altLang="en-US" sz="2400">
              <a:latin typeface="Calibri" pitchFamily="-109" charset="0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sz="2400">
                <a:latin typeface="Calibri" pitchFamily="-109" charset="0"/>
              </a:rPr>
              <a:t> Elasticity is the ratio of relative </a:t>
            </a:r>
            <a:r>
              <a:rPr lang="en-US" altLang="en-US" sz="2400" i="1">
                <a:latin typeface="Calibri" pitchFamily="-109" charset="0"/>
              </a:rPr>
              <a:t>(or   percentage)</a:t>
            </a:r>
            <a:r>
              <a:rPr lang="en-US" altLang="en-US" sz="2400">
                <a:latin typeface="Calibri" pitchFamily="-109" charset="0"/>
              </a:rPr>
              <a:t> changes in quantity and price.</a:t>
            </a:r>
          </a:p>
        </p:txBody>
      </p:sp>
      <p:graphicFrame>
        <p:nvGraphicFramePr>
          <p:cNvPr id="24578" name="Object 3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7252" name="AutoShape 4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Price Elasticity</a:t>
            </a:r>
            <a:endParaRPr lang="en-US" altLang="en-US" sz="2000" i="1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4584" name="WordArt 13"/>
          <p:cNvSpPr>
            <a:spLocks noChangeArrowheads="1" noChangeShapeType="1" noTextEdit="1"/>
          </p:cNvSpPr>
          <p:nvPr/>
        </p:nvSpPr>
        <p:spPr bwMode="auto">
          <a:xfrm>
            <a:off x="2754313" y="1946275"/>
            <a:ext cx="3748087" cy="492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/>
                <a:cs typeface="Times New Roman"/>
              </a:rPr>
              <a:t>Elasticity is not slope </a:t>
            </a:r>
          </a:p>
        </p:txBody>
      </p:sp>
      <p:sp>
        <p:nvSpPr>
          <p:cNvPr id="24585" name="Line 14"/>
          <p:cNvSpPr>
            <a:spLocks noChangeShapeType="1"/>
          </p:cNvSpPr>
          <p:nvPr/>
        </p:nvSpPr>
        <p:spPr bwMode="auto">
          <a:xfrm>
            <a:off x="2019300" y="26543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7263" name="AutoShape 1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4579" name="Object 16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7" name="Picture 1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Picture 1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9" name="Picture 1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80" name="Object 20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Text Box 2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24591" name="Picture 2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CA76DA-72FB-42DA-9C83-3A086F735EE9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29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25602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9299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Price Elasticity</a:t>
            </a:r>
            <a:endParaRPr lang="en-US" altLang="en-US" sz="2000" i="1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5607" name="Rectangle 12"/>
          <p:cNvSpPr>
            <a:spLocks noChangeArrowheads="1"/>
          </p:cNvSpPr>
          <p:nvPr/>
        </p:nvSpPr>
        <p:spPr bwMode="auto">
          <a:xfrm>
            <a:off x="685800" y="1981200"/>
            <a:ext cx="7772400" cy="4154488"/>
          </a:xfrm>
          <a:prstGeom prst="rect">
            <a:avLst/>
          </a:prstGeom>
          <a:noFill/>
          <a:ln w="3810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>
                <a:latin typeface="Calibri" pitchFamily="-109" charset="0"/>
              </a:rPr>
              <a:t> When a one percent change in price leads to a </a:t>
            </a:r>
            <a:r>
              <a:rPr lang="en-US" altLang="en-US" sz="2400" i="1">
                <a:latin typeface="Calibri" pitchFamily="-109" charset="0"/>
              </a:rPr>
              <a:t>greater than</a:t>
            </a:r>
            <a:r>
              <a:rPr lang="en-US" altLang="en-US" sz="2400">
                <a:latin typeface="Calibri" pitchFamily="-109" charset="0"/>
              </a:rPr>
              <a:t> one-percent change in quantity demanded, the demand curve is </a:t>
            </a:r>
            <a:r>
              <a:rPr lang="en-US" altLang="en-US" sz="2400" b="1" i="1">
                <a:latin typeface="Calibri" pitchFamily="-109" charset="0"/>
              </a:rPr>
              <a:t>elastic</a:t>
            </a:r>
            <a:r>
              <a:rPr lang="en-US" altLang="en-US" sz="2400" i="1">
                <a:latin typeface="Calibri" pitchFamily="-109" charset="0"/>
              </a:rPr>
              <a:t>.</a:t>
            </a:r>
            <a:r>
              <a:rPr lang="en-US" altLang="en-US" sz="2400">
                <a:latin typeface="Calibri" pitchFamily="-109" charset="0"/>
              </a:rPr>
              <a:t> (</a:t>
            </a:r>
            <a:r>
              <a:rPr lang="en-US" altLang="en-US" sz="2400">
                <a:latin typeface="Calibri" pitchFamily="-109" charset="0"/>
                <a:sym typeface="Symbol" pitchFamily="18" charset="2"/>
              </a:rPr>
              <a:t></a:t>
            </a:r>
            <a:r>
              <a:rPr lang="en-US" altLang="en-US" sz="2400">
                <a:latin typeface="Calibri" pitchFamily="-109" charset="0"/>
              </a:rPr>
              <a:t>Q,P &lt; -1)</a:t>
            </a:r>
          </a:p>
          <a:p>
            <a:pPr eaLnBrk="1" hangingPunct="1">
              <a:buFontTx/>
              <a:buChar char="•"/>
            </a:pPr>
            <a:endParaRPr lang="en-US" altLang="en-US" sz="2400">
              <a:latin typeface="Calibri" pitchFamily="-10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400">
                <a:latin typeface="Calibri" pitchFamily="-109" charset="0"/>
              </a:rPr>
              <a:t> When a one-percent change in price leads to a </a:t>
            </a:r>
            <a:r>
              <a:rPr lang="en-US" altLang="en-US" sz="2400" i="1">
                <a:latin typeface="Calibri" pitchFamily="-109" charset="0"/>
              </a:rPr>
              <a:t>less than</a:t>
            </a:r>
            <a:r>
              <a:rPr lang="en-US" altLang="en-US" sz="2400">
                <a:latin typeface="Calibri" pitchFamily="-109" charset="0"/>
              </a:rPr>
              <a:t> one-percent change in quantity demanded, the demand curve is </a:t>
            </a:r>
            <a:r>
              <a:rPr lang="en-US" altLang="en-US" sz="2400" b="1" i="1">
                <a:latin typeface="Calibri" pitchFamily="-109" charset="0"/>
              </a:rPr>
              <a:t>inelastic</a:t>
            </a:r>
            <a:r>
              <a:rPr lang="en-US" altLang="en-US" sz="2400" i="1">
                <a:latin typeface="Calibri" pitchFamily="-109" charset="0"/>
              </a:rPr>
              <a:t>.</a:t>
            </a:r>
            <a:r>
              <a:rPr lang="en-US" altLang="en-US" sz="2400">
                <a:latin typeface="Calibri" pitchFamily="-109" charset="0"/>
              </a:rPr>
              <a:t> (0 </a:t>
            </a:r>
            <a:r>
              <a:rPr lang="en-US" altLang="en-US" sz="2400" u="sng">
                <a:latin typeface="Calibri" pitchFamily="-109" charset="0"/>
              </a:rPr>
              <a:t>&gt;</a:t>
            </a:r>
            <a:r>
              <a:rPr lang="en-US" altLang="en-US" sz="2400">
                <a:latin typeface="Calibri" pitchFamily="-109" charset="0"/>
              </a:rPr>
              <a:t> </a:t>
            </a:r>
            <a:r>
              <a:rPr lang="en-US" altLang="en-US" sz="2400">
                <a:latin typeface="Calibri" pitchFamily="-109" charset="0"/>
                <a:sym typeface="Symbol" pitchFamily="18" charset="2"/>
              </a:rPr>
              <a:t></a:t>
            </a:r>
            <a:r>
              <a:rPr lang="en-US" altLang="en-US" sz="2400">
                <a:latin typeface="Calibri" pitchFamily="-109" charset="0"/>
              </a:rPr>
              <a:t>Q,P &gt; -1)</a:t>
            </a:r>
          </a:p>
          <a:p>
            <a:pPr lvl="2" eaLnBrk="1" hangingPunct="1">
              <a:buFontTx/>
              <a:buChar char="•"/>
            </a:pPr>
            <a:endParaRPr lang="en-US" altLang="en-US" sz="2400">
              <a:latin typeface="Calibri" pitchFamily="-10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400">
                <a:latin typeface="Calibri" pitchFamily="-109" charset="0"/>
              </a:rPr>
              <a:t> When a one-percent change in price leads to an </a:t>
            </a:r>
            <a:r>
              <a:rPr lang="en-US" altLang="en-US" sz="2400" i="1">
                <a:latin typeface="Calibri" pitchFamily="-109" charset="0"/>
              </a:rPr>
              <a:t>exactly</a:t>
            </a:r>
            <a:r>
              <a:rPr lang="en-US" altLang="en-US" sz="2400">
                <a:latin typeface="Calibri" pitchFamily="-109" charset="0"/>
              </a:rPr>
              <a:t> one-percent change in quantity demanded, the demand curve is </a:t>
            </a:r>
            <a:r>
              <a:rPr lang="en-US" altLang="en-US" sz="2400" b="1" i="1">
                <a:latin typeface="Calibri" pitchFamily="-109" charset="0"/>
              </a:rPr>
              <a:t>unit elastic</a:t>
            </a:r>
            <a:r>
              <a:rPr lang="en-US" altLang="en-US" sz="2400" i="1">
                <a:latin typeface="Calibri" pitchFamily="-109" charset="0"/>
              </a:rPr>
              <a:t>.</a:t>
            </a:r>
            <a:r>
              <a:rPr lang="en-US" altLang="en-US" sz="2400">
                <a:latin typeface="Calibri" pitchFamily="-109" charset="0"/>
              </a:rPr>
              <a:t> (</a:t>
            </a:r>
            <a:r>
              <a:rPr lang="en-US" altLang="en-US" sz="2400">
                <a:latin typeface="Calibri" pitchFamily="-109" charset="0"/>
                <a:sym typeface="Symbol" pitchFamily="18" charset="2"/>
              </a:rPr>
              <a:t></a:t>
            </a:r>
            <a:r>
              <a:rPr lang="en-US" altLang="en-US" sz="2400">
                <a:latin typeface="Calibri" pitchFamily="-109" charset="0"/>
              </a:rPr>
              <a:t>Q,P = -1)</a:t>
            </a:r>
          </a:p>
        </p:txBody>
      </p:sp>
      <p:sp>
        <p:nvSpPr>
          <p:cNvPr id="25608" name="WordArt 13"/>
          <p:cNvSpPr>
            <a:spLocks noChangeArrowheads="1" noChangeShapeType="1" noTextEdit="1"/>
          </p:cNvSpPr>
          <p:nvPr/>
        </p:nvSpPr>
        <p:spPr bwMode="auto">
          <a:xfrm>
            <a:off x="2438400" y="1295400"/>
            <a:ext cx="4241800" cy="482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/>
                <a:cs typeface="Times New Roman"/>
              </a:rPr>
              <a:t>Key Characteristics:</a:t>
            </a:r>
          </a:p>
        </p:txBody>
      </p:sp>
      <p:sp>
        <p:nvSpPr>
          <p:cNvPr id="1079310" name="AutoShape 1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5603" name="Object 15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10" name="Picture 1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1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2" name="Picture 1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4" name="Object 19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Text Box 2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25614" name="Picture 2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197495-2EF1-4C64-88A6-E42122D4C68E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</a:t>
            </a:fld>
            <a:endParaRPr lang="en-US" altLang="en-US" dirty="0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561975" y="54133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400" dirty="0">
              <a:latin typeface="Calibri" pitchFamily="-109" charset="0"/>
            </a:endParaRPr>
          </a:p>
        </p:txBody>
      </p:sp>
      <p:sp>
        <p:nvSpPr>
          <p:cNvPr id="1053707" name="AutoShape 11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Motivations</a:t>
            </a:r>
          </a:p>
          <a:p>
            <a:r>
              <a:rPr lang="en-US" altLang="en-US" sz="2000" i="1" dirty="0">
                <a:solidFill>
                  <a:srgbClr val="000066"/>
                </a:solidFill>
                <a:latin typeface="Calibri" pitchFamily="-109" charset="0"/>
              </a:rPr>
              <a:t>Example: U.S. Corn Market</a:t>
            </a:r>
            <a:endParaRPr lang="en-US" altLang="en-US" sz="2000" i="1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053708" name="Rectangle 12"/>
          <p:cNvSpPr>
            <a:spLocks noChangeArrowheads="1"/>
          </p:cNvSpPr>
          <p:nvPr/>
        </p:nvSpPr>
        <p:spPr bwMode="auto">
          <a:xfrm>
            <a:off x="3886200" y="1219200"/>
            <a:ext cx="2355850" cy="8223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</a:rPr>
              <a:t>Historical price: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</a:rPr>
              <a:t>$2.00 per bushel</a:t>
            </a:r>
          </a:p>
        </p:txBody>
      </p:sp>
      <p:sp>
        <p:nvSpPr>
          <p:cNvPr id="1053709" name="Rectangle 13"/>
          <p:cNvSpPr>
            <a:spLocks noChangeArrowheads="1"/>
          </p:cNvSpPr>
          <p:nvPr/>
        </p:nvSpPr>
        <p:spPr bwMode="auto">
          <a:xfrm>
            <a:off x="1600200" y="5257800"/>
            <a:ext cx="5791200" cy="1016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+mn-lt"/>
              </a:rPr>
              <a:t>Why do prices vary so much?</a:t>
            </a:r>
            <a:r>
              <a:rPr lang="en-US" sz="2000" dirty="0">
                <a:latin typeface="+mn-lt"/>
              </a:rPr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Changes in Supply and Demand conditions affects pattern of prices</a:t>
            </a:r>
          </a:p>
        </p:txBody>
      </p:sp>
      <p:sp>
        <p:nvSpPr>
          <p:cNvPr id="2057" name="Rectangle 14"/>
          <p:cNvSpPr>
            <a:spLocks noChangeArrowheads="1"/>
          </p:cNvSpPr>
          <p:nvPr/>
        </p:nvSpPr>
        <p:spPr bwMode="auto">
          <a:xfrm>
            <a:off x="3276600" y="3048000"/>
            <a:ext cx="3924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alibri" pitchFamily="-109" charset="0"/>
              </a:rPr>
              <a:t>Prices fell below $2.00 per bushel</a:t>
            </a:r>
          </a:p>
        </p:txBody>
      </p:sp>
      <p:sp>
        <p:nvSpPr>
          <p:cNvPr id="1053711" name="AutoShape 15"/>
          <p:cNvSpPr>
            <a:spLocks noChangeArrowheads="1"/>
          </p:cNvSpPr>
          <p:nvPr/>
        </p:nvSpPr>
        <p:spPr bwMode="auto">
          <a:xfrm>
            <a:off x="1981200" y="1371600"/>
            <a:ext cx="1905000" cy="3810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dirty="0">
              <a:latin typeface="Calibri" pitchFamily="-109" charset="0"/>
            </a:endParaRPr>
          </a:p>
        </p:txBody>
      </p:sp>
      <p:sp>
        <p:nvSpPr>
          <p:cNvPr id="2059" name="WordArt 16"/>
          <p:cNvSpPr>
            <a:spLocks noChangeArrowheads="1" noChangeShapeType="1" noTextEdit="1"/>
          </p:cNvSpPr>
          <p:nvPr/>
        </p:nvSpPr>
        <p:spPr bwMode="auto">
          <a:xfrm>
            <a:off x="1524000" y="2209800"/>
            <a:ext cx="1371600" cy="533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2003-2004:</a:t>
            </a:r>
          </a:p>
        </p:txBody>
      </p:sp>
      <p:sp>
        <p:nvSpPr>
          <p:cNvPr id="2060" name="WordArt 17"/>
          <p:cNvSpPr>
            <a:spLocks noChangeArrowheads="1" noChangeShapeType="1" noTextEdit="1"/>
          </p:cNvSpPr>
          <p:nvPr/>
        </p:nvSpPr>
        <p:spPr bwMode="auto">
          <a:xfrm>
            <a:off x="1524000" y="2971800"/>
            <a:ext cx="1347788" cy="533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2004-2005:</a:t>
            </a:r>
          </a:p>
        </p:txBody>
      </p:sp>
      <p:sp>
        <p:nvSpPr>
          <p:cNvPr id="2061" name="Rectangle 18"/>
          <p:cNvSpPr>
            <a:spLocks noChangeArrowheads="1"/>
          </p:cNvSpPr>
          <p:nvPr/>
        </p:nvSpPr>
        <p:spPr bwMode="auto">
          <a:xfrm>
            <a:off x="3276600" y="2286000"/>
            <a:ext cx="5037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alibri" pitchFamily="-109" charset="0"/>
              </a:rPr>
              <a:t>Prices rose to $3.00 per bushel </a:t>
            </a:r>
          </a:p>
        </p:txBody>
      </p:sp>
      <p:sp>
        <p:nvSpPr>
          <p:cNvPr id="1053718" name="AutoShape 22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050" name="Object 23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3" name="Picture 24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25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26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1" name="Object 27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6" name="Text Box 28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2067" name="Picture 29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8" name="WordArt 17"/>
          <p:cNvSpPr>
            <a:spLocks noChangeArrowheads="1" noChangeShapeType="1" noTextEdit="1"/>
          </p:cNvSpPr>
          <p:nvPr/>
        </p:nvSpPr>
        <p:spPr bwMode="auto">
          <a:xfrm>
            <a:off x="1524000" y="3733800"/>
            <a:ext cx="1423988" cy="533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2006-2008:</a:t>
            </a:r>
          </a:p>
        </p:txBody>
      </p:sp>
      <p:sp>
        <p:nvSpPr>
          <p:cNvPr id="2069" name="Rectangle 14"/>
          <p:cNvSpPr>
            <a:spLocks noChangeArrowheads="1"/>
          </p:cNvSpPr>
          <p:nvPr/>
        </p:nvSpPr>
        <p:spPr bwMode="auto">
          <a:xfrm>
            <a:off x="3276600" y="3810000"/>
            <a:ext cx="3924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alibri" pitchFamily="-109" charset="0"/>
              </a:rPr>
              <a:t>Prices rose above $5.00 per bushel</a:t>
            </a:r>
          </a:p>
        </p:txBody>
      </p:sp>
      <p:sp>
        <p:nvSpPr>
          <p:cNvPr id="2070" name="WordArt 17"/>
          <p:cNvSpPr>
            <a:spLocks noChangeArrowheads="1" noChangeShapeType="1" noTextEdit="1"/>
          </p:cNvSpPr>
          <p:nvPr/>
        </p:nvSpPr>
        <p:spPr bwMode="auto">
          <a:xfrm>
            <a:off x="1524000" y="4495800"/>
            <a:ext cx="1423988" cy="533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2008-2009:</a:t>
            </a:r>
          </a:p>
        </p:txBody>
      </p:sp>
      <p:sp>
        <p:nvSpPr>
          <p:cNvPr id="2071" name="Rectangle 14"/>
          <p:cNvSpPr>
            <a:spLocks noChangeArrowheads="1"/>
          </p:cNvSpPr>
          <p:nvPr/>
        </p:nvSpPr>
        <p:spPr bwMode="auto">
          <a:xfrm>
            <a:off x="3276600" y="4572000"/>
            <a:ext cx="3924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alibri" pitchFamily="-109" charset="0"/>
              </a:rPr>
              <a:t>Prices fell to $3.90 per bushel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5B4349-D7EA-4AF8-970C-093853A36CFD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30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26626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0323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>
                <a:solidFill>
                  <a:srgbClr val="000066"/>
                </a:solidFill>
                <a:latin typeface="Calibri" pitchFamily="-109" charset="0"/>
              </a:rPr>
              <a:t>Elasticity – Linear Demand Curve</a:t>
            </a:r>
            <a:endParaRPr lang="en-US" altLang="en-US" sz="3600" i="1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26631" name="Text Box 12"/>
          <p:cNvSpPr txBox="1">
            <a:spLocks noChangeArrowheads="1"/>
          </p:cNvSpPr>
          <p:nvPr/>
        </p:nvSpPr>
        <p:spPr bwMode="auto">
          <a:xfrm>
            <a:off x="1143000" y="1371600"/>
            <a:ext cx="2743200" cy="17843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200" dirty="0" err="1">
                <a:latin typeface="Calibri" pitchFamily="-109" charset="0"/>
              </a:rPr>
              <a:t>Q</a:t>
            </a:r>
            <a:r>
              <a:rPr lang="en-US" altLang="en-US" sz="2200" baseline="-25000" dirty="0" err="1">
                <a:latin typeface="Calibri" pitchFamily="-109" charset="0"/>
              </a:rPr>
              <a:t>d</a:t>
            </a:r>
            <a:r>
              <a:rPr lang="en-US" altLang="en-US" sz="2200" dirty="0">
                <a:latin typeface="Calibri" pitchFamily="-109" charset="0"/>
              </a:rPr>
              <a:t> = a – </a:t>
            </a:r>
            <a:r>
              <a:rPr lang="en-US" altLang="en-US" sz="2200" dirty="0" err="1">
                <a:latin typeface="Calibri" pitchFamily="-109" charset="0"/>
              </a:rPr>
              <a:t>bP</a:t>
            </a:r>
            <a:endParaRPr lang="en-US" altLang="en-US" sz="2200" dirty="0">
              <a:latin typeface="Calibri" pitchFamily="-109" charset="0"/>
            </a:endParaRPr>
          </a:p>
          <a:p>
            <a:pPr eaLnBrk="1" hangingPunct="1"/>
            <a:endParaRPr lang="en-US" altLang="en-US" sz="2200" dirty="0">
              <a:latin typeface="Calibri" pitchFamily="-109" charset="0"/>
            </a:endParaRPr>
          </a:p>
          <a:p>
            <a:pPr eaLnBrk="1" hangingPunct="1"/>
            <a:r>
              <a:rPr lang="en-US" altLang="en-US" sz="2200" dirty="0">
                <a:latin typeface="Calibri" pitchFamily="-109" charset="0"/>
              </a:rPr>
              <a:t>Re-writing, we have: </a:t>
            </a:r>
          </a:p>
          <a:p>
            <a:pPr eaLnBrk="1" hangingPunct="1"/>
            <a:r>
              <a:rPr lang="en-US" altLang="en-US" sz="2200">
                <a:latin typeface="Calibri" pitchFamily="-109" charset="0"/>
              </a:rPr>
              <a:t>P = a/b – (</a:t>
            </a:r>
            <a:r>
              <a:rPr lang="en-US" altLang="en-US" sz="2200" smtClean="0">
                <a:latin typeface="Calibri" pitchFamily="-109" charset="0"/>
              </a:rPr>
              <a:t>1/b)Q</a:t>
            </a:r>
            <a:endParaRPr lang="en-US" altLang="en-US" sz="2200">
              <a:latin typeface="Calibri" pitchFamily="-109" charset="0"/>
            </a:endParaRPr>
          </a:p>
          <a:p>
            <a:pPr eaLnBrk="1" hangingPunct="1"/>
            <a:endParaRPr lang="en-US" altLang="en-US" sz="2200" dirty="0">
              <a:latin typeface="Calibri" pitchFamily="-109" charset="0"/>
            </a:endParaRPr>
          </a:p>
        </p:txBody>
      </p:sp>
      <p:sp>
        <p:nvSpPr>
          <p:cNvPr id="26632" name="Rectangle 13"/>
          <p:cNvSpPr>
            <a:spLocks noChangeArrowheads="1"/>
          </p:cNvSpPr>
          <p:nvPr/>
        </p:nvSpPr>
        <p:spPr bwMode="auto">
          <a:xfrm>
            <a:off x="3581400" y="3429000"/>
            <a:ext cx="1782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66"/>
                </a:solidFill>
                <a:latin typeface="Calibri" pitchFamily="-109" charset="0"/>
              </a:rPr>
              <a:t>Elasticity is:</a:t>
            </a:r>
          </a:p>
        </p:txBody>
      </p:sp>
      <p:sp>
        <p:nvSpPr>
          <p:cNvPr id="1080335" name="AutoShape 1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6627" name="Object 16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4" name="Picture 1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1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1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28" name="Object 20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2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26638" name="Picture 2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9" name="TextBox 16"/>
          <p:cNvSpPr txBox="1">
            <a:spLocks noChangeArrowheads="1"/>
          </p:cNvSpPr>
          <p:nvPr/>
        </p:nvSpPr>
        <p:spPr bwMode="auto">
          <a:xfrm>
            <a:off x="1066800" y="4038600"/>
            <a:ext cx="7162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l-GR" altLang="en-US" sz="2000">
                <a:latin typeface="Calibri" pitchFamily="-109" charset="0"/>
              </a:rPr>
              <a:t>ε</a:t>
            </a:r>
            <a:r>
              <a:rPr lang="en-US" altLang="en-US" sz="2000" baseline="-25000">
                <a:latin typeface="Calibri" pitchFamily="-109" charset="0"/>
              </a:rPr>
              <a:t>Q,P</a:t>
            </a:r>
            <a:r>
              <a:rPr lang="en-US" altLang="en-US" sz="2000">
                <a:latin typeface="Calibri" pitchFamily="-109" charset="0"/>
              </a:rPr>
              <a:t> = (</a:t>
            </a:r>
            <a:r>
              <a:rPr lang="el-GR" altLang="en-US" sz="2000">
                <a:latin typeface="Calibri" pitchFamily="-109" charset="0"/>
              </a:rPr>
              <a:t>Δ</a:t>
            </a:r>
            <a:r>
              <a:rPr lang="en-US" altLang="en-US" sz="2000">
                <a:latin typeface="Calibri" pitchFamily="-109" charset="0"/>
              </a:rPr>
              <a:t>Q/</a:t>
            </a:r>
            <a:r>
              <a:rPr lang="el-GR" altLang="en-US" sz="2000">
                <a:latin typeface="Calibri" pitchFamily="-109" charset="0"/>
              </a:rPr>
              <a:t> Δ</a:t>
            </a:r>
            <a:r>
              <a:rPr lang="en-US" altLang="en-US" sz="2000">
                <a:latin typeface="Calibri" pitchFamily="-109" charset="0"/>
              </a:rPr>
              <a:t>P)(P/Q) = -b(P/Q)</a:t>
            </a:r>
          </a:p>
          <a:p>
            <a:pPr eaLnBrk="1" hangingPunct="1"/>
            <a:endParaRPr lang="en-US" altLang="en-US" sz="2000">
              <a:latin typeface="Calibri" pitchFamily="-109" charset="0"/>
            </a:endParaRPr>
          </a:p>
          <a:p>
            <a:pPr eaLnBrk="1" hangingPunct="1"/>
            <a:r>
              <a:rPr lang="en-US" altLang="en-US" sz="2000">
                <a:latin typeface="Calibri" pitchFamily="-109" charset="0"/>
              </a:rPr>
              <a:t>Elasticity falls from 0 to -</a:t>
            </a:r>
            <a:r>
              <a:rPr lang="en-US" altLang="en-US" sz="2000">
                <a:latin typeface="Calibri" pitchFamily="-109" charset="0"/>
                <a:sym typeface="Symbol" pitchFamily="18" charset="2"/>
              </a:rPr>
              <a:t></a:t>
            </a:r>
            <a:r>
              <a:rPr lang="en-US" altLang="en-US" sz="2000">
                <a:latin typeface="Calibri" pitchFamily="-109" charset="0"/>
              </a:rPr>
              <a:t> along the linear demand curve, but slope is constant.</a:t>
            </a:r>
          </a:p>
          <a:p>
            <a:pPr eaLnBrk="1" hangingPunct="1"/>
            <a:endParaRPr lang="en-US" altLang="en-US" sz="2000">
              <a:latin typeface="Calibri" pitchFamily="-109" charset="0"/>
            </a:endParaRPr>
          </a:p>
          <a:p>
            <a:pPr eaLnBrk="1" hangingPunct="1"/>
            <a:r>
              <a:rPr lang="en-US" altLang="en-US" sz="2000" b="1">
                <a:latin typeface="Calibri" pitchFamily="-109" charset="0"/>
              </a:rPr>
              <a:t>Example:</a:t>
            </a:r>
            <a:r>
              <a:rPr lang="en-US" altLang="en-US" sz="2000">
                <a:latin typeface="Calibri" pitchFamily="-109" charset="0"/>
              </a:rPr>
              <a:t> Calculate elasticity when P = 30 and Q</a:t>
            </a:r>
            <a:r>
              <a:rPr lang="en-US" altLang="en-US" sz="2000" baseline="-25000">
                <a:latin typeface="Calibri" pitchFamily="-109" charset="0"/>
              </a:rPr>
              <a:t>d</a:t>
            </a:r>
            <a:r>
              <a:rPr lang="en-US" altLang="en-US" sz="2000">
                <a:latin typeface="Calibri" pitchFamily="-109" charset="0"/>
              </a:rPr>
              <a:t> = 400 – 10P</a:t>
            </a:r>
          </a:p>
          <a:p>
            <a:pPr eaLnBrk="1" hangingPunct="1"/>
            <a:r>
              <a:rPr lang="en-US" altLang="en-US" sz="2000">
                <a:latin typeface="Calibri" pitchFamily="-109" charset="0"/>
              </a:rPr>
              <a:t>Answer: </a:t>
            </a:r>
            <a:r>
              <a:rPr lang="el-GR" altLang="en-US" sz="2000">
                <a:latin typeface="Calibri" pitchFamily="-109" charset="0"/>
              </a:rPr>
              <a:t>ε</a:t>
            </a:r>
            <a:r>
              <a:rPr lang="en-US" altLang="en-US" sz="2000" baseline="-25000">
                <a:latin typeface="Calibri" pitchFamily="-109" charset="0"/>
              </a:rPr>
              <a:t>Q,P</a:t>
            </a:r>
            <a:r>
              <a:rPr lang="en-US" altLang="en-US" sz="2000">
                <a:latin typeface="Calibri" pitchFamily="-109" charset="0"/>
              </a:rPr>
              <a:t> = -3 “elastic”</a:t>
            </a:r>
          </a:p>
        </p:txBody>
      </p:sp>
      <p:sp>
        <p:nvSpPr>
          <p:cNvPr id="26640" name="Text Box 12"/>
          <p:cNvSpPr txBox="1">
            <a:spLocks noChangeArrowheads="1"/>
          </p:cNvSpPr>
          <p:nvPr/>
        </p:nvSpPr>
        <p:spPr bwMode="auto">
          <a:xfrm>
            <a:off x="4876800" y="1371600"/>
            <a:ext cx="3886200" cy="17843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Calibri" pitchFamily="-109" charset="0"/>
              </a:rPr>
              <a:t>Where:</a:t>
            </a:r>
          </a:p>
          <a:p>
            <a:pPr eaLnBrk="1" hangingPunct="1">
              <a:buFontTx/>
              <a:buChar char="•"/>
            </a:pPr>
            <a:r>
              <a:rPr lang="en-US" altLang="en-US" sz="2200">
                <a:latin typeface="Calibri" pitchFamily="-109" charset="0"/>
              </a:rPr>
              <a:t> a and b are positive constants</a:t>
            </a:r>
          </a:p>
          <a:p>
            <a:pPr eaLnBrk="1" hangingPunct="1">
              <a:buFontTx/>
              <a:buChar char="•"/>
            </a:pPr>
            <a:r>
              <a:rPr lang="en-US" altLang="en-US" sz="2200">
                <a:latin typeface="Calibri" pitchFamily="-109" charset="0"/>
              </a:rPr>
              <a:t> p is price</a:t>
            </a:r>
          </a:p>
          <a:p>
            <a:pPr eaLnBrk="1" hangingPunct="1">
              <a:buFontTx/>
              <a:buChar char="•"/>
            </a:pPr>
            <a:r>
              <a:rPr lang="en-US" altLang="en-US" sz="2200">
                <a:latin typeface="Calibri" pitchFamily="-109" charset="0"/>
              </a:rPr>
              <a:t> b is the </a:t>
            </a:r>
            <a:r>
              <a:rPr lang="en-US" altLang="en-US" sz="2200" b="1">
                <a:latin typeface="Calibri" pitchFamily="-109" charset="0"/>
              </a:rPr>
              <a:t>slope</a:t>
            </a:r>
          </a:p>
          <a:p>
            <a:pPr eaLnBrk="1" hangingPunct="1">
              <a:buFontTx/>
              <a:buChar char="•"/>
            </a:pPr>
            <a:r>
              <a:rPr lang="en-US" altLang="en-US" sz="2200" b="1">
                <a:latin typeface="Calibri" pitchFamily="-109" charset="0"/>
              </a:rPr>
              <a:t> </a:t>
            </a:r>
            <a:r>
              <a:rPr lang="en-US" altLang="en-US" sz="2200">
                <a:latin typeface="Calibri" pitchFamily="-109" charset="0"/>
              </a:rPr>
              <a:t>a/b is the </a:t>
            </a:r>
            <a:r>
              <a:rPr lang="en-US" altLang="en-US" sz="2200" b="1">
                <a:latin typeface="Calibri" pitchFamily="-109" charset="0"/>
              </a:rPr>
              <a:t>choke price</a:t>
            </a:r>
            <a:endParaRPr lang="en-US" altLang="en-US" sz="2200">
              <a:latin typeface="Calibri" pitchFamily="-10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43BC5F-3FF2-42A9-9FFD-632C3637FCD2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31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27650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1347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 dirty="0">
                <a:solidFill>
                  <a:srgbClr val="000066"/>
                </a:solidFill>
                <a:latin typeface="Calibri" pitchFamily="-109" charset="0"/>
              </a:rPr>
              <a:t>Elasticity – Linear Demand Curve</a:t>
            </a:r>
            <a:endParaRPr lang="en-US" altLang="en-US" sz="3600" i="1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pSp>
        <p:nvGrpSpPr>
          <p:cNvPr id="27655" name="Group 12"/>
          <p:cNvGrpSpPr>
            <a:grpSpLocks/>
          </p:cNvGrpSpPr>
          <p:nvPr/>
        </p:nvGrpSpPr>
        <p:grpSpPr bwMode="auto">
          <a:xfrm>
            <a:off x="1371600" y="1219200"/>
            <a:ext cx="5943600" cy="5076825"/>
            <a:chOff x="960" y="518"/>
            <a:chExt cx="3744" cy="3198"/>
          </a:xfrm>
        </p:grpSpPr>
        <p:sp>
          <p:nvSpPr>
            <p:cNvPr id="27662" name="Line 13"/>
            <p:cNvSpPr>
              <a:spLocks noChangeAspect="1" noChangeShapeType="1"/>
            </p:cNvSpPr>
            <p:nvPr/>
          </p:nvSpPr>
          <p:spPr bwMode="auto">
            <a:xfrm>
              <a:off x="1376" y="3474"/>
              <a:ext cx="310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4"/>
            <p:cNvSpPr>
              <a:spLocks noChangeAspect="1" noChangeShapeType="1"/>
            </p:cNvSpPr>
            <p:nvPr/>
          </p:nvSpPr>
          <p:spPr bwMode="auto">
            <a:xfrm flipV="1">
              <a:off x="1376" y="748"/>
              <a:ext cx="0" cy="2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Text Box 15"/>
            <p:cNvSpPr txBox="1">
              <a:spLocks noChangeAspect="1" noChangeArrowheads="1"/>
            </p:cNvSpPr>
            <p:nvPr/>
          </p:nvSpPr>
          <p:spPr bwMode="auto">
            <a:xfrm>
              <a:off x="1215" y="344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 b="1">
                  <a:latin typeface="Calibri" pitchFamily="-109" charset="0"/>
                </a:rPr>
                <a:t>0</a:t>
              </a:r>
            </a:p>
          </p:txBody>
        </p:sp>
        <p:sp>
          <p:nvSpPr>
            <p:cNvPr id="27665" name="Text Box 16"/>
            <p:cNvSpPr txBox="1">
              <a:spLocks noChangeAspect="1" noChangeArrowheads="1"/>
            </p:cNvSpPr>
            <p:nvPr/>
          </p:nvSpPr>
          <p:spPr bwMode="auto">
            <a:xfrm>
              <a:off x="1274" y="518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 b="1">
                  <a:latin typeface="Calibri" pitchFamily="-109" charset="0"/>
                </a:rPr>
                <a:t>P</a:t>
              </a:r>
            </a:p>
          </p:txBody>
        </p:sp>
        <p:sp>
          <p:nvSpPr>
            <p:cNvPr id="27666" name="Text Box 17"/>
            <p:cNvSpPr txBox="1">
              <a:spLocks noChangeAspect="1" noChangeArrowheads="1"/>
            </p:cNvSpPr>
            <p:nvPr/>
          </p:nvSpPr>
          <p:spPr bwMode="auto">
            <a:xfrm>
              <a:off x="4464" y="336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 b="1">
                  <a:latin typeface="Calibri" pitchFamily="-109" charset="0"/>
                </a:rPr>
                <a:t>Q</a:t>
              </a:r>
            </a:p>
          </p:txBody>
        </p:sp>
        <p:sp>
          <p:nvSpPr>
            <p:cNvPr id="27667" name="Line 18"/>
            <p:cNvSpPr>
              <a:spLocks noChangeAspect="1" noChangeShapeType="1"/>
            </p:cNvSpPr>
            <p:nvPr/>
          </p:nvSpPr>
          <p:spPr bwMode="auto">
            <a:xfrm>
              <a:off x="1376" y="1209"/>
              <a:ext cx="2265" cy="22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Line 19"/>
            <p:cNvSpPr>
              <a:spLocks noChangeAspect="1" noChangeShapeType="1"/>
            </p:cNvSpPr>
            <p:nvPr/>
          </p:nvSpPr>
          <p:spPr bwMode="auto">
            <a:xfrm>
              <a:off x="1376" y="2245"/>
              <a:ext cx="10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Line 20"/>
            <p:cNvSpPr>
              <a:spLocks noChangeAspect="1" noChangeShapeType="1"/>
            </p:cNvSpPr>
            <p:nvPr/>
          </p:nvSpPr>
          <p:spPr bwMode="auto">
            <a:xfrm>
              <a:off x="2413" y="2245"/>
              <a:ext cx="0" cy="1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Text Box 21"/>
            <p:cNvSpPr txBox="1">
              <a:spLocks noChangeAspect="1" noChangeArrowheads="1"/>
            </p:cNvSpPr>
            <p:nvPr/>
          </p:nvSpPr>
          <p:spPr bwMode="auto">
            <a:xfrm>
              <a:off x="2298" y="3466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 b="1">
                  <a:latin typeface="Calibri" pitchFamily="-109" charset="0"/>
                </a:rPr>
                <a:t>a/2</a:t>
              </a:r>
            </a:p>
          </p:txBody>
        </p:sp>
        <p:sp>
          <p:nvSpPr>
            <p:cNvPr id="27671" name="Text Box 22"/>
            <p:cNvSpPr txBox="1">
              <a:spLocks noChangeAspect="1" noChangeArrowheads="1"/>
            </p:cNvSpPr>
            <p:nvPr/>
          </p:nvSpPr>
          <p:spPr bwMode="auto">
            <a:xfrm>
              <a:off x="3552" y="344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 b="1">
                  <a:latin typeface="Calibri" pitchFamily="-109" charset="0"/>
                </a:rPr>
                <a:t>a</a:t>
              </a:r>
            </a:p>
          </p:txBody>
        </p:sp>
        <p:sp>
          <p:nvSpPr>
            <p:cNvPr id="27672" name="Text Box 23"/>
            <p:cNvSpPr txBox="1">
              <a:spLocks noChangeAspect="1" noChangeArrowheads="1"/>
            </p:cNvSpPr>
            <p:nvPr/>
          </p:nvSpPr>
          <p:spPr bwMode="auto">
            <a:xfrm>
              <a:off x="960" y="2144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 b="1">
                  <a:latin typeface="Calibri" pitchFamily="-109" charset="0"/>
                </a:rPr>
                <a:t>a/2b</a:t>
              </a:r>
            </a:p>
          </p:txBody>
        </p:sp>
        <p:sp>
          <p:nvSpPr>
            <p:cNvPr id="27673" name="Text Box 24"/>
            <p:cNvSpPr txBox="1">
              <a:spLocks noChangeAspect="1" noChangeArrowheads="1"/>
            </p:cNvSpPr>
            <p:nvPr/>
          </p:nvSpPr>
          <p:spPr bwMode="auto">
            <a:xfrm>
              <a:off x="1037" y="1107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 b="1">
                  <a:latin typeface="Calibri" pitchFamily="-109" charset="0"/>
                </a:rPr>
                <a:t>a/b</a:t>
              </a:r>
            </a:p>
          </p:txBody>
        </p:sp>
        <p:sp>
          <p:nvSpPr>
            <p:cNvPr id="27674" name="Text Box 25"/>
            <p:cNvSpPr txBox="1">
              <a:spLocks noChangeAspect="1" noChangeArrowheads="1"/>
            </p:cNvSpPr>
            <p:nvPr/>
          </p:nvSpPr>
          <p:spPr bwMode="auto">
            <a:xfrm>
              <a:off x="2304" y="2016"/>
              <a:ext cx="23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4400" b="1">
                  <a:latin typeface="Calibri" pitchFamily="-109" charset="0"/>
                </a:rPr>
                <a:t>•</a:t>
              </a:r>
            </a:p>
          </p:txBody>
        </p:sp>
        <p:sp>
          <p:nvSpPr>
            <p:cNvPr id="27675" name="Text Box 26"/>
            <p:cNvSpPr txBox="1">
              <a:spLocks noChangeAspect="1" noChangeArrowheads="1"/>
            </p:cNvSpPr>
            <p:nvPr/>
          </p:nvSpPr>
          <p:spPr bwMode="auto">
            <a:xfrm>
              <a:off x="2482" y="2102"/>
              <a:ext cx="6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 b="1">
                  <a:latin typeface="Calibri" pitchFamily="-109" charset="0"/>
                  <a:sym typeface="Symbol" pitchFamily="18" charset="2"/>
                </a:rPr>
                <a:t></a:t>
              </a:r>
              <a:r>
                <a:rPr lang="en-GB" altLang="en-US" sz="2000" b="1" baseline="-25000">
                  <a:latin typeface="Calibri" pitchFamily="-109" charset="0"/>
                  <a:sym typeface="Symbol" pitchFamily="18" charset="2"/>
                </a:rPr>
                <a:t>Q,P</a:t>
              </a:r>
              <a:r>
                <a:rPr lang="en-GB" altLang="en-US" sz="2000" b="1">
                  <a:latin typeface="Calibri" pitchFamily="-109" charset="0"/>
                  <a:sym typeface="Symbol" pitchFamily="18" charset="2"/>
                </a:rPr>
                <a:t> = -1</a:t>
              </a:r>
              <a:endParaRPr lang="en-GB" altLang="en-US" sz="2000" b="1">
                <a:latin typeface="Calibri" pitchFamily="-109" charset="0"/>
              </a:endParaRPr>
            </a:p>
          </p:txBody>
        </p:sp>
        <p:sp>
          <p:nvSpPr>
            <p:cNvPr id="27676" name="Text Box 27"/>
            <p:cNvSpPr txBox="1">
              <a:spLocks noChangeAspect="1" noChangeArrowheads="1"/>
            </p:cNvSpPr>
            <p:nvPr/>
          </p:nvSpPr>
          <p:spPr bwMode="auto">
            <a:xfrm>
              <a:off x="3288" y="2643"/>
              <a:ext cx="11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 b="1">
                  <a:latin typeface="Calibri" pitchFamily="-109" charset="0"/>
                </a:rPr>
                <a:t>Inelastic region</a:t>
              </a:r>
            </a:p>
          </p:txBody>
        </p:sp>
        <p:sp>
          <p:nvSpPr>
            <p:cNvPr id="27677" name="Line 28"/>
            <p:cNvSpPr>
              <a:spLocks noChangeAspect="1" noChangeShapeType="1"/>
            </p:cNvSpPr>
            <p:nvPr/>
          </p:nvSpPr>
          <p:spPr bwMode="auto">
            <a:xfrm flipH="1">
              <a:off x="2950" y="2744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Text Box 29"/>
            <p:cNvSpPr txBox="1">
              <a:spLocks noChangeAspect="1" noChangeArrowheads="1"/>
            </p:cNvSpPr>
            <p:nvPr/>
          </p:nvSpPr>
          <p:spPr bwMode="auto">
            <a:xfrm>
              <a:off x="2020" y="1334"/>
              <a:ext cx="10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 b="1">
                  <a:latin typeface="Calibri" pitchFamily="-109" charset="0"/>
                </a:rPr>
                <a:t>Elastic region</a:t>
              </a:r>
            </a:p>
          </p:txBody>
        </p:sp>
        <p:sp>
          <p:nvSpPr>
            <p:cNvPr id="27679" name="Text Box 30"/>
            <p:cNvSpPr txBox="1">
              <a:spLocks noChangeAspect="1" noChangeArrowheads="1"/>
            </p:cNvSpPr>
            <p:nvPr/>
          </p:nvSpPr>
          <p:spPr bwMode="auto">
            <a:xfrm>
              <a:off x="1368" y="1008"/>
              <a:ext cx="6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 b="1">
                  <a:latin typeface="Calibri" pitchFamily="-109" charset="0"/>
                  <a:sym typeface="Symbol" pitchFamily="18" charset="2"/>
                </a:rPr>
                <a:t></a:t>
              </a:r>
              <a:r>
                <a:rPr lang="en-GB" altLang="en-US" sz="2000" b="1" baseline="-25000">
                  <a:latin typeface="Calibri" pitchFamily="-109" charset="0"/>
                  <a:sym typeface="Symbol" pitchFamily="18" charset="2"/>
                </a:rPr>
                <a:t>Q,P</a:t>
              </a:r>
              <a:r>
                <a:rPr lang="en-GB" altLang="en-US" sz="2000" b="1">
                  <a:latin typeface="Calibri" pitchFamily="-109" charset="0"/>
                  <a:sym typeface="Symbol" pitchFamily="18" charset="2"/>
                </a:rPr>
                <a:t> = -</a:t>
              </a:r>
              <a:endParaRPr lang="en-GB" altLang="en-US" sz="2000" b="1">
                <a:latin typeface="Calibri" pitchFamily="-109" charset="0"/>
              </a:endParaRPr>
            </a:p>
          </p:txBody>
        </p:sp>
        <p:sp>
          <p:nvSpPr>
            <p:cNvPr id="27680" name="Text Box 31"/>
            <p:cNvSpPr txBox="1">
              <a:spLocks noChangeAspect="1" noChangeArrowheads="1"/>
            </p:cNvSpPr>
            <p:nvPr/>
          </p:nvSpPr>
          <p:spPr bwMode="auto">
            <a:xfrm>
              <a:off x="3568" y="3168"/>
              <a:ext cx="6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 b="1">
                  <a:latin typeface="Calibri" pitchFamily="-109" charset="0"/>
                  <a:sym typeface="Symbol" pitchFamily="18" charset="2"/>
                </a:rPr>
                <a:t></a:t>
              </a:r>
              <a:r>
                <a:rPr lang="en-GB" altLang="en-US" sz="2000" b="1" baseline="-25000">
                  <a:latin typeface="Calibri" pitchFamily="-109" charset="0"/>
                  <a:sym typeface="Symbol" pitchFamily="18" charset="2"/>
                </a:rPr>
                <a:t>Q,P</a:t>
              </a:r>
              <a:r>
                <a:rPr lang="en-GB" altLang="en-US" sz="2000" b="1">
                  <a:latin typeface="Calibri" pitchFamily="-109" charset="0"/>
                  <a:sym typeface="Symbol" pitchFamily="18" charset="2"/>
                </a:rPr>
                <a:t> = 0</a:t>
              </a:r>
              <a:endParaRPr lang="en-GB" altLang="en-US" sz="2000" b="1">
                <a:latin typeface="Calibri" pitchFamily="-109" charset="0"/>
              </a:endParaRPr>
            </a:p>
          </p:txBody>
        </p:sp>
        <p:sp>
          <p:nvSpPr>
            <p:cNvPr id="27681" name="Line 32"/>
            <p:cNvSpPr>
              <a:spLocks noChangeAspect="1" noChangeShapeType="1"/>
            </p:cNvSpPr>
            <p:nvPr/>
          </p:nvSpPr>
          <p:spPr bwMode="auto">
            <a:xfrm flipH="1">
              <a:off x="1680" y="1440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1377" name="AutoShape 3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7651" name="Object 34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7" name="Picture 3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3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9" name="Picture 3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2" name="Object 38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Text Box 3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27661" name="Picture 4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773BF1-70F2-4AA6-9B47-89F2976353DB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32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28674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3600" b="1" dirty="0">
                <a:solidFill>
                  <a:srgbClr val="000066"/>
                </a:solidFill>
                <a:latin typeface="Calibri" pitchFamily="-109" charset="0"/>
              </a:rPr>
              <a:t>Constant Elasticity vs. Linear Demand Curve</a:t>
            </a:r>
          </a:p>
        </p:txBody>
      </p:sp>
      <p:grpSp>
        <p:nvGrpSpPr>
          <p:cNvPr id="28679" name="Group 12"/>
          <p:cNvGrpSpPr>
            <a:grpSpLocks/>
          </p:cNvGrpSpPr>
          <p:nvPr/>
        </p:nvGrpSpPr>
        <p:grpSpPr bwMode="auto">
          <a:xfrm>
            <a:off x="1524000" y="1600200"/>
            <a:ext cx="6172200" cy="4603750"/>
            <a:chOff x="720" y="806"/>
            <a:chExt cx="3888" cy="2900"/>
          </a:xfrm>
        </p:grpSpPr>
        <p:sp>
          <p:nvSpPr>
            <p:cNvPr id="28688" name="Line 13"/>
            <p:cNvSpPr>
              <a:spLocks noChangeAspect="1" noChangeShapeType="1"/>
            </p:cNvSpPr>
            <p:nvPr/>
          </p:nvSpPr>
          <p:spPr bwMode="auto">
            <a:xfrm>
              <a:off x="928" y="3404"/>
              <a:ext cx="281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Line 14"/>
            <p:cNvSpPr>
              <a:spLocks noChangeAspect="1" noChangeShapeType="1"/>
            </p:cNvSpPr>
            <p:nvPr/>
          </p:nvSpPr>
          <p:spPr bwMode="auto">
            <a:xfrm flipV="1">
              <a:off x="928" y="1055"/>
              <a:ext cx="0" cy="234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Text Box 15"/>
            <p:cNvSpPr txBox="1">
              <a:spLocks noChangeAspect="1" noChangeArrowheads="1"/>
            </p:cNvSpPr>
            <p:nvPr/>
          </p:nvSpPr>
          <p:spPr bwMode="auto">
            <a:xfrm>
              <a:off x="3592" y="3456"/>
              <a:ext cx="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 b="1">
                  <a:latin typeface="Calibri" pitchFamily="-109" charset="0"/>
                </a:rPr>
                <a:t>Quantity</a:t>
              </a:r>
            </a:p>
          </p:txBody>
        </p:sp>
        <p:sp>
          <p:nvSpPr>
            <p:cNvPr id="28691" name="Text Box 16"/>
            <p:cNvSpPr txBox="1">
              <a:spLocks noChangeAspect="1" noChangeArrowheads="1"/>
            </p:cNvSpPr>
            <p:nvPr/>
          </p:nvSpPr>
          <p:spPr bwMode="auto">
            <a:xfrm>
              <a:off x="821" y="806"/>
              <a:ext cx="4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 b="1">
                  <a:latin typeface="Calibri" pitchFamily="-109" charset="0"/>
                </a:rPr>
                <a:t>Price</a:t>
              </a:r>
            </a:p>
          </p:txBody>
        </p:sp>
        <p:sp>
          <p:nvSpPr>
            <p:cNvPr id="28692" name="Text Box 17"/>
            <p:cNvSpPr txBox="1">
              <a:spLocks noChangeAspect="1" noChangeArrowheads="1"/>
            </p:cNvSpPr>
            <p:nvPr/>
          </p:nvSpPr>
          <p:spPr bwMode="auto">
            <a:xfrm>
              <a:off x="821" y="338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 b="1">
                  <a:latin typeface="Calibri" pitchFamily="-109" charset="0"/>
                </a:rPr>
                <a:t>0</a:t>
              </a:r>
            </a:p>
          </p:txBody>
        </p:sp>
        <p:sp>
          <p:nvSpPr>
            <p:cNvPr id="28693" name="Line 18"/>
            <p:cNvSpPr>
              <a:spLocks noChangeAspect="1" noChangeShapeType="1"/>
            </p:cNvSpPr>
            <p:nvPr/>
          </p:nvSpPr>
          <p:spPr bwMode="auto">
            <a:xfrm>
              <a:off x="928" y="1860"/>
              <a:ext cx="1410" cy="1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Line 19"/>
            <p:cNvSpPr>
              <a:spLocks noChangeAspect="1" noChangeShapeType="1"/>
            </p:cNvSpPr>
            <p:nvPr/>
          </p:nvSpPr>
          <p:spPr bwMode="auto">
            <a:xfrm flipV="1">
              <a:off x="1600" y="2599"/>
              <a:ext cx="0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Text Box 20"/>
            <p:cNvSpPr txBox="1">
              <a:spLocks noChangeAspect="1" noChangeArrowheads="1"/>
            </p:cNvSpPr>
            <p:nvPr/>
          </p:nvSpPr>
          <p:spPr bwMode="auto">
            <a:xfrm>
              <a:off x="1526" y="342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 b="1">
                  <a:latin typeface="Calibri" pitchFamily="-109" charset="0"/>
                </a:rPr>
                <a:t>Q</a:t>
              </a:r>
            </a:p>
          </p:txBody>
        </p:sp>
        <p:sp>
          <p:nvSpPr>
            <p:cNvPr id="28696" name="Line 21"/>
            <p:cNvSpPr>
              <a:spLocks noChangeAspect="1" noChangeShapeType="1"/>
            </p:cNvSpPr>
            <p:nvPr/>
          </p:nvSpPr>
          <p:spPr bwMode="auto">
            <a:xfrm flipH="1">
              <a:off x="928" y="2599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Text Box 22"/>
            <p:cNvSpPr txBox="1">
              <a:spLocks noChangeAspect="1" noChangeArrowheads="1"/>
            </p:cNvSpPr>
            <p:nvPr/>
          </p:nvSpPr>
          <p:spPr bwMode="auto">
            <a:xfrm>
              <a:off x="720" y="2547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 b="1">
                  <a:latin typeface="Calibri" pitchFamily="-109" charset="0"/>
                </a:rPr>
                <a:t>P</a:t>
              </a:r>
            </a:p>
          </p:txBody>
        </p:sp>
        <p:sp>
          <p:nvSpPr>
            <p:cNvPr id="28698" name="Arc 23"/>
            <p:cNvSpPr>
              <a:spLocks noChangeAspect="1"/>
            </p:cNvSpPr>
            <p:nvPr/>
          </p:nvSpPr>
          <p:spPr bwMode="auto">
            <a:xfrm>
              <a:off x="1230" y="1659"/>
              <a:ext cx="2215" cy="1376"/>
            </a:xfrm>
            <a:custGeom>
              <a:avLst/>
              <a:gdLst>
                <a:gd name="T0" fmla="*/ 10 w 21498"/>
                <a:gd name="T1" fmla="*/ 8 h 17785"/>
                <a:gd name="T2" fmla="*/ 0 w 21498"/>
                <a:gd name="T3" fmla="*/ 1 h 17785"/>
                <a:gd name="T4" fmla="*/ 23 w 21498"/>
                <a:gd name="T5" fmla="*/ 0 h 17785"/>
                <a:gd name="T6" fmla="*/ 0 60000 65536"/>
                <a:gd name="T7" fmla="*/ 0 60000 65536"/>
                <a:gd name="T8" fmla="*/ 0 60000 65536"/>
                <a:gd name="T9" fmla="*/ 0 w 21498"/>
                <a:gd name="T10" fmla="*/ 0 h 17785"/>
                <a:gd name="T11" fmla="*/ 21498 w 21498"/>
                <a:gd name="T12" fmla="*/ 17785 h 177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98" h="17785" fill="none" extrusionOk="0">
                  <a:moveTo>
                    <a:pt x="9240" y="17784"/>
                  </a:moveTo>
                  <a:cubicBezTo>
                    <a:pt x="4000" y="14173"/>
                    <a:pt x="619" y="8434"/>
                    <a:pt x="0" y="2100"/>
                  </a:cubicBezTo>
                </a:path>
                <a:path w="21498" h="17785" stroke="0" extrusionOk="0">
                  <a:moveTo>
                    <a:pt x="9240" y="17784"/>
                  </a:moveTo>
                  <a:cubicBezTo>
                    <a:pt x="4000" y="14173"/>
                    <a:pt x="619" y="8434"/>
                    <a:pt x="0" y="2100"/>
                  </a:cubicBezTo>
                  <a:lnTo>
                    <a:pt x="21498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Text Box 24"/>
            <p:cNvSpPr txBox="1">
              <a:spLocks noChangeAspect="1" noChangeArrowheads="1"/>
            </p:cNvSpPr>
            <p:nvPr/>
          </p:nvSpPr>
          <p:spPr bwMode="auto">
            <a:xfrm>
              <a:off x="1488" y="2352"/>
              <a:ext cx="23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4400" b="1">
                  <a:latin typeface="Calibri" pitchFamily="-109" charset="0"/>
                </a:rPr>
                <a:t>•</a:t>
              </a:r>
            </a:p>
          </p:txBody>
        </p:sp>
        <p:sp>
          <p:nvSpPr>
            <p:cNvPr id="28700" name="Text Box 25"/>
            <p:cNvSpPr txBox="1">
              <a:spLocks noChangeAspect="1" noChangeArrowheads="1"/>
            </p:cNvSpPr>
            <p:nvPr/>
          </p:nvSpPr>
          <p:spPr bwMode="auto">
            <a:xfrm>
              <a:off x="1670" y="2400"/>
              <a:ext cx="20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 b="1">
                  <a:latin typeface="Calibri" pitchFamily="-109" charset="0"/>
                </a:rPr>
                <a:t>Observed price and quantity</a:t>
              </a:r>
            </a:p>
          </p:txBody>
        </p:sp>
        <p:sp>
          <p:nvSpPr>
            <p:cNvPr id="28701" name="Text Box 26"/>
            <p:cNvSpPr txBox="1">
              <a:spLocks noChangeAspect="1" noChangeArrowheads="1"/>
            </p:cNvSpPr>
            <p:nvPr/>
          </p:nvSpPr>
          <p:spPr bwMode="auto">
            <a:xfrm>
              <a:off x="2215" y="2736"/>
              <a:ext cx="23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 b="1">
                  <a:latin typeface="Calibri" pitchFamily="-109" charset="0"/>
                </a:rPr>
                <a:t>Constant elasticity demand curve</a:t>
              </a:r>
            </a:p>
          </p:txBody>
        </p:sp>
        <p:sp>
          <p:nvSpPr>
            <p:cNvPr id="28702" name="Text Box 27"/>
            <p:cNvSpPr txBox="1">
              <a:spLocks noChangeAspect="1" noChangeArrowheads="1"/>
            </p:cNvSpPr>
            <p:nvPr/>
          </p:nvSpPr>
          <p:spPr bwMode="auto">
            <a:xfrm>
              <a:off x="2441" y="3110"/>
              <a:ext cx="15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 b="1">
                  <a:latin typeface="Calibri" pitchFamily="-109" charset="0"/>
                </a:rPr>
                <a:t>Linear demand curve</a:t>
              </a:r>
            </a:p>
          </p:txBody>
        </p:sp>
        <p:sp>
          <p:nvSpPr>
            <p:cNvPr id="28703" name="Line 28"/>
            <p:cNvSpPr>
              <a:spLocks noChangeAspect="1" noChangeShapeType="1"/>
            </p:cNvSpPr>
            <p:nvPr/>
          </p:nvSpPr>
          <p:spPr bwMode="auto">
            <a:xfrm flipH="1">
              <a:off x="2315" y="3303"/>
              <a:ext cx="135" cy="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4" name="Line 29"/>
            <p:cNvSpPr>
              <a:spLocks noChangeAspect="1" noChangeShapeType="1"/>
            </p:cNvSpPr>
            <p:nvPr/>
          </p:nvSpPr>
          <p:spPr bwMode="auto">
            <a:xfrm flipH="1">
              <a:off x="2112" y="2928"/>
              <a:ext cx="134" cy="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3426" name="AutoShape 3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8675" name="Object 3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1" name="Picture 3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3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Picture 3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6" name="Object 4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Text Box 4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28685" name="Picture 4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6" name="TextBox 16"/>
          <p:cNvSpPr txBox="1">
            <a:spLocks noChangeArrowheads="1"/>
          </p:cNvSpPr>
          <p:nvPr/>
        </p:nvSpPr>
        <p:spPr bwMode="auto">
          <a:xfrm>
            <a:off x="4953000" y="1143000"/>
            <a:ext cx="3429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i="1">
                <a:latin typeface="Calibri" pitchFamily="-109" charset="0"/>
              </a:rPr>
              <a:t>Linear Demand Curve:</a:t>
            </a:r>
          </a:p>
          <a:p>
            <a:pPr eaLnBrk="1" hangingPunct="1"/>
            <a:r>
              <a:rPr lang="en-US" altLang="en-US" sz="2000">
                <a:latin typeface="Calibri" pitchFamily="-109" charset="0"/>
              </a:rPr>
              <a:t>Q</a:t>
            </a:r>
            <a:r>
              <a:rPr lang="en-US" altLang="en-US" sz="2000" baseline="-25000">
                <a:latin typeface="Calibri" pitchFamily="-109" charset="0"/>
              </a:rPr>
              <a:t>d</a:t>
            </a:r>
            <a:r>
              <a:rPr lang="en-US" altLang="en-US" sz="2000">
                <a:latin typeface="Calibri" pitchFamily="-109" charset="0"/>
              </a:rPr>
              <a:t> = a -bP</a:t>
            </a:r>
          </a:p>
          <a:p>
            <a:pPr eaLnBrk="1" hangingPunct="1"/>
            <a:r>
              <a:rPr lang="el-GR" altLang="en-US" sz="2000">
                <a:latin typeface="Calibri" pitchFamily="-109" charset="0"/>
              </a:rPr>
              <a:t>ε</a:t>
            </a:r>
            <a:r>
              <a:rPr lang="en-US" altLang="en-US" sz="2000" baseline="-25000">
                <a:latin typeface="Calibri" pitchFamily="-109" charset="0"/>
              </a:rPr>
              <a:t>Q,P</a:t>
            </a:r>
            <a:r>
              <a:rPr lang="en-US" altLang="en-US" sz="2000">
                <a:latin typeface="Calibri" pitchFamily="-109" charset="0"/>
              </a:rPr>
              <a:t> = (</a:t>
            </a:r>
            <a:r>
              <a:rPr lang="el-GR" altLang="en-US" sz="2000">
                <a:latin typeface="Calibri" pitchFamily="-109" charset="0"/>
              </a:rPr>
              <a:t>Δ</a:t>
            </a:r>
            <a:r>
              <a:rPr lang="en-US" altLang="en-US" sz="2000">
                <a:latin typeface="Calibri" pitchFamily="-109" charset="0"/>
              </a:rPr>
              <a:t>Q/</a:t>
            </a:r>
            <a:r>
              <a:rPr lang="el-GR" altLang="en-US" sz="2000">
                <a:latin typeface="Calibri" pitchFamily="-109" charset="0"/>
              </a:rPr>
              <a:t> Δ</a:t>
            </a:r>
            <a:r>
              <a:rPr lang="en-US" altLang="en-US" sz="2000">
                <a:latin typeface="Calibri" pitchFamily="-109" charset="0"/>
              </a:rPr>
              <a:t>P)(P/Q) = -b(P/Q) </a:t>
            </a:r>
          </a:p>
          <a:p>
            <a:pPr eaLnBrk="1" hangingPunct="1"/>
            <a:endParaRPr lang="en-US" altLang="en-US" sz="2000">
              <a:latin typeface="Calibri" pitchFamily="-109" charset="0"/>
            </a:endParaRPr>
          </a:p>
        </p:txBody>
      </p:sp>
      <p:sp>
        <p:nvSpPr>
          <p:cNvPr id="28687" name="TextBox 16"/>
          <p:cNvSpPr txBox="1">
            <a:spLocks noChangeArrowheads="1"/>
          </p:cNvSpPr>
          <p:nvPr/>
        </p:nvSpPr>
        <p:spPr bwMode="auto">
          <a:xfrm>
            <a:off x="4953000" y="2362200"/>
            <a:ext cx="3429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i="1">
                <a:latin typeface="Calibri" pitchFamily="-109" charset="0"/>
              </a:rPr>
              <a:t>Constant Elasticity Demand Curve:</a:t>
            </a:r>
          </a:p>
          <a:p>
            <a:pPr eaLnBrk="1" hangingPunct="1"/>
            <a:r>
              <a:rPr lang="en-US" altLang="en-US" sz="2000">
                <a:latin typeface="Calibri" pitchFamily="-109" charset="0"/>
              </a:rPr>
              <a:t>Q</a:t>
            </a:r>
            <a:r>
              <a:rPr lang="en-US" altLang="en-US" sz="2000" baseline="-25000">
                <a:latin typeface="Calibri" pitchFamily="-109" charset="0"/>
              </a:rPr>
              <a:t>d</a:t>
            </a:r>
            <a:r>
              <a:rPr lang="en-US" altLang="en-US" sz="2000">
                <a:latin typeface="Calibri" pitchFamily="-109" charset="0"/>
              </a:rPr>
              <a:t> = aP</a:t>
            </a:r>
            <a:r>
              <a:rPr lang="en-US" altLang="en-US" sz="2000" baseline="30000">
                <a:latin typeface="Calibri" pitchFamily="-109" charset="0"/>
              </a:rPr>
              <a:t>-b</a:t>
            </a:r>
          </a:p>
          <a:p>
            <a:pPr eaLnBrk="1" hangingPunct="1"/>
            <a:r>
              <a:rPr lang="el-GR" altLang="en-US" sz="2000">
                <a:latin typeface="Calibri" pitchFamily="-109" charset="0"/>
              </a:rPr>
              <a:t>ε</a:t>
            </a:r>
            <a:r>
              <a:rPr lang="en-US" altLang="en-US" sz="2000" baseline="-25000">
                <a:latin typeface="Calibri" pitchFamily="-109" charset="0"/>
              </a:rPr>
              <a:t>Q,P</a:t>
            </a:r>
            <a:r>
              <a:rPr lang="en-US" altLang="en-US" sz="2000">
                <a:latin typeface="Calibri" pitchFamily="-109" charset="0"/>
              </a:rPr>
              <a:t> = -b</a:t>
            </a:r>
          </a:p>
          <a:p>
            <a:pPr eaLnBrk="1" hangingPunct="1"/>
            <a:endParaRPr lang="en-US" altLang="en-US" sz="2000">
              <a:latin typeface="Calibri" pitchFamily="-10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349E50-32A5-48BB-B418-7305DDB1791E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33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29698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 dirty="0">
                <a:solidFill>
                  <a:srgbClr val="000066"/>
                </a:solidFill>
                <a:latin typeface="Calibri" pitchFamily="-109" charset="0"/>
              </a:rPr>
              <a:t>Price Elasticity and Total Revenue</a:t>
            </a:r>
          </a:p>
        </p:txBody>
      </p:sp>
      <p:sp>
        <p:nvSpPr>
          <p:cNvPr id="1084430" name="AutoShape 1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29699" name="Object 3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4" name="Picture 1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1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700" name="Object 4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2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29708" name="Picture 2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9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-109" charset="0"/>
              </a:rPr>
              <a:t>Total Revenue (TR) = P*Q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-109" charset="0"/>
              </a:rPr>
              <a:t>When P</a:t>
            </a:r>
            <a:r>
              <a:rPr lang="en-US" altLang="en-US" sz="3200">
                <a:latin typeface="Calibri" pitchFamily="-109" charset="0"/>
                <a:sym typeface="Symbol" pitchFamily="18" charset="2"/>
              </a:rPr>
              <a:t> Q and when P Q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3200">
              <a:latin typeface="Calibri" pitchFamily="-109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-109" charset="0"/>
                <a:sym typeface="Symbol" pitchFamily="18" charset="2"/>
              </a:rPr>
              <a:t>Demand is elastic 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-109" charset="0"/>
                <a:sym typeface="Symbol" pitchFamily="18" charset="2"/>
              </a:rPr>
              <a:t>Fall in Q &gt; Rise in P               TR falls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-109" charset="0"/>
                <a:sym typeface="Symbol" pitchFamily="18" charset="2"/>
              </a:rPr>
              <a:t>Demand is inelastic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>
                <a:sym typeface="Symbol" pitchFamily="18" charset="2"/>
              </a:rPr>
              <a:t>Fall in Q &lt; Rise in P               TR falls</a:t>
            </a:r>
          </a:p>
          <a:p>
            <a:pPr lvl="2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2800">
              <a:latin typeface="Calibri" pitchFamily="-109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3200">
              <a:latin typeface="Calibri" pitchFamily="-10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648200" y="40386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-10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724400" y="51054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-10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FE62BF-8C12-4B4C-A253-D1CE7D6976D6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34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30722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4430" name="AutoShape 1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0723" name="Object 3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7" name="Picture 1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1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1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4" name="Object 4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2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30731" name="Picture 2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3"/>
          <p:cNvSpPr>
            <a:spLocks noGrp="1" noChangeArrowheads="1"/>
          </p:cNvSpPr>
          <p:nvPr>
            <p:ph type="title"/>
          </p:nvPr>
        </p:nvSpPr>
        <p:spPr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</a:ln>
        </p:spPr>
        <p:txBody>
          <a:bodyPr wrap="none" lIns="457200" rIns="457200">
            <a:normAutofit/>
          </a:bodyPr>
          <a:lstStyle/>
          <a:p>
            <a:r>
              <a:rPr lang="en-US" altLang="en-US" sz="3000" b="1" smtClean="0">
                <a:solidFill>
                  <a:srgbClr val="000066"/>
                </a:solidFill>
              </a:rPr>
              <a:t>Determinants of Price Elasticity of Demand</a:t>
            </a:r>
            <a:endParaRPr lang="en-US" altLang="en-US" sz="3000" i="1" smtClean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33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>
                <a:latin typeface="Calibri" pitchFamily="-109" charset="0"/>
              </a:rPr>
              <a:t>Availability of Substitutes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altLang="en-US" sz="2400">
                <a:latin typeface="Calibri" pitchFamily="-109" charset="0"/>
              </a:rPr>
              <a:t>More substitutes → </a:t>
            </a:r>
            <a:r>
              <a:rPr lang="en-US" altLang="en-US" sz="2400" i="1">
                <a:latin typeface="Calibri" pitchFamily="-109" charset="0"/>
              </a:rPr>
              <a:t>more price elastic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altLang="en-US" sz="2400">
                <a:latin typeface="Calibri" pitchFamily="-109" charset="0"/>
              </a:rPr>
              <a:t>Goods which have price inelastic at the market level, like cigarettes, can be highly price elastic at the brand level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>
                <a:latin typeface="Calibri" pitchFamily="-109" charset="0"/>
              </a:rPr>
              <a:t>Necessities versus Luxuries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altLang="en-US" sz="2400">
                <a:latin typeface="Calibri" pitchFamily="-109" charset="0"/>
              </a:rPr>
              <a:t>Necessities → </a:t>
            </a:r>
            <a:r>
              <a:rPr lang="en-US" altLang="en-US" sz="2400" i="1">
                <a:latin typeface="Calibri" pitchFamily="-109" charset="0"/>
              </a:rPr>
              <a:t>less price elastic</a:t>
            </a:r>
            <a:endParaRPr lang="en-US" altLang="en-US" sz="2400">
              <a:latin typeface="Calibri" pitchFamily="-109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>
                <a:latin typeface="Calibri" pitchFamily="-109" charset="0"/>
              </a:rPr>
              <a:t>Importance in Buyer’s Budget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altLang="en-US" sz="2400">
                <a:latin typeface="Calibri" pitchFamily="-109" charset="0"/>
              </a:rPr>
              <a:t>More important → </a:t>
            </a:r>
            <a:r>
              <a:rPr lang="en-US" altLang="en-US" sz="2400" i="1">
                <a:latin typeface="Calibri" pitchFamily="-109" charset="0"/>
              </a:rPr>
              <a:t>more price elastic</a:t>
            </a:r>
            <a:endParaRPr lang="en-US" altLang="en-US" sz="2400">
              <a:latin typeface="Calibri" pitchFamily="-109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-109" charset="0"/>
              </a:rPr>
              <a:t>Time Horizon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altLang="en-US" sz="2400">
                <a:latin typeface="Calibri" pitchFamily="-109" charset="0"/>
              </a:rPr>
              <a:t>Long-run → </a:t>
            </a:r>
            <a:r>
              <a:rPr lang="en-US" altLang="en-US" sz="2400" i="1">
                <a:latin typeface="Calibri" pitchFamily="-109" charset="0"/>
              </a:rPr>
              <a:t>more price elastic</a:t>
            </a:r>
            <a:endParaRPr lang="en-US" altLang="en-US" sz="2400">
              <a:latin typeface="Calibri" pitchFamily="-109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3200">
              <a:latin typeface="Calibri" pitchFamily="-10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219148-4B53-406A-BED0-1C035D99F26B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35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31746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4430" name="AutoShape 1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1747" name="Object 3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1" name="Picture 1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1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1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48" name="Object 4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 Box 2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31755" name="Picture 2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3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</a:ln>
        </p:spPr>
        <p:txBody>
          <a:bodyPr wrap="none" lIns="457200" rIns="457200">
            <a:normAutofit/>
          </a:bodyPr>
          <a:lstStyle/>
          <a:p>
            <a:r>
              <a:rPr lang="en-US" altLang="en-US" sz="3000" b="1" dirty="0" smtClean="0">
                <a:solidFill>
                  <a:srgbClr val="000066"/>
                </a:solidFill>
              </a:rPr>
              <a:t>Elasticity in the Long-run versus the Short-run</a:t>
            </a:r>
            <a:endParaRPr lang="en-US" altLang="en-US" sz="3000" i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57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500">
                <a:latin typeface="Calibri" pitchFamily="-109" charset="0"/>
              </a:rPr>
              <a:t>Long-run demand curve – demand curve when consumers can fully adjust their purchase decisions to changes in price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2500">
              <a:latin typeface="Calibri" pitchFamily="-109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500">
                <a:latin typeface="Calibri" pitchFamily="-109" charset="0"/>
              </a:rPr>
              <a:t>Short-run demand curve – demand curve when consumers can fully adjust their purchase decisions to changes in price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2500">
              <a:latin typeface="Calibri" pitchFamily="-109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500">
                <a:latin typeface="Calibri" pitchFamily="-109" charset="0"/>
              </a:rPr>
              <a:t>Long-run supply curve – supply curve when sellers can fully adjust their supply decisions to changes in price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2500">
              <a:latin typeface="Calibri" pitchFamily="-109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500">
                <a:latin typeface="Calibri" pitchFamily="-109" charset="0"/>
              </a:rPr>
              <a:t>Short-run supply curve – supply curve when sellers can fully adjust their supply decisions to changes in price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2500">
              <a:latin typeface="Calibri" pitchFamily="-10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EA7753-9311-4E95-B24E-7F490D3BC793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36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32770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6467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Durable Goods</a:t>
            </a:r>
            <a:endParaRPr lang="en-US" altLang="en-US" sz="2000" i="1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086476" name="AutoShape 12"/>
          <p:cNvSpPr>
            <a:spLocks noChangeArrowheads="1"/>
          </p:cNvSpPr>
          <p:nvPr/>
        </p:nvSpPr>
        <p:spPr bwMode="auto">
          <a:xfrm>
            <a:off x="485775" y="1633538"/>
            <a:ext cx="5103813" cy="919162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2776" name="Rectangle 13"/>
          <p:cNvSpPr>
            <a:spLocks noChangeArrowheads="1"/>
          </p:cNvSpPr>
          <p:nvPr/>
        </p:nvSpPr>
        <p:spPr bwMode="auto">
          <a:xfrm>
            <a:off x="2895600" y="2362200"/>
            <a:ext cx="44323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sz="2400">
                <a:latin typeface="Calibri" pitchFamily="-109" charset="0"/>
              </a:rPr>
              <a:t>The </a:t>
            </a:r>
            <a:r>
              <a:rPr lang="en-US" altLang="en-US" sz="2400" b="1" i="1">
                <a:latin typeface="Calibri" pitchFamily="-109" charset="0"/>
              </a:rPr>
              <a:t>Durable Good</a:t>
            </a:r>
            <a:r>
              <a:rPr lang="en-US" altLang="en-US" sz="2400">
                <a:latin typeface="Calibri" pitchFamily="-109" charset="0"/>
              </a:rPr>
              <a:t> is a good that provides valuable services over a long time </a:t>
            </a:r>
            <a:r>
              <a:rPr lang="en-US" altLang="en-US" sz="2400" i="1">
                <a:latin typeface="Calibri" pitchFamily="-109" charset="0"/>
              </a:rPr>
              <a:t>(usually many years).</a:t>
            </a:r>
          </a:p>
        </p:txBody>
      </p:sp>
      <p:sp>
        <p:nvSpPr>
          <p:cNvPr id="32777" name="Rectangle 14"/>
          <p:cNvSpPr>
            <a:spLocks noChangeArrowheads="1"/>
          </p:cNvSpPr>
          <p:nvPr/>
        </p:nvSpPr>
        <p:spPr bwMode="auto">
          <a:xfrm>
            <a:off x="1981200" y="3962400"/>
            <a:ext cx="5791200" cy="195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>
                <a:latin typeface="Calibri" pitchFamily="-109" charset="0"/>
              </a:rPr>
              <a:t>Demand for non-durables is less elastic in the </a:t>
            </a:r>
            <a:r>
              <a:rPr lang="en-US" altLang="en-US" sz="2400" i="1">
                <a:latin typeface="Calibri" pitchFamily="-109" charset="0"/>
              </a:rPr>
              <a:t>short run</a:t>
            </a:r>
            <a:r>
              <a:rPr lang="en-US" altLang="en-US" sz="2400">
                <a:latin typeface="Calibri" pitchFamily="-109" charset="0"/>
              </a:rPr>
              <a:t> when consumers can only partially adapt their behavior.  Demand for durables is more elastic in the </a:t>
            </a:r>
            <a:r>
              <a:rPr lang="en-US" altLang="en-US" sz="2400" i="1">
                <a:latin typeface="Calibri" pitchFamily="-109" charset="0"/>
              </a:rPr>
              <a:t>short run</a:t>
            </a:r>
            <a:r>
              <a:rPr lang="en-US" altLang="en-US" sz="2400">
                <a:latin typeface="Calibri" pitchFamily="-109" charset="0"/>
              </a:rPr>
              <a:t> because consumers can delay  purchase.</a:t>
            </a:r>
          </a:p>
        </p:txBody>
      </p:sp>
      <p:sp>
        <p:nvSpPr>
          <p:cNvPr id="32778" name="Text Box 15"/>
          <p:cNvSpPr txBox="1">
            <a:spLocks noChangeArrowheads="1"/>
          </p:cNvSpPr>
          <p:nvPr/>
        </p:nvSpPr>
        <p:spPr bwMode="auto">
          <a:xfrm>
            <a:off x="457200" y="2057400"/>
            <a:ext cx="1427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solidFill>
                  <a:srgbClr val="000066"/>
                </a:solidFill>
                <a:latin typeface="Calibri" pitchFamily="-109" charset="0"/>
              </a:rPr>
              <a:t>Defined:</a:t>
            </a:r>
          </a:p>
        </p:txBody>
      </p:sp>
      <p:sp>
        <p:nvSpPr>
          <p:cNvPr id="1086480" name="AutoShape 16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2771" name="Object 3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80" name="Picture 18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1" name="Picture 19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2" name="Picture 20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72" name="Object 4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Text Box 22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32784" name="Picture 23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25A651-2028-4282-BE9C-C260D395164F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37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33794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Other Elasticities</a:t>
            </a:r>
          </a:p>
        </p:txBody>
      </p:sp>
      <p:pic>
        <p:nvPicPr>
          <p:cNvPr id="3379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289675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8525" name="AutoShape 1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3795" name="Object 14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Clip" r:id="rId6" imgW="1819440" imgH="1816920" progId="MS_ClipArt_Gallery.2">
                  <p:embed/>
                </p:oleObj>
              </mc:Choice>
              <mc:Fallback>
                <p:oleObj name="Clip" r:id="rId6" imgW="1819440" imgH="1816920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01" name="Picture 1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Picture 1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3" name="Picture 1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796" name="Object 18">
            <a:hlinkClick r:id="rId11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Clip" r:id="rId12" imgW="1819440" imgH="1815840" progId="MS_ClipArt_Gallery.2">
                  <p:embed/>
                </p:oleObj>
              </mc:Choice>
              <mc:Fallback>
                <p:oleObj name="Clip" r:id="rId12" imgW="1819440" imgH="181584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Text Box 1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33805" name="Picture 2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F2D1CD-B41F-42D7-AF48-F6FFF5E1096C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38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34818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 err="1">
                <a:solidFill>
                  <a:srgbClr val="000066"/>
                </a:solidFill>
                <a:latin typeface="Calibri" pitchFamily="-109" charset="0"/>
              </a:rPr>
              <a:t>Elasticities</a:t>
            </a:r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 &amp; the Cola Wars</a:t>
            </a:r>
          </a:p>
        </p:txBody>
      </p:sp>
      <p:sp>
        <p:nvSpPr>
          <p:cNvPr id="34823" name="Text Box 12"/>
          <p:cNvSpPr txBox="1">
            <a:spLocks noChangeArrowheads="1"/>
          </p:cNvSpPr>
          <p:nvPr/>
        </p:nvSpPr>
        <p:spPr bwMode="auto">
          <a:xfrm>
            <a:off x="2209800" y="5943600"/>
            <a:ext cx="464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900" i="1">
                <a:latin typeface="Calibri" pitchFamily="-109" charset="0"/>
              </a:rPr>
              <a:t>Source:  Gasmi, Laffont and Vuong, "Econometric Analysis of Collusive Behavior in a Soft Drink Market," Journal of Economics and Management Strategy 1  (Summer, 1992)  278-311.</a:t>
            </a:r>
          </a:p>
        </p:txBody>
      </p:sp>
      <p:pic>
        <p:nvPicPr>
          <p:cNvPr id="3482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r="6683" b="-46"/>
          <a:stretch>
            <a:fillRect/>
          </a:stretch>
        </p:blipFill>
        <p:spPr bwMode="auto">
          <a:xfrm>
            <a:off x="2133600" y="1600200"/>
            <a:ext cx="4953000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9550" name="AutoShape 1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4819" name="Object 3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Clip" r:id="rId6" imgW="1819440" imgH="1816920" progId="MS_ClipArt_Gallery.2">
                  <p:embed/>
                </p:oleObj>
              </mc:Choice>
              <mc:Fallback>
                <p:oleObj name="Clip" r:id="rId6" imgW="1819440" imgH="181692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6" name="Picture 1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1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Picture 1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0" name="Object 4">
            <a:hlinkClick r:id="rId11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Clip" r:id="rId12" imgW="1819440" imgH="1815840" progId="MS_ClipArt_Gallery.2">
                  <p:embed/>
                </p:oleObj>
              </mc:Choice>
              <mc:Fallback>
                <p:oleObj name="Clip" r:id="rId12" imgW="1819440" imgH="181584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Text Box 2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34830" name="Picture 2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DE060F-7255-4D10-8C96-0F6B92C79F54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39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35842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-109" charset="0"/>
              </a:rPr>
              <a:t>Estimating Demand &amp; Supply </a:t>
            </a:r>
          </a:p>
        </p:txBody>
      </p:sp>
      <p:grpSp>
        <p:nvGrpSpPr>
          <p:cNvPr id="35847" name="Group 12"/>
          <p:cNvGrpSpPr>
            <a:grpSpLocks/>
          </p:cNvGrpSpPr>
          <p:nvPr/>
        </p:nvGrpSpPr>
        <p:grpSpPr bwMode="auto">
          <a:xfrm>
            <a:off x="990600" y="1752600"/>
            <a:ext cx="7620000" cy="4295775"/>
            <a:chOff x="624" y="1104"/>
            <a:chExt cx="4800" cy="2706"/>
          </a:xfrm>
        </p:grpSpPr>
        <p:pic>
          <p:nvPicPr>
            <p:cNvPr id="3585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104"/>
              <a:ext cx="4716" cy="2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55" name="Group 14"/>
            <p:cNvGrpSpPr>
              <a:grpSpLocks/>
            </p:cNvGrpSpPr>
            <p:nvPr/>
          </p:nvGrpSpPr>
          <p:grpSpPr bwMode="auto">
            <a:xfrm>
              <a:off x="4080" y="2304"/>
              <a:ext cx="1344" cy="984"/>
              <a:chOff x="4080" y="2304"/>
              <a:chExt cx="1344" cy="984"/>
            </a:xfrm>
          </p:grpSpPr>
          <p:sp>
            <p:nvSpPr>
              <p:cNvPr id="35856" name="Rectangle 15"/>
              <p:cNvSpPr>
                <a:spLocks noChangeArrowheads="1"/>
              </p:cNvSpPr>
              <p:nvPr/>
            </p:nvSpPr>
            <p:spPr bwMode="auto">
              <a:xfrm>
                <a:off x="4080" y="2304"/>
                <a:ext cx="1344" cy="98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itchFamily="-109" charset="0"/>
                </a:endParaRPr>
              </a:p>
            </p:txBody>
          </p:sp>
          <p:sp>
            <p:nvSpPr>
              <p:cNvPr id="35857" name="WordArt 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35" y="2470"/>
                <a:ext cx="1218" cy="6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12700">
                      <a:solidFill>
                        <a:srgbClr val="3333CC"/>
                      </a:solidFill>
                      <a:round/>
                      <a:headEnd/>
                      <a:tailEnd/>
                    </a:ln>
                    <a:solidFill>
                      <a:srgbClr val="B2B2B2">
                        <a:alpha val="50195"/>
                      </a:srgbClr>
                    </a:solidFill>
                    <a:effectLst>
                      <a:outerShdw dist="45791" dir="2021404" algn="ctr" rotWithShape="0">
                        <a:srgbClr val="9999FF"/>
                      </a:outerShdw>
                    </a:effectLst>
                    <a:latin typeface="Times New Roman"/>
                    <a:cs typeface="Times New Roman"/>
                  </a:rPr>
                  <a:t>Estimating</a:t>
                </a:r>
              </a:p>
              <a:p>
                <a:r>
                  <a:rPr lang="en-US" sz="3600" kern="10">
                    <a:ln w="12700">
                      <a:solidFill>
                        <a:srgbClr val="3333CC"/>
                      </a:solidFill>
                      <a:round/>
                      <a:headEnd/>
                      <a:tailEnd/>
                    </a:ln>
                    <a:solidFill>
                      <a:srgbClr val="B2B2B2">
                        <a:alpha val="50195"/>
                      </a:srgbClr>
                    </a:solidFill>
                    <a:effectLst>
                      <a:outerShdw dist="45791" dir="2021404" algn="ctr" rotWithShape="0">
                        <a:srgbClr val="9999FF"/>
                      </a:outerShdw>
                    </a:effectLst>
                    <a:latin typeface="Times New Roman"/>
                    <a:cs typeface="Times New Roman"/>
                  </a:rPr>
                  <a:t>Elasticity</a:t>
                </a:r>
              </a:p>
            </p:txBody>
          </p:sp>
        </p:grpSp>
      </p:grpSp>
      <p:sp>
        <p:nvSpPr>
          <p:cNvPr id="1090577" name="AutoShape 17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5843" name="Object 3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Clip" r:id="rId6" imgW="1819440" imgH="1816920" progId="MS_ClipArt_Gallery.2">
                  <p:embed/>
                </p:oleObj>
              </mc:Choice>
              <mc:Fallback>
                <p:oleObj name="Clip" r:id="rId6" imgW="1819440" imgH="181692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9" name="Picture 19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20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21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844" name="Object 4">
            <a:hlinkClick r:id="rId11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Clip" r:id="rId12" imgW="1819440" imgH="1815840" progId="MS_ClipArt_Gallery.2">
                  <p:embed/>
                </p:oleObj>
              </mc:Choice>
              <mc:Fallback>
                <p:oleObj name="Clip" r:id="rId12" imgW="1819440" imgH="181584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Text Box 23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35853" name="Picture 24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98478D-F371-4F23-B1ED-DF6C56036C81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4</a:t>
            </a:fld>
            <a:endParaRPr lang="en-US" altLang="en-US" dirty="0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054730" name="AutoShape 10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Motivations</a:t>
            </a:r>
          </a:p>
          <a:p>
            <a:r>
              <a:rPr lang="en-US" altLang="en-US" sz="2000" i="1" dirty="0">
                <a:solidFill>
                  <a:srgbClr val="000066"/>
                </a:solidFill>
                <a:latin typeface="Calibri" pitchFamily="-109" charset="0"/>
              </a:rPr>
              <a:t>Example: U.S. Corn Market</a:t>
            </a:r>
            <a:endParaRPr lang="en-US" altLang="en-US" sz="2000" i="1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054739" name="AutoShape 19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074" name="Object 20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9" name="Picture 21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22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23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5" name="Object 24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25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3083" name="Picture 26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6"/>
          <p:cNvSpPr>
            <a:spLocks noChangeArrowheads="1"/>
          </p:cNvSpPr>
          <p:nvPr/>
        </p:nvSpPr>
        <p:spPr bwMode="auto">
          <a:xfrm>
            <a:off x="381000" y="1317625"/>
            <a:ext cx="8458200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Font typeface="Arial" charset="0"/>
              <a:buChar char="•"/>
            </a:pPr>
            <a:r>
              <a:rPr lang="en-US" altLang="en-US" sz="2800" dirty="0">
                <a:latin typeface="Calibri" pitchFamily="-109" charset="0"/>
              </a:rPr>
              <a:t> </a:t>
            </a:r>
            <a:r>
              <a:rPr lang="en-US" altLang="en-US" sz="2800" i="1" dirty="0">
                <a:latin typeface="Calibri" pitchFamily="-109" charset="0"/>
              </a:rPr>
              <a:t>2002-2003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lang="en-US" altLang="en-US" sz="2800" dirty="0">
                <a:latin typeface="Calibri" pitchFamily="-109" charset="0"/>
              </a:rPr>
              <a:t> </a:t>
            </a:r>
            <a:r>
              <a:rPr lang="en-US" altLang="en-US" sz="2400" dirty="0">
                <a:latin typeface="Calibri" pitchFamily="-109" charset="0"/>
              </a:rPr>
              <a:t>Decrease in supply due to drought in the corn-growing states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800" dirty="0">
                <a:latin typeface="Calibri" pitchFamily="-109" charset="0"/>
              </a:rPr>
              <a:t> </a:t>
            </a:r>
            <a:r>
              <a:rPr lang="en-US" altLang="en-US" sz="2800" i="1" dirty="0">
                <a:latin typeface="Calibri" pitchFamily="-109" charset="0"/>
              </a:rPr>
              <a:t>2004-2005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lang="en-US" altLang="en-US" sz="2800" dirty="0">
                <a:latin typeface="Calibri" pitchFamily="-109" charset="0"/>
              </a:rPr>
              <a:t> </a:t>
            </a:r>
            <a:r>
              <a:rPr lang="en-US" altLang="en-US" sz="2400" dirty="0">
                <a:latin typeface="Calibri" pitchFamily="-109" charset="0"/>
              </a:rPr>
              <a:t>Unexpectedly large U.S. corn crops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800" dirty="0">
                <a:latin typeface="Calibri" pitchFamily="-109" charset="0"/>
              </a:rPr>
              <a:t> </a:t>
            </a:r>
            <a:r>
              <a:rPr lang="en-US" altLang="en-US" sz="2800" i="1" dirty="0">
                <a:latin typeface="Calibri" pitchFamily="-109" charset="0"/>
              </a:rPr>
              <a:t>2006-2008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lang="en-US" altLang="en-US" sz="2600" dirty="0">
                <a:latin typeface="Calibri" pitchFamily="-109" charset="0"/>
              </a:rPr>
              <a:t> </a:t>
            </a:r>
            <a:r>
              <a:rPr lang="en-US" altLang="en-US" sz="2400" dirty="0">
                <a:latin typeface="Calibri" pitchFamily="-109" charset="0"/>
              </a:rPr>
              <a:t>Changes in U.S. government policy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lang="en-US" altLang="en-US" sz="2400" dirty="0">
                <a:latin typeface="Calibri" pitchFamily="-109" charset="0"/>
              </a:rPr>
              <a:t> Bubble years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lang="en-US" altLang="en-US" sz="2400" dirty="0">
                <a:latin typeface="Calibri" pitchFamily="-109" charset="0"/>
              </a:rPr>
              <a:t> Increase in production costs due to oil price increases and rains and flooding wiped out corn crop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800" dirty="0">
                <a:latin typeface="Calibri" pitchFamily="-109" charset="0"/>
              </a:rPr>
              <a:t> </a:t>
            </a:r>
            <a:r>
              <a:rPr lang="en-US" altLang="en-US" sz="2800" i="1" dirty="0">
                <a:latin typeface="Calibri" pitchFamily="-109" charset="0"/>
              </a:rPr>
              <a:t>2008-2009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lang="en-US" altLang="en-US" sz="2800" dirty="0">
                <a:latin typeface="Calibri" pitchFamily="-109" charset="0"/>
              </a:rPr>
              <a:t> </a:t>
            </a:r>
            <a:r>
              <a:rPr lang="en-US" altLang="en-US" sz="2400" dirty="0">
                <a:latin typeface="Calibri" pitchFamily="-109" charset="0"/>
              </a:rPr>
              <a:t>Weather conditions back to normal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lang="en-US" altLang="en-US" sz="2400" dirty="0">
                <a:latin typeface="Calibri" pitchFamily="-109" charset="0"/>
              </a:rPr>
              <a:t> Economic Crisis</a:t>
            </a:r>
          </a:p>
          <a:p>
            <a:pPr algn="just" eaLnBrk="1" hangingPunct="1"/>
            <a:endParaRPr lang="en-US" altLang="en-US" sz="2800" dirty="0">
              <a:latin typeface="Calibri" pitchFamily="-10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D05861-5F4B-463E-97A6-F5B1BE345615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40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36866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Estimating Demand &amp; Supply </a:t>
            </a:r>
          </a:p>
        </p:txBody>
      </p:sp>
      <p:sp>
        <p:nvSpPr>
          <p:cNvPr id="36871" name="WordArt 12"/>
          <p:cNvSpPr>
            <a:spLocks noChangeArrowheads="1" noChangeShapeType="1" noTextEdit="1"/>
          </p:cNvSpPr>
          <p:nvPr/>
        </p:nvSpPr>
        <p:spPr bwMode="auto">
          <a:xfrm>
            <a:off x="2743200" y="1600200"/>
            <a:ext cx="3352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/>
                <a:cs typeface="Times New Roman"/>
              </a:rPr>
              <a:t>Example:</a:t>
            </a:r>
          </a:p>
        </p:txBody>
      </p:sp>
      <p:grpSp>
        <p:nvGrpSpPr>
          <p:cNvPr id="36872" name="Group 13"/>
          <p:cNvGrpSpPr>
            <a:grpSpLocks/>
          </p:cNvGrpSpPr>
          <p:nvPr/>
        </p:nvGrpSpPr>
        <p:grpSpPr bwMode="auto">
          <a:xfrm>
            <a:off x="914400" y="2362200"/>
            <a:ext cx="7391400" cy="3810000"/>
            <a:chOff x="912" y="1680"/>
            <a:chExt cx="3768" cy="2010"/>
          </a:xfrm>
        </p:grpSpPr>
        <p:pic>
          <p:nvPicPr>
            <p:cNvPr id="36879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680"/>
              <a:ext cx="3768" cy="2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880" name="Group 15"/>
            <p:cNvGrpSpPr>
              <a:grpSpLocks/>
            </p:cNvGrpSpPr>
            <p:nvPr/>
          </p:nvGrpSpPr>
          <p:grpSpPr bwMode="auto">
            <a:xfrm>
              <a:off x="3312" y="2304"/>
              <a:ext cx="1248" cy="1248"/>
              <a:chOff x="3312" y="2304"/>
              <a:chExt cx="1248" cy="1248"/>
            </a:xfrm>
          </p:grpSpPr>
          <p:pic>
            <p:nvPicPr>
              <p:cNvPr id="36881" name="Picture 16" descr="boiler-schema">
                <a:hlinkClick r:id="rId6"/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" y="2400"/>
                <a:ext cx="919" cy="1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82" name="Rectangle 17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248" cy="124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itchFamily="-109" charset="0"/>
                </a:endParaRPr>
              </a:p>
            </p:txBody>
          </p:sp>
          <p:sp>
            <p:nvSpPr>
              <p:cNvPr id="36883" name="WordArt 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60" y="2608"/>
                <a:ext cx="1104" cy="61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 dirty="0">
                    <a:ln w="12700">
                      <a:solidFill>
                        <a:srgbClr val="3333CC"/>
                      </a:solidFill>
                      <a:round/>
                      <a:headEnd/>
                      <a:tailEnd/>
                    </a:ln>
                    <a:solidFill>
                      <a:srgbClr val="B2B2B2">
                        <a:alpha val="50195"/>
                      </a:srgbClr>
                    </a:solidFill>
                    <a:effectLst>
                      <a:outerShdw dist="45791" dir="2021404" algn="ctr" rotWithShape="0">
                        <a:srgbClr val="9999FF"/>
                      </a:outerShdw>
                    </a:effectLst>
                    <a:latin typeface="Times New Roman"/>
                    <a:cs typeface="Times New Roman"/>
                  </a:rPr>
                  <a:t>U.S. </a:t>
                </a:r>
                <a:r>
                  <a:rPr lang="en-US" sz="3600" kern="10" dirty="0" smtClean="0">
                    <a:ln w="12700">
                      <a:solidFill>
                        <a:srgbClr val="3333CC"/>
                      </a:solidFill>
                      <a:round/>
                      <a:headEnd/>
                      <a:tailEnd/>
                    </a:ln>
                    <a:solidFill>
                      <a:srgbClr val="B2B2B2">
                        <a:alpha val="50195"/>
                      </a:srgbClr>
                    </a:solidFill>
                    <a:effectLst>
                      <a:outerShdw dist="45791" dir="2021404" algn="ctr" rotWithShape="0">
                        <a:srgbClr val="9999FF"/>
                      </a:outerShdw>
                    </a:effectLst>
                    <a:latin typeface="Times New Roman"/>
                    <a:cs typeface="Times New Roman"/>
                  </a:rPr>
                  <a:t>Broilers</a:t>
                </a:r>
                <a:endParaRPr lang="en-US" sz="3600" kern="10" dirty="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solidFill>
                    <a:srgbClr val="B2B2B2">
                      <a:alpha val="50195"/>
                    </a:srgb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Times New Roman"/>
                  <a:cs typeface="Times New Roman"/>
                </a:endParaRPr>
              </a:p>
              <a:p>
                <a:r>
                  <a:rPr lang="en-US" sz="3600" kern="10" dirty="0">
                    <a:ln w="12700">
                      <a:solidFill>
                        <a:srgbClr val="3333CC"/>
                      </a:solidFill>
                      <a:round/>
                      <a:headEnd/>
                      <a:tailEnd/>
                    </a:ln>
                    <a:solidFill>
                      <a:srgbClr val="B2B2B2">
                        <a:alpha val="50195"/>
                      </a:srgbClr>
                    </a:solidFill>
                    <a:effectLst>
                      <a:outerShdw dist="45791" dir="2021404" algn="ctr" rotWithShape="0">
                        <a:srgbClr val="9999FF"/>
                      </a:outerShdw>
                    </a:effectLst>
                    <a:latin typeface="Times New Roman"/>
                    <a:cs typeface="Times New Roman"/>
                  </a:rPr>
                  <a:t>1990</a:t>
                </a:r>
              </a:p>
            </p:txBody>
          </p:sp>
        </p:grpSp>
      </p:grpSp>
      <p:sp>
        <p:nvSpPr>
          <p:cNvPr id="1091603" name="AutoShape 19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6867" name="Object 3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Clip" r:id="rId8" imgW="1819440" imgH="1816920" progId="MS_ClipArt_Gallery.2">
                  <p:embed/>
                </p:oleObj>
              </mc:Choice>
              <mc:Fallback>
                <p:oleObj name="Clip" r:id="rId8" imgW="1819440" imgH="181692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74" name="Picture 21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22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6" name="Picture 23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68" name="Object 4">
            <a:hlinkClick r:id="rId13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Clip" r:id="rId14" imgW="1819440" imgH="1815840" progId="MS_ClipArt_Gallery.2">
                  <p:embed/>
                </p:oleObj>
              </mc:Choice>
              <mc:Fallback>
                <p:oleObj name="Clip" r:id="rId14" imgW="1819440" imgH="181584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 Box 25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36878" name="Picture 26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F05C9F-72FA-42D5-B4CA-34F980DF6239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41</a:t>
            </a:fld>
            <a:endParaRPr lang="en-US" altLang="en-US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37890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195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Estimating Demand &amp; Supply </a:t>
            </a:r>
          </a:p>
          <a:p>
            <a:r>
              <a:rPr lang="en-US" altLang="en-US" sz="2000" b="1" i="1" dirty="0">
                <a:solidFill>
                  <a:srgbClr val="000066"/>
                </a:solidFill>
                <a:latin typeface="Calibri" pitchFamily="-109" charset="0"/>
              </a:rPr>
              <a:t>From Past Shifts</a:t>
            </a:r>
          </a:p>
        </p:txBody>
      </p:sp>
      <p:pic>
        <p:nvPicPr>
          <p:cNvPr id="3789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1148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3646" name="AutoShape 1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7891" name="Object 3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Clip" r:id="rId6" imgW="1819440" imgH="1816920" progId="MS_ClipArt_Gallery.2">
                  <p:embed/>
                </p:oleObj>
              </mc:Choice>
              <mc:Fallback>
                <p:oleObj name="Clip" r:id="rId6" imgW="1819440" imgH="181692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7" name="Picture 1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8" name="Picture 1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1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892" name="Object 4">
            <a:hlinkClick r:id="rId11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Clip" r:id="rId12" imgW="1819440" imgH="1815840" progId="MS_ClipArt_Gallery.2">
                  <p:embed/>
                </p:oleObj>
              </mc:Choice>
              <mc:Fallback>
                <p:oleObj name="Clip" r:id="rId12" imgW="1819440" imgH="181584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Text Box 2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37901" name="Picture 2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2" name="Rectangle 13"/>
          <p:cNvSpPr>
            <a:spLocks noChangeArrowheads="1"/>
          </p:cNvSpPr>
          <p:nvPr/>
        </p:nvSpPr>
        <p:spPr bwMode="auto">
          <a:xfrm>
            <a:off x="914400" y="4953000"/>
            <a:ext cx="79248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sz="2200">
                <a:latin typeface="Calibri" pitchFamily="-109" charset="0"/>
              </a:rPr>
              <a:t>We can “identify” the slope of supply by a shift in demand</a:t>
            </a:r>
          </a:p>
          <a:p>
            <a:pPr algn="just"/>
            <a:r>
              <a:rPr lang="en-US" altLang="en-US" sz="2200">
                <a:latin typeface="Calibri" pitchFamily="-109" charset="0"/>
              </a:rPr>
              <a:t>We can “identify” the slope of demand by a shift in supply</a:t>
            </a:r>
          </a:p>
          <a:p>
            <a:pPr algn="just"/>
            <a:r>
              <a:rPr lang="en-US" altLang="en-US" sz="2200">
                <a:latin typeface="Calibri" pitchFamily="-109" charset="0"/>
              </a:rPr>
              <a:t>This technique only works if </a:t>
            </a:r>
            <a:r>
              <a:rPr lang="en-US" altLang="en-US" sz="2200" i="1">
                <a:latin typeface="Calibri" pitchFamily="-109" charset="0"/>
              </a:rPr>
              <a:t>one or the other</a:t>
            </a:r>
            <a:r>
              <a:rPr lang="en-US" altLang="en-US" sz="2200">
                <a:latin typeface="Calibri" pitchFamily="-109" charset="0"/>
              </a:rPr>
              <a:t> of the curves stays constant</a:t>
            </a:r>
          </a:p>
          <a:p>
            <a:pPr algn="just"/>
            <a:endParaRPr lang="en-US" altLang="en-US" sz="2200" i="1">
              <a:latin typeface="Calibri" pitchFamily="-109" charset="0"/>
            </a:endParaRPr>
          </a:p>
          <a:p>
            <a:pPr algn="just"/>
            <a:endParaRPr lang="en-US" altLang="en-US" sz="2200" i="1">
              <a:latin typeface="Calibri" pitchFamily="-10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A71657-5026-4306-BE31-8556B2AC6817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42</a:t>
            </a:fld>
            <a:endParaRPr lang="en-US" altLang="en-US" dirty="0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1052683" name="AutoShape 11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Chapter Two Main Points</a:t>
            </a:r>
            <a:endParaRPr lang="en-US" altLang="en-US" sz="24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052685" name="AutoShape 1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38914" name="Object 14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9" name="Picture 1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1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15" name="Object 18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Text Box 1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38923" name="Picture 2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4" name="Rectangle 13"/>
          <p:cNvSpPr>
            <a:spLocks noChangeArrowheads="1"/>
          </p:cNvSpPr>
          <p:nvPr/>
        </p:nvSpPr>
        <p:spPr bwMode="auto">
          <a:xfrm>
            <a:off x="457200" y="1752600"/>
            <a:ext cx="7924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Font typeface="Arial" charset="0"/>
              <a:buChar char="•"/>
            </a:pPr>
            <a:r>
              <a:rPr lang="en-US" altLang="en-US" sz="2800" dirty="0">
                <a:latin typeface="Calibri" pitchFamily="-109" charset="0"/>
              </a:rPr>
              <a:t> Market Demand Function and Curve</a:t>
            </a:r>
          </a:p>
          <a:p>
            <a:pPr algn="just"/>
            <a:endParaRPr lang="en-US" altLang="en-US" sz="2800" dirty="0">
              <a:latin typeface="Calibri" pitchFamily="-109" charset="0"/>
            </a:endParaRPr>
          </a:p>
          <a:p>
            <a:pPr algn="just">
              <a:buFont typeface="Arial" charset="0"/>
              <a:buChar char="•"/>
            </a:pPr>
            <a:r>
              <a:rPr lang="en-US" altLang="en-US" sz="2800" dirty="0">
                <a:latin typeface="Calibri" pitchFamily="-109" charset="0"/>
              </a:rPr>
              <a:t> Market Supply Function and Curve</a:t>
            </a:r>
          </a:p>
          <a:p>
            <a:pPr algn="just"/>
            <a:endParaRPr lang="en-US" altLang="en-US" sz="2800" dirty="0">
              <a:latin typeface="Calibri" pitchFamily="-109" charset="0"/>
            </a:endParaRPr>
          </a:p>
          <a:p>
            <a:pPr algn="just">
              <a:buFont typeface="Arial" charset="0"/>
              <a:buChar char="•"/>
            </a:pPr>
            <a:r>
              <a:rPr lang="en-US" altLang="en-US" sz="2800" dirty="0">
                <a:latin typeface="Calibri" pitchFamily="-109" charset="0"/>
              </a:rPr>
              <a:t> Equilibrium</a:t>
            </a:r>
          </a:p>
          <a:p>
            <a:pPr algn="just"/>
            <a:endParaRPr lang="en-US" altLang="en-US" sz="2800" dirty="0">
              <a:latin typeface="Calibri" pitchFamily="-109" charset="0"/>
            </a:endParaRPr>
          </a:p>
          <a:p>
            <a:pPr algn="just">
              <a:buFont typeface="Arial" charset="0"/>
              <a:buChar char="•"/>
            </a:pPr>
            <a:r>
              <a:rPr lang="en-US" altLang="en-US" sz="2800" dirty="0">
                <a:latin typeface="Calibri" pitchFamily="-109" charset="0"/>
              </a:rPr>
              <a:t> Measures of Elasticity</a:t>
            </a:r>
          </a:p>
          <a:p>
            <a:pPr algn="just"/>
            <a:endParaRPr lang="en-US" altLang="en-US" sz="2800" dirty="0">
              <a:latin typeface="Calibri" pitchFamily="-109" charset="0"/>
            </a:endParaRPr>
          </a:p>
          <a:p>
            <a:pPr algn="just">
              <a:buFont typeface="Arial" charset="0"/>
              <a:buChar char="•"/>
            </a:pPr>
            <a:r>
              <a:rPr lang="en-US" altLang="en-US" sz="2800" dirty="0">
                <a:latin typeface="Calibri" pitchFamily="-109" charset="0"/>
              </a:rPr>
              <a:t> Back-of-the-Envelope Calculations</a:t>
            </a:r>
          </a:p>
          <a:p>
            <a:pPr algn="just"/>
            <a:endParaRPr lang="en-US" altLang="en-US" sz="2800" i="1" dirty="0">
              <a:latin typeface="Calibri" pitchFamily="-10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BA6833-D24A-4742-822A-3DF27CEBF14A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5</a:t>
            </a:fld>
            <a:endParaRPr lang="en-US" altLang="en-US" dirty="0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4098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3"/>
          <p:cNvSpPr txBox="1">
            <a:spLocks noChangeArrowheads="1"/>
          </p:cNvSpPr>
          <p:nvPr/>
        </p:nvSpPr>
        <p:spPr bwMode="auto">
          <a:xfrm>
            <a:off x="381000" y="2590800"/>
            <a:ext cx="1427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 dirty="0">
                <a:solidFill>
                  <a:srgbClr val="000066"/>
                </a:solidFill>
                <a:latin typeface="Calibri" pitchFamily="-109" charset="0"/>
              </a:rPr>
              <a:t>Defined:</a:t>
            </a:r>
          </a:p>
        </p:txBody>
      </p:sp>
      <p:sp>
        <p:nvSpPr>
          <p:cNvPr id="1055748" name="AutoShape 4"/>
          <p:cNvSpPr>
            <a:spLocks noChangeArrowheads="1"/>
          </p:cNvSpPr>
          <p:nvPr/>
        </p:nvSpPr>
        <p:spPr bwMode="auto">
          <a:xfrm>
            <a:off x="485775" y="2160588"/>
            <a:ext cx="5103813" cy="919162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55749" name="AutoShape 5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Competitive Markets</a:t>
            </a:r>
            <a:endParaRPr lang="en-US" altLang="en-US" sz="2000" i="1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4105" name="Rectangle 6"/>
          <p:cNvSpPr>
            <a:spLocks noChangeArrowheads="1"/>
          </p:cNvSpPr>
          <p:nvPr/>
        </p:nvSpPr>
        <p:spPr bwMode="auto">
          <a:xfrm>
            <a:off x="2551113" y="2957513"/>
            <a:ext cx="5070475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800" b="1" i="1" dirty="0">
                <a:latin typeface="Calibri" pitchFamily="-109" charset="0"/>
              </a:rPr>
              <a:t>Competitive Markets</a:t>
            </a:r>
            <a:r>
              <a:rPr lang="en-US" altLang="en-US" sz="2800" dirty="0">
                <a:latin typeface="Calibri" pitchFamily="-109" charset="0"/>
              </a:rPr>
              <a:t> are those with sellers and buyers that are small and numerous enough that they take the market price as given when they decide how much to buy and sell.</a:t>
            </a:r>
          </a:p>
        </p:txBody>
      </p:sp>
      <p:sp>
        <p:nvSpPr>
          <p:cNvPr id="1055759" name="AutoShape 1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4099" name="Object 16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7" name="Picture 1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00" name="Object 20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Text Box 2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4111" name="Picture 2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510804-0DC1-4700-9C81-66CADA528281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6</a:t>
            </a:fld>
            <a:endParaRPr lang="en-US" altLang="en-US" dirty="0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5126" name="AutoShape 2"/>
          <p:cNvSpPr>
            <a:spLocks noChangeArrowheads="1"/>
          </p:cNvSpPr>
          <p:nvPr/>
        </p:nvSpPr>
        <p:spPr bwMode="auto">
          <a:xfrm rot="1625116">
            <a:off x="7712075" y="4278313"/>
            <a:ext cx="495300" cy="1860550"/>
          </a:xfrm>
          <a:prstGeom prst="curvedLeftArrow">
            <a:avLst>
              <a:gd name="adj1" fmla="val 73928"/>
              <a:gd name="adj2" fmla="val 147874"/>
              <a:gd name="adj3" fmla="val 33333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dirty="0">
              <a:latin typeface="Calibri" pitchFamily="-109" charset="0"/>
            </a:endParaRPr>
          </a:p>
        </p:txBody>
      </p:sp>
      <p:graphicFrame>
        <p:nvGraphicFramePr>
          <p:cNvPr id="5122" name="Object 3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2" name="AutoShape 4"/>
          <p:cNvSpPr>
            <a:spLocks noChangeArrowheads="1"/>
          </p:cNvSpPr>
          <p:nvPr/>
        </p:nvSpPr>
        <p:spPr bwMode="auto">
          <a:xfrm>
            <a:off x="485775" y="2160588"/>
            <a:ext cx="5103813" cy="919162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56773" name="AutoShape 5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The Market Demand Function</a:t>
            </a:r>
            <a:endParaRPr lang="en-US" altLang="en-US" sz="2000" i="1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5129" name="Rectangle 6"/>
          <p:cNvSpPr>
            <a:spLocks noChangeArrowheads="1"/>
          </p:cNvSpPr>
          <p:nvPr/>
        </p:nvSpPr>
        <p:spPr bwMode="auto">
          <a:xfrm>
            <a:off x="2057400" y="2895600"/>
            <a:ext cx="584358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sz="2800" i="1" dirty="0">
                <a:latin typeface="Calibri" pitchFamily="-109" charset="0"/>
              </a:rPr>
              <a:t>The </a:t>
            </a:r>
            <a:r>
              <a:rPr lang="en-US" altLang="en-US" sz="2800" b="1" i="1" dirty="0">
                <a:latin typeface="Calibri" pitchFamily="-109" charset="0"/>
              </a:rPr>
              <a:t>Market Demand Function</a:t>
            </a:r>
            <a:r>
              <a:rPr lang="en-US" altLang="en-US" sz="2800" dirty="0">
                <a:latin typeface="Calibri" pitchFamily="-109" charset="0"/>
              </a:rPr>
              <a:t> tells us that the quantity of a good all consumers in the market are willing to buy is a function of various factors.</a:t>
            </a:r>
          </a:p>
        </p:txBody>
      </p:sp>
      <p:pic>
        <p:nvPicPr>
          <p:cNvPr id="5130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18" b="-8333"/>
          <a:stretch>
            <a:fillRect/>
          </a:stretch>
        </p:blipFill>
        <p:spPr bwMode="auto">
          <a:xfrm>
            <a:off x="3676650" y="5267325"/>
            <a:ext cx="23574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Text Box 16"/>
          <p:cNvSpPr txBox="1">
            <a:spLocks noChangeArrowheads="1"/>
          </p:cNvSpPr>
          <p:nvPr/>
        </p:nvSpPr>
        <p:spPr bwMode="auto">
          <a:xfrm>
            <a:off x="381000" y="2590800"/>
            <a:ext cx="1427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 dirty="0">
                <a:solidFill>
                  <a:srgbClr val="000066"/>
                </a:solidFill>
                <a:latin typeface="Calibri" pitchFamily="-109" charset="0"/>
              </a:rPr>
              <a:t>Defined:</a:t>
            </a:r>
          </a:p>
        </p:txBody>
      </p:sp>
      <p:sp>
        <p:nvSpPr>
          <p:cNvPr id="1056785" name="AutoShape 17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5123" name="Object 18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Clip" r:id="rId6" imgW="1819440" imgH="1816920" progId="MS_ClipArt_Gallery.2">
                  <p:embed/>
                </p:oleObj>
              </mc:Choice>
              <mc:Fallback>
                <p:oleObj name="Clip" r:id="rId6" imgW="1819440" imgH="181692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3" name="Picture 19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20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21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4" name="Object 22">
            <a:hlinkClick r:id="rId11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Clip" r:id="rId12" imgW="1819440" imgH="1815840" progId="MS_ClipArt_Gallery.2">
                  <p:embed/>
                </p:oleObj>
              </mc:Choice>
              <mc:Fallback>
                <p:oleObj name="Clip" r:id="rId12" imgW="1819440" imgH="1815840" progId="MS_ClipArt_Gallery.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Text Box 23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5137" name="Picture 24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10E0E6-BB7D-4BAC-A91D-6AC1873AA8A1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7</a:t>
            </a:fld>
            <a:endParaRPr lang="en-US" altLang="en-US" dirty="0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6146" name="Object 3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7797" name="AutoShape 5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Market Demand</a:t>
            </a:r>
            <a:endParaRPr lang="en-US" altLang="en-US" sz="2000" i="1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685800" y="1752600"/>
            <a:ext cx="7264400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-109" charset="0"/>
              </a:rPr>
              <a:t> </a:t>
            </a:r>
            <a:r>
              <a:rPr lang="en-US" altLang="en-US" sz="2800" dirty="0">
                <a:latin typeface="Calibri" pitchFamily="-109" charset="0"/>
              </a:rPr>
              <a:t>Derived Demand</a:t>
            </a:r>
          </a:p>
          <a:p>
            <a:pPr lvl="1" algn="just">
              <a:spcBef>
                <a:spcPct val="50000"/>
              </a:spcBef>
              <a:buFont typeface="Arial" charset="0"/>
              <a:buChar char="•"/>
            </a:pPr>
            <a:r>
              <a:rPr lang="en-US" altLang="en-US" sz="2800" dirty="0">
                <a:latin typeface="Calibri" pitchFamily="-109" charset="0"/>
              </a:rPr>
              <a:t> </a:t>
            </a:r>
            <a:r>
              <a:rPr lang="en-US" altLang="en-US" sz="2600" dirty="0">
                <a:latin typeface="Calibri" pitchFamily="-109" charset="0"/>
              </a:rPr>
              <a:t>The part of demand for a good that is derived from the production and sale of other goods.</a:t>
            </a:r>
          </a:p>
          <a:p>
            <a:pPr lvl="1" algn="just">
              <a:spcBef>
                <a:spcPct val="50000"/>
              </a:spcBef>
            </a:pPr>
            <a:endParaRPr lang="en-US" altLang="en-US" sz="2600" dirty="0">
              <a:latin typeface="Calibri" pitchFamily="-109" charset="0"/>
            </a:endParaRPr>
          </a:p>
          <a:p>
            <a:pPr algn="just">
              <a:spcBef>
                <a:spcPct val="5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-109" charset="0"/>
              </a:rPr>
              <a:t> </a:t>
            </a:r>
            <a:r>
              <a:rPr lang="en-US" altLang="en-US" sz="2800" dirty="0">
                <a:latin typeface="Calibri" pitchFamily="-109" charset="0"/>
              </a:rPr>
              <a:t>Direct Demand</a:t>
            </a:r>
          </a:p>
          <a:p>
            <a:pPr lvl="1" algn="just">
              <a:spcBef>
                <a:spcPct val="50000"/>
              </a:spcBef>
              <a:buFont typeface="Arial" charset="0"/>
              <a:buChar char="•"/>
            </a:pPr>
            <a:r>
              <a:rPr lang="en-US" altLang="en-US" sz="2800" dirty="0">
                <a:latin typeface="Calibri" pitchFamily="-109" charset="0"/>
              </a:rPr>
              <a:t> </a:t>
            </a:r>
            <a:r>
              <a:rPr lang="en-US" altLang="en-US" sz="2600" dirty="0">
                <a:latin typeface="Calibri" pitchFamily="-109" charset="0"/>
              </a:rPr>
              <a:t>The part of demand for a good that comes from the desire of buyers to directly consume the good itself.</a:t>
            </a:r>
          </a:p>
        </p:txBody>
      </p:sp>
      <p:sp>
        <p:nvSpPr>
          <p:cNvPr id="1057809" name="AutoShape 17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6147" name="Object 18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3" name="Picture 19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20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21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48" name="Object 22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23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6157" name="Picture 24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E50BBB-AE0E-4753-B08F-4329FDBD0D13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8</a:t>
            </a:fld>
            <a:endParaRPr lang="en-US" altLang="en-US" dirty="0">
              <a:solidFill>
                <a:srgbClr val="898989"/>
              </a:solidFill>
              <a:latin typeface="Calibri" pitchFamily="-109" charset="0"/>
            </a:endParaRPr>
          </a:p>
        </p:txBody>
      </p:sp>
      <p:sp>
        <p:nvSpPr>
          <p:cNvPr id="7174" name="AutoShape 2"/>
          <p:cNvSpPr>
            <a:spLocks noChangeArrowheads="1"/>
          </p:cNvSpPr>
          <p:nvPr/>
        </p:nvSpPr>
        <p:spPr bwMode="auto">
          <a:xfrm rot="1625116">
            <a:off x="7710488" y="4432300"/>
            <a:ext cx="503237" cy="1860550"/>
          </a:xfrm>
          <a:prstGeom prst="curvedLeftArrow">
            <a:avLst>
              <a:gd name="adj1" fmla="val 73943"/>
              <a:gd name="adj2" fmla="val 147887"/>
              <a:gd name="adj3" fmla="val 33333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dirty="0">
              <a:latin typeface="Calibri" pitchFamily="-109" charset="0"/>
            </a:endParaRPr>
          </a:p>
        </p:txBody>
      </p:sp>
      <p:graphicFrame>
        <p:nvGraphicFramePr>
          <p:cNvPr id="7170" name="Object 3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7796" name="AutoShape 4"/>
          <p:cNvSpPr>
            <a:spLocks noChangeArrowheads="1"/>
          </p:cNvSpPr>
          <p:nvPr/>
        </p:nvSpPr>
        <p:spPr bwMode="auto">
          <a:xfrm>
            <a:off x="485775" y="2160588"/>
            <a:ext cx="5103813" cy="919162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57797" name="AutoShape 5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The Market Demand Curve</a:t>
            </a:r>
            <a:endParaRPr lang="en-US" altLang="en-US" sz="2000" i="1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2319338" y="2971800"/>
            <a:ext cx="56308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400" dirty="0">
                <a:latin typeface="Calibri" pitchFamily="-109" charset="0"/>
              </a:rPr>
              <a:t>The </a:t>
            </a:r>
            <a:r>
              <a:rPr lang="en-US" altLang="en-US" sz="2400" b="1" i="1" dirty="0">
                <a:latin typeface="Calibri" pitchFamily="-109" charset="0"/>
              </a:rPr>
              <a:t>Market</a:t>
            </a:r>
            <a:r>
              <a:rPr lang="en-US" altLang="en-US" sz="2400" dirty="0">
                <a:latin typeface="Calibri" pitchFamily="-109" charset="0"/>
              </a:rPr>
              <a:t> </a:t>
            </a:r>
            <a:r>
              <a:rPr lang="en-US" altLang="en-US" sz="2400" b="1" i="1" dirty="0">
                <a:latin typeface="Calibri" pitchFamily="-109" charset="0"/>
              </a:rPr>
              <a:t>Demand Curve</a:t>
            </a:r>
            <a:r>
              <a:rPr lang="en-US" altLang="en-US" sz="2400" dirty="0">
                <a:latin typeface="Calibri" pitchFamily="-109" charset="0"/>
              </a:rPr>
              <a:t> plots the aggregate quantity of a good that consumers are willing to buy at different prices, holding constant other demand drivers such as prices of other goods,</a:t>
            </a:r>
            <a:r>
              <a:rPr lang="en-US" altLang="en-US" sz="2400" i="1" dirty="0">
                <a:latin typeface="Calibri" pitchFamily="-109" charset="0"/>
              </a:rPr>
              <a:t> </a:t>
            </a:r>
            <a:r>
              <a:rPr lang="en-US" altLang="en-US" sz="2400" dirty="0">
                <a:latin typeface="Calibri" pitchFamily="-109" charset="0"/>
              </a:rPr>
              <a:t>consumer income, quality.</a:t>
            </a:r>
          </a:p>
        </p:txBody>
      </p:sp>
      <p:pic>
        <p:nvPicPr>
          <p:cNvPr id="7178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94" b="-7292"/>
          <a:stretch>
            <a:fillRect/>
          </a:stretch>
        </p:blipFill>
        <p:spPr bwMode="auto">
          <a:xfrm>
            <a:off x="4643438" y="5267325"/>
            <a:ext cx="14478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9" name="Text Box 16"/>
          <p:cNvSpPr txBox="1">
            <a:spLocks noChangeArrowheads="1"/>
          </p:cNvSpPr>
          <p:nvPr/>
        </p:nvSpPr>
        <p:spPr bwMode="auto">
          <a:xfrm>
            <a:off x="381000" y="2590800"/>
            <a:ext cx="1427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 dirty="0">
                <a:solidFill>
                  <a:srgbClr val="000066"/>
                </a:solidFill>
                <a:latin typeface="Calibri" pitchFamily="-109" charset="0"/>
              </a:rPr>
              <a:t>Defined:</a:t>
            </a:r>
          </a:p>
        </p:txBody>
      </p:sp>
      <p:sp>
        <p:nvSpPr>
          <p:cNvPr id="1057809" name="AutoShape 17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7171" name="Object 18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Clip" r:id="rId6" imgW="1819440" imgH="1816920" progId="MS_ClipArt_Gallery.2">
                  <p:embed/>
                </p:oleObj>
              </mc:Choice>
              <mc:Fallback>
                <p:oleObj name="Clip" r:id="rId6" imgW="1819440" imgH="181692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81" name="Picture 19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20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21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2" name="Object 22">
            <a:hlinkClick r:id="rId11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Clip" r:id="rId12" imgW="1819440" imgH="1815840" progId="MS_ClipArt_Gallery.2">
                  <p:embed/>
                </p:oleObj>
              </mc:Choice>
              <mc:Fallback>
                <p:oleObj name="Clip" r:id="rId12" imgW="1819440" imgH="1815840" progId="MS_ClipArt_Gallery.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Text Box 23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7185" name="Picture 24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1B3FC7-338D-40EE-950F-0A6215F9FDC0}" type="slidenum">
              <a:rPr lang="en-US" altLang="en-US">
                <a:solidFill>
                  <a:srgbClr val="898989"/>
                </a:solidFill>
                <a:latin typeface="Calibri" pitchFamily="-109" charset="0"/>
              </a:rPr>
              <a:pPr eaLnBrk="1" hangingPunct="1"/>
              <a:t>9</a:t>
            </a:fld>
            <a:endParaRPr lang="en-US" altLang="en-US" dirty="0">
              <a:solidFill>
                <a:srgbClr val="898989"/>
              </a:solidFill>
              <a:latin typeface="Calibri" pitchFamily="-109" charset="0"/>
            </a:endParaRPr>
          </a:p>
        </p:txBody>
      </p:sp>
      <p:graphicFrame>
        <p:nvGraphicFramePr>
          <p:cNvPr id="8194" name="Object 2"/>
          <p:cNvGraphicFramePr>
            <a:graphicFrameLocks noGrp="1" noChangeAspect="1"/>
          </p:cNvGraphicFramePr>
          <p:nvPr>
            <p:ph type="body" idx="1"/>
          </p:nvPr>
        </p:nvGraphicFramePr>
        <p:xfrm flipH="1">
          <a:off x="-4800600" y="252095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Document" r:id="rId3" imgW="7658280" imgH="1981080" progId="Word.Document.8">
                  <p:embed/>
                </p:oleObj>
              </mc:Choice>
              <mc:Fallback>
                <p:oleObj name="Document" r:id="rId3" imgW="7658280" imgH="1981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-4800600" y="2520950"/>
                        <a:ext cx="32766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0867" name="AutoShape 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-109" charset="0"/>
              </a:rPr>
              <a:t>The Law of Demand </a:t>
            </a:r>
            <a:endParaRPr lang="en-US" altLang="en-US" sz="2000" i="1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sp>
        <p:nvSpPr>
          <p:cNvPr id="1060876" name="AutoShape 12"/>
          <p:cNvSpPr>
            <a:spLocks noChangeArrowheads="1"/>
          </p:cNvSpPr>
          <p:nvPr/>
        </p:nvSpPr>
        <p:spPr bwMode="auto">
          <a:xfrm>
            <a:off x="485775" y="1633538"/>
            <a:ext cx="5103813" cy="919162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200" name="Rectangle 13"/>
          <p:cNvSpPr>
            <a:spLocks noChangeArrowheads="1"/>
          </p:cNvSpPr>
          <p:nvPr/>
        </p:nvSpPr>
        <p:spPr bwMode="auto">
          <a:xfrm>
            <a:off x="2425700" y="2355850"/>
            <a:ext cx="5334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400" dirty="0">
                <a:latin typeface="Calibri" pitchFamily="-109" charset="0"/>
              </a:rPr>
              <a:t>The </a:t>
            </a:r>
            <a:r>
              <a:rPr lang="en-US" altLang="en-US" sz="2400" b="1" i="1" dirty="0">
                <a:latin typeface="Calibri" pitchFamily="-109" charset="0"/>
              </a:rPr>
              <a:t>Law of Demand</a:t>
            </a:r>
            <a:r>
              <a:rPr lang="en-US" altLang="en-US" sz="2400" dirty="0">
                <a:latin typeface="Calibri" pitchFamily="-109" charset="0"/>
              </a:rPr>
              <a:t> states that the quantity of a good demanded decreases when the price of this good increases.</a:t>
            </a:r>
          </a:p>
        </p:txBody>
      </p:sp>
      <p:sp>
        <p:nvSpPr>
          <p:cNvPr id="8201" name="Text Box 16"/>
          <p:cNvSpPr txBox="1">
            <a:spLocks noChangeArrowheads="1"/>
          </p:cNvSpPr>
          <p:nvPr/>
        </p:nvSpPr>
        <p:spPr bwMode="auto">
          <a:xfrm>
            <a:off x="381000" y="2057400"/>
            <a:ext cx="1427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 dirty="0">
                <a:solidFill>
                  <a:srgbClr val="000066"/>
                </a:solidFill>
                <a:latin typeface="Calibri" pitchFamily="-109" charset="0"/>
              </a:rPr>
              <a:t>Defined:</a:t>
            </a:r>
          </a:p>
        </p:txBody>
      </p:sp>
      <p:sp>
        <p:nvSpPr>
          <p:cNvPr id="1060881" name="AutoShape 17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-109" charset="0"/>
            </a:endParaRPr>
          </a:p>
        </p:txBody>
      </p:sp>
      <p:graphicFrame>
        <p:nvGraphicFramePr>
          <p:cNvPr id="8195" name="Object 18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Clip" r:id="rId5" imgW="1819440" imgH="1816920" progId="MS_ClipArt_Gallery.2">
                  <p:embed/>
                </p:oleObj>
              </mc:Choice>
              <mc:Fallback>
                <p:oleObj name="Clip" r:id="rId5" imgW="1819440" imgH="181692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3" name="Picture 19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20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21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6" name="Object 22">
            <a:hlinkClick r:id="rId10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Clip" r:id="rId11" imgW="1819440" imgH="1815840" progId="MS_ClipArt_Gallery.2">
                  <p:embed/>
                </p:oleObj>
              </mc:Choice>
              <mc:Fallback>
                <p:oleObj name="Clip" r:id="rId11" imgW="1819440" imgH="1815840" progId="MS_ClipArt_Gallery.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23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>
                <a:solidFill>
                  <a:srgbClr val="000099"/>
                </a:solidFill>
                <a:latin typeface="Calibri" pitchFamily="-109" charset="0"/>
              </a:rPr>
              <a:t>Chapter Two</a:t>
            </a:r>
          </a:p>
        </p:txBody>
      </p:sp>
      <p:pic>
        <p:nvPicPr>
          <p:cNvPr id="8207" name="Picture 24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(c)2014 John Wiley &amp; Sons, Inc.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2352</Words>
  <Application>Microsoft Office PowerPoint</Application>
  <PresentationFormat>On-screen Show (4:3)</PresentationFormat>
  <Paragraphs>393</Paragraphs>
  <Slides>42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Office Theme</vt:lpstr>
      <vt:lpstr>Clip</vt:lpstr>
      <vt:lpstr>Document</vt:lpstr>
      <vt:lpstr>Chapter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Shifts in Demand, Supply Unchanged</vt:lpstr>
      <vt:lpstr>Shifts in Supply, Demand Unchanged</vt:lpstr>
      <vt:lpstr>Shifts in Demand and Supply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Determinants of Price Elasticity of Demand</vt:lpstr>
      <vt:lpstr>Elasticity in the Long-run versus the Short-run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Riverside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Economics</dc:creator>
  <cp:lastModifiedBy>Beesley, Scott</cp:lastModifiedBy>
  <cp:revision>38</cp:revision>
  <dcterms:created xsi:type="dcterms:W3CDTF">2010-03-17T21:17:04Z</dcterms:created>
  <dcterms:modified xsi:type="dcterms:W3CDTF">2015-07-20T21:26:06Z</dcterms:modified>
</cp:coreProperties>
</file>