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301" r:id="rId8"/>
    <p:sldId id="300" r:id="rId9"/>
    <p:sldId id="302" r:id="rId10"/>
    <p:sldId id="304" r:id="rId11"/>
    <p:sldId id="310" r:id="rId12"/>
    <p:sldId id="336" r:id="rId13"/>
    <p:sldId id="341" r:id="rId14"/>
    <p:sldId id="342" r:id="rId15"/>
    <p:sldId id="343" r:id="rId16"/>
    <p:sldId id="344" r:id="rId17"/>
    <p:sldId id="340" r:id="rId18"/>
    <p:sldId id="264" r:id="rId19"/>
    <p:sldId id="265" r:id="rId20"/>
    <p:sldId id="269" r:id="rId21"/>
    <p:sldId id="270" r:id="rId22"/>
    <p:sldId id="314" r:id="rId23"/>
    <p:sldId id="315" r:id="rId24"/>
    <p:sldId id="323" r:id="rId25"/>
    <p:sldId id="334" r:id="rId26"/>
    <p:sldId id="324" r:id="rId27"/>
    <p:sldId id="326" r:id="rId28"/>
    <p:sldId id="333" r:id="rId29"/>
    <p:sldId id="331" r:id="rId30"/>
    <p:sldId id="325" r:id="rId31"/>
    <p:sldId id="330" r:id="rId32"/>
    <p:sldId id="332" r:id="rId33"/>
    <p:sldId id="292" r:id="rId34"/>
    <p:sldId id="293" r:id="rId35"/>
    <p:sldId id="294" r:id="rId36"/>
    <p:sldId id="295" r:id="rId37"/>
    <p:sldId id="296" r:id="rId38"/>
    <p:sldId id="297" r:id="rId39"/>
    <p:sldId id="298" r:id="rId40"/>
    <p:sldId id="2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102" d="100"/>
          <a:sy n="102" d="100"/>
        </p:scale>
        <p:origin x="-552" y="-5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a:t>Indifference Curve for U =</a:t>
            </a:r>
            <a:r>
              <a:rPr lang="en-US" baseline="0" dirty="0"/>
              <a:t> xy</a:t>
            </a:r>
            <a:r>
              <a:rPr lang="en-US" baseline="30000" dirty="0"/>
              <a:t>2</a:t>
            </a:r>
          </a:p>
        </c:rich>
      </c:tx>
      <c:layout/>
      <c:overlay val="0"/>
    </c:title>
    <c:autoTitleDeleted val="0"/>
    <c:plotArea>
      <c:layout/>
      <c:scatterChart>
        <c:scatterStyle val="smoothMarker"/>
        <c:varyColors val="0"/>
        <c:ser>
          <c:idx val="0"/>
          <c:order val="0"/>
          <c:xVal>
            <c:numRef>
              <c:f>Sheet1!$G$1:$G$8</c:f>
              <c:numCache>
                <c:formatCode>General</c:formatCode>
                <c:ptCount val="8"/>
                <c:pt idx="0">
                  <c:v>1</c:v>
                </c:pt>
                <c:pt idx="1">
                  <c:v>2</c:v>
                </c:pt>
                <c:pt idx="2">
                  <c:v>3</c:v>
                </c:pt>
                <c:pt idx="3">
                  <c:v>4</c:v>
                </c:pt>
                <c:pt idx="4">
                  <c:v>5</c:v>
                </c:pt>
                <c:pt idx="5">
                  <c:v>6</c:v>
                </c:pt>
                <c:pt idx="6">
                  <c:v>7</c:v>
                </c:pt>
                <c:pt idx="7">
                  <c:v>8</c:v>
                </c:pt>
              </c:numCache>
            </c:numRef>
          </c:xVal>
          <c:yVal>
            <c:numRef>
              <c:f>Sheet1!$H$1:$H$8</c:f>
              <c:numCache>
                <c:formatCode>General</c:formatCode>
                <c:ptCount val="8"/>
                <c:pt idx="0">
                  <c:v>12</c:v>
                </c:pt>
                <c:pt idx="1">
                  <c:v>8.4852813742385695</c:v>
                </c:pt>
                <c:pt idx="2">
                  <c:v>6.9282032302755088</c:v>
                </c:pt>
                <c:pt idx="3">
                  <c:v>6</c:v>
                </c:pt>
                <c:pt idx="4">
                  <c:v>5.3665631459994954</c:v>
                </c:pt>
                <c:pt idx="5">
                  <c:v>4.8989794855663584</c:v>
                </c:pt>
                <c:pt idx="6">
                  <c:v>4.5355736761107268</c:v>
                </c:pt>
                <c:pt idx="7">
                  <c:v>4.2426406871192874</c:v>
                </c:pt>
              </c:numCache>
            </c:numRef>
          </c:yVal>
          <c:smooth val="1"/>
        </c:ser>
        <c:dLbls>
          <c:showLegendKey val="0"/>
          <c:showVal val="0"/>
          <c:showCatName val="0"/>
          <c:showSerName val="0"/>
          <c:showPercent val="0"/>
          <c:showBubbleSize val="0"/>
        </c:dLbls>
        <c:axId val="35629696"/>
        <c:axId val="42468096"/>
      </c:scatterChart>
      <c:valAx>
        <c:axId val="35629696"/>
        <c:scaling>
          <c:orientation val="minMax"/>
        </c:scaling>
        <c:delete val="0"/>
        <c:axPos val="b"/>
        <c:title>
          <c:tx>
            <c:rich>
              <a:bodyPr/>
              <a:lstStyle/>
              <a:p>
                <a:pPr>
                  <a:defRPr/>
                </a:pPr>
                <a:r>
                  <a:rPr lang="en-US" dirty="0"/>
                  <a:t>X</a:t>
                </a:r>
              </a:p>
            </c:rich>
          </c:tx>
          <c:layout/>
          <c:overlay val="0"/>
        </c:title>
        <c:numFmt formatCode="General" sourceLinked="1"/>
        <c:majorTickMark val="out"/>
        <c:minorTickMark val="none"/>
        <c:tickLblPos val="nextTo"/>
        <c:crossAx val="42468096"/>
        <c:crosses val="autoZero"/>
        <c:crossBetween val="midCat"/>
      </c:valAx>
      <c:valAx>
        <c:axId val="42468096"/>
        <c:scaling>
          <c:orientation val="minMax"/>
        </c:scaling>
        <c:delete val="0"/>
        <c:axPos val="l"/>
        <c:title>
          <c:tx>
            <c:rich>
              <a:bodyPr rot="0" vert="wordArtVert"/>
              <a:lstStyle/>
              <a:p>
                <a:pPr>
                  <a:defRPr/>
                </a:pPr>
                <a:r>
                  <a:rPr lang="en-US" dirty="0"/>
                  <a:t>y</a:t>
                </a:r>
              </a:p>
            </c:rich>
          </c:tx>
          <c:layout/>
          <c:overlay val="0"/>
        </c:title>
        <c:numFmt formatCode="General" sourceLinked="1"/>
        <c:majorTickMark val="out"/>
        <c:minorTickMark val="none"/>
        <c:tickLblPos val="nextTo"/>
        <c:crossAx val="35629696"/>
        <c:crosses val="autoZero"/>
        <c:crossBetween val="midCat"/>
      </c:valAx>
    </c:plotArea>
    <c:plotVisOnly val="1"/>
    <c:dispBlanksAs val="gap"/>
    <c:showDLblsOverMax val="0"/>
  </c:chart>
  <c:externalData r:id="rId2">
    <c:autoUpdate val="0"/>
  </c:externalData>
  <c:userShapes r:id="rId3"/>
</c:chartSpace>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8.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image" Target="../media/image106.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image" Target="../media/image112.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image" Target="../media/image115.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image" Target="../media/image124.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8.emf"/><Relationship Id="rId1" Type="http://schemas.openxmlformats.org/officeDocument/2006/relationships/image" Target="../media/image127.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image" Target="../media/image130.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8.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8.wmf"/></Relationships>
</file>

<file path=ppt/drawings/drawing1.xml><?xml version="1.0" encoding="utf-8"?>
<c:userShapes xmlns:c="http://schemas.openxmlformats.org/drawingml/2006/chart">
  <cdr:relSizeAnchor xmlns:cdr="http://schemas.openxmlformats.org/drawingml/2006/chartDrawing">
    <cdr:from>
      <cdr:x>0.7125</cdr:x>
      <cdr:y>0.17708</cdr:y>
    </cdr:from>
    <cdr:to>
      <cdr:x>0.9125</cdr:x>
      <cdr:y>0.51042</cdr:y>
    </cdr:to>
    <cdr:sp macro="" textlink="">
      <cdr:nvSpPr>
        <cdr:cNvPr id="2" name="TextBox 1"/>
        <cdr:cNvSpPr txBox="1"/>
      </cdr:nvSpPr>
      <cdr:spPr>
        <a:xfrm xmlns:a="http://schemas.openxmlformats.org/drawingml/2006/main">
          <a:off x="3257550" y="4857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0.75417</cdr:x>
      <cdr:y>0.42014</cdr:y>
    </cdr:from>
    <cdr:to>
      <cdr:x>0.95417</cdr:x>
      <cdr:y>0.54861</cdr:y>
    </cdr:to>
    <cdr:sp macro="" textlink="">
      <cdr:nvSpPr>
        <cdr:cNvPr id="3" name="TextBox 2"/>
        <cdr:cNvSpPr txBox="1"/>
      </cdr:nvSpPr>
      <cdr:spPr>
        <a:xfrm xmlns:a="http://schemas.openxmlformats.org/drawingml/2006/main">
          <a:off x="3448050" y="1152525"/>
          <a:ext cx="914400" cy="3524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U = 144</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9"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9" charset="0"/>
              </a:defRPr>
            </a:lvl1pPr>
          </a:lstStyle>
          <a:p>
            <a:fld id="{71F34520-B690-4B9D-AAF9-E54C5F7FC4FC}" type="datetimeFigureOut">
              <a:rPr lang="en-US" altLang="en-US"/>
              <a:pPr/>
              <a:t>5/11/2015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9"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9" charset="0"/>
              </a:defRPr>
            </a:lvl1pPr>
          </a:lstStyle>
          <a:p>
            <a:fld id="{2527A9B3-FE11-44DD-A37F-4CAC81DB8C6F}" type="slidenum">
              <a:rPr lang="en-US" altLang="en-US"/>
              <a:pPr/>
              <a:t>‹#›</a:t>
            </a:fld>
            <a:endParaRPr lang="en-US" altLang="en-US"/>
          </a:p>
        </p:txBody>
      </p:sp>
    </p:spTree>
    <p:extLst>
      <p:ext uri="{BB962C8B-B14F-4D97-AF65-F5344CB8AC3E}">
        <p14:creationId xmlns:p14="http://schemas.microsoft.com/office/powerpoint/2010/main" val="4094404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8B172E-623D-4304-916C-6BA9C6AB2F42}" type="slidenum">
              <a:rPr lang="en-US" altLang="en-US">
                <a:latin typeface="Calibri" pitchFamily="-109" charset="0"/>
              </a:rPr>
              <a:pPr eaLnBrk="1" hangingPunct="1"/>
              <a:t>1</a:t>
            </a:fld>
            <a:endParaRPr lang="en-US" altLang="en-US">
              <a:latin typeface="Calibri" pitchFamily="-109"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Check that underlying preferences are complete, transitive, monotonic and averages are preferred to extremes.</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3A72CA-8719-4EBD-B736-6210819E4DF2}" type="slidenum">
              <a:rPr lang="en-US" altLang="en-US">
                <a:latin typeface="Calibri" pitchFamily="-109" charset="0"/>
              </a:rPr>
              <a:pPr eaLnBrk="1" hangingPunct="1"/>
              <a:t>9</a:t>
            </a:fld>
            <a:endParaRPr lang="en-US" altLang="en-US">
              <a:latin typeface="Calibri" pitchFamily="-109"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See Figure 3.2</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996421-A6DF-48BF-B482-4267A9BAE3BD}" type="slidenum">
              <a:rPr lang="en-US" altLang="en-US">
                <a:latin typeface="Calibri" pitchFamily="-109" charset="0"/>
              </a:rPr>
              <a:pPr eaLnBrk="1" hangingPunct="1"/>
              <a:t>10</a:t>
            </a:fld>
            <a:endParaRPr lang="en-US" altLang="en-US">
              <a:latin typeface="Calibri" pitchFamily="-10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See Figure 3.2</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1EEB0D-9CE1-46ED-BCAC-45547F9C0F1B}" type="slidenum">
              <a:rPr lang="en-US" altLang="en-US">
                <a:latin typeface="Calibri" pitchFamily="-109" charset="0"/>
              </a:rPr>
              <a:pPr eaLnBrk="1" hangingPunct="1"/>
              <a:t>11</a:t>
            </a:fld>
            <a:endParaRPr lang="en-US" altLang="en-US">
              <a:latin typeface="Calibri" pitchFamily="-109"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See Figure 3.2</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C31630-0876-4358-81B3-83493F37957B}" type="slidenum">
              <a:rPr lang="en-US" altLang="en-US">
                <a:latin typeface="Calibri" pitchFamily="-109" charset="0"/>
              </a:rPr>
              <a:pPr eaLnBrk="1" hangingPunct="1"/>
              <a:t>12</a:t>
            </a:fld>
            <a:endParaRPr lang="en-US" altLang="en-US">
              <a:latin typeface="Calibri" pitchFamily="-10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We show later that the diminishing MRS implies averages are preferred to extremes for indifference curves.</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70D717-3D27-4960-9467-9B030736CCDD}" type="slidenum">
              <a:rPr lang="en-US" altLang="en-US">
                <a:latin typeface="Calibri" pitchFamily="-109" charset="0"/>
              </a:rPr>
              <a:pPr eaLnBrk="1" hangingPunct="1"/>
              <a:t>22</a:t>
            </a:fld>
            <a:endParaRPr lang="en-US" altLang="en-US">
              <a:latin typeface="Calibri" pitchFamily="-10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9FBB986-9ADD-4330-99FC-800E8CDD09F9}"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4A152B25-40A6-4612-99B6-2743E03981E5}" type="slidenum">
              <a:rPr lang="en-US" altLang="en-US"/>
              <a:pPr/>
              <a:t>‹#›</a:t>
            </a:fld>
            <a:endParaRPr lang="en-US" altLang="en-US"/>
          </a:p>
        </p:txBody>
      </p:sp>
    </p:spTree>
    <p:extLst>
      <p:ext uri="{BB962C8B-B14F-4D97-AF65-F5344CB8AC3E}">
        <p14:creationId xmlns:p14="http://schemas.microsoft.com/office/powerpoint/2010/main" val="34635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1016A0F-AEBE-4626-BE17-E6E84B35B287}"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4BA80106-9F31-4F70-A03F-C6F69FDD8345}" type="slidenum">
              <a:rPr lang="en-US" altLang="en-US"/>
              <a:pPr/>
              <a:t>‹#›</a:t>
            </a:fld>
            <a:endParaRPr lang="en-US" altLang="en-US"/>
          </a:p>
        </p:txBody>
      </p:sp>
    </p:spTree>
    <p:extLst>
      <p:ext uri="{BB962C8B-B14F-4D97-AF65-F5344CB8AC3E}">
        <p14:creationId xmlns:p14="http://schemas.microsoft.com/office/powerpoint/2010/main" val="389895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065F2F-B096-49BF-8200-D867E6598354}"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DD1A8C82-25DE-4278-A944-85D6D07BF13D}" type="slidenum">
              <a:rPr lang="en-US" altLang="en-US"/>
              <a:pPr/>
              <a:t>‹#›</a:t>
            </a:fld>
            <a:endParaRPr lang="en-US" altLang="en-US"/>
          </a:p>
        </p:txBody>
      </p:sp>
    </p:spTree>
    <p:extLst>
      <p:ext uri="{BB962C8B-B14F-4D97-AF65-F5344CB8AC3E}">
        <p14:creationId xmlns:p14="http://schemas.microsoft.com/office/powerpoint/2010/main" val="386811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D82D5D7-EC8F-4525-8F88-1A3930B4C1B3}"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4CD8BADF-62D8-4EBA-960A-94D2593456DC}" type="slidenum">
              <a:rPr lang="en-US" altLang="en-US"/>
              <a:pPr/>
              <a:t>‹#›</a:t>
            </a:fld>
            <a:endParaRPr lang="en-US" altLang="en-US"/>
          </a:p>
        </p:txBody>
      </p:sp>
    </p:spTree>
    <p:extLst>
      <p:ext uri="{BB962C8B-B14F-4D97-AF65-F5344CB8AC3E}">
        <p14:creationId xmlns:p14="http://schemas.microsoft.com/office/powerpoint/2010/main" val="272334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2B6A7BB-9972-4A25-A207-06CE87959026}"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36079A59-5C8C-4001-8D2B-59E3B214777F}" type="slidenum">
              <a:rPr lang="en-US" altLang="en-US"/>
              <a:pPr/>
              <a:t>‹#›</a:t>
            </a:fld>
            <a:endParaRPr lang="en-US" altLang="en-US"/>
          </a:p>
        </p:txBody>
      </p:sp>
    </p:spTree>
    <p:extLst>
      <p:ext uri="{BB962C8B-B14F-4D97-AF65-F5344CB8AC3E}">
        <p14:creationId xmlns:p14="http://schemas.microsoft.com/office/powerpoint/2010/main" val="17731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C58ED2A-1999-4997-8D6F-7A32BB03711B}"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18C07A11-F095-467B-A7C3-D2E85108FB57}" type="slidenum">
              <a:rPr lang="en-US" altLang="en-US"/>
              <a:pPr/>
              <a:t>‹#›</a:t>
            </a:fld>
            <a:endParaRPr lang="en-US" altLang="en-US"/>
          </a:p>
        </p:txBody>
      </p:sp>
    </p:spTree>
    <p:extLst>
      <p:ext uri="{BB962C8B-B14F-4D97-AF65-F5344CB8AC3E}">
        <p14:creationId xmlns:p14="http://schemas.microsoft.com/office/powerpoint/2010/main" val="379252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D31CF4CE-1198-432A-BE9B-2CA93739CF35}" type="datetime1">
              <a:rPr lang="en-US" altLang="en-US" smtClean="0"/>
              <a:t>5/11/2015</a:t>
            </a:fld>
            <a:endParaRPr lang="en-US" altLang="en-US"/>
          </a:p>
        </p:txBody>
      </p:sp>
      <p:sp>
        <p:nvSpPr>
          <p:cNvPr id="8"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9" name="Slide Number Placeholder 5"/>
          <p:cNvSpPr>
            <a:spLocks noGrp="1"/>
          </p:cNvSpPr>
          <p:nvPr>
            <p:ph type="sldNum" sz="quarter" idx="12"/>
          </p:nvPr>
        </p:nvSpPr>
        <p:spPr/>
        <p:txBody>
          <a:bodyPr/>
          <a:lstStyle>
            <a:lvl1pPr>
              <a:defRPr/>
            </a:lvl1pPr>
          </a:lstStyle>
          <a:p>
            <a:fld id="{03A50CCD-E63F-41DF-8E4E-7094BDB24B30}" type="slidenum">
              <a:rPr lang="en-US" altLang="en-US"/>
              <a:pPr/>
              <a:t>‹#›</a:t>
            </a:fld>
            <a:endParaRPr lang="en-US" altLang="en-US"/>
          </a:p>
        </p:txBody>
      </p:sp>
    </p:spTree>
    <p:extLst>
      <p:ext uri="{BB962C8B-B14F-4D97-AF65-F5344CB8AC3E}">
        <p14:creationId xmlns:p14="http://schemas.microsoft.com/office/powerpoint/2010/main" val="364899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D21F9E-A167-4D87-955D-CD8831EA14B3}" type="datetime1">
              <a:rPr lang="en-US" altLang="en-US" smtClean="0"/>
              <a:t>5/11/2015</a:t>
            </a:fld>
            <a:endParaRPr lang="en-US" altLang="en-US"/>
          </a:p>
        </p:txBody>
      </p:sp>
      <p:sp>
        <p:nvSpPr>
          <p:cNvPr id="4"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5" name="Slide Number Placeholder 5"/>
          <p:cNvSpPr>
            <a:spLocks noGrp="1"/>
          </p:cNvSpPr>
          <p:nvPr>
            <p:ph type="sldNum" sz="quarter" idx="12"/>
          </p:nvPr>
        </p:nvSpPr>
        <p:spPr/>
        <p:txBody>
          <a:bodyPr/>
          <a:lstStyle>
            <a:lvl1pPr>
              <a:defRPr/>
            </a:lvl1pPr>
          </a:lstStyle>
          <a:p>
            <a:fld id="{00F477E4-1936-486E-B26D-FDEDA4B70542}" type="slidenum">
              <a:rPr lang="en-US" altLang="en-US"/>
              <a:pPr/>
              <a:t>‹#›</a:t>
            </a:fld>
            <a:endParaRPr lang="en-US" altLang="en-US"/>
          </a:p>
        </p:txBody>
      </p:sp>
    </p:spTree>
    <p:extLst>
      <p:ext uri="{BB962C8B-B14F-4D97-AF65-F5344CB8AC3E}">
        <p14:creationId xmlns:p14="http://schemas.microsoft.com/office/powerpoint/2010/main" val="366729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F01967A-13AA-437D-A8E6-FB06634E5D31}" type="datetime1">
              <a:rPr lang="en-US" altLang="en-US" smtClean="0"/>
              <a:t>5/11/2015</a:t>
            </a:fld>
            <a:endParaRPr lang="en-US" altLang="en-US"/>
          </a:p>
        </p:txBody>
      </p:sp>
      <p:sp>
        <p:nvSpPr>
          <p:cNvPr id="3"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4" name="Slide Number Placeholder 5"/>
          <p:cNvSpPr>
            <a:spLocks noGrp="1"/>
          </p:cNvSpPr>
          <p:nvPr>
            <p:ph type="sldNum" sz="quarter" idx="12"/>
          </p:nvPr>
        </p:nvSpPr>
        <p:spPr/>
        <p:txBody>
          <a:bodyPr/>
          <a:lstStyle>
            <a:lvl1pPr>
              <a:defRPr/>
            </a:lvl1pPr>
          </a:lstStyle>
          <a:p>
            <a:fld id="{9FBED703-3471-4F99-81A8-57A3511DE284}" type="slidenum">
              <a:rPr lang="en-US" altLang="en-US"/>
              <a:pPr/>
              <a:t>‹#›</a:t>
            </a:fld>
            <a:endParaRPr lang="en-US" altLang="en-US"/>
          </a:p>
        </p:txBody>
      </p:sp>
    </p:spTree>
    <p:extLst>
      <p:ext uri="{BB962C8B-B14F-4D97-AF65-F5344CB8AC3E}">
        <p14:creationId xmlns:p14="http://schemas.microsoft.com/office/powerpoint/2010/main" val="216364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3D46E26-1825-4A50-B3B6-E33A65882C6A}"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5E210F84-3C10-4435-817B-614ABE7A473D}" type="slidenum">
              <a:rPr lang="en-US" altLang="en-US"/>
              <a:pPr/>
              <a:t>‹#›</a:t>
            </a:fld>
            <a:endParaRPr lang="en-US" altLang="en-US"/>
          </a:p>
        </p:txBody>
      </p:sp>
    </p:spTree>
    <p:extLst>
      <p:ext uri="{BB962C8B-B14F-4D97-AF65-F5344CB8AC3E}">
        <p14:creationId xmlns:p14="http://schemas.microsoft.com/office/powerpoint/2010/main" val="246631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D34F274-14A6-4F4B-AC95-8D215F739C77}"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125E8C88-81E3-4ABD-AFF6-588774DC62DC}" type="slidenum">
              <a:rPr lang="en-US" altLang="en-US"/>
              <a:pPr/>
              <a:t>‹#›</a:t>
            </a:fld>
            <a:endParaRPr lang="en-US" altLang="en-US"/>
          </a:p>
        </p:txBody>
      </p:sp>
    </p:spTree>
    <p:extLst>
      <p:ext uri="{BB962C8B-B14F-4D97-AF65-F5344CB8AC3E}">
        <p14:creationId xmlns:p14="http://schemas.microsoft.com/office/powerpoint/2010/main" val="75535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096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4096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9" charset="0"/>
              </a:defRPr>
            </a:lvl1pPr>
          </a:lstStyle>
          <a:p>
            <a:fld id="{C2B1C623-2489-40F6-A036-88920C759CE3}" type="datetime1">
              <a:rPr lang="en-US" altLang="en-US" smtClean="0"/>
              <a:t>5/11/2015</a:t>
            </a:fld>
            <a:endParaRPr lang="en-US" altLang="en-US"/>
          </a:p>
        </p:txBody>
      </p:sp>
      <p:sp>
        <p:nvSpPr>
          <p:cNvPr id="5" name="Footer Placeholder 4"/>
          <p:cNvSpPr>
            <a:spLocks noGrp="1"/>
          </p:cNvSpPr>
          <p:nvPr>
            <p:ph type="ftr" sz="quarter" idx="3"/>
          </p:nvPr>
        </p:nvSpPr>
        <p:spPr>
          <a:xfrm rot="16200000">
            <a:off x="7513638" y="446563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altLang="en-US" smtClean="0"/>
              <a:t>Copyright (c)2014 John Wiley &amp; Sons, Inc.</a:t>
            </a:r>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9" charset="0"/>
              </a:defRPr>
            </a:lvl1pPr>
          </a:lstStyle>
          <a:p>
            <a:fld id="{DFFE24E2-06DD-41D3-871E-2753B93C352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33.emf"/><Relationship Id="rId3" Type="http://schemas.openxmlformats.org/officeDocument/2006/relationships/notesSlide" Target="../notesSlides/notesSlide3.xml"/><Relationship Id="rId7" Type="http://schemas.openxmlformats.org/officeDocument/2006/relationships/image" Target="../media/image32.e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slide" Target="slide3.xml"/><Relationship Id="rId5" Type="http://schemas.openxmlformats.org/officeDocument/2006/relationships/image" Target="../media/image8.wmf"/><Relationship Id="rId10" Type="http://schemas.openxmlformats.org/officeDocument/2006/relationships/image" Target="../media/image7.wmf"/><Relationship Id="rId4" Type="http://schemas.openxmlformats.org/officeDocument/2006/relationships/oleObject" Target="../embeddings/oleObject28.bin"/><Relationship Id="rId9"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36.emf"/><Relationship Id="rId3" Type="http://schemas.openxmlformats.org/officeDocument/2006/relationships/notesSlide" Target="../notesSlides/notesSlide4.xml"/><Relationship Id="rId7" Type="http://schemas.openxmlformats.org/officeDocument/2006/relationships/image" Target="../media/image35.emf"/><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2.bin"/><Relationship Id="rId11" Type="http://schemas.openxmlformats.org/officeDocument/2006/relationships/slide" Target="slide3.xml"/><Relationship Id="rId5" Type="http://schemas.openxmlformats.org/officeDocument/2006/relationships/image" Target="../media/image8.wmf"/><Relationship Id="rId10" Type="http://schemas.openxmlformats.org/officeDocument/2006/relationships/image" Target="../media/image7.wmf"/><Relationship Id="rId4" Type="http://schemas.openxmlformats.org/officeDocument/2006/relationships/oleObject" Target="../embeddings/oleObject31.bin"/><Relationship Id="rId9" Type="http://schemas.openxmlformats.org/officeDocument/2006/relationships/image" Target="../media/image6.wmf"/></Relationships>
</file>

<file path=ppt/slides/_rels/slide12.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39.emf"/><Relationship Id="rId3" Type="http://schemas.openxmlformats.org/officeDocument/2006/relationships/notesSlide" Target="../notesSlides/notesSlide5.xml"/><Relationship Id="rId7" Type="http://schemas.openxmlformats.org/officeDocument/2006/relationships/image" Target="../media/image38.emf"/><Relationship Id="rId12"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slide" Target="slide3.xml"/><Relationship Id="rId5" Type="http://schemas.openxmlformats.org/officeDocument/2006/relationships/image" Target="../media/image8.wmf"/><Relationship Id="rId10" Type="http://schemas.openxmlformats.org/officeDocument/2006/relationships/image" Target="../media/image7.wmf"/><Relationship Id="rId4" Type="http://schemas.openxmlformats.org/officeDocument/2006/relationships/oleObject" Target="../embeddings/oleObject34.bin"/><Relationship Id="rId9" Type="http://schemas.openxmlformats.org/officeDocument/2006/relationships/image" Target="../media/image6.wmf"/><Relationship Id="rId14"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7.bin"/><Relationship Id="rId7" Type="http://schemas.openxmlformats.org/officeDocument/2006/relationships/image" Target="../media/image44.emf"/><Relationship Id="rId12"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emf"/><Relationship Id="rId11" Type="http://schemas.openxmlformats.org/officeDocument/2006/relationships/oleObject" Target="../embeddings/oleObject39.bin"/><Relationship Id="rId5" Type="http://schemas.openxmlformats.org/officeDocument/2006/relationships/oleObject" Target="../embeddings/oleObject38.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0.bin"/><Relationship Id="rId7" Type="http://schemas.openxmlformats.org/officeDocument/2006/relationships/image" Target="../media/image47.emf"/><Relationship Id="rId12"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emf"/><Relationship Id="rId11" Type="http://schemas.openxmlformats.org/officeDocument/2006/relationships/oleObject" Target="../embeddings/oleObject42.bin"/><Relationship Id="rId5" Type="http://schemas.openxmlformats.org/officeDocument/2006/relationships/oleObject" Target="../embeddings/oleObject41.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51.png"/><Relationship Id="rId3" Type="http://schemas.openxmlformats.org/officeDocument/2006/relationships/oleObject" Target="../embeddings/oleObject43.bin"/><Relationship Id="rId7" Type="http://schemas.openxmlformats.org/officeDocument/2006/relationships/image" Target="../media/image50.emf"/><Relationship Id="rId12"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emf"/><Relationship Id="rId11" Type="http://schemas.openxmlformats.org/officeDocument/2006/relationships/oleObject" Target="../embeddings/oleObject45.bin"/><Relationship Id="rId5" Type="http://schemas.openxmlformats.org/officeDocument/2006/relationships/oleObject" Target="../embeddings/oleObject44.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 Id="rId14" Type="http://schemas.openxmlformats.org/officeDocument/2006/relationships/image" Target="../media/image52.png"/></Relationships>
</file>

<file path=ppt/slides/_rels/slide1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6.bin"/><Relationship Id="rId7" Type="http://schemas.openxmlformats.org/officeDocument/2006/relationships/image" Target="../media/image55.emf"/><Relationship Id="rId12"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3.emf"/><Relationship Id="rId11" Type="http://schemas.openxmlformats.org/officeDocument/2006/relationships/oleObject" Target="../embeddings/oleObject48.bin"/><Relationship Id="rId5" Type="http://schemas.openxmlformats.org/officeDocument/2006/relationships/oleObject" Target="../embeddings/oleObject47.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9.bin"/><Relationship Id="rId7" Type="http://schemas.openxmlformats.org/officeDocument/2006/relationships/image" Target="../media/image58.emf"/><Relationship Id="rId12"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6.emf"/><Relationship Id="rId11" Type="http://schemas.openxmlformats.org/officeDocument/2006/relationships/oleObject" Target="../embeddings/oleObject51.bin"/><Relationship Id="rId5" Type="http://schemas.openxmlformats.org/officeDocument/2006/relationships/oleObject" Target="../embeddings/oleObject50.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52.bin"/><Relationship Id="rId7" Type="http://schemas.openxmlformats.org/officeDocument/2006/relationships/image" Target="../media/image61.emf"/><Relationship Id="rId12"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9.emf"/><Relationship Id="rId11" Type="http://schemas.openxmlformats.org/officeDocument/2006/relationships/oleObject" Target="../embeddings/oleObject54.bin"/><Relationship Id="rId5" Type="http://schemas.openxmlformats.org/officeDocument/2006/relationships/oleObject" Target="../embeddings/oleObject53.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1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55.bin"/><Relationship Id="rId7" Type="http://schemas.openxmlformats.org/officeDocument/2006/relationships/image" Target="../media/image64.emf"/><Relationship Id="rId12"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2.emf"/><Relationship Id="rId11" Type="http://schemas.openxmlformats.org/officeDocument/2006/relationships/oleObject" Target="../embeddings/oleObject57.bin"/><Relationship Id="rId5" Type="http://schemas.openxmlformats.org/officeDocument/2006/relationships/oleObject" Target="../embeddings/oleObject56.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jpe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3.emf"/><Relationship Id="rId5" Type="http://schemas.openxmlformats.org/officeDocument/2006/relationships/image" Target="../media/image2.emf"/><Relationship Id="rId10"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66.emf"/><Relationship Id="rId3" Type="http://schemas.openxmlformats.org/officeDocument/2006/relationships/image" Target="../media/image67.png"/><Relationship Id="rId7" Type="http://schemas.openxmlformats.org/officeDocument/2006/relationships/image" Target="../media/image65.emf"/><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9.bin"/><Relationship Id="rId11" Type="http://schemas.openxmlformats.org/officeDocument/2006/relationships/slide" Target="slide3.xml"/><Relationship Id="rId5" Type="http://schemas.openxmlformats.org/officeDocument/2006/relationships/image" Target="../media/image8.wmf"/><Relationship Id="rId10" Type="http://schemas.openxmlformats.org/officeDocument/2006/relationships/image" Target="../media/image7.wmf"/><Relationship Id="rId4" Type="http://schemas.openxmlformats.org/officeDocument/2006/relationships/oleObject" Target="../embeddings/oleObject58.bin"/><Relationship Id="rId9" Type="http://schemas.openxmlformats.org/officeDocument/2006/relationships/image" Target="../media/image6.wmf"/></Relationships>
</file>

<file path=ppt/slides/_rels/slide21.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image" Target="../media/image70.emf"/><Relationship Id="rId3" Type="http://schemas.openxmlformats.org/officeDocument/2006/relationships/oleObject" Target="../embeddings/oleObject61.bin"/><Relationship Id="rId7" Type="http://schemas.openxmlformats.org/officeDocument/2006/relationships/image" Target="../media/image69.emf"/><Relationship Id="rId12"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2.bin"/><Relationship Id="rId11" Type="http://schemas.openxmlformats.org/officeDocument/2006/relationships/slide" Target="slide3.xml"/><Relationship Id="rId5" Type="http://schemas.openxmlformats.org/officeDocument/2006/relationships/image" Target="../media/image71.png"/><Relationship Id="rId10" Type="http://schemas.openxmlformats.org/officeDocument/2006/relationships/image" Target="../media/image7.wmf"/><Relationship Id="rId4" Type="http://schemas.openxmlformats.org/officeDocument/2006/relationships/image" Target="../media/image8.wmf"/><Relationship Id="rId9" Type="http://schemas.openxmlformats.org/officeDocument/2006/relationships/image" Target="../media/image6.wmf"/></Relationships>
</file>

<file path=ppt/slides/_rels/slide22.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image" Target="../media/image74.emf"/><Relationship Id="rId18" Type="http://schemas.openxmlformats.org/officeDocument/2006/relationships/oleObject" Target="../embeddings/oleObject69.bin"/><Relationship Id="rId3" Type="http://schemas.openxmlformats.org/officeDocument/2006/relationships/notesSlide" Target="../notesSlides/notesSlide6.xml"/><Relationship Id="rId7" Type="http://schemas.openxmlformats.org/officeDocument/2006/relationships/image" Target="../media/image73.emf"/><Relationship Id="rId12" Type="http://schemas.openxmlformats.org/officeDocument/2006/relationships/oleObject" Target="../embeddings/oleObject66.bin"/><Relationship Id="rId17" Type="http://schemas.openxmlformats.org/officeDocument/2006/relationships/image" Target="../media/image76.wmf"/><Relationship Id="rId2" Type="http://schemas.openxmlformats.org/officeDocument/2006/relationships/slideLayout" Target="../slideLayouts/slideLayout2.xml"/><Relationship Id="rId16" Type="http://schemas.openxmlformats.org/officeDocument/2006/relationships/oleObject" Target="../embeddings/oleObject68.bin"/><Relationship Id="rId1" Type="http://schemas.openxmlformats.org/officeDocument/2006/relationships/vmlDrawing" Target="../drawings/vmlDrawing21.vml"/><Relationship Id="rId6" Type="http://schemas.openxmlformats.org/officeDocument/2006/relationships/oleObject" Target="../embeddings/oleObject65.bin"/><Relationship Id="rId11" Type="http://schemas.openxmlformats.org/officeDocument/2006/relationships/slide" Target="slide3.xml"/><Relationship Id="rId5" Type="http://schemas.openxmlformats.org/officeDocument/2006/relationships/image" Target="../media/image8.wmf"/><Relationship Id="rId15" Type="http://schemas.openxmlformats.org/officeDocument/2006/relationships/image" Target="../media/image75.wmf"/><Relationship Id="rId10" Type="http://schemas.openxmlformats.org/officeDocument/2006/relationships/image" Target="../media/image7.wmf"/><Relationship Id="rId19" Type="http://schemas.openxmlformats.org/officeDocument/2006/relationships/image" Target="../media/image77.wmf"/><Relationship Id="rId4" Type="http://schemas.openxmlformats.org/officeDocument/2006/relationships/oleObject" Target="../embeddings/oleObject64.bin"/><Relationship Id="rId9" Type="http://schemas.openxmlformats.org/officeDocument/2006/relationships/image" Target="../media/image6.wmf"/><Relationship Id="rId14" Type="http://schemas.openxmlformats.org/officeDocument/2006/relationships/oleObject" Target="../embeddings/oleObject67.bin"/></Relationships>
</file>

<file path=ppt/slides/_rels/slide2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chart" Target="../charts/chart1.xml"/><Relationship Id="rId3" Type="http://schemas.openxmlformats.org/officeDocument/2006/relationships/oleObject" Target="../embeddings/oleObject70.bin"/><Relationship Id="rId7" Type="http://schemas.openxmlformats.org/officeDocument/2006/relationships/image" Target="../media/image81.emf"/><Relationship Id="rId12"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9.emf"/><Relationship Id="rId11" Type="http://schemas.openxmlformats.org/officeDocument/2006/relationships/oleObject" Target="../embeddings/oleObject72.bin"/><Relationship Id="rId5" Type="http://schemas.openxmlformats.org/officeDocument/2006/relationships/oleObject" Target="../embeddings/oleObject71.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2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73.bin"/><Relationship Id="rId7" Type="http://schemas.openxmlformats.org/officeDocument/2006/relationships/image" Target="../media/image84.emf"/><Relationship Id="rId12" Type="http://schemas.openxmlformats.org/officeDocument/2006/relationships/image" Target="../media/image83.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2.emf"/><Relationship Id="rId11" Type="http://schemas.openxmlformats.org/officeDocument/2006/relationships/oleObject" Target="../embeddings/oleObject75.bin"/><Relationship Id="rId5" Type="http://schemas.openxmlformats.org/officeDocument/2006/relationships/oleObject" Target="../embeddings/oleObject74.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25.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image" Target="../media/image86.emf"/><Relationship Id="rId3" Type="http://schemas.openxmlformats.org/officeDocument/2006/relationships/image" Target="../media/image87.png"/><Relationship Id="rId7" Type="http://schemas.openxmlformats.org/officeDocument/2006/relationships/image" Target="../media/image85.emf"/><Relationship Id="rId12"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7.bin"/><Relationship Id="rId11" Type="http://schemas.openxmlformats.org/officeDocument/2006/relationships/slide" Target="slide3.xml"/><Relationship Id="rId5" Type="http://schemas.openxmlformats.org/officeDocument/2006/relationships/image" Target="../media/image8.wmf"/><Relationship Id="rId10" Type="http://schemas.openxmlformats.org/officeDocument/2006/relationships/image" Target="../media/image7.wmf"/><Relationship Id="rId4" Type="http://schemas.openxmlformats.org/officeDocument/2006/relationships/oleObject" Target="../embeddings/oleObject76.bin"/><Relationship Id="rId9" Type="http://schemas.openxmlformats.org/officeDocument/2006/relationships/image" Target="../media/image6.wmf"/></Relationships>
</file>

<file path=ppt/slides/_rels/slide2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91.wmf"/><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2.emf"/><Relationship Id="rId11" Type="http://schemas.openxmlformats.org/officeDocument/2006/relationships/image" Target="../media/image90.emf"/><Relationship Id="rId5" Type="http://schemas.openxmlformats.org/officeDocument/2006/relationships/image" Target="../media/image89.emf"/><Relationship Id="rId10" Type="http://schemas.openxmlformats.org/officeDocument/2006/relationships/oleObject" Target="../embeddings/oleObject80.bin"/><Relationship Id="rId4" Type="http://schemas.openxmlformats.org/officeDocument/2006/relationships/oleObject" Target="../embeddings/oleObject79.bin"/><Relationship Id="rId9" Type="http://schemas.openxmlformats.org/officeDocument/2006/relationships/slide" Target="slide3.xml"/></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1.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wmf"/><Relationship Id="rId5" Type="http://schemas.openxmlformats.org/officeDocument/2006/relationships/image" Target="../media/image95.emf"/><Relationship Id="rId10" Type="http://schemas.openxmlformats.org/officeDocument/2006/relationships/image" Target="../media/image94.emf"/><Relationship Id="rId4" Type="http://schemas.openxmlformats.org/officeDocument/2006/relationships/image" Target="../media/image93.emf"/><Relationship Id="rId9" Type="http://schemas.openxmlformats.org/officeDocument/2006/relationships/oleObject" Target="../embeddings/oleObject82.bin"/></Relationships>
</file>

<file path=ppt/slides/_rels/slide28.x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image" Target="../media/image97.emf"/><Relationship Id="rId3" Type="http://schemas.openxmlformats.org/officeDocument/2006/relationships/oleObject" Target="../embeddings/oleObject83.bin"/><Relationship Id="rId7" Type="http://schemas.openxmlformats.org/officeDocument/2006/relationships/image" Target="../media/image96.emf"/><Relationship Id="rId12"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4.bin"/><Relationship Id="rId11" Type="http://schemas.openxmlformats.org/officeDocument/2006/relationships/slide" Target="slide3.xml"/><Relationship Id="rId5" Type="http://schemas.openxmlformats.org/officeDocument/2006/relationships/image" Target="../media/image98.png"/><Relationship Id="rId10" Type="http://schemas.openxmlformats.org/officeDocument/2006/relationships/image" Target="../media/image7.wmf"/><Relationship Id="rId4" Type="http://schemas.openxmlformats.org/officeDocument/2006/relationships/image" Target="../media/image8.wmf"/><Relationship Id="rId9" Type="http://schemas.openxmlformats.org/officeDocument/2006/relationships/image" Target="../media/image6.wmf"/></Relationships>
</file>

<file path=ppt/slides/_rels/slide2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6.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wmf"/><Relationship Id="rId5" Type="http://schemas.openxmlformats.org/officeDocument/2006/relationships/image" Target="../media/image102.emf"/><Relationship Id="rId10" Type="http://schemas.openxmlformats.org/officeDocument/2006/relationships/image" Target="../media/image101.emf"/><Relationship Id="rId4" Type="http://schemas.openxmlformats.org/officeDocument/2006/relationships/image" Target="../media/image100.emf"/><Relationship Id="rId9" Type="http://schemas.openxmlformats.org/officeDocument/2006/relationships/oleObject" Target="../embeddings/oleObject87.bin"/></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image" Target="../media/image11.emf"/><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11" Type="http://schemas.openxmlformats.org/officeDocument/2006/relationships/oleObject" Target="../embeddings/oleObject5.bin"/><Relationship Id="rId5" Type="http://schemas.openxmlformats.org/officeDocument/2006/relationships/oleObject" Target="../embeddings/oleObject4.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8.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6.wmf"/><Relationship Id="rId5" Type="http://schemas.openxmlformats.org/officeDocument/2006/relationships/image" Target="../media/image105.emf"/><Relationship Id="rId10" Type="http://schemas.openxmlformats.org/officeDocument/2006/relationships/image" Target="../media/image104.emf"/><Relationship Id="rId4" Type="http://schemas.openxmlformats.org/officeDocument/2006/relationships/image" Target="../media/image103.emf"/><Relationship Id="rId9" Type="http://schemas.openxmlformats.org/officeDocument/2006/relationships/oleObject" Target="../embeddings/oleObject89.bin"/></Relationships>
</file>

<file path=ppt/slides/_rels/slide3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0.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6.wmf"/><Relationship Id="rId5" Type="http://schemas.openxmlformats.org/officeDocument/2006/relationships/image" Target="../media/image108.emf"/><Relationship Id="rId10" Type="http://schemas.openxmlformats.org/officeDocument/2006/relationships/image" Target="../media/image107.emf"/><Relationship Id="rId4" Type="http://schemas.openxmlformats.org/officeDocument/2006/relationships/image" Target="../media/image106.emf"/><Relationship Id="rId9" Type="http://schemas.openxmlformats.org/officeDocument/2006/relationships/oleObject" Target="../embeddings/oleObject91.bin"/></Relationships>
</file>

<file path=ppt/slides/_rels/slide3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2.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6.wmf"/><Relationship Id="rId5" Type="http://schemas.openxmlformats.org/officeDocument/2006/relationships/image" Target="../media/image111.emf"/><Relationship Id="rId10" Type="http://schemas.openxmlformats.org/officeDocument/2006/relationships/image" Target="../media/image110.emf"/><Relationship Id="rId4" Type="http://schemas.openxmlformats.org/officeDocument/2006/relationships/image" Target="../media/image109.emf"/><Relationship Id="rId9" Type="http://schemas.openxmlformats.org/officeDocument/2006/relationships/oleObject" Target="../embeddings/oleObject93.bin"/></Relationships>
</file>

<file path=ppt/slides/_rels/slide3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4.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wmf"/><Relationship Id="rId5" Type="http://schemas.openxmlformats.org/officeDocument/2006/relationships/image" Target="../media/image114.emf"/><Relationship Id="rId10" Type="http://schemas.openxmlformats.org/officeDocument/2006/relationships/image" Target="../media/image113.emf"/><Relationship Id="rId4" Type="http://schemas.openxmlformats.org/officeDocument/2006/relationships/image" Target="../media/image112.emf"/><Relationship Id="rId9" Type="http://schemas.openxmlformats.org/officeDocument/2006/relationships/oleObject" Target="../embeddings/oleObject95.bin"/></Relationships>
</file>

<file path=ppt/slides/_rels/slide3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6.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6.wmf"/><Relationship Id="rId5" Type="http://schemas.openxmlformats.org/officeDocument/2006/relationships/image" Target="../media/image117.emf"/><Relationship Id="rId10" Type="http://schemas.openxmlformats.org/officeDocument/2006/relationships/image" Target="../media/image116.emf"/><Relationship Id="rId4" Type="http://schemas.openxmlformats.org/officeDocument/2006/relationships/image" Target="../media/image115.emf"/><Relationship Id="rId9" Type="http://schemas.openxmlformats.org/officeDocument/2006/relationships/oleObject" Target="../embeddings/oleObject97.bin"/></Relationships>
</file>

<file path=ppt/slides/_rels/slide3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8.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6.wmf"/><Relationship Id="rId5" Type="http://schemas.openxmlformats.org/officeDocument/2006/relationships/image" Target="../media/image120.emf"/><Relationship Id="rId10" Type="http://schemas.openxmlformats.org/officeDocument/2006/relationships/image" Target="../media/image119.emf"/><Relationship Id="rId4" Type="http://schemas.openxmlformats.org/officeDocument/2006/relationships/image" Target="../media/image118.emf"/><Relationship Id="rId9" Type="http://schemas.openxmlformats.org/officeDocument/2006/relationships/oleObject" Target="../embeddings/oleObject99.bin"/></Relationships>
</file>

<file path=ppt/slides/_rels/slide3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0.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6.wmf"/><Relationship Id="rId5" Type="http://schemas.openxmlformats.org/officeDocument/2006/relationships/image" Target="../media/image123.emf"/><Relationship Id="rId10" Type="http://schemas.openxmlformats.org/officeDocument/2006/relationships/image" Target="../media/image122.emf"/><Relationship Id="rId4" Type="http://schemas.openxmlformats.org/officeDocument/2006/relationships/image" Target="../media/image121.emf"/><Relationship Id="rId9" Type="http://schemas.openxmlformats.org/officeDocument/2006/relationships/oleObject" Target="../embeddings/oleObject101.bin"/></Relationships>
</file>

<file path=ppt/slides/_rels/slide3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2.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6.wmf"/><Relationship Id="rId5" Type="http://schemas.openxmlformats.org/officeDocument/2006/relationships/image" Target="../media/image126.emf"/><Relationship Id="rId10" Type="http://schemas.openxmlformats.org/officeDocument/2006/relationships/image" Target="../media/image125.emf"/><Relationship Id="rId4" Type="http://schemas.openxmlformats.org/officeDocument/2006/relationships/image" Target="../media/image124.emf"/><Relationship Id="rId9" Type="http://schemas.openxmlformats.org/officeDocument/2006/relationships/oleObject" Target="../embeddings/oleObject103.bin"/></Relationships>
</file>

<file path=ppt/slides/_rels/slide3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4.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6.wmf"/><Relationship Id="rId5" Type="http://schemas.openxmlformats.org/officeDocument/2006/relationships/image" Target="../media/image129.emf"/><Relationship Id="rId10" Type="http://schemas.openxmlformats.org/officeDocument/2006/relationships/image" Target="../media/image128.emf"/><Relationship Id="rId4" Type="http://schemas.openxmlformats.org/officeDocument/2006/relationships/image" Target="../media/image127.emf"/><Relationship Id="rId9" Type="http://schemas.openxmlformats.org/officeDocument/2006/relationships/oleObject" Target="../embeddings/oleObject105.bin"/></Relationships>
</file>

<file path=ppt/slides/_rels/slide3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6.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6.wmf"/><Relationship Id="rId5" Type="http://schemas.openxmlformats.org/officeDocument/2006/relationships/image" Target="../media/image132.emf"/><Relationship Id="rId10" Type="http://schemas.openxmlformats.org/officeDocument/2006/relationships/image" Target="../media/image131.emf"/><Relationship Id="rId4" Type="http://schemas.openxmlformats.org/officeDocument/2006/relationships/image" Target="../media/image130.emf"/><Relationship Id="rId9" Type="http://schemas.openxmlformats.org/officeDocument/2006/relationships/oleObject" Target="../embeddings/oleObject107.bin"/></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6.bin"/><Relationship Id="rId7" Type="http://schemas.openxmlformats.org/officeDocument/2006/relationships/image" Target="../media/image14.emf"/><Relationship Id="rId12"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11" Type="http://schemas.openxmlformats.org/officeDocument/2006/relationships/oleObject" Target="../embeddings/oleObject8.bin"/><Relationship Id="rId5" Type="http://schemas.openxmlformats.org/officeDocument/2006/relationships/oleObject" Target="../embeddings/oleObject7.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8.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6.wmf"/><Relationship Id="rId5" Type="http://schemas.openxmlformats.org/officeDocument/2006/relationships/image" Target="../media/image135.emf"/><Relationship Id="rId10" Type="http://schemas.openxmlformats.org/officeDocument/2006/relationships/image" Target="../media/image134.emf"/><Relationship Id="rId4" Type="http://schemas.openxmlformats.org/officeDocument/2006/relationships/image" Target="../media/image133.emf"/><Relationship Id="rId9" Type="http://schemas.openxmlformats.org/officeDocument/2006/relationships/oleObject" Target="../embeddings/oleObject109.bin"/></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9.bin"/><Relationship Id="rId7" Type="http://schemas.openxmlformats.org/officeDocument/2006/relationships/image" Target="../media/image17.emf"/><Relationship Id="rId12"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oleObject" Target="../embeddings/oleObject11.bin"/><Relationship Id="rId5" Type="http://schemas.openxmlformats.org/officeDocument/2006/relationships/oleObject" Target="../embeddings/oleObject10.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2.bin"/><Relationship Id="rId7" Type="http://schemas.openxmlformats.org/officeDocument/2006/relationships/image" Target="../media/image20.emf"/><Relationship Id="rId12"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emf"/><Relationship Id="rId11" Type="http://schemas.openxmlformats.org/officeDocument/2006/relationships/oleObject" Target="../embeddings/oleObject14.bin"/><Relationship Id="rId5" Type="http://schemas.openxmlformats.org/officeDocument/2006/relationships/oleObject" Target="../embeddings/oleObject13.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5.bin"/><Relationship Id="rId7" Type="http://schemas.openxmlformats.org/officeDocument/2006/relationships/image" Target="../media/image23.emf"/><Relationship Id="rId12"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11" Type="http://schemas.openxmlformats.org/officeDocument/2006/relationships/oleObject" Target="../embeddings/oleObject17.bin"/><Relationship Id="rId5" Type="http://schemas.openxmlformats.org/officeDocument/2006/relationships/oleObject" Target="../embeddings/oleObject16.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8.bin"/><Relationship Id="rId7" Type="http://schemas.openxmlformats.org/officeDocument/2006/relationships/image" Target="../media/image26.emf"/><Relationship Id="rId12"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emf"/><Relationship Id="rId11" Type="http://schemas.openxmlformats.org/officeDocument/2006/relationships/oleObject" Target="../embeddings/oleObject20.bin"/><Relationship Id="rId5" Type="http://schemas.openxmlformats.org/officeDocument/2006/relationships/oleObject" Target="../embeddings/oleObject19.bin"/><Relationship Id="rId10" Type="http://schemas.openxmlformats.org/officeDocument/2006/relationships/slide" Target="slide3.xml"/><Relationship Id="rId4" Type="http://schemas.openxmlformats.org/officeDocument/2006/relationships/image" Target="../media/image8.wmf"/><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28.emf"/><Relationship Id="rId18" Type="http://schemas.openxmlformats.org/officeDocument/2006/relationships/oleObject" Target="../embeddings/oleObject27.bin"/><Relationship Id="rId3" Type="http://schemas.openxmlformats.org/officeDocument/2006/relationships/notesSlide" Target="../notesSlides/notesSlide2.xml"/><Relationship Id="rId7" Type="http://schemas.openxmlformats.org/officeDocument/2006/relationships/image" Target="../media/image27.emf"/><Relationship Id="rId12" Type="http://schemas.openxmlformats.org/officeDocument/2006/relationships/oleObject" Target="../embeddings/oleObject23.bin"/><Relationship Id="rId17"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oleObject" Target="../embeddings/oleObject25.bin"/><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slide" Target="slide3.xml"/><Relationship Id="rId5" Type="http://schemas.openxmlformats.org/officeDocument/2006/relationships/image" Target="../media/image8.wmf"/><Relationship Id="rId15" Type="http://schemas.openxmlformats.org/officeDocument/2006/relationships/image" Target="../media/image29.wmf"/><Relationship Id="rId10" Type="http://schemas.openxmlformats.org/officeDocument/2006/relationships/image" Target="../media/image7.wmf"/><Relationship Id="rId19" Type="http://schemas.openxmlformats.org/officeDocument/2006/relationships/image" Target="../media/image31.png"/><Relationship Id="rId4" Type="http://schemas.openxmlformats.org/officeDocument/2006/relationships/oleObject" Target="../embeddings/oleObject21.bin"/><Relationship Id="rId9" Type="http://schemas.openxmlformats.org/officeDocument/2006/relationships/image" Target="../media/image6.wmf"/><Relationship Id="rId14"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5000"/>
          </a:schemeClr>
        </a:solidFill>
        <a:effectLst/>
      </p:bgPr>
    </p:bg>
    <p:spTree>
      <p:nvGrpSpPr>
        <p:cNvPr id="1" name=""/>
        <p:cNvGrpSpPr/>
        <p:nvPr/>
      </p:nvGrpSpPr>
      <p:grpSpPr>
        <a:xfrm>
          <a:off x="0" y="0"/>
          <a:ext cx="0" cy="0"/>
          <a:chOff x="0" y="0"/>
          <a:chExt cx="0" cy="0"/>
        </a:xfrm>
      </p:grpSpPr>
      <p:sp>
        <p:nvSpPr>
          <p:cNvPr id="419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483677-71E9-4439-9FAA-2621C2FB94F3}" type="slidenum">
              <a:rPr lang="en-US" altLang="en-US">
                <a:solidFill>
                  <a:srgbClr val="898989"/>
                </a:solidFill>
                <a:latin typeface="Calibri" pitchFamily="-109" charset="0"/>
              </a:rPr>
              <a:pPr eaLnBrk="1" hangingPunct="1"/>
              <a:t>1</a:t>
            </a:fld>
            <a:endParaRPr lang="en-US" altLang="en-US">
              <a:solidFill>
                <a:srgbClr val="898989"/>
              </a:solidFill>
              <a:latin typeface="Calibri" pitchFamily="-109" charset="0"/>
            </a:endParaRPr>
          </a:p>
        </p:txBody>
      </p:sp>
      <p:sp>
        <p:nvSpPr>
          <p:cNvPr id="41988" name="Rectangle 2" descr="Recycled paper"/>
          <p:cNvSpPr>
            <a:spLocks noChangeArrowheads="1"/>
          </p:cNvSpPr>
          <p:nvPr/>
        </p:nvSpPr>
        <p:spPr bwMode="auto">
          <a:xfrm>
            <a:off x="5410200" y="2209800"/>
            <a:ext cx="35052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4400" b="1" dirty="0">
                <a:latin typeface="Calibri" pitchFamily="-109" charset="0"/>
              </a:rPr>
              <a:t>Consumer Preferences and the Concept of Utility</a:t>
            </a:r>
          </a:p>
        </p:txBody>
      </p:sp>
      <p:sp>
        <p:nvSpPr>
          <p:cNvPr id="15" name="Title 14"/>
          <p:cNvSpPr txBox="1">
            <a:spLocks/>
          </p:cNvSpPr>
          <p:nvPr/>
        </p:nvSpPr>
        <p:spPr>
          <a:xfrm>
            <a:off x="5410200" y="304800"/>
            <a:ext cx="3505200" cy="914400"/>
          </a:xfrm>
          <a:prstGeom prst="rect">
            <a:avLst/>
          </a:prstGeom>
          <a:solidFill>
            <a:schemeClr val="accent3">
              <a:lumMod val="50000"/>
            </a:schemeClr>
          </a:solidFill>
        </p:spPr>
        <p:txBody>
          <a:bodyPr/>
          <a:lstStyle/>
          <a:p>
            <a:pPr algn="ctr" eaLnBrk="0" hangingPunct="0">
              <a:defRPr/>
            </a:pPr>
            <a:r>
              <a:rPr lang="en-US" sz="4400" b="1" dirty="0">
                <a:solidFill>
                  <a:schemeClr val="bg1"/>
                </a:solidFill>
                <a:latin typeface="+mj-lt"/>
                <a:ea typeface="+mj-ea"/>
                <a:cs typeface="+mj-cs"/>
              </a:rPr>
              <a:t>Chapter 3</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 y="51707"/>
            <a:ext cx="5254307" cy="673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14D111-505A-4F30-8379-A331D9F05F0A}" type="slidenum">
              <a:rPr lang="en-US" altLang="en-US">
                <a:solidFill>
                  <a:srgbClr val="898989"/>
                </a:solidFill>
                <a:latin typeface="Calibri" pitchFamily="-109" charset="0"/>
              </a:rPr>
              <a:pPr eaLnBrk="1" hangingPunct="1"/>
              <a:t>10</a:t>
            </a:fld>
            <a:endParaRPr lang="en-US" altLang="en-US">
              <a:solidFill>
                <a:srgbClr val="898989"/>
              </a:solidFill>
              <a:latin typeface="Calibri" pitchFamily="-109" charset="0"/>
            </a:endParaRPr>
          </a:p>
        </p:txBody>
      </p:sp>
      <p:graphicFrame>
        <p:nvGraphicFramePr>
          <p:cNvPr id="9218"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9242" name="Document" r:id="rId4" imgW="7658280" imgH="1981080" progId="Word.Document.8">
                  <p:embed/>
                </p:oleObj>
              </mc:Choice>
              <mc:Fallback>
                <p:oleObj name="Document" r:id="rId4" imgW="7658280" imgH="1981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9222"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Marginal Utility</a:t>
            </a:r>
            <a:endParaRPr lang="en-US" altLang="en-US" sz="4400" b="1" i="1">
              <a:solidFill>
                <a:srgbClr val="000066"/>
              </a:solidFill>
              <a:latin typeface="Calibri" pitchFamily="-109" charset="0"/>
            </a:endParaRPr>
          </a:p>
        </p:txBody>
      </p:sp>
      <p:sp>
        <p:nvSpPr>
          <p:cNvPr id="1123342" name="Rectangle 14"/>
          <p:cNvSpPr>
            <a:spLocks noChangeArrowheads="1"/>
          </p:cNvSpPr>
          <p:nvPr/>
        </p:nvSpPr>
        <p:spPr bwMode="auto">
          <a:xfrm>
            <a:off x="609600" y="1524000"/>
            <a:ext cx="7924800" cy="4832350"/>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solidFill>
                  <a:srgbClr val="376092"/>
                </a:solidFill>
                <a:latin typeface="Calibri" pitchFamily="-109" charset="0"/>
                <a:cs typeface="Times New Roman" pitchFamily="18" charset="0"/>
              </a:rPr>
              <a:t>Marginal Utility</a:t>
            </a:r>
            <a:r>
              <a:rPr lang="en-US" altLang="en-US" sz="2800">
                <a:solidFill>
                  <a:srgbClr val="000066"/>
                </a:solidFill>
                <a:latin typeface="Calibri" pitchFamily="-109" charset="0"/>
                <a:cs typeface="Times New Roman" pitchFamily="18" charset="0"/>
              </a:rPr>
              <a:t> </a:t>
            </a:r>
            <a:r>
              <a:rPr lang="en-US" altLang="en-US" sz="2800">
                <a:latin typeface="Calibri" pitchFamily="-109" charset="0"/>
                <a:cs typeface="Times New Roman" pitchFamily="18" charset="0"/>
              </a:rPr>
              <a:t>of a good y </a:t>
            </a:r>
          </a:p>
          <a:p>
            <a:pPr algn="just" eaLnBrk="1" hangingPunct="1"/>
            <a:endParaRPr lang="en-US" altLang="en-US" sz="2800">
              <a:latin typeface="Calibri" pitchFamily="-109" charset="0"/>
              <a:cs typeface="Times New Roman" pitchFamily="18" charset="0"/>
            </a:endParaRPr>
          </a:p>
          <a:p>
            <a:pPr lvl="1" algn="just" eaLnBrk="1" hangingPunct="1">
              <a:buFont typeface="Arial" charset="0"/>
              <a:buChar char="•"/>
            </a:pPr>
            <a:r>
              <a:rPr lang="en-US" altLang="en-US" sz="2800">
                <a:latin typeface="Calibri" pitchFamily="-109" charset="0"/>
                <a:cs typeface="Times New Roman" pitchFamily="18" charset="0"/>
              </a:rPr>
              <a:t> additional utility that the consumer gets from consuming a little more of y</a:t>
            </a:r>
          </a:p>
          <a:p>
            <a:pPr lvl="1" algn="just" eaLnBrk="1" hangingPunct="1"/>
            <a:endParaRPr lang="en-US" altLang="en-US" sz="2800">
              <a:latin typeface="Calibri" pitchFamily="-109" charset="0"/>
              <a:cs typeface="Times New Roman" pitchFamily="18" charset="0"/>
            </a:endParaRPr>
          </a:p>
          <a:p>
            <a:pPr lvl="1" algn="just" eaLnBrk="1" hangingPunct="1">
              <a:buFont typeface="Arial" charset="0"/>
              <a:buChar char="•"/>
            </a:pPr>
            <a:r>
              <a:rPr lang="en-US" altLang="en-US" sz="2800">
                <a:latin typeface="Calibri" pitchFamily="-109" charset="0"/>
                <a:cs typeface="Times New Roman" pitchFamily="18" charset="0"/>
              </a:rPr>
              <a:t> i.e. the rate at which total utility changes as the level of consumption of good y rises</a:t>
            </a:r>
          </a:p>
          <a:p>
            <a:pPr lvl="1" algn="just" eaLnBrk="1" hangingPunct="1"/>
            <a:endParaRPr lang="en-US" altLang="en-US" sz="2800">
              <a:latin typeface="Calibri" pitchFamily="-109" charset="0"/>
              <a:cs typeface="Times New Roman" pitchFamily="18" charset="0"/>
            </a:endParaRPr>
          </a:p>
          <a:p>
            <a:pPr lvl="1" algn="just" eaLnBrk="1" hangingPunct="1">
              <a:buFont typeface="Arial" charset="0"/>
              <a:buChar char="•"/>
            </a:pPr>
            <a:r>
              <a:rPr lang="en-US" altLang="en-US" sz="2800">
                <a:latin typeface="Calibri" pitchFamily="-109" charset="0"/>
              </a:rPr>
              <a:t> MU</a:t>
            </a:r>
            <a:r>
              <a:rPr lang="en-US" altLang="en-US" sz="2800" baseline="-25000">
                <a:latin typeface="Calibri" pitchFamily="-109" charset="0"/>
                <a:sym typeface="Symbol" pitchFamily="18" charset="2"/>
              </a:rPr>
              <a:t>y</a:t>
            </a:r>
            <a:r>
              <a:rPr lang="en-US" altLang="en-US" sz="2800">
                <a:latin typeface="Calibri" pitchFamily="-109" charset="0"/>
                <a:sym typeface="Symbol" pitchFamily="18" charset="2"/>
              </a:rPr>
              <a:t> = </a:t>
            </a:r>
            <a:r>
              <a:rPr lang="en-US" altLang="en-US" sz="2800">
                <a:latin typeface="Calibri" pitchFamily="-109" charset="0"/>
              </a:rPr>
              <a:t>U/</a:t>
            </a:r>
            <a:r>
              <a:rPr lang="en-US" altLang="en-US" sz="2800">
                <a:latin typeface="Calibri" pitchFamily="-109" charset="0"/>
                <a:sym typeface="Symbol" pitchFamily="18" charset="2"/>
              </a:rPr>
              <a:t>y</a:t>
            </a:r>
            <a:endParaRPr lang="en-US" altLang="en-US" sz="2800">
              <a:latin typeface="Calibri" pitchFamily="-109" charset="0"/>
            </a:endParaRPr>
          </a:p>
          <a:p>
            <a:pPr lvl="1" algn="just" eaLnBrk="1" hangingPunct="1"/>
            <a:endParaRPr lang="en-US" altLang="en-US" sz="2800">
              <a:latin typeface="Calibri" pitchFamily="-109" charset="0"/>
            </a:endParaRPr>
          </a:p>
          <a:p>
            <a:pPr lvl="1" algn="just" eaLnBrk="1" hangingPunct="1">
              <a:buFont typeface="Arial" charset="0"/>
              <a:buChar char="•"/>
            </a:pPr>
            <a:r>
              <a:rPr lang="en-US" altLang="en-US" sz="2800">
                <a:latin typeface="Calibri" pitchFamily="-109" charset="0"/>
                <a:sym typeface="Symbol" pitchFamily="18" charset="2"/>
              </a:rPr>
              <a:t> slope of the utility function with respect to y</a:t>
            </a:r>
          </a:p>
        </p:txBody>
      </p:sp>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9219"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9243"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5" name="Picture 17"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8"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20"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9244"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9229"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7F55CB-305C-4B41-B4D3-745E3A713707}" type="slidenum">
              <a:rPr lang="en-US" altLang="en-US">
                <a:solidFill>
                  <a:srgbClr val="898989"/>
                </a:solidFill>
                <a:latin typeface="Calibri" pitchFamily="-109" charset="0"/>
              </a:rPr>
              <a:pPr eaLnBrk="1" hangingPunct="1"/>
              <a:t>11</a:t>
            </a:fld>
            <a:endParaRPr lang="en-US" altLang="en-US">
              <a:solidFill>
                <a:srgbClr val="898989"/>
              </a:solidFill>
              <a:latin typeface="Calibri" pitchFamily="-109" charset="0"/>
            </a:endParaRPr>
          </a:p>
        </p:txBody>
      </p:sp>
      <p:graphicFrame>
        <p:nvGraphicFramePr>
          <p:cNvPr id="10242"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0266" name="Document" r:id="rId4" imgW="7658280" imgH="1981080" progId="Word.Document.8">
                  <p:embed/>
                </p:oleObj>
              </mc:Choice>
              <mc:Fallback>
                <p:oleObj name="Document" r:id="rId4" imgW="7658280" imgH="1981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0246"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Diminishing Marginal Utility</a:t>
            </a:r>
            <a:endParaRPr lang="en-US" altLang="en-US" sz="4400" b="1" i="1" dirty="0">
              <a:solidFill>
                <a:srgbClr val="000066"/>
              </a:solidFill>
              <a:latin typeface="Calibri" pitchFamily="-109" charset="0"/>
            </a:endParaRPr>
          </a:p>
        </p:txBody>
      </p:sp>
      <p:sp>
        <p:nvSpPr>
          <p:cNvPr id="1123342" name="Rectangle 14"/>
          <p:cNvSpPr>
            <a:spLocks noChangeArrowheads="1"/>
          </p:cNvSpPr>
          <p:nvPr/>
        </p:nvSpPr>
        <p:spPr bwMode="auto">
          <a:xfrm>
            <a:off x="609600" y="1524000"/>
            <a:ext cx="7924800" cy="1570038"/>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3200">
                <a:latin typeface="Calibri" pitchFamily="-109" charset="0"/>
              </a:rPr>
              <a:t>The principle of </a:t>
            </a:r>
            <a:r>
              <a:rPr lang="en-US" altLang="en-US" sz="3200">
                <a:solidFill>
                  <a:srgbClr val="000066"/>
                </a:solidFill>
                <a:latin typeface="Calibri" pitchFamily="-109" charset="0"/>
              </a:rPr>
              <a:t>diminishing marginal utility </a:t>
            </a:r>
            <a:r>
              <a:rPr lang="en-US" altLang="en-US" sz="3200">
                <a:latin typeface="Calibri" pitchFamily="-109" charset="0"/>
              </a:rPr>
              <a:t>states that the marginal utility falls as the consumer consumes more of a good.</a:t>
            </a:r>
            <a:endParaRPr lang="en-US" altLang="en-US" sz="3200">
              <a:latin typeface="Calibri" pitchFamily="-109" charset="0"/>
              <a:sym typeface="Symbol" pitchFamily="18" charset="2"/>
            </a:endParaRPr>
          </a:p>
        </p:txBody>
      </p:sp>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0243"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267"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9" name="Picture 17"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18"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4"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268"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0253"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itle 14"/>
          <p:cNvSpPr>
            <a:spLocks noGrp="1"/>
          </p:cNvSpPr>
          <p:nvPr>
            <p:ph type="title"/>
          </p:nvPr>
        </p:nvSpPr>
        <p:spPr>
          <a:xfrm>
            <a:off x="4419600" y="274638"/>
            <a:ext cx="4267200" cy="1935162"/>
          </a:xfrm>
          <a:solidFill>
            <a:schemeClr val="accent3">
              <a:lumMod val="75000"/>
            </a:schemeClr>
          </a:solidFill>
          <a:ln w="25400" cap="rnd">
            <a:solidFill>
              <a:srgbClr val="3333CC"/>
            </a:solidFill>
            <a:round/>
            <a:headEnd/>
            <a:tailEnd/>
          </a:ln>
        </p:spPr>
        <p:txBody>
          <a:bodyPr/>
          <a:lstStyle/>
          <a:p>
            <a:r>
              <a:rPr lang="en-US" altLang="en-US" b="1" dirty="0" smtClean="0">
                <a:solidFill>
                  <a:srgbClr val="000066"/>
                </a:solidFill>
              </a:rPr>
              <a:t>Diminishing Marginal Utility</a:t>
            </a:r>
            <a:endParaRPr lang="en-US" altLang="en-US" dirty="0" smtClean="0"/>
          </a:p>
        </p:txBody>
      </p:sp>
      <p:sp>
        <p:nvSpPr>
          <p:cNvPr id="112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42B45E-97D4-4FE1-A576-22A1E71675B4}" type="slidenum">
              <a:rPr lang="en-US" altLang="en-US">
                <a:solidFill>
                  <a:srgbClr val="898989"/>
                </a:solidFill>
                <a:latin typeface="Calibri" pitchFamily="-109" charset="0"/>
              </a:rPr>
              <a:pPr eaLnBrk="1" hangingPunct="1"/>
              <a:t>12</a:t>
            </a:fld>
            <a:endParaRPr lang="en-US" altLang="en-US">
              <a:solidFill>
                <a:srgbClr val="898989"/>
              </a:solidFill>
              <a:latin typeface="Calibri" pitchFamily="-109" charset="0"/>
            </a:endParaRPr>
          </a:p>
        </p:txBody>
      </p:sp>
      <p:graphicFrame>
        <p:nvGraphicFramePr>
          <p:cNvPr id="11266" name="Object 2"/>
          <p:cNvGraphicFramePr>
            <a:graphicFrameLocks noGrp="1" noChangeAspect="1"/>
          </p:cNvGraphicFramePr>
          <p:nvPr>
            <p:ph type="body" idx="4294967295"/>
          </p:nvPr>
        </p:nvGraphicFramePr>
        <p:xfrm flipH="1">
          <a:off x="0" y="2520950"/>
          <a:ext cx="3276600" cy="847725"/>
        </p:xfrm>
        <a:graphic>
          <a:graphicData uri="http://schemas.openxmlformats.org/presentationml/2006/ole">
            <mc:AlternateContent xmlns:mc="http://schemas.openxmlformats.org/markup-compatibility/2006">
              <mc:Choice xmlns:v="urn:schemas-microsoft-com:vml" Requires="v">
                <p:oleObj spid="_x0000_s11290" name="Document" r:id="rId4" imgW="7658280" imgH="1981080" progId="Word.Document.8">
                  <p:embed/>
                </p:oleObj>
              </mc:Choice>
              <mc:Fallback>
                <p:oleObj name="Document" r:id="rId4" imgW="7658280" imgH="1981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0" y="2520950"/>
                        <a:ext cx="3276600" cy="847725"/>
                      </a:xfrm>
                      <a:prstGeom prst="rect">
                        <a:avLst/>
                      </a:prstGeom>
                    </p:spPr>
                  </p:pic>
                </p:oleObj>
              </mc:Fallback>
            </mc:AlternateContent>
          </a:graphicData>
        </a:graphic>
      </p:graphicFrame>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1267"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1291"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2" name="Picture 17"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8"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8"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1292"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1276"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2225"/>
            <a:ext cx="3962400"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ED3F11-AB12-40C8-8511-79B1E7D09E49}" type="slidenum">
              <a:rPr lang="en-US" altLang="en-US">
                <a:solidFill>
                  <a:srgbClr val="898989"/>
                </a:solidFill>
                <a:latin typeface="Calibri" pitchFamily="-109" charset="0"/>
              </a:rPr>
              <a:pPr eaLnBrk="1" hangingPunct="1"/>
              <a:t>13</a:t>
            </a:fld>
            <a:endParaRPr lang="en-US" altLang="en-US">
              <a:solidFill>
                <a:srgbClr val="898989"/>
              </a:solidFill>
              <a:latin typeface="Calibri" pitchFamily="-109" charset="0"/>
            </a:endParaRPr>
          </a:p>
        </p:txBody>
      </p:sp>
      <p:graphicFrame>
        <p:nvGraphicFramePr>
          <p:cNvPr id="12290"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2314"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2294"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Marginal Utility</a:t>
            </a:r>
            <a:endParaRPr lang="en-US" altLang="en-US" sz="4400" b="1" i="1">
              <a:solidFill>
                <a:srgbClr val="000066"/>
              </a:solidFill>
              <a:latin typeface="Calibri" pitchFamily="-109" charset="0"/>
            </a:endParaRPr>
          </a:p>
        </p:txBody>
      </p:sp>
      <p:sp>
        <p:nvSpPr>
          <p:cNvPr id="1123342" name="Rectangle 14"/>
          <p:cNvSpPr>
            <a:spLocks noChangeArrowheads="1"/>
          </p:cNvSpPr>
          <p:nvPr/>
        </p:nvSpPr>
        <p:spPr bwMode="auto">
          <a:xfrm>
            <a:off x="685800" y="1752600"/>
            <a:ext cx="8001000" cy="3970338"/>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dirty="0">
                <a:latin typeface="Calibri" pitchFamily="-109" charset="0"/>
                <a:cs typeface="Times New Roman" pitchFamily="18" charset="0"/>
              </a:rPr>
              <a:t>The </a:t>
            </a:r>
            <a:r>
              <a:rPr lang="en-US" altLang="en-US" sz="2800" dirty="0">
                <a:solidFill>
                  <a:srgbClr val="000066"/>
                </a:solidFill>
                <a:latin typeface="Calibri" pitchFamily="-109" charset="0"/>
                <a:cs typeface="Times New Roman" pitchFamily="18" charset="0"/>
              </a:rPr>
              <a:t>marginal utility </a:t>
            </a:r>
            <a:r>
              <a:rPr lang="en-US" altLang="en-US" sz="2800" dirty="0">
                <a:latin typeface="Calibri" pitchFamily="-109" charset="0"/>
                <a:cs typeface="Times New Roman" pitchFamily="18" charset="0"/>
              </a:rPr>
              <a:t>of a good, x, is the additional utility that the consumer gets from consuming a little more of x when the consumption of all the other goods in the consumer’s basket remain constant.</a:t>
            </a:r>
          </a:p>
          <a:p>
            <a:pPr algn="just" eaLnBrk="1" hangingPunct="1"/>
            <a:endParaRPr lang="en-US" altLang="en-US" sz="2800" dirty="0">
              <a:latin typeface="Calibri" pitchFamily="-109" charset="0"/>
              <a:cs typeface="Times New Roman" pitchFamily="18" charset="0"/>
            </a:endParaRPr>
          </a:p>
          <a:p>
            <a:pPr lvl="1" algn="just" eaLnBrk="1" hangingPunct="1">
              <a:buFontTx/>
              <a:buChar char="•"/>
            </a:pPr>
            <a:r>
              <a:rPr lang="en-US" altLang="en-US" sz="2800" dirty="0">
                <a:latin typeface="Calibri" pitchFamily="-109" charset="0"/>
              </a:rPr>
              <a:t>U(x, y) = x + y </a:t>
            </a:r>
          </a:p>
          <a:p>
            <a:pPr lvl="1" algn="just" eaLnBrk="1" hangingPunct="1">
              <a:buFontTx/>
              <a:buChar char="•"/>
            </a:pPr>
            <a:r>
              <a:rPr lang="en-US" altLang="en-US" sz="2800" dirty="0">
                <a:latin typeface="Calibri" pitchFamily="-109" charset="0"/>
                <a:sym typeface="Symbol" pitchFamily="18" charset="2"/>
              </a:rPr>
              <a:t></a:t>
            </a:r>
            <a:r>
              <a:rPr lang="en-US" altLang="en-US" sz="2800" dirty="0">
                <a:latin typeface="Calibri" pitchFamily="-109" charset="0"/>
              </a:rPr>
              <a:t>U/</a:t>
            </a:r>
            <a:r>
              <a:rPr lang="en-US" altLang="en-US" sz="2800" dirty="0">
                <a:latin typeface="Calibri" pitchFamily="-109" charset="0"/>
                <a:sym typeface="Symbol" pitchFamily="18" charset="2"/>
              </a:rPr>
              <a:t></a:t>
            </a:r>
            <a:r>
              <a:rPr lang="en-US" altLang="en-US" sz="2800" dirty="0">
                <a:latin typeface="Calibri" pitchFamily="-109" charset="0"/>
              </a:rPr>
              <a:t>x (y held constant) = </a:t>
            </a:r>
            <a:r>
              <a:rPr lang="en-US" altLang="en-US" sz="2800" dirty="0" err="1" smtClean="0">
                <a:latin typeface="Calibri" pitchFamily="-109" charset="0"/>
              </a:rPr>
              <a:t>MU</a:t>
            </a:r>
            <a:r>
              <a:rPr lang="en-US" altLang="en-US" sz="2800" baseline="-25000" dirty="0" err="1" smtClean="0">
                <a:latin typeface="Calibri" pitchFamily="-109" charset="0"/>
                <a:sym typeface="Symbol" pitchFamily="18" charset="2"/>
              </a:rPr>
              <a:t>x</a:t>
            </a:r>
            <a:r>
              <a:rPr lang="en-US" altLang="en-US" sz="2800" baseline="-25000" dirty="0" smtClean="0">
                <a:latin typeface="Calibri" pitchFamily="-109" charset="0"/>
                <a:sym typeface="Symbol" pitchFamily="18" charset="2"/>
              </a:rPr>
              <a:t> </a:t>
            </a:r>
            <a:r>
              <a:rPr lang="en-US" altLang="en-US" sz="2800" dirty="0" smtClean="0">
                <a:latin typeface="Calibri" pitchFamily="-109" charset="0"/>
                <a:sym typeface="Symbol" pitchFamily="18" charset="2"/>
              </a:rPr>
              <a:t>= 1</a:t>
            </a:r>
            <a:r>
              <a:rPr lang="en-US" altLang="en-US" sz="2800" baseline="-25000" dirty="0" smtClean="0">
                <a:latin typeface="Calibri" pitchFamily="-109" charset="0"/>
                <a:sym typeface="Symbol" pitchFamily="18" charset="2"/>
              </a:rPr>
              <a:t> </a:t>
            </a:r>
            <a:endParaRPr lang="en-US" altLang="en-US" sz="2800" baseline="-25000" dirty="0">
              <a:latin typeface="Calibri" pitchFamily="-109" charset="0"/>
              <a:sym typeface="Symbol" pitchFamily="18" charset="2"/>
            </a:endParaRPr>
          </a:p>
          <a:p>
            <a:pPr lvl="1" algn="just" eaLnBrk="1" hangingPunct="1">
              <a:buFontTx/>
              <a:buChar char="•"/>
            </a:pPr>
            <a:r>
              <a:rPr lang="en-US" altLang="en-US" sz="2800" dirty="0">
                <a:latin typeface="Calibri" pitchFamily="-109" charset="0"/>
                <a:sym typeface="Symbol" pitchFamily="18" charset="2"/>
              </a:rPr>
              <a:t> </a:t>
            </a:r>
            <a:r>
              <a:rPr lang="en-US" altLang="en-US" sz="2800" dirty="0">
                <a:latin typeface="Calibri" pitchFamily="-109" charset="0"/>
              </a:rPr>
              <a:t>U/</a:t>
            </a:r>
            <a:r>
              <a:rPr lang="en-US" altLang="en-US" sz="2800" dirty="0">
                <a:latin typeface="Calibri" pitchFamily="-109" charset="0"/>
                <a:sym typeface="Symbol" pitchFamily="18" charset="2"/>
              </a:rPr>
              <a:t></a:t>
            </a:r>
            <a:r>
              <a:rPr lang="en-US" altLang="en-US" sz="2800" dirty="0">
                <a:latin typeface="Calibri" pitchFamily="-109" charset="0"/>
              </a:rPr>
              <a:t>y (x held constant) = </a:t>
            </a:r>
            <a:r>
              <a:rPr lang="en-US" altLang="en-US" sz="2800" dirty="0" err="1">
                <a:latin typeface="Calibri" pitchFamily="-109" charset="0"/>
              </a:rPr>
              <a:t>MU</a:t>
            </a:r>
            <a:r>
              <a:rPr lang="en-US" altLang="en-US" sz="2800" baseline="-25000" dirty="0" err="1">
                <a:latin typeface="Calibri" pitchFamily="-109" charset="0"/>
                <a:sym typeface="Symbol" pitchFamily="18" charset="2"/>
              </a:rPr>
              <a:t>y</a:t>
            </a:r>
            <a:r>
              <a:rPr lang="en-US" altLang="en-US" sz="2800" dirty="0">
                <a:latin typeface="Calibri" pitchFamily="-109" charset="0"/>
                <a:sym typeface="Symbol" pitchFamily="18" charset="2"/>
              </a:rPr>
              <a:t> </a:t>
            </a:r>
            <a:r>
              <a:rPr lang="en-US" altLang="en-US" sz="2800" dirty="0">
                <a:latin typeface="Calibri" pitchFamily="-109" charset="0"/>
                <a:sym typeface="Symbol" pitchFamily="18" charset="2"/>
              </a:rPr>
              <a:t>= 1</a:t>
            </a:r>
            <a:endParaRPr lang="en-US" altLang="en-US" sz="2800" dirty="0">
              <a:latin typeface="Calibri" pitchFamily="-109" charset="0"/>
              <a:sym typeface="Symbol" pitchFamily="18" charset="2"/>
            </a:endParaRPr>
          </a:p>
          <a:p>
            <a:pPr algn="just" eaLnBrk="1" hangingPunct="1"/>
            <a:endParaRPr lang="en-US" altLang="en-US" sz="2800" dirty="0">
              <a:latin typeface="Calibri" pitchFamily="-109" charset="0"/>
              <a:sym typeface="Symbol" pitchFamily="18" charset="2"/>
            </a:endParaRPr>
          </a:p>
        </p:txBody>
      </p:sp>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2291"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2315"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7" name="Picture 17"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8"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2"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2316"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2301"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4D59FE-DD4C-4B4A-B8F9-53027219E88C}" type="slidenum">
              <a:rPr lang="en-US" altLang="en-US">
                <a:solidFill>
                  <a:srgbClr val="898989"/>
                </a:solidFill>
                <a:latin typeface="Calibri" pitchFamily="-109" charset="0"/>
              </a:rPr>
              <a:pPr eaLnBrk="1" hangingPunct="1"/>
              <a:t>14</a:t>
            </a:fld>
            <a:endParaRPr lang="en-US" altLang="en-US">
              <a:solidFill>
                <a:srgbClr val="898989"/>
              </a:solidFill>
              <a:latin typeface="Calibri" pitchFamily="-109" charset="0"/>
            </a:endParaRPr>
          </a:p>
        </p:txBody>
      </p:sp>
      <p:graphicFrame>
        <p:nvGraphicFramePr>
          <p:cNvPr id="13314"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3375"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3318"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Marginal Utility</a:t>
            </a:r>
            <a:endParaRPr lang="en-US" altLang="en-US" sz="4400" b="1" i="1" dirty="0">
              <a:solidFill>
                <a:srgbClr val="000066"/>
              </a:solidFill>
              <a:latin typeface="Calibri" pitchFamily="-109" charset="0"/>
            </a:endParaRPr>
          </a:p>
        </p:txBody>
      </p:sp>
      <p:sp>
        <p:nvSpPr>
          <p:cNvPr id="1123342" name="Rectangle 14"/>
          <p:cNvSpPr>
            <a:spLocks noChangeArrowheads="1"/>
          </p:cNvSpPr>
          <p:nvPr/>
        </p:nvSpPr>
        <p:spPr bwMode="auto">
          <a:xfrm>
            <a:off x="533400" y="1219200"/>
            <a:ext cx="8001000" cy="2103438"/>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800">
                <a:latin typeface="Calibri" pitchFamily="-109" charset="0"/>
                <a:sym typeface="Symbol" pitchFamily="18" charset="2"/>
              </a:rPr>
              <a:t>Example of U(H) and MU</a:t>
            </a:r>
            <a:r>
              <a:rPr lang="en-US" altLang="en-US" sz="2800" baseline="-25000">
                <a:latin typeface="Calibri" pitchFamily="-109" charset="0"/>
                <a:sym typeface="Symbol" pitchFamily="18" charset="2"/>
              </a:rPr>
              <a:t>H</a:t>
            </a:r>
          </a:p>
          <a:p>
            <a:pPr algn="ctr" eaLnBrk="1" hangingPunct="1"/>
            <a:endParaRPr lang="en-US" altLang="en-US" sz="2800">
              <a:latin typeface="Calibri" pitchFamily="-109" charset="0"/>
              <a:sym typeface="Symbol" pitchFamily="18" charset="2"/>
            </a:endParaRPr>
          </a:p>
          <a:p>
            <a:pPr algn="ctr" eaLnBrk="1" hangingPunct="1"/>
            <a:r>
              <a:rPr lang="en-US" altLang="en-US" sz="2800">
                <a:latin typeface="Calibri" pitchFamily="-109" charset="0"/>
                <a:sym typeface="Symbol" pitchFamily="18" charset="2"/>
              </a:rPr>
              <a:t>U(H) = 10H – H</a:t>
            </a:r>
            <a:r>
              <a:rPr lang="en-US" altLang="en-US" sz="2800" baseline="30000">
                <a:latin typeface="Calibri" pitchFamily="-109" charset="0"/>
                <a:sym typeface="Symbol" pitchFamily="18" charset="2"/>
              </a:rPr>
              <a:t>2</a:t>
            </a:r>
          </a:p>
          <a:p>
            <a:pPr algn="ctr" eaLnBrk="1" hangingPunct="1"/>
            <a:r>
              <a:rPr lang="en-US" altLang="en-US" sz="2800">
                <a:latin typeface="Calibri" pitchFamily="-109" charset="0"/>
                <a:sym typeface="Symbol" pitchFamily="18" charset="2"/>
              </a:rPr>
              <a:t>MU</a:t>
            </a:r>
            <a:r>
              <a:rPr lang="en-US" altLang="en-US" sz="2800" baseline="-25000">
                <a:latin typeface="Calibri" pitchFamily="-109" charset="0"/>
                <a:sym typeface="Symbol" pitchFamily="18" charset="2"/>
              </a:rPr>
              <a:t>H</a:t>
            </a:r>
            <a:r>
              <a:rPr lang="en-US" altLang="en-US" sz="2800">
                <a:latin typeface="Calibri" pitchFamily="-109" charset="0"/>
                <a:sym typeface="Symbol" pitchFamily="18" charset="2"/>
              </a:rPr>
              <a:t> = 10 – 2H</a:t>
            </a:r>
          </a:p>
          <a:p>
            <a:pPr algn="ctr" eaLnBrk="1" hangingPunct="1"/>
            <a:endParaRPr lang="en-US" altLang="en-US" sz="2800" baseline="-25000">
              <a:latin typeface="Calibri" pitchFamily="-109" charset="0"/>
              <a:sym typeface="Symbol" pitchFamily="18" charset="2"/>
            </a:endParaRPr>
          </a:p>
        </p:txBody>
      </p:sp>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3315"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3376"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21" name="Picture 17"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8"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6"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3377"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3325"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Table 13"/>
          <p:cNvGraphicFramePr>
            <a:graphicFrameLocks noGrp="1"/>
          </p:cNvGraphicFramePr>
          <p:nvPr/>
        </p:nvGraphicFramePr>
        <p:xfrm>
          <a:off x="2362200" y="3124200"/>
          <a:ext cx="4267200" cy="2971800"/>
        </p:xfrm>
        <a:graphic>
          <a:graphicData uri="http://schemas.openxmlformats.org/drawingml/2006/table">
            <a:tbl>
              <a:tblPr/>
              <a:tblGrid>
                <a:gridCol w="1066800"/>
                <a:gridCol w="1066800"/>
                <a:gridCol w="1066800"/>
                <a:gridCol w="1066800"/>
              </a:tblGrid>
              <a:tr h="495300">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H</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H</a:t>
                      </a:r>
                      <a:r>
                        <a:rPr kumimoji="0" lang="en-US" altLang="en-US" sz="2800" b="0" i="0" u="none" strike="noStrike" cap="none" normalizeH="0" baseline="30000" smtClean="0">
                          <a:ln>
                            <a:noFill/>
                          </a:ln>
                          <a:solidFill>
                            <a:srgbClr val="000000"/>
                          </a:solidFill>
                          <a:effectLst/>
                          <a:latin typeface="Calibri" pitchFamily="-109" charset="0"/>
                        </a:rPr>
                        <a:t>2</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U(H)</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MU</a:t>
                      </a:r>
                      <a:r>
                        <a:rPr kumimoji="0" lang="en-US" altLang="en-US" sz="2800" b="0" i="0" u="none" strike="noStrike" cap="none" normalizeH="0" baseline="-25000" smtClean="0">
                          <a:ln>
                            <a:noFill/>
                          </a:ln>
                          <a:solidFill>
                            <a:srgbClr val="000000"/>
                          </a:solidFill>
                          <a:effectLst/>
                          <a:latin typeface="Calibri" pitchFamily="-109" charset="0"/>
                        </a:rPr>
                        <a:t>H</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95300">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2</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16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95300">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16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24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2</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95300">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36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24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-2</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95300">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8</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64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16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95300">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10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100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pitchFamily="-109" charset="0"/>
                        </a:rPr>
                        <a:t>-10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33C265-244C-4093-947F-3F7378388232}" type="slidenum">
              <a:rPr lang="en-US" altLang="en-US">
                <a:solidFill>
                  <a:srgbClr val="898989"/>
                </a:solidFill>
                <a:latin typeface="Calibri" pitchFamily="-109" charset="0"/>
              </a:rPr>
              <a:pPr eaLnBrk="1" hangingPunct="1"/>
              <a:t>15</a:t>
            </a:fld>
            <a:endParaRPr lang="en-US" altLang="en-US">
              <a:solidFill>
                <a:srgbClr val="898989"/>
              </a:solidFill>
              <a:latin typeface="Calibri" pitchFamily="-109" charset="0"/>
            </a:endParaRPr>
          </a:p>
        </p:txBody>
      </p:sp>
      <p:graphicFrame>
        <p:nvGraphicFramePr>
          <p:cNvPr id="14338"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4365"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4342"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Marginal Utility</a:t>
            </a:r>
            <a:endParaRPr lang="en-US" altLang="en-US" sz="4400" b="1" i="1" dirty="0">
              <a:solidFill>
                <a:srgbClr val="000066"/>
              </a:solidFill>
              <a:latin typeface="Calibri" pitchFamily="-109" charset="0"/>
            </a:endParaRPr>
          </a:p>
        </p:txBody>
      </p:sp>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4339"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4366"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4" name="Picture 17"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8"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0"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4367"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7"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4348"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3-2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 y="1295400"/>
            <a:ext cx="34290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Text Box 3"/>
          <p:cNvSpPr txBox="1">
            <a:spLocks noChangeArrowheads="1"/>
          </p:cNvSpPr>
          <p:nvPr/>
        </p:nvSpPr>
        <p:spPr bwMode="auto">
          <a:xfrm>
            <a:off x="4724400" y="1905000"/>
            <a:ext cx="3733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i="1">
                <a:cs typeface="Times New Roman" pitchFamily="18" charset="0"/>
              </a:rPr>
              <a:t>U</a:t>
            </a:r>
            <a:r>
              <a:rPr lang="en-US" altLang="en-US" sz="3200" b="1">
                <a:cs typeface="Times New Roman" pitchFamily="18" charset="0"/>
              </a:rPr>
              <a:t>(</a:t>
            </a:r>
            <a:r>
              <a:rPr lang="en-US" altLang="en-US" sz="3200" b="1" i="1">
                <a:cs typeface="Times New Roman" pitchFamily="18" charset="0"/>
              </a:rPr>
              <a:t>H</a:t>
            </a:r>
            <a:r>
              <a:rPr lang="en-US" altLang="en-US" sz="3200" b="1">
                <a:cs typeface="Times New Roman" pitchFamily="18" charset="0"/>
              </a:rPr>
              <a:t>) = 10</a:t>
            </a:r>
            <a:r>
              <a:rPr lang="en-US" altLang="en-US" sz="3200" b="1" i="1">
                <a:cs typeface="Times New Roman" pitchFamily="18" charset="0"/>
              </a:rPr>
              <a:t>H</a:t>
            </a:r>
            <a:r>
              <a:rPr lang="en-US" altLang="en-US" sz="3200" b="1">
                <a:cs typeface="Times New Roman" pitchFamily="18" charset="0"/>
              </a:rPr>
              <a:t> – </a:t>
            </a:r>
            <a:r>
              <a:rPr lang="en-US" altLang="en-US" sz="3200" b="1" i="1">
                <a:cs typeface="Times New Roman" pitchFamily="18" charset="0"/>
              </a:rPr>
              <a:t>H</a:t>
            </a:r>
            <a:r>
              <a:rPr lang="en-US" altLang="en-US" sz="3200" b="1" baseline="30000">
                <a:cs typeface="Times New Roman" pitchFamily="18" charset="0"/>
              </a:rPr>
              <a:t>2</a:t>
            </a:r>
            <a:endParaRPr lang="en-US" altLang="en-US" sz="3200"/>
          </a:p>
        </p:txBody>
      </p:sp>
      <p:pic>
        <p:nvPicPr>
          <p:cNvPr id="17" name="Picture 2" descr="3-2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3962400"/>
            <a:ext cx="33813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Text Box 6"/>
          <p:cNvSpPr txBox="1">
            <a:spLocks noChangeArrowheads="1"/>
          </p:cNvSpPr>
          <p:nvPr/>
        </p:nvSpPr>
        <p:spPr bwMode="auto">
          <a:xfrm>
            <a:off x="4800600" y="4876800"/>
            <a:ext cx="36957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i="1">
                <a:cs typeface="Times New Roman" pitchFamily="18" charset="0"/>
              </a:rPr>
              <a:t>MU</a:t>
            </a:r>
            <a:r>
              <a:rPr lang="en-US" altLang="en-US" sz="3200" b="1" i="1" baseline="-30000">
                <a:cs typeface="Times New Roman" pitchFamily="18" charset="0"/>
              </a:rPr>
              <a:t>H</a:t>
            </a:r>
            <a:r>
              <a:rPr lang="en-US" altLang="en-US" sz="3200" b="1">
                <a:cs typeface="Times New Roman" pitchFamily="18" charset="0"/>
              </a:rPr>
              <a:t> = 10 – 2</a:t>
            </a:r>
            <a:r>
              <a:rPr lang="en-US" altLang="en-US" sz="3200" b="1" i="1">
                <a:cs typeface="Times New Roman" pitchFamily="18" charset="0"/>
              </a:rPr>
              <a:t>H</a:t>
            </a:r>
            <a:endParaRPr lang="en-US" altLang="en-US" sz="3200"/>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0398FB-E300-41BB-A886-046E6BAFC327}" type="slidenum">
              <a:rPr lang="en-US" altLang="en-US">
                <a:solidFill>
                  <a:srgbClr val="898989"/>
                </a:solidFill>
                <a:latin typeface="Calibri" pitchFamily="-109" charset="0"/>
              </a:rPr>
              <a:pPr eaLnBrk="1" hangingPunct="1"/>
              <a:t>16</a:t>
            </a:fld>
            <a:endParaRPr lang="en-US" altLang="en-US">
              <a:solidFill>
                <a:srgbClr val="898989"/>
              </a:solidFill>
              <a:latin typeface="Calibri" pitchFamily="-109" charset="0"/>
            </a:endParaRPr>
          </a:p>
        </p:txBody>
      </p:sp>
      <p:graphicFrame>
        <p:nvGraphicFramePr>
          <p:cNvPr id="15362"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5387"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5366"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Marginal Utility</a:t>
            </a:r>
            <a:endParaRPr lang="en-US" altLang="en-US" sz="4400" b="1" i="1">
              <a:solidFill>
                <a:srgbClr val="000066"/>
              </a:solidFill>
              <a:latin typeface="Calibri" pitchFamily="-109" charset="0"/>
            </a:endParaRPr>
          </a:p>
        </p:txBody>
      </p:sp>
      <p:sp>
        <p:nvSpPr>
          <p:cNvPr id="1123342" name="Rectangle 14"/>
          <p:cNvSpPr>
            <a:spLocks noChangeArrowheads="1"/>
          </p:cNvSpPr>
          <p:nvPr/>
        </p:nvSpPr>
        <p:spPr bwMode="auto">
          <a:xfrm>
            <a:off x="533400" y="1219200"/>
            <a:ext cx="8001000" cy="1016000"/>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3600">
                <a:latin typeface="Calibri" pitchFamily="-109" charset="0"/>
                <a:sym typeface="Symbol" pitchFamily="18" charset="2"/>
              </a:rPr>
              <a:t>Example of U(H) and MU</a:t>
            </a:r>
            <a:r>
              <a:rPr lang="en-US" altLang="en-US" sz="3600" baseline="-25000">
                <a:latin typeface="Calibri" pitchFamily="-109" charset="0"/>
                <a:sym typeface="Symbol" pitchFamily="18" charset="2"/>
              </a:rPr>
              <a:t>H</a:t>
            </a:r>
          </a:p>
          <a:p>
            <a:pPr algn="ctr" eaLnBrk="1" hangingPunct="1"/>
            <a:endParaRPr lang="en-US" altLang="en-US" sz="3600" baseline="-25000">
              <a:latin typeface="Calibri" pitchFamily="-109" charset="0"/>
              <a:sym typeface="Symbol" pitchFamily="18" charset="2"/>
            </a:endParaRPr>
          </a:p>
        </p:txBody>
      </p:sp>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5363"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5388"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9" name="Picture 17"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8"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4"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5389"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2"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5373"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Content Placeholder 2"/>
          <p:cNvSpPr txBox="1">
            <a:spLocks/>
          </p:cNvSpPr>
          <p:nvPr/>
        </p:nvSpPr>
        <p:spPr bwMode="auto">
          <a:xfrm>
            <a:off x="533400" y="2286000"/>
            <a:ext cx="792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r>
              <a:rPr lang="en-US" altLang="en-US" sz="3200">
                <a:latin typeface="Calibri" pitchFamily="-109" charset="0"/>
              </a:rPr>
              <a:t>The point at which he should stop consuming hotdogs is the point at which  </a:t>
            </a:r>
            <a:r>
              <a:rPr lang="en-US" altLang="en-US" sz="3200" i="1">
                <a:latin typeface="Calibri" pitchFamily="-109" charset="0"/>
              </a:rPr>
              <a:t>MU</a:t>
            </a:r>
            <a:r>
              <a:rPr lang="en-US" altLang="en-US" sz="3200" i="1" baseline="-25000">
                <a:latin typeface="Calibri" pitchFamily="-109" charset="0"/>
              </a:rPr>
              <a:t>H</a:t>
            </a:r>
            <a:r>
              <a:rPr lang="en-US" altLang="en-US" sz="3200" i="1">
                <a:latin typeface="Calibri" pitchFamily="-109" charset="0"/>
              </a:rPr>
              <a:t> = 0</a:t>
            </a:r>
          </a:p>
          <a:p>
            <a:pPr>
              <a:spcBef>
                <a:spcPct val="20000"/>
              </a:spcBef>
              <a:buFont typeface="Arial" charset="0"/>
              <a:buChar char="•"/>
            </a:pPr>
            <a:r>
              <a:rPr lang="en-US" altLang="en-US" sz="3200">
                <a:latin typeface="Calibri" pitchFamily="-109" charset="0"/>
              </a:rPr>
              <a:t>This gives </a:t>
            </a:r>
            <a:r>
              <a:rPr lang="en-US" altLang="en-US" sz="3200" i="1">
                <a:latin typeface="Calibri" pitchFamily="-109" charset="0"/>
              </a:rPr>
              <a:t>H </a:t>
            </a:r>
            <a:r>
              <a:rPr lang="en-US" altLang="en-US" sz="3200">
                <a:latin typeface="Calibri" pitchFamily="-109" charset="0"/>
              </a:rPr>
              <a:t>= 5. </a:t>
            </a:r>
          </a:p>
          <a:p>
            <a:pPr>
              <a:spcBef>
                <a:spcPct val="20000"/>
              </a:spcBef>
              <a:buFont typeface="Arial" charset="0"/>
              <a:buChar char="•"/>
            </a:pPr>
            <a:r>
              <a:rPr lang="en-US" altLang="en-US" sz="3200">
                <a:latin typeface="Calibri" pitchFamily="-109" charset="0"/>
              </a:rPr>
              <a:t>That is the point where Total Utility is flat.</a:t>
            </a:r>
          </a:p>
          <a:p>
            <a:pPr>
              <a:spcBef>
                <a:spcPct val="20000"/>
              </a:spcBef>
              <a:buFont typeface="Arial" charset="0"/>
              <a:buChar char="•"/>
            </a:pPr>
            <a:r>
              <a:rPr lang="en-US" altLang="en-US" sz="3200">
                <a:latin typeface="Calibri" pitchFamily="-109" charset="0"/>
              </a:rPr>
              <a:t>You can see that the utility is diminishing.</a:t>
            </a:r>
          </a:p>
          <a:p>
            <a:pPr>
              <a:spcBef>
                <a:spcPct val="20000"/>
              </a:spcBef>
              <a:buFont typeface="Arial" charset="0"/>
              <a:buChar char="•"/>
            </a:pPr>
            <a:endParaRPr lang="en-US" altLang="en-US" sz="3200">
              <a:latin typeface="Calibri" pitchFamily="-109" charset="0"/>
            </a:endParaRPr>
          </a:p>
          <a:p>
            <a:pPr>
              <a:spcBef>
                <a:spcPct val="20000"/>
              </a:spcBef>
              <a:buFont typeface="Arial" charset="0"/>
              <a:buChar char="•"/>
            </a:pPr>
            <a:endParaRPr lang="en-US" altLang="en-US" sz="3200">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88F10D-B2EC-4F1B-8D9A-63815B8127F8}" type="slidenum">
              <a:rPr lang="en-US" altLang="en-US">
                <a:solidFill>
                  <a:srgbClr val="898989"/>
                </a:solidFill>
                <a:latin typeface="Calibri" pitchFamily="-109" charset="0"/>
              </a:rPr>
              <a:pPr eaLnBrk="1" hangingPunct="1"/>
              <a:t>17</a:t>
            </a:fld>
            <a:endParaRPr lang="en-US" altLang="en-US">
              <a:solidFill>
                <a:srgbClr val="898989"/>
              </a:solidFill>
              <a:latin typeface="Calibri" pitchFamily="-109" charset="0"/>
            </a:endParaRPr>
          </a:p>
        </p:txBody>
      </p:sp>
      <p:graphicFrame>
        <p:nvGraphicFramePr>
          <p:cNvPr id="16386"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6412"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6390"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Marginal Utility – multiple goods</a:t>
            </a:r>
            <a:endParaRPr lang="en-US" altLang="en-US" sz="4400" b="1" i="1" dirty="0">
              <a:solidFill>
                <a:srgbClr val="000066"/>
              </a:solidFill>
              <a:latin typeface="Calibri" pitchFamily="-109" charset="0"/>
            </a:endParaRPr>
          </a:p>
        </p:txBody>
      </p:sp>
      <p:sp>
        <p:nvSpPr>
          <p:cNvPr id="1123342" name="Rectangle 14"/>
          <p:cNvSpPr>
            <a:spLocks noChangeArrowheads="1"/>
          </p:cNvSpPr>
          <p:nvPr/>
        </p:nvSpPr>
        <p:spPr bwMode="auto">
          <a:xfrm>
            <a:off x="533400" y="1066800"/>
            <a:ext cx="8001000" cy="2308225"/>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3600">
                <a:latin typeface="Cambria" pitchFamily="18" charset="0"/>
                <a:sym typeface="Symbol" pitchFamily="18" charset="2"/>
              </a:rPr>
              <a:t>U = xy</a:t>
            </a:r>
            <a:r>
              <a:rPr lang="en-US" altLang="en-US" sz="3600" baseline="30000">
                <a:latin typeface="Cambria" pitchFamily="18" charset="0"/>
                <a:sym typeface="Symbol" pitchFamily="18" charset="2"/>
              </a:rPr>
              <a:t>2</a:t>
            </a:r>
          </a:p>
          <a:p>
            <a:pPr algn="ctr" eaLnBrk="1" hangingPunct="1"/>
            <a:r>
              <a:rPr lang="en-US" altLang="en-US" sz="3600">
                <a:latin typeface="Cambria" pitchFamily="18" charset="0"/>
                <a:sym typeface="Symbol" pitchFamily="18" charset="2"/>
              </a:rPr>
              <a:t>MU</a:t>
            </a:r>
            <a:r>
              <a:rPr lang="en-US" altLang="en-US" sz="3600" baseline="-25000">
                <a:latin typeface="Cambria" pitchFamily="18" charset="0"/>
                <a:sym typeface="Symbol" pitchFamily="18" charset="2"/>
              </a:rPr>
              <a:t>x</a:t>
            </a:r>
            <a:r>
              <a:rPr lang="en-US" altLang="en-US" sz="3600">
                <a:latin typeface="Cambria" pitchFamily="18" charset="0"/>
                <a:sym typeface="Symbol" pitchFamily="18" charset="2"/>
              </a:rPr>
              <a:t> = y</a:t>
            </a:r>
            <a:r>
              <a:rPr lang="en-US" altLang="en-US" sz="3600" baseline="30000">
                <a:latin typeface="Cambria" pitchFamily="18" charset="0"/>
                <a:sym typeface="Symbol" pitchFamily="18" charset="2"/>
              </a:rPr>
              <a:t>2</a:t>
            </a:r>
          </a:p>
          <a:p>
            <a:pPr algn="ctr" eaLnBrk="1" hangingPunct="1"/>
            <a:r>
              <a:rPr lang="en-US" altLang="en-US" sz="3600">
                <a:latin typeface="Cambria" pitchFamily="18" charset="0"/>
                <a:sym typeface="Symbol" pitchFamily="18" charset="2"/>
              </a:rPr>
              <a:t>MU</a:t>
            </a:r>
            <a:r>
              <a:rPr lang="en-US" altLang="en-US" sz="3600" baseline="-25000">
                <a:latin typeface="Cambria" pitchFamily="18" charset="0"/>
                <a:sym typeface="Symbol" pitchFamily="18" charset="2"/>
              </a:rPr>
              <a:t>y</a:t>
            </a:r>
            <a:r>
              <a:rPr lang="en-US" altLang="en-US" sz="3600">
                <a:latin typeface="Cambria" pitchFamily="18" charset="0"/>
                <a:sym typeface="Symbol" pitchFamily="18" charset="2"/>
              </a:rPr>
              <a:t> = 2xy</a:t>
            </a:r>
          </a:p>
          <a:p>
            <a:pPr algn="ctr" eaLnBrk="1" hangingPunct="1"/>
            <a:endParaRPr lang="en-US" altLang="en-US" sz="3600">
              <a:latin typeface="Calibri" pitchFamily="-109" charset="0"/>
              <a:sym typeface="Symbol" pitchFamily="18" charset="2"/>
            </a:endParaRPr>
          </a:p>
        </p:txBody>
      </p:sp>
      <p:sp>
        <p:nvSpPr>
          <p:cNvPr id="11233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6387"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6413"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3" name="Picture 17"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8"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8"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6414"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6"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6397"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Content Placeholder 2"/>
          <p:cNvSpPr txBox="1">
            <a:spLocks/>
          </p:cNvSpPr>
          <p:nvPr/>
        </p:nvSpPr>
        <p:spPr bwMode="auto">
          <a:xfrm>
            <a:off x="533400" y="3200400"/>
            <a:ext cx="7924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 typeface="Arial" charset="0"/>
              <a:buChar char="•"/>
            </a:pPr>
            <a:endParaRPr lang="en-US" altLang="en-US" sz="3200">
              <a:latin typeface="Calibri" pitchFamily="-109" charset="0"/>
            </a:endParaRPr>
          </a:p>
          <a:p>
            <a:pPr>
              <a:spcBef>
                <a:spcPct val="20000"/>
              </a:spcBef>
              <a:buFont typeface="Arial" charset="0"/>
              <a:buChar char="•"/>
            </a:pPr>
            <a:endParaRPr lang="en-US" altLang="en-US" sz="3200">
              <a:latin typeface="Calibri" pitchFamily="-109" charset="0"/>
            </a:endParaRPr>
          </a:p>
        </p:txBody>
      </p:sp>
      <p:sp>
        <p:nvSpPr>
          <p:cNvPr id="16" name="Rectangle 15"/>
          <p:cNvSpPr>
            <a:spLocks noChangeArrowheads="1"/>
          </p:cNvSpPr>
          <p:nvPr/>
        </p:nvSpPr>
        <p:spPr bwMode="auto">
          <a:xfrm>
            <a:off x="152400" y="2971800"/>
            <a:ext cx="8686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2800">
                <a:latin typeface="Calibri" pitchFamily="-109" charset="0"/>
              </a:rPr>
              <a:t> More is better? More </a:t>
            </a:r>
            <a:r>
              <a:rPr lang="en-US" altLang="en-US" sz="2800" i="1">
                <a:latin typeface="Calibri" pitchFamily="-109" charset="0"/>
              </a:rPr>
              <a:t>y</a:t>
            </a:r>
            <a:r>
              <a:rPr lang="en-US" altLang="en-US" sz="2800">
                <a:latin typeface="Calibri" pitchFamily="-109" charset="0"/>
              </a:rPr>
              <a:t> more and more </a:t>
            </a:r>
            <a:r>
              <a:rPr lang="en-US" altLang="en-US" sz="2800" i="1">
                <a:latin typeface="Calibri" pitchFamily="-109" charset="0"/>
              </a:rPr>
              <a:t>x </a:t>
            </a:r>
            <a:r>
              <a:rPr lang="en-US" altLang="en-US" sz="2800">
                <a:latin typeface="Calibri" pitchFamily="-109" charset="0"/>
              </a:rPr>
              <a:t>indicates more </a:t>
            </a:r>
            <a:r>
              <a:rPr lang="en-US" altLang="en-US" sz="2800" i="1">
                <a:latin typeface="Calibri" pitchFamily="-109" charset="0"/>
              </a:rPr>
              <a:t>U</a:t>
            </a:r>
            <a:r>
              <a:rPr lang="en-US" altLang="en-US" sz="2800">
                <a:latin typeface="Calibri" pitchFamily="-109" charset="0"/>
              </a:rPr>
              <a:t> so yes it is monotonic</a:t>
            </a:r>
          </a:p>
          <a:p>
            <a:pPr eaLnBrk="1" hangingPunct="1">
              <a:buFont typeface="Arial" charset="0"/>
              <a:buChar char="•"/>
            </a:pPr>
            <a:r>
              <a:rPr lang="en-US" altLang="en-US" sz="2800">
                <a:latin typeface="Calibri" pitchFamily="-109" charset="0"/>
              </a:rPr>
              <a:t> Diminishing marginal utility? </a:t>
            </a:r>
          </a:p>
          <a:p>
            <a:pPr lvl="1" eaLnBrk="1" hangingPunct="1">
              <a:buFont typeface="Arial" charset="0"/>
              <a:buChar char="•"/>
            </a:pPr>
            <a:r>
              <a:rPr lang="en-US" altLang="en-US" sz="2800">
                <a:latin typeface="Calibri" pitchFamily="-109" charset="0"/>
              </a:rPr>
              <a:t> MU of x is not dependent of x. So the marginal utility of x (movies) does not decrease as the number of movies increases.</a:t>
            </a:r>
          </a:p>
          <a:p>
            <a:pPr lvl="1" eaLnBrk="1" hangingPunct="1">
              <a:buFont typeface="Arial" charset="0"/>
              <a:buChar char="•"/>
            </a:pPr>
            <a:r>
              <a:rPr lang="en-US" altLang="en-US" sz="2800">
                <a:latin typeface="Calibri" pitchFamily="-109" charset="0"/>
              </a:rPr>
              <a:t> MU of y increases with increase in number of operas (y) so neither exhibits diminishing returns.</a:t>
            </a:r>
          </a:p>
          <a:p>
            <a:pPr eaLnBrk="1" hangingPunct="1"/>
            <a:endParaRPr lang="en-US" altLang="en-US" sz="2800">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A17AF8-A398-47DC-A9C7-55377DF01A6A}" type="slidenum">
              <a:rPr lang="en-US" altLang="en-US">
                <a:solidFill>
                  <a:srgbClr val="898989"/>
                </a:solidFill>
                <a:latin typeface="Calibri" pitchFamily="-109" charset="0"/>
              </a:rPr>
              <a:pPr eaLnBrk="1" hangingPunct="1"/>
              <a:t>18</a:t>
            </a:fld>
            <a:endParaRPr lang="en-US" altLang="en-US">
              <a:solidFill>
                <a:srgbClr val="898989"/>
              </a:solidFill>
              <a:latin typeface="Calibri" pitchFamily="-109" charset="0"/>
            </a:endParaRPr>
          </a:p>
        </p:txBody>
      </p:sp>
      <p:graphicFrame>
        <p:nvGraphicFramePr>
          <p:cNvPr id="17410"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7435"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7414"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Indifference Curves</a:t>
            </a:r>
            <a:endParaRPr lang="en-US" altLang="en-US" sz="4400" b="1" i="1" dirty="0">
              <a:solidFill>
                <a:srgbClr val="000066"/>
              </a:solidFill>
              <a:latin typeface="Calibri" pitchFamily="-109" charset="0"/>
            </a:endParaRPr>
          </a:p>
        </p:txBody>
      </p:sp>
      <p:sp>
        <p:nvSpPr>
          <p:cNvPr id="17415" name="Rectangle 15"/>
          <p:cNvSpPr>
            <a:spLocks noChangeArrowheads="1"/>
          </p:cNvSpPr>
          <p:nvPr/>
        </p:nvSpPr>
        <p:spPr bwMode="auto">
          <a:xfrm>
            <a:off x="889000" y="1495425"/>
            <a:ext cx="69627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109" charset="0"/>
                <a:cs typeface="Times New Roman" pitchFamily="18" charset="0"/>
              </a:rPr>
              <a:t>An </a:t>
            </a:r>
            <a:r>
              <a:rPr lang="en-US" altLang="en-US" sz="2400" b="1">
                <a:latin typeface="Calibri" pitchFamily="-109" charset="0"/>
                <a:cs typeface="Times New Roman" pitchFamily="18" charset="0"/>
              </a:rPr>
              <a:t>Indifference Curve</a:t>
            </a:r>
            <a:r>
              <a:rPr lang="en-US" altLang="en-US" sz="2400">
                <a:latin typeface="Calibri" pitchFamily="-109" charset="0"/>
                <a:cs typeface="Times New Roman" pitchFamily="18" charset="0"/>
              </a:rPr>
              <a:t> or </a:t>
            </a:r>
            <a:r>
              <a:rPr lang="en-US" altLang="en-US" sz="2400" b="1">
                <a:latin typeface="Calibri" pitchFamily="-109" charset="0"/>
                <a:cs typeface="Times New Roman" pitchFamily="18" charset="0"/>
              </a:rPr>
              <a:t>Indifference Set: </a:t>
            </a:r>
            <a:r>
              <a:rPr lang="en-US" altLang="en-US" sz="2400">
                <a:latin typeface="Calibri" pitchFamily="-109" charset="0"/>
              </a:rPr>
              <a:t>is the set of all baskets for which the consumer is indifferent</a:t>
            </a:r>
          </a:p>
          <a:p>
            <a:pPr algn="just" eaLnBrk="1" hangingPunct="1"/>
            <a:endParaRPr lang="en-US" altLang="en-US" sz="2400">
              <a:latin typeface="Calibri" pitchFamily="-109" charset="0"/>
            </a:endParaRPr>
          </a:p>
          <a:p>
            <a:pPr algn="just" eaLnBrk="1" hangingPunct="1"/>
            <a:endParaRPr lang="en-US" altLang="en-US" sz="2400">
              <a:latin typeface="Calibri" pitchFamily="-109" charset="0"/>
            </a:endParaRPr>
          </a:p>
          <a:p>
            <a:pPr algn="just" eaLnBrk="1" hangingPunct="1"/>
            <a:r>
              <a:rPr lang="en-US" altLang="en-US" sz="2400">
                <a:latin typeface="Calibri" pitchFamily="-109" charset="0"/>
              </a:rPr>
              <a:t>An </a:t>
            </a:r>
            <a:r>
              <a:rPr lang="en-US" altLang="en-US" sz="2400" b="1">
                <a:latin typeface="Calibri" pitchFamily="-109" charset="0"/>
              </a:rPr>
              <a:t>Indifference Map</a:t>
            </a:r>
            <a:r>
              <a:rPr lang="en-US" altLang="en-US" sz="2400">
                <a:latin typeface="Calibri" pitchFamily="-109" charset="0"/>
              </a:rPr>
              <a:t> : Illustrates a set of indifference curves for a consumer</a:t>
            </a:r>
          </a:p>
        </p:txBody>
      </p:sp>
      <p:sp>
        <p:nvSpPr>
          <p:cNvPr id="17416" name="Line 22"/>
          <p:cNvSpPr>
            <a:spLocks noChangeShapeType="1"/>
          </p:cNvSpPr>
          <p:nvPr/>
        </p:nvSpPr>
        <p:spPr bwMode="auto">
          <a:xfrm>
            <a:off x="1524000" y="2590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4919" name="AutoShape 2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7411"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7436"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8" name="Picture 25"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6"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27"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2"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7437"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Text Box 29"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7422" name="Picture 30"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225221-5B5B-4535-BB73-BF9DBA06DB97}" type="slidenum">
              <a:rPr lang="en-US" altLang="en-US">
                <a:solidFill>
                  <a:srgbClr val="898989"/>
                </a:solidFill>
                <a:latin typeface="Calibri" pitchFamily="-109" charset="0"/>
              </a:rPr>
              <a:pPr eaLnBrk="1" hangingPunct="1"/>
              <a:t>19</a:t>
            </a:fld>
            <a:endParaRPr lang="en-US" altLang="en-US">
              <a:solidFill>
                <a:srgbClr val="898989"/>
              </a:solidFill>
              <a:latin typeface="Calibri" pitchFamily="-109" charset="0"/>
            </a:endParaRPr>
          </a:p>
        </p:txBody>
      </p:sp>
      <p:graphicFrame>
        <p:nvGraphicFramePr>
          <p:cNvPr id="18434"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8459"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8438"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Indifference Curves</a:t>
            </a:r>
            <a:endParaRPr lang="en-US" altLang="en-US" sz="4400" b="1" i="1" dirty="0">
              <a:solidFill>
                <a:srgbClr val="000066"/>
              </a:solidFill>
              <a:latin typeface="Calibri" pitchFamily="-109" charset="0"/>
            </a:endParaRPr>
          </a:p>
        </p:txBody>
      </p:sp>
      <p:sp>
        <p:nvSpPr>
          <p:cNvPr id="1105936" name="Rectangle 16"/>
          <p:cNvSpPr>
            <a:spLocks noChangeArrowheads="1"/>
          </p:cNvSpPr>
          <p:nvPr/>
        </p:nvSpPr>
        <p:spPr bwMode="auto">
          <a:xfrm>
            <a:off x="1089025" y="2514600"/>
            <a:ext cx="7216775" cy="3416300"/>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50000"/>
              </a:spcBef>
            </a:pPr>
            <a:r>
              <a:rPr lang="en-US" altLang="en-US" sz="2400">
                <a:latin typeface="Calibri" pitchFamily="-109" charset="0"/>
                <a:cs typeface="Times New Roman" pitchFamily="18" charset="0"/>
              </a:rPr>
              <a:t>1)   </a:t>
            </a:r>
            <a:r>
              <a:rPr lang="en-US" altLang="en-US" sz="2400" b="1">
                <a:solidFill>
                  <a:srgbClr val="000066"/>
                </a:solidFill>
                <a:latin typeface="Calibri" pitchFamily="-109" charset="0"/>
                <a:cs typeface="Times New Roman" pitchFamily="18" charset="0"/>
              </a:rPr>
              <a:t>Monotonicity</a:t>
            </a:r>
            <a:r>
              <a:rPr lang="en-US" altLang="en-US" sz="2400" b="1">
                <a:latin typeface="Calibri" pitchFamily="-109" charset="0"/>
                <a:cs typeface="Times New Roman" pitchFamily="18" charset="0"/>
              </a:rPr>
              <a:t> =&gt;</a:t>
            </a:r>
            <a:r>
              <a:rPr lang="en-US" altLang="en-US" sz="2400">
                <a:latin typeface="Calibri" pitchFamily="-109" charset="0"/>
                <a:cs typeface="Times New Roman" pitchFamily="18" charset="0"/>
              </a:rPr>
              <a:t> indifference curves have negative slope – and indifference curves are not “thick”</a:t>
            </a:r>
          </a:p>
          <a:p>
            <a:pPr algn="just">
              <a:spcBef>
                <a:spcPct val="50000"/>
              </a:spcBef>
            </a:pPr>
            <a:endParaRPr lang="en-US" altLang="en-US" sz="2400">
              <a:latin typeface="Calibri" pitchFamily="-109" charset="0"/>
              <a:cs typeface="Times New Roman" pitchFamily="18" charset="0"/>
            </a:endParaRPr>
          </a:p>
          <a:p>
            <a:pPr algn="just">
              <a:spcBef>
                <a:spcPct val="50000"/>
              </a:spcBef>
            </a:pPr>
            <a:r>
              <a:rPr lang="en-US" altLang="en-US" sz="2400">
                <a:latin typeface="Calibri" pitchFamily="-109" charset="0"/>
                <a:cs typeface="Times New Roman" pitchFamily="18" charset="0"/>
              </a:rPr>
              <a:t>2)     </a:t>
            </a:r>
            <a:r>
              <a:rPr lang="en-US" altLang="en-US" sz="2400" b="1">
                <a:solidFill>
                  <a:srgbClr val="000066"/>
                </a:solidFill>
                <a:latin typeface="Calibri" pitchFamily="-109" charset="0"/>
                <a:cs typeface="Times New Roman" pitchFamily="18" charset="0"/>
              </a:rPr>
              <a:t>Transitivity </a:t>
            </a:r>
            <a:r>
              <a:rPr lang="en-US" altLang="en-US" sz="2400" b="1">
                <a:latin typeface="Calibri" pitchFamily="-109" charset="0"/>
                <a:cs typeface="Times New Roman" pitchFamily="18" charset="0"/>
              </a:rPr>
              <a:t>=&gt;</a:t>
            </a:r>
            <a:r>
              <a:rPr lang="en-US" altLang="en-US" sz="2400">
                <a:latin typeface="Calibri" pitchFamily="-109" charset="0"/>
                <a:cs typeface="Times New Roman" pitchFamily="18" charset="0"/>
              </a:rPr>
              <a:t> indifference curves do not cross</a:t>
            </a:r>
          </a:p>
          <a:p>
            <a:pPr algn="just">
              <a:spcBef>
                <a:spcPct val="50000"/>
              </a:spcBef>
            </a:pPr>
            <a:endParaRPr lang="en-US" altLang="en-US" sz="2400">
              <a:latin typeface="Calibri" pitchFamily="-109" charset="0"/>
              <a:cs typeface="Times New Roman" pitchFamily="18" charset="0"/>
            </a:endParaRPr>
          </a:p>
          <a:p>
            <a:pPr algn="just">
              <a:spcBef>
                <a:spcPct val="50000"/>
              </a:spcBef>
            </a:pPr>
            <a:r>
              <a:rPr lang="en-US" altLang="en-US" sz="2400">
                <a:latin typeface="Calibri" pitchFamily="-109" charset="0"/>
                <a:cs typeface="Times New Roman" pitchFamily="18" charset="0"/>
              </a:rPr>
              <a:t>3)  </a:t>
            </a:r>
            <a:r>
              <a:rPr lang="en-US" altLang="en-US" sz="2400" b="1">
                <a:solidFill>
                  <a:srgbClr val="000066"/>
                </a:solidFill>
                <a:latin typeface="Calibri" pitchFamily="-109" charset="0"/>
                <a:cs typeface="Times New Roman" pitchFamily="18" charset="0"/>
              </a:rPr>
              <a:t>Completeness</a:t>
            </a:r>
            <a:r>
              <a:rPr lang="en-US" altLang="en-US" sz="2400" b="1">
                <a:latin typeface="Calibri" pitchFamily="-109" charset="0"/>
                <a:cs typeface="Times New Roman" pitchFamily="18" charset="0"/>
              </a:rPr>
              <a:t> =&gt;</a:t>
            </a:r>
            <a:r>
              <a:rPr lang="en-US" altLang="en-US" sz="2400">
                <a:latin typeface="Calibri" pitchFamily="-109" charset="0"/>
                <a:cs typeface="Times New Roman" pitchFamily="18" charset="0"/>
              </a:rPr>
              <a:t> each basket lies on only one indifference curve</a:t>
            </a:r>
            <a:endParaRPr lang="en-US" altLang="en-US" sz="2000">
              <a:latin typeface="Calibri" pitchFamily="-109" charset="0"/>
              <a:cs typeface="Times New Roman" pitchFamily="18" charset="0"/>
            </a:endParaRPr>
          </a:p>
        </p:txBody>
      </p:sp>
      <p:sp>
        <p:nvSpPr>
          <p:cNvPr id="18440" name="WordArt 17"/>
          <p:cNvSpPr>
            <a:spLocks noChangeArrowheads="1" noChangeShapeType="1" noTextEdit="1"/>
          </p:cNvSpPr>
          <p:nvPr/>
        </p:nvSpPr>
        <p:spPr bwMode="auto">
          <a:xfrm>
            <a:off x="2819400" y="1676400"/>
            <a:ext cx="3962400" cy="5715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Key Properties</a:t>
            </a:r>
          </a:p>
        </p:txBody>
      </p:sp>
      <p:sp>
        <p:nvSpPr>
          <p:cNvPr id="1105938" name="AutoShape 1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8435"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8460"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42" name="Picture 20"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1"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2"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6"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8461"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5" name="Text Box 24"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8446" name="Picture 25"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36">
                                            <p:txEl>
                                              <p:pRg st="0" end="0"/>
                                            </p:txEl>
                                          </p:spTgt>
                                        </p:tgtEl>
                                        <p:attrNameLst>
                                          <p:attrName>style.visibility</p:attrName>
                                        </p:attrNameLst>
                                      </p:cBhvr>
                                      <p:to>
                                        <p:strVal val="visible"/>
                                      </p:to>
                                    </p:set>
                                    <p:anim calcmode="lin" valueType="num">
                                      <p:cBhvr additive="base">
                                        <p:cTn id="7" dur="500" fill="hold"/>
                                        <p:tgtEl>
                                          <p:spTgt spid="11059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36">
                                            <p:txEl>
                                              <p:pRg st="2" end="2"/>
                                            </p:txEl>
                                          </p:spTgt>
                                        </p:tgtEl>
                                        <p:attrNameLst>
                                          <p:attrName>style.visibility</p:attrName>
                                        </p:attrNameLst>
                                      </p:cBhvr>
                                      <p:to>
                                        <p:strVal val="visible"/>
                                      </p:to>
                                    </p:set>
                                    <p:anim calcmode="lin" valueType="num">
                                      <p:cBhvr additive="base">
                                        <p:cTn id="13" dur="500" fill="hold"/>
                                        <p:tgtEl>
                                          <p:spTgt spid="110593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5936">
                                            <p:txEl>
                                              <p:pRg st="4" end="4"/>
                                            </p:txEl>
                                          </p:spTgt>
                                        </p:tgtEl>
                                        <p:attrNameLst>
                                          <p:attrName>style.visibility</p:attrName>
                                        </p:attrNameLst>
                                      </p:cBhvr>
                                      <p:to>
                                        <p:strVal val="visible"/>
                                      </p:to>
                                    </p:set>
                                    <p:anim calcmode="lin" valueType="num">
                                      <p:cBhvr additive="base">
                                        <p:cTn id="19" dur="500" fill="hold"/>
                                        <p:tgtEl>
                                          <p:spTgt spid="1105936">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3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3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BD699B-CFBC-4765-A003-1E4D95D75122}" type="slidenum">
              <a:rPr lang="en-US" altLang="en-US">
                <a:solidFill>
                  <a:srgbClr val="898989"/>
                </a:solidFill>
                <a:latin typeface="Calibri" pitchFamily="-109" charset="0"/>
              </a:rPr>
              <a:pPr eaLnBrk="1" hangingPunct="1"/>
              <a:t>2</a:t>
            </a:fld>
            <a:endParaRPr lang="en-US" altLang="en-US">
              <a:solidFill>
                <a:srgbClr val="898989"/>
              </a:solidFill>
              <a:latin typeface="Calibri" pitchFamily="-109" charset="0"/>
            </a:endParaRPr>
          </a:p>
        </p:txBody>
      </p:sp>
      <p:sp>
        <p:nvSpPr>
          <p:cNvPr id="1098763"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109" charset="0"/>
              </a:rPr>
              <a:t>Chapter Three Overview</a:t>
            </a:r>
            <a:endParaRPr lang="en-US" altLang="en-US" sz="2400">
              <a:solidFill>
                <a:srgbClr val="000066"/>
              </a:solidFill>
              <a:effectLst>
                <a:outerShdw blurRad="38100" dist="38100" dir="2700000" algn="tl">
                  <a:srgbClr val="000000"/>
                </a:outerShdw>
              </a:effectLst>
              <a:latin typeface="Calibri" pitchFamily="-109" charset="0"/>
            </a:endParaRPr>
          </a:p>
        </p:txBody>
      </p:sp>
      <p:sp>
        <p:nvSpPr>
          <p:cNvPr id="1098764" name="Text Box 12" descr="Newsprint"/>
          <p:cNvSpPr txBox="1">
            <a:spLocks noChangeArrowheads="1"/>
          </p:cNvSpPr>
          <p:nvPr/>
        </p:nvSpPr>
        <p:spPr bwMode="auto">
          <a:xfrm>
            <a:off x="1143000" y="1752600"/>
            <a:ext cx="6934200" cy="3786188"/>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rPr>
              <a:t>1. Motivation</a:t>
            </a:r>
          </a:p>
          <a:p>
            <a:pPr eaLnBrk="1" hangingPunct="1">
              <a:buFontTx/>
              <a:buAutoNum type="arabicPeriod"/>
            </a:pPr>
            <a:endParaRPr lang="en-US" altLang="en-US" sz="2000">
              <a:latin typeface="Calibri" pitchFamily="-109" charset="0"/>
            </a:endParaRPr>
          </a:p>
          <a:p>
            <a:pPr eaLnBrk="1" hangingPunct="1"/>
            <a:r>
              <a:rPr lang="en-US" altLang="en-US" sz="2000">
                <a:latin typeface="Calibri" pitchFamily="-109" charset="0"/>
              </a:rPr>
              <a:t>2. Consumer Preferences and the Concept of Utility</a:t>
            </a:r>
          </a:p>
          <a:p>
            <a:pPr eaLnBrk="1" hangingPunct="1">
              <a:buFontTx/>
              <a:buAutoNum type="arabicPeriod" startAt="2"/>
            </a:pPr>
            <a:endParaRPr lang="en-US" altLang="en-US" sz="2000">
              <a:latin typeface="Calibri" pitchFamily="-109" charset="0"/>
            </a:endParaRPr>
          </a:p>
          <a:p>
            <a:pPr eaLnBrk="1" hangingPunct="1"/>
            <a:r>
              <a:rPr lang="en-US" altLang="en-US" sz="2000">
                <a:latin typeface="Calibri" pitchFamily="-109" charset="0"/>
              </a:rPr>
              <a:t>3. The Utility Function</a:t>
            </a:r>
          </a:p>
          <a:p>
            <a:pPr lvl="1" eaLnBrk="1" hangingPunct="1">
              <a:buFontTx/>
              <a:buChar char="•"/>
            </a:pPr>
            <a:r>
              <a:rPr lang="en-US" altLang="en-US" sz="2000" i="1">
                <a:latin typeface="Calibri" pitchFamily="-109" charset="0"/>
              </a:rPr>
              <a:t>Marginal Utility and Diminishing Marginal Utility</a:t>
            </a:r>
          </a:p>
          <a:p>
            <a:pPr eaLnBrk="1" hangingPunct="1">
              <a:buFontTx/>
              <a:buAutoNum type="arabicPeriod" startAt="3"/>
            </a:pPr>
            <a:endParaRPr lang="en-US" altLang="en-US" sz="2000">
              <a:latin typeface="Calibri" pitchFamily="-109" charset="0"/>
            </a:endParaRPr>
          </a:p>
          <a:p>
            <a:pPr eaLnBrk="1" hangingPunct="1"/>
            <a:r>
              <a:rPr lang="en-US" altLang="en-US" sz="2000">
                <a:latin typeface="Calibri" pitchFamily="-109" charset="0"/>
              </a:rPr>
              <a:t>4. Indifference Curves</a:t>
            </a:r>
          </a:p>
          <a:p>
            <a:pPr eaLnBrk="1" hangingPunct="1">
              <a:buFontTx/>
              <a:buAutoNum type="arabicPeriod" startAt="3"/>
            </a:pPr>
            <a:endParaRPr lang="en-US" altLang="en-US" sz="2000">
              <a:latin typeface="Calibri" pitchFamily="-109" charset="0"/>
            </a:endParaRPr>
          </a:p>
          <a:p>
            <a:pPr eaLnBrk="1" hangingPunct="1"/>
            <a:r>
              <a:rPr lang="en-US" altLang="en-US" sz="2000">
                <a:latin typeface="Calibri" pitchFamily="-109" charset="0"/>
              </a:rPr>
              <a:t>5. The Marginal Rate of Substitution</a:t>
            </a:r>
          </a:p>
          <a:p>
            <a:pPr eaLnBrk="1" hangingPunct="1">
              <a:buFontTx/>
              <a:buAutoNum type="arabicPeriod" startAt="4"/>
            </a:pPr>
            <a:endParaRPr lang="en-US" altLang="en-US" sz="2000">
              <a:latin typeface="Calibri" pitchFamily="-109" charset="0"/>
            </a:endParaRPr>
          </a:p>
          <a:p>
            <a:pPr eaLnBrk="1" hangingPunct="1">
              <a:buFontTx/>
              <a:buAutoNum type="arabicPeriod" startAt="6"/>
            </a:pPr>
            <a:r>
              <a:rPr lang="en-US" altLang="en-US" sz="2000">
                <a:latin typeface="Calibri" pitchFamily="-109" charset="0"/>
              </a:rPr>
              <a:t>Some Special Functional Forms</a:t>
            </a:r>
          </a:p>
        </p:txBody>
      </p:sp>
      <p:sp>
        <p:nvSpPr>
          <p:cNvPr id="1098765"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0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45"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2" name="Picture 15"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6"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46"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9"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036"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1244600"/>
            <a:ext cx="5676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4E70B0E-535C-4228-9915-65810D52CBB3}" type="slidenum">
              <a:rPr lang="en-US" altLang="en-US">
                <a:solidFill>
                  <a:srgbClr val="898989"/>
                </a:solidFill>
                <a:latin typeface="Calibri" pitchFamily="-109" charset="0"/>
              </a:rPr>
              <a:pPr eaLnBrk="1" hangingPunct="1"/>
              <a:t>20</a:t>
            </a:fld>
            <a:endParaRPr lang="en-US" altLang="en-US">
              <a:solidFill>
                <a:srgbClr val="898989"/>
              </a:solidFill>
              <a:latin typeface="Calibri" pitchFamily="-109" charset="0"/>
            </a:endParaRPr>
          </a:p>
        </p:txBody>
      </p:sp>
      <p:graphicFrame>
        <p:nvGraphicFramePr>
          <p:cNvPr id="19458"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19483" name="Document" r:id="rId4" imgW="7658280" imgH="1981080" progId="Word.Document.8">
                  <p:embed/>
                </p:oleObj>
              </mc:Choice>
              <mc:Fallback>
                <p:oleObj name="Document" r:id="rId4" imgW="7658280" imgH="1981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19463"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Indifference Curves</a:t>
            </a:r>
            <a:endParaRPr lang="en-US" altLang="en-US" sz="4400" b="1" i="1" dirty="0">
              <a:solidFill>
                <a:srgbClr val="000066"/>
              </a:solidFill>
              <a:latin typeface="Calibri" pitchFamily="-109" charset="0"/>
            </a:endParaRPr>
          </a:p>
        </p:txBody>
      </p:sp>
      <p:sp>
        <p:nvSpPr>
          <p:cNvPr id="19464" name="WordArt 12"/>
          <p:cNvSpPr>
            <a:spLocks noChangeArrowheads="1" noChangeShapeType="1" noTextEdit="1"/>
          </p:cNvSpPr>
          <p:nvPr/>
        </p:nvSpPr>
        <p:spPr bwMode="auto">
          <a:xfrm>
            <a:off x="3244850" y="1820863"/>
            <a:ext cx="3613150" cy="614362"/>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Monotonicity</a:t>
            </a:r>
          </a:p>
        </p:txBody>
      </p:sp>
      <p:sp>
        <p:nvSpPr>
          <p:cNvPr id="1110051" name="AutoShape 3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9459"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9484"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6" name="Picture 37"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38"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39"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60"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9485"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9" name="Text Box 4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19470" name="Picture 42"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A2DBB8-CD02-417E-A327-94277BA3D104}" type="slidenum">
              <a:rPr lang="en-US" altLang="en-US">
                <a:solidFill>
                  <a:srgbClr val="898989"/>
                </a:solidFill>
                <a:latin typeface="Calibri" pitchFamily="-109" charset="0"/>
              </a:rPr>
              <a:pPr eaLnBrk="1" hangingPunct="1"/>
              <a:t>21</a:t>
            </a:fld>
            <a:endParaRPr lang="en-US" altLang="en-US">
              <a:solidFill>
                <a:srgbClr val="898989"/>
              </a:solidFill>
              <a:latin typeface="Calibri" pitchFamily="-109" charset="0"/>
            </a:endParaRPr>
          </a:p>
        </p:txBody>
      </p:sp>
      <p:graphicFrame>
        <p:nvGraphicFramePr>
          <p:cNvPr id="20482"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20508"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20486"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Indifference Curves</a:t>
            </a:r>
            <a:endParaRPr lang="en-US" altLang="en-US" sz="4400" b="1" i="1">
              <a:solidFill>
                <a:srgbClr val="000066"/>
              </a:solidFill>
              <a:latin typeface="Calibri" pitchFamily="-109" charset="0"/>
            </a:endParaRPr>
          </a:p>
        </p:txBody>
      </p:sp>
      <p:sp>
        <p:nvSpPr>
          <p:cNvPr id="20487" name="WordArt 12"/>
          <p:cNvSpPr>
            <a:spLocks noChangeArrowheads="1" noChangeShapeType="1" noTextEdit="1"/>
          </p:cNvSpPr>
          <p:nvPr/>
        </p:nvSpPr>
        <p:spPr bwMode="auto">
          <a:xfrm>
            <a:off x="3055938" y="1327150"/>
            <a:ext cx="3033712" cy="512763"/>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Cannot Cross</a:t>
            </a:r>
          </a:p>
        </p:txBody>
      </p:sp>
      <p:pic>
        <p:nvPicPr>
          <p:cNvPr id="2048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7150" y="1362075"/>
            <a:ext cx="54832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1055" name="Text Box 15"/>
          <p:cNvSpPr txBox="1">
            <a:spLocks noChangeArrowheads="1"/>
          </p:cNvSpPr>
          <p:nvPr/>
        </p:nvSpPr>
        <p:spPr bwMode="auto">
          <a:xfrm>
            <a:off x="4827588" y="2660650"/>
            <a:ext cx="3708400" cy="22256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latin typeface="Calibri" pitchFamily="-109" charset="0"/>
              </a:rPr>
              <a:t>Suppose that B preferred to A.</a:t>
            </a:r>
          </a:p>
          <a:p>
            <a:pPr eaLnBrk="1" hangingPunct="1"/>
            <a:r>
              <a:rPr lang="en-GB" altLang="en-US" sz="2000" i="1">
                <a:latin typeface="Calibri" pitchFamily="-109" charset="0"/>
              </a:rPr>
              <a:t>but..by definition of IC,</a:t>
            </a:r>
          </a:p>
          <a:p>
            <a:pPr eaLnBrk="1" hangingPunct="1"/>
            <a:r>
              <a:rPr lang="en-GB" altLang="en-US" sz="2000">
                <a:latin typeface="Calibri" pitchFamily="-109" charset="0"/>
              </a:rPr>
              <a:t>B indifferent to C</a:t>
            </a:r>
          </a:p>
          <a:p>
            <a:pPr eaLnBrk="1" hangingPunct="1"/>
            <a:r>
              <a:rPr lang="en-GB" altLang="en-US" sz="2000">
                <a:latin typeface="Calibri" pitchFamily="-109" charset="0"/>
              </a:rPr>
              <a:t>A indifferent to C =&gt; B indifferent</a:t>
            </a:r>
          </a:p>
          <a:p>
            <a:pPr eaLnBrk="1" hangingPunct="1"/>
            <a:r>
              <a:rPr lang="en-GB" altLang="en-US" sz="2000">
                <a:latin typeface="Calibri" pitchFamily="-109" charset="0"/>
              </a:rPr>
              <a:t>to C by transitivity.  </a:t>
            </a:r>
          </a:p>
          <a:p>
            <a:pPr eaLnBrk="1" hangingPunct="1"/>
            <a:endParaRPr lang="en-GB" altLang="en-US" sz="2000">
              <a:latin typeface="Calibri" pitchFamily="-109" charset="0"/>
            </a:endParaRPr>
          </a:p>
          <a:p>
            <a:pPr eaLnBrk="1" hangingPunct="1"/>
            <a:r>
              <a:rPr lang="en-GB" altLang="en-US" sz="2000" i="1">
                <a:latin typeface="Calibri" pitchFamily="-109" charset="0"/>
              </a:rPr>
              <a:t>And thus a contradiction.</a:t>
            </a:r>
          </a:p>
        </p:txBody>
      </p:sp>
      <p:sp>
        <p:nvSpPr>
          <p:cNvPr id="1111056" name="AutoShape 1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0483"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509"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91" name="Picture 18"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9"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20"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4"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510"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4" name="Text Box 22"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0495" name="Picture 23"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5ED67CE-92BF-47C5-AE97-09FFE5496176}" type="slidenum">
              <a:rPr lang="en-US" altLang="en-US">
                <a:solidFill>
                  <a:srgbClr val="898989"/>
                </a:solidFill>
                <a:latin typeface="Calibri" pitchFamily="-109" charset="0"/>
              </a:rPr>
              <a:pPr eaLnBrk="1" hangingPunct="1"/>
              <a:t>22</a:t>
            </a:fld>
            <a:endParaRPr lang="en-US" altLang="en-US">
              <a:solidFill>
                <a:srgbClr val="898989"/>
              </a:solidFill>
              <a:latin typeface="Calibri" pitchFamily="-109" charset="0"/>
            </a:endParaRPr>
          </a:p>
        </p:txBody>
      </p:sp>
      <p:graphicFrame>
        <p:nvGraphicFramePr>
          <p:cNvPr id="21506"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21573" name="Document" r:id="rId4" imgW="7658280" imgH="1981080" progId="Word.Document.8">
                  <p:embed/>
                </p:oleObj>
              </mc:Choice>
              <mc:Fallback>
                <p:oleObj name="Document" r:id="rId4" imgW="7658280" imgH="1981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21513"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Indifference Curves</a:t>
            </a:r>
            <a:endParaRPr lang="en-US" altLang="en-US" sz="4400" b="1" i="1" dirty="0">
              <a:solidFill>
                <a:srgbClr val="000066"/>
              </a:solidFill>
              <a:latin typeface="Calibri" pitchFamily="-109" charset="0"/>
            </a:endParaRPr>
          </a:p>
        </p:txBody>
      </p:sp>
      <p:sp>
        <p:nvSpPr>
          <p:cNvPr id="21514" name="WordArt 12"/>
          <p:cNvSpPr>
            <a:spLocks noChangeArrowheads="1" noChangeShapeType="1" noTextEdit="1"/>
          </p:cNvSpPr>
          <p:nvPr/>
        </p:nvSpPr>
        <p:spPr bwMode="auto">
          <a:xfrm>
            <a:off x="3276600" y="1219200"/>
            <a:ext cx="2228850" cy="592138"/>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Example</a:t>
            </a:r>
          </a:p>
        </p:txBody>
      </p:sp>
      <p:sp>
        <p:nvSpPr>
          <p:cNvPr id="21515" name="Rectangle 16"/>
          <p:cNvSpPr>
            <a:spLocks noChangeArrowheads="1"/>
          </p:cNvSpPr>
          <p:nvPr/>
        </p:nvSpPr>
        <p:spPr bwMode="auto">
          <a:xfrm>
            <a:off x="152400" y="2057400"/>
            <a:ext cx="88392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4000">
                <a:latin typeface="Cambria" pitchFamily="18" charset="0"/>
                <a:sym typeface="Symbol" pitchFamily="18" charset="2"/>
              </a:rPr>
              <a:t>U = xy</a:t>
            </a:r>
            <a:r>
              <a:rPr lang="en-US" altLang="en-US" sz="4000" baseline="30000">
                <a:latin typeface="Cambria" pitchFamily="18" charset="0"/>
                <a:sym typeface="Symbol" pitchFamily="18" charset="2"/>
              </a:rPr>
              <a:t>2</a:t>
            </a:r>
          </a:p>
          <a:p>
            <a:pPr algn="ctr" eaLnBrk="1" hangingPunct="1"/>
            <a:r>
              <a:rPr lang="en-US" altLang="en-US" sz="2200">
                <a:latin typeface="Calibri" pitchFamily="-109" charset="0"/>
              </a:rPr>
              <a:t>Check that underlying preferences are complete, transitive, and monotonic.</a:t>
            </a:r>
          </a:p>
        </p:txBody>
      </p:sp>
      <p:sp>
        <p:nvSpPr>
          <p:cNvPr id="21516" name="Line 19"/>
          <p:cNvSpPr>
            <a:spLocks noChangeShapeType="1"/>
          </p:cNvSpPr>
          <p:nvPr/>
        </p:nvSpPr>
        <p:spPr bwMode="auto">
          <a:xfrm>
            <a:off x="1447800" y="1905000"/>
            <a:ext cx="678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1300"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1507"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1574"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8" name="Picture 22"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23"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8"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1575"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1" name="Text Box 26"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1522"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9" name="Object 16"/>
          <p:cNvGraphicFramePr>
            <a:graphicFrameLocks noChangeAspect="1"/>
          </p:cNvGraphicFramePr>
          <p:nvPr/>
        </p:nvGraphicFramePr>
        <p:xfrm>
          <a:off x="533400" y="3276600"/>
          <a:ext cx="2301875" cy="841375"/>
        </p:xfrm>
        <a:graphic>
          <a:graphicData uri="http://schemas.openxmlformats.org/presentationml/2006/ole">
            <mc:AlternateContent xmlns:mc="http://schemas.openxmlformats.org/markup-compatibility/2006">
              <mc:Choice xmlns:v="urn:schemas-microsoft-com:vml" Requires="v">
                <p:oleObj spid="_x0000_s21576" name="Equation" r:id="rId14" imgW="660240" imgH="241200" progId="Equation.3">
                  <p:embed/>
                </p:oleObj>
              </mc:Choice>
              <mc:Fallback>
                <p:oleObj name="Equation" r:id="rId14" imgW="660240" imgH="2412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3276600"/>
                        <a:ext cx="2301875"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0" name="Object 17"/>
          <p:cNvGraphicFramePr>
            <a:graphicFrameLocks noChangeAspect="1"/>
          </p:cNvGraphicFramePr>
          <p:nvPr/>
        </p:nvGraphicFramePr>
        <p:xfrm>
          <a:off x="533400" y="4343400"/>
          <a:ext cx="2365375" cy="762000"/>
        </p:xfrm>
        <a:graphic>
          <a:graphicData uri="http://schemas.openxmlformats.org/presentationml/2006/ole">
            <mc:AlternateContent xmlns:mc="http://schemas.openxmlformats.org/markup-compatibility/2006">
              <mc:Choice xmlns:v="urn:schemas-microsoft-com:vml" Requires="v">
                <p:oleObj spid="_x0000_s21577" name="Equation" r:id="rId16" imgW="749160" imgH="241200" progId="Equation.3">
                  <p:embed/>
                </p:oleObj>
              </mc:Choice>
              <mc:Fallback>
                <p:oleObj name="Equation" r:id="rId16" imgW="749160" imgH="24120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4343400"/>
                        <a:ext cx="23653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Table 17"/>
          <p:cNvGraphicFramePr>
            <a:graphicFrameLocks noGrp="1"/>
          </p:cNvGraphicFramePr>
          <p:nvPr/>
        </p:nvGraphicFramePr>
        <p:xfrm>
          <a:off x="4419600" y="4038600"/>
          <a:ext cx="3505200" cy="2438400"/>
        </p:xfrm>
        <a:graphic>
          <a:graphicData uri="http://schemas.openxmlformats.org/drawingml/2006/table">
            <a:tbl>
              <a:tblPr/>
              <a:tblGrid>
                <a:gridCol w="1168400"/>
                <a:gridCol w="1168400"/>
                <a:gridCol w="1168400"/>
              </a:tblGrid>
              <a:tr h="487363">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rgbClr val="000000"/>
                          </a:solidFill>
                          <a:effectLst/>
                          <a:latin typeface="Calibri" pitchFamily="-109" charset="0"/>
                        </a:rPr>
                        <a:t>x</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rgbClr val="000000"/>
                          </a:solidFill>
                          <a:effectLst/>
                          <a:latin typeface="Calibri" pitchFamily="-109" charset="0"/>
                        </a:rPr>
                        <a:t>y</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rgbClr val="000000"/>
                          </a:solidFill>
                          <a:effectLst/>
                          <a:latin typeface="Calibri" pitchFamily="-109" charset="0"/>
                        </a:rPr>
                        <a:t>xy^2</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8</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4.24</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143.8</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4</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6</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144</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3</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6.93</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144.07</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1</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12</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pitchFamily="-109" charset="0"/>
                        </a:defRPr>
                      </a:lvl1pPr>
                      <a:lvl2pPr marL="742950" indent="-285750" eaLnBrk="0" hangingPunct="0">
                        <a:spcBef>
                          <a:spcPct val="20000"/>
                        </a:spcBef>
                        <a:buFont typeface="Arial" charset="0"/>
                        <a:defRPr sz="2400">
                          <a:solidFill>
                            <a:schemeClr val="tx1"/>
                          </a:solidFill>
                          <a:latin typeface="Calibri" pitchFamily="-109" charset="0"/>
                        </a:defRPr>
                      </a:lvl2pPr>
                      <a:lvl3pPr marL="1143000" indent="-228600" eaLnBrk="0" hangingPunct="0">
                        <a:spcBef>
                          <a:spcPct val="20000"/>
                        </a:spcBef>
                        <a:buFont typeface="Arial" charset="0"/>
                        <a:defRPr sz="2000">
                          <a:solidFill>
                            <a:schemeClr val="tx1"/>
                          </a:solidFill>
                          <a:latin typeface="Calibri" pitchFamily="-109" charset="0"/>
                        </a:defRPr>
                      </a:lvl3pPr>
                      <a:lvl4pPr marL="1600200" indent="-228600" eaLnBrk="0" hangingPunct="0">
                        <a:spcBef>
                          <a:spcPct val="20000"/>
                        </a:spcBef>
                        <a:buFont typeface="Arial" charset="0"/>
                        <a:defRPr>
                          <a:solidFill>
                            <a:schemeClr val="tx1"/>
                          </a:solidFill>
                          <a:latin typeface="Calibri" pitchFamily="-109" charset="0"/>
                        </a:defRPr>
                      </a:lvl4pPr>
                      <a:lvl5pPr marL="2057400" indent="-228600" eaLnBrk="0" hangingPunct="0">
                        <a:spcBef>
                          <a:spcPct val="20000"/>
                        </a:spcBef>
                        <a:buFont typeface="Arial" charset="0"/>
                        <a:defRPr>
                          <a:solidFill>
                            <a:schemeClr val="tx1"/>
                          </a:solidFill>
                          <a:latin typeface="Calibri" pitchFamily="-109" charset="0"/>
                        </a:defRPr>
                      </a:lvl5pPr>
                      <a:lvl6pPr marL="2514600" indent="-228600" eaLnBrk="0" fontAlgn="base" hangingPunct="0">
                        <a:spcBef>
                          <a:spcPct val="20000"/>
                        </a:spcBef>
                        <a:spcAft>
                          <a:spcPct val="0"/>
                        </a:spcAft>
                        <a:buFont typeface="Arial" charset="0"/>
                        <a:defRPr>
                          <a:solidFill>
                            <a:schemeClr val="tx1"/>
                          </a:solidFill>
                          <a:latin typeface="Calibri" pitchFamily="-109" charset="0"/>
                        </a:defRPr>
                      </a:lvl6pPr>
                      <a:lvl7pPr marL="2971800" indent="-228600" eaLnBrk="0" fontAlgn="base" hangingPunct="0">
                        <a:spcBef>
                          <a:spcPct val="20000"/>
                        </a:spcBef>
                        <a:spcAft>
                          <a:spcPct val="0"/>
                        </a:spcAft>
                        <a:buFont typeface="Arial" charset="0"/>
                        <a:defRPr>
                          <a:solidFill>
                            <a:schemeClr val="tx1"/>
                          </a:solidFill>
                          <a:latin typeface="Calibri" pitchFamily="-109" charset="0"/>
                        </a:defRPr>
                      </a:lvl7pPr>
                      <a:lvl8pPr marL="3429000" indent="-228600" eaLnBrk="0" fontAlgn="base" hangingPunct="0">
                        <a:spcBef>
                          <a:spcPct val="20000"/>
                        </a:spcBef>
                        <a:spcAft>
                          <a:spcPct val="0"/>
                        </a:spcAft>
                        <a:buFont typeface="Arial" charset="0"/>
                        <a:defRPr>
                          <a:solidFill>
                            <a:schemeClr val="tx1"/>
                          </a:solidFill>
                          <a:latin typeface="Calibri" pitchFamily="-109" charset="0"/>
                        </a:defRPr>
                      </a:lvl8pPr>
                      <a:lvl9pPr marL="3886200" indent="-228600" eaLnBrk="0" fontAlgn="base" hangingPunct="0">
                        <a:spcBef>
                          <a:spcPct val="20000"/>
                        </a:spcBef>
                        <a:spcAft>
                          <a:spcPct val="0"/>
                        </a:spcAft>
                        <a:buFont typeface="Arial" charset="0"/>
                        <a:defRPr>
                          <a:solidFill>
                            <a:schemeClr val="tx1"/>
                          </a:solidFill>
                          <a:latin typeface="Calibri" pitchFamily="-109"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alibri" pitchFamily="-109" charset="0"/>
                        </a:rPr>
                        <a:t>144</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11" name="Object 18"/>
          <p:cNvGraphicFramePr>
            <a:graphicFrameLocks noChangeAspect="1"/>
          </p:cNvGraphicFramePr>
          <p:nvPr/>
        </p:nvGraphicFramePr>
        <p:xfrm>
          <a:off x="4267200" y="3048000"/>
          <a:ext cx="3643313" cy="833438"/>
        </p:xfrm>
        <a:graphic>
          <a:graphicData uri="http://schemas.openxmlformats.org/presentationml/2006/ole">
            <mc:AlternateContent xmlns:mc="http://schemas.openxmlformats.org/markup-compatibility/2006">
              <mc:Choice xmlns:v="urn:schemas-microsoft-com:vml" Requires="v">
                <p:oleObj spid="_x0000_s21578" name="Equation" r:id="rId18" imgW="888840" imgH="203040" progId="Equation.3">
                  <p:embed/>
                </p:oleObj>
              </mc:Choice>
              <mc:Fallback>
                <p:oleObj name="Equation" r:id="rId18" imgW="888840" imgH="203040"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7200" y="3048000"/>
                        <a:ext cx="3643313"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68D27F-E6BE-44D1-84D0-0DEF1B5CC364}" type="slidenum">
              <a:rPr lang="en-US" altLang="en-US">
                <a:solidFill>
                  <a:srgbClr val="898989"/>
                </a:solidFill>
                <a:latin typeface="Calibri" pitchFamily="-109" charset="0"/>
              </a:rPr>
              <a:pPr eaLnBrk="1" hangingPunct="1"/>
              <a:t>23</a:t>
            </a:fld>
            <a:endParaRPr lang="en-US" altLang="en-US">
              <a:solidFill>
                <a:srgbClr val="898989"/>
              </a:solidFill>
              <a:latin typeface="Calibri" pitchFamily="-109" charset="0"/>
            </a:endParaRPr>
          </a:p>
        </p:txBody>
      </p:sp>
      <p:graphicFrame>
        <p:nvGraphicFramePr>
          <p:cNvPr id="22530"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22555"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22534"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Indifference Curves</a:t>
            </a:r>
            <a:endParaRPr lang="en-US" altLang="en-US" sz="4400" b="1" i="1" dirty="0">
              <a:solidFill>
                <a:srgbClr val="000066"/>
              </a:solidFill>
              <a:latin typeface="Calibri" pitchFamily="-109" charset="0"/>
            </a:endParaRPr>
          </a:p>
        </p:txBody>
      </p:sp>
      <p:sp>
        <p:nvSpPr>
          <p:cNvPr id="1122320" name="Text Box 16"/>
          <p:cNvSpPr txBox="1">
            <a:spLocks noChangeArrowheads="1"/>
          </p:cNvSpPr>
          <p:nvPr/>
        </p:nvSpPr>
        <p:spPr bwMode="auto">
          <a:xfrm>
            <a:off x="5638800" y="1676400"/>
            <a:ext cx="2895600" cy="137318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sz="2800" dirty="0">
                <a:solidFill>
                  <a:srgbClr val="000066"/>
                </a:solidFill>
                <a:latin typeface="+mn-lt"/>
              </a:rPr>
              <a:t>Example:</a:t>
            </a:r>
            <a:r>
              <a:rPr lang="en-US" sz="2800" dirty="0">
                <a:latin typeface="+mn-lt"/>
              </a:rPr>
              <a:t> Utility and the single indifference curve. </a:t>
            </a:r>
          </a:p>
        </p:txBody>
      </p:sp>
      <p:sp>
        <p:nvSpPr>
          <p:cNvPr id="1122323" name="AutoShape 1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2531"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2556"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7" name="Picture 21"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22"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23"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2"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2557"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0" name="Text Box 25"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2541" name="Picture 26"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Chart 16"/>
          <p:cNvGraphicFramePr/>
          <p:nvPr/>
        </p:nvGraphicFramePr>
        <p:xfrm>
          <a:off x="304800" y="1981200"/>
          <a:ext cx="5867400" cy="3962400"/>
        </p:xfrm>
        <a:graphic>
          <a:graphicData uri="http://schemas.openxmlformats.org/drawingml/2006/chart">
            <c:chart xmlns:c="http://schemas.openxmlformats.org/drawingml/2006/chart" xmlns:r="http://schemas.openxmlformats.org/officeDocument/2006/relationships" r:id="rId13"/>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213F9B8-46F7-45C2-AE4A-537D87B16ED5}" type="slidenum">
              <a:rPr lang="en-US" altLang="en-US">
                <a:solidFill>
                  <a:srgbClr val="898989"/>
                </a:solidFill>
                <a:latin typeface="Calibri" pitchFamily="-109" charset="0"/>
              </a:rPr>
              <a:pPr eaLnBrk="1" hangingPunct="1"/>
              <a:t>24</a:t>
            </a:fld>
            <a:endParaRPr lang="en-US" altLang="en-US">
              <a:solidFill>
                <a:srgbClr val="898989"/>
              </a:solidFill>
              <a:latin typeface="Calibri" pitchFamily="-109" charset="0"/>
            </a:endParaRPr>
          </a:p>
        </p:txBody>
      </p:sp>
      <p:graphicFrame>
        <p:nvGraphicFramePr>
          <p:cNvPr id="23554"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23581"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23558"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Marginal Rate of Substitution</a:t>
            </a:r>
            <a:endParaRPr lang="en-US" altLang="en-US" sz="4400" b="1" i="1">
              <a:solidFill>
                <a:srgbClr val="000066"/>
              </a:solidFill>
              <a:latin typeface="Calibri" pitchFamily="-109" charset="0"/>
            </a:endParaRPr>
          </a:p>
        </p:txBody>
      </p:sp>
      <p:sp>
        <p:nvSpPr>
          <p:cNvPr id="23559" name="Rectangle 15"/>
          <p:cNvSpPr>
            <a:spLocks noChangeArrowheads="1"/>
          </p:cNvSpPr>
          <p:nvPr/>
        </p:nvSpPr>
        <p:spPr bwMode="auto">
          <a:xfrm>
            <a:off x="504825" y="1455738"/>
            <a:ext cx="8074025" cy="375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109" charset="0"/>
                <a:cs typeface="Times New Roman" pitchFamily="18" charset="0"/>
              </a:rPr>
              <a:t>The </a:t>
            </a:r>
            <a:r>
              <a:rPr lang="en-US" altLang="en-US" sz="2000">
                <a:solidFill>
                  <a:srgbClr val="000066"/>
                </a:solidFill>
                <a:latin typeface="Calibri" pitchFamily="-109" charset="0"/>
                <a:cs typeface="Times New Roman" pitchFamily="18" charset="0"/>
              </a:rPr>
              <a:t>marginal rate of substitution:</a:t>
            </a:r>
            <a:r>
              <a:rPr lang="en-US" altLang="en-US" sz="2000">
                <a:latin typeface="Calibri" pitchFamily="-109" charset="0"/>
                <a:cs typeface="Times New Roman" pitchFamily="18" charset="0"/>
              </a:rPr>
              <a:t>  </a:t>
            </a:r>
            <a:r>
              <a:rPr lang="en-US" altLang="en-US" sz="2000">
                <a:latin typeface="Calibri" pitchFamily="-109" charset="0"/>
              </a:rPr>
              <a:t>is the maximum rate at which the consumer would be willing to substitute a little more of good x for a little less of good y;</a:t>
            </a:r>
          </a:p>
          <a:p>
            <a:pPr algn="just" eaLnBrk="1" hangingPunct="1"/>
            <a:endParaRPr lang="en-US" altLang="en-US" sz="2000">
              <a:latin typeface="Calibri" pitchFamily="-109" charset="0"/>
            </a:endParaRPr>
          </a:p>
          <a:p>
            <a:pPr algn="just" eaLnBrk="1" hangingPunct="1"/>
            <a:r>
              <a:rPr lang="en-US" altLang="en-US" sz="2000">
                <a:latin typeface="Calibri" pitchFamily="-109" charset="0"/>
              </a:rPr>
              <a:t>It is the increase in good x that the consumer would require in exchange for a small decrease in good y in order to leave the consumer just indifferent between consuming the old basket or the new basket;</a:t>
            </a:r>
          </a:p>
          <a:p>
            <a:pPr algn="just" eaLnBrk="1" hangingPunct="1"/>
            <a:endParaRPr lang="en-US" altLang="en-US" sz="2000">
              <a:latin typeface="Calibri" pitchFamily="-109" charset="0"/>
            </a:endParaRPr>
          </a:p>
          <a:p>
            <a:pPr algn="just" eaLnBrk="1" hangingPunct="1"/>
            <a:r>
              <a:rPr lang="en-US" altLang="en-US" sz="2000">
                <a:latin typeface="Calibri" pitchFamily="-109" charset="0"/>
              </a:rPr>
              <a:t>It is the rate of exchange between goods x and y that does not affect the consumer’s welfare;</a:t>
            </a:r>
          </a:p>
          <a:p>
            <a:pPr algn="just" eaLnBrk="1" hangingPunct="1"/>
            <a:endParaRPr lang="en-US" altLang="en-US" sz="2000">
              <a:latin typeface="Calibri" pitchFamily="-109" charset="0"/>
            </a:endParaRPr>
          </a:p>
          <a:p>
            <a:pPr algn="just" eaLnBrk="1" hangingPunct="1"/>
            <a:r>
              <a:rPr lang="en-US" altLang="en-US" sz="2000">
                <a:latin typeface="Calibri" pitchFamily="-109" charset="0"/>
              </a:rPr>
              <a:t>It is the negative of the slope of the indifference curve:</a:t>
            </a:r>
          </a:p>
        </p:txBody>
      </p:sp>
      <p:grpSp>
        <p:nvGrpSpPr>
          <p:cNvPr id="23560" name="Group 16"/>
          <p:cNvGrpSpPr>
            <a:grpSpLocks/>
          </p:cNvGrpSpPr>
          <p:nvPr/>
        </p:nvGrpSpPr>
        <p:grpSpPr bwMode="auto">
          <a:xfrm>
            <a:off x="2281238" y="5451475"/>
            <a:ext cx="5138737" cy="641350"/>
            <a:chOff x="1111" y="1834"/>
            <a:chExt cx="3237" cy="404"/>
          </a:xfrm>
        </p:grpSpPr>
        <p:sp>
          <p:nvSpPr>
            <p:cNvPr id="23567" name="Rectangle 17"/>
            <p:cNvSpPr>
              <a:spLocks noChangeArrowheads="1"/>
            </p:cNvSpPr>
            <p:nvPr/>
          </p:nvSpPr>
          <p:spPr bwMode="auto">
            <a:xfrm>
              <a:off x="1111" y="1842"/>
              <a:ext cx="1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MRS</a:t>
              </a:r>
              <a:r>
                <a:rPr lang="en-US" altLang="en-US" sz="2000" baseline="-30000">
                  <a:latin typeface="Calibri" pitchFamily="-109" charset="0"/>
                  <a:cs typeface="Times New Roman" pitchFamily="18" charset="0"/>
                </a:rPr>
                <a:t>x,y</a:t>
              </a:r>
              <a:r>
                <a:rPr lang="en-US" altLang="en-US" sz="2000">
                  <a:latin typeface="Calibri" pitchFamily="-109" charset="0"/>
                  <a:cs typeface="Times New Roman" pitchFamily="18" charset="0"/>
                </a:rPr>
                <a:t> = </a:t>
              </a:r>
              <a:endParaRPr lang="en-US" altLang="en-US" sz="2400">
                <a:latin typeface="Calibri" pitchFamily="-109" charset="0"/>
              </a:endParaRPr>
            </a:p>
          </p:txBody>
        </p:sp>
        <p:sp>
          <p:nvSpPr>
            <p:cNvPr id="23568" name="Rectangle 18"/>
            <p:cNvSpPr>
              <a:spLocks noChangeArrowheads="1"/>
            </p:cNvSpPr>
            <p:nvPr/>
          </p:nvSpPr>
          <p:spPr bwMode="auto">
            <a:xfrm>
              <a:off x="1774" y="1834"/>
              <a:ext cx="257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a:t>
              </a:r>
              <a:r>
                <a:rPr lang="en-US" altLang="en-US" sz="2000">
                  <a:latin typeface="Tahoma" pitchFamily="34" charset="0"/>
                  <a:cs typeface="Times New Roman" pitchFamily="18" charset="0"/>
                  <a:sym typeface="Symbol" pitchFamily="18" charset="2"/>
                </a:rPr>
                <a:t></a:t>
              </a:r>
              <a:r>
                <a:rPr lang="en-US" altLang="en-US" sz="2000">
                  <a:latin typeface="Tahoma" pitchFamily="34" charset="0"/>
                  <a:cs typeface="Times New Roman" pitchFamily="18" charset="0"/>
                </a:rPr>
                <a:t>y/</a:t>
              </a:r>
              <a:r>
                <a:rPr lang="en-US" altLang="en-US" sz="2000">
                  <a:latin typeface="Tahoma" pitchFamily="34" charset="0"/>
                  <a:cs typeface="Times New Roman" pitchFamily="18" charset="0"/>
                  <a:sym typeface="Symbol" pitchFamily="18" charset="2"/>
                </a:rPr>
                <a:t></a:t>
              </a:r>
              <a:r>
                <a:rPr lang="en-US" altLang="en-US" sz="2000">
                  <a:latin typeface="Tahoma" pitchFamily="34" charset="0"/>
                  <a:cs typeface="Times New Roman" pitchFamily="18" charset="0"/>
                </a:rPr>
                <a:t>x </a:t>
              </a:r>
            </a:p>
            <a:p>
              <a:pPr eaLnBrk="1" hangingPunct="1"/>
              <a:r>
                <a:rPr lang="en-US" altLang="en-US" sz="1600" i="1">
                  <a:latin typeface="Tahoma" pitchFamily="34" charset="0"/>
                  <a:cs typeface="Times New Roman" pitchFamily="18" charset="0"/>
                </a:rPr>
                <a:t>(for a constant </a:t>
              </a:r>
              <a:r>
                <a:rPr lang="en-US" altLang="en-US" sz="1600" i="1">
                  <a:latin typeface="Tahoma" pitchFamily="34" charset="0"/>
                  <a:cs typeface="Times New Roman" pitchFamily="18" charset="0"/>
                  <a:sym typeface="Symbol" pitchFamily="18" charset="2"/>
                </a:rPr>
                <a:t>level of preference)</a:t>
              </a:r>
            </a:p>
          </p:txBody>
        </p:sp>
      </p:grpSp>
      <p:sp>
        <p:nvSpPr>
          <p:cNvPr id="1115155" name="AutoShape 1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3555"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3582"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62" name="Picture 21"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22"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23"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6"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3583"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5" name="Text Box 25"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3566" name="Picture 26"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9F5D94-0F12-446B-AB0C-DF8F99C65833}" type="slidenum">
              <a:rPr lang="en-US" altLang="en-US">
                <a:solidFill>
                  <a:srgbClr val="898989"/>
                </a:solidFill>
                <a:latin typeface="Calibri" pitchFamily="-109" charset="0"/>
              </a:rPr>
              <a:pPr eaLnBrk="1" hangingPunct="1"/>
              <a:t>25</a:t>
            </a:fld>
            <a:endParaRPr lang="en-US" altLang="en-US">
              <a:solidFill>
                <a:srgbClr val="898989"/>
              </a:solidFill>
              <a:latin typeface="Calibri" pitchFamily="-109" charset="0"/>
            </a:endParaRPr>
          </a:p>
        </p:txBody>
      </p:sp>
      <p:pic>
        <p:nvPicPr>
          <p:cNvPr id="24582" name="Picture 16" descr="ec202graph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357313"/>
            <a:ext cx="8010525"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8"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24604" name="Document" r:id="rId4" imgW="7658280" imgH="1981080" progId="Word.Document.8">
                  <p:embed/>
                </p:oleObj>
              </mc:Choice>
              <mc:Fallback>
                <p:oleObj name="Document" r:id="rId4" imgW="7658280" imgH="1981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24583" name="WordArt 15"/>
          <p:cNvSpPr>
            <a:spLocks noChangeArrowheads="1" noChangeShapeType="1" noTextEdit="1"/>
          </p:cNvSpPr>
          <p:nvPr/>
        </p:nvSpPr>
        <p:spPr bwMode="auto">
          <a:xfrm>
            <a:off x="2430463" y="1846263"/>
            <a:ext cx="4292600" cy="95885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The Diminishing Marginal</a:t>
            </a:r>
          </a:p>
          <a:p>
            <a:r>
              <a:rPr lang="en-US" sz="3600" kern="10">
                <a:ln w="12700">
                  <a:solidFill>
                    <a:srgbClr val="3333CC"/>
                  </a:solidFill>
                  <a:round/>
                  <a:headEnd/>
                  <a:tailEnd/>
                </a:ln>
                <a:solidFill>
                  <a:srgbClr val="B2B2B2">
                    <a:alpha val="50195"/>
                  </a:srgbClr>
                </a:solidFill>
                <a:latin typeface="Times New Roman"/>
                <a:cs typeface="Times New Roman"/>
              </a:rPr>
              <a:t>Rate of Substitution</a:t>
            </a:r>
          </a:p>
        </p:txBody>
      </p:sp>
      <p:sp>
        <p:nvSpPr>
          <p:cNvPr id="1116177" name="Rectangle 17"/>
          <p:cNvSpPr>
            <a:spLocks noChangeArrowheads="1"/>
          </p:cNvSpPr>
          <p:nvPr/>
        </p:nvSpPr>
        <p:spPr bwMode="auto">
          <a:xfrm>
            <a:off x="5334000" y="3276600"/>
            <a:ext cx="3505200" cy="201453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fontAlgn="auto">
              <a:spcBef>
                <a:spcPts val="0"/>
              </a:spcBef>
              <a:spcAft>
                <a:spcPts val="0"/>
              </a:spcAft>
              <a:defRPr/>
            </a:pPr>
            <a:r>
              <a:rPr lang="en-US" i="1" dirty="0">
                <a:latin typeface="+mn-lt"/>
                <a:cs typeface="Times New Roman" pitchFamily="18" charset="0"/>
              </a:rPr>
              <a:t>If the more of good x you have, the more you are willing to give up to get a little of good y or </a:t>
            </a:r>
            <a:r>
              <a:rPr lang="en-US" i="1" dirty="0">
                <a:latin typeface="+mn-lt"/>
              </a:rPr>
              <a:t> the indifference curves get flatter as we move out along the horizontal axis and steeper as we move up along the vertical axis</a:t>
            </a:r>
          </a:p>
        </p:txBody>
      </p:sp>
      <p:sp>
        <p:nvSpPr>
          <p:cNvPr id="1116178" name="AutoShape 1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4579"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4605"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6" name="Picture 20"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21"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22"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80"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4606"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9" name="Text Box 24"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4590" name="Picture 25"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Marginal Rate of Substitution</a:t>
            </a:r>
            <a:endParaRPr lang="en-US" altLang="en-US" sz="4400" b="1" i="1">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50270F8-ABEB-484F-A479-6F380CF120B7}" type="slidenum">
              <a:rPr lang="en-US" altLang="en-US">
                <a:solidFill>
                  <a:srgbClr val="898989"/>
                </a:solidFill>
                <a:latin typeface="Calibri" pitchFamily="-109" charset="0"/>
              </a:rPr>
              <a:pPr eaLnBrk="1" hangingPunct="1"/>
              <a:t>26</a:t>
            </a:fld>
            <a:endParaRPr lang="en-US" altLang="en-US">
              <a:solidFill>
                <a:srgbClr val="898989"/>
              </a:solidFill>
              <a:latin typeface="Calibri" pitchFamily="-109" charset="0"/>
            </a:endParaRPr>
          </a:p>
        </p:txBody>
      </p:sp>
      <p:grpSp>
        <p:nvGrpSpPr>
          <p:cNvPr id="25605" name="Group 33"/>
          <p:cNvGrpSpPr>
            <a:grpSpLocks/>
          </p:cNvGrpSpPr>
          <p:nvPr/>
        </p:nvGrpSpPr>
        <p:grpSpPr bwMode="auto">
          <a:xfrm>
            <a:off x="1752600" y="1447800"/>
            <a:ext cx="5410200" cy="1252538"/>
            <a:chOff x="1200" y="1296"/>
            <a:chExt cx="3408" cy="789"/>
          </a:xfrm>
        </p:grpSpPr>
        <p:sp>
          <p:nvSpPr>
            <p:cNvPr id="170016" name="Rectangle 32"/>
            <p:cNvSpPr>
              <a:spLocks noChangeArrowheads="1"/>
            </p:cNvSpPr>
            <p:nvPr/>
          </p:nvSpPr>
          <p:spPr bwMode="auto">
            <a:xfrm>
              <a:off x="1200" y="1296"/>
              <a:ext cx="3408" cy="789"/>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grpSp>
          <p:nvGrpSpPr>
            <p:cNvPr id="25620" name="Group 30"/>
            <p:cNvGrpSpPr>
              <a:grpSpLocks/>
            </p:cNvGrpSpPr>
            <p:nvPr/>
          </p:nvGrpSpPr>
          <p:grpSpPr bwMode="auto">
            <a:xfrm>
              <a:off x="1364" y="1422"/>
              <a:ext cx="3072" cy="586"/>
              <a:chOff x="816" y="1440"/>
              <a:chExt cx="3072" cy="586"/>
            </a:xfrm>
          </p:grpSpPr>
          <p:sp>
            <p:nvSpPr>
              <p:cNvPr id="25621" name="Rectangle 5"/>
              <p:cNvSpPr>
                <a:spLocks noChangeArrowheads="1"/>
              </p:cNvSpPr>
              <p:nvPr/>
            </p:nvSpPr>
            <p:spPr bwMode="auto">
              <a:xfrm>
                <a:off x="1728" y="1776"/>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a:t>
                </a:r>
                <a:r>
                  <a:rPr lang="en-US" altLang="en-US" sz="2000">
                    <a:latin typeface="Tahoma" pitchFamily="34" charset="0"/>
                    <a:cs typeface="Times New Roman" pitchFamily="18" charset="0"/>
                    <a:sym typeface="Symbol" pitchFamily="18" charset="2"/>
                  </a:rPr>
                  <a:t></a:t>
                </a:r>
                <a:r>
                  <a:rPr lang="en-US" altLang="en-US" sz="2000">
                    <a:latin typeface="Tahoma" pitchFamily="34" charset="0"/>
                    <a:cs typeface="Times New Roman" pitchFamily="18" charset="0"/>
                  </a:rPr>
                  <a:t>y/</a:t>
                </a:r>
                <a:r>
                  <a:rPr lang="en-US" altLang="en-US" sz="2000">
                    <a:latin typeface="Tahoma" pitchFamily="34" charset="0"/>
                    <a:cs typeface="Times New Roman" pitchFamily="18" charset="0"/>
                    <a:sym typeface="Symbol" pitchFamily="18" charset="2"/>
                  </a:rPr>
                  <a:t></a:t>
                </a:r>
                <a:r>
                  <a:rPr lang="en-US" altLang="en-US" sz="2000">
                    <a:latin typeface="Tahoma" pitchFamily="34" charset="0"/>
                    <a:cs typeface="Times New Roman" pitchFamily="18" charset="0"/>
                  </a:rPr>
                  <a:t>x = </a:t>
                </a:r>
                <a:endParaRPr lang="en-US" altLang="en-US" sz="2000">
                  <a:latin typeface="Tahoma" pitchFamily="34" charset="0"/>
                  <a:cs typeface="Times New Roman" pitchFamily="18" charset="0"/>
                  <a:sym typeface="Symbol" pitchFamily="18" charset="2"/>
                </a:endParaRPr>
              </a:p>
            </p:txBody>
          </p:sp>
          <p:grpSp>
            <p:nvGrpSpPr>
              <p:cNvPr id="25622" name="Group 29"/>
              <p:cNvGrpSpPr>
                <a:grpSpLocks/>
              </p:cNvGrpSpPr>
              <p:nvPr/>
            </p:nvGrpSpPr>
            <p:grpSpPr bwMode="auto">
              <a:xfrm>
                <a:off x="816" y="1440"/>
                <a:ext cx="3072" cy="586"/>
                <a:chOff x="816" y="1440"/>
                <a:chExt cx="3072" cy="586"/>
              </a:xfrm>
            </p:grpSpPr>
            <p:sp>
              <p:nvSpPr>
                <p:cNvPr id="25623" name="Rectangle 2"/>
                <p:cNvSpPr>
                  <a:spLocks noChangeArrowheads="1"/>
                </p:cNvSpPr>
                <p:nvPr/>
              </p:nvSpPr>
              <p:spPr bwMode="auto">
                <a:xfrm>
                  <a:off x="816" y="1440"/>
                  <a:ext cx="30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MU</a:t>
                  </a:r>
                  <a:r>
                    <a:rPr lang="en-US" altLang="en-US" sz="2000" baseline="-30000">
                      <a:latin typeface="Calibri" pitchFamily="-109" charset="0"/>
                      <a:cs typeface="Times New Roman" pitchFamily="18" charset="0"/>
                    </a:rPr>
                    <a:t>x</a:t>
                  </a:r>
                  <a:r>
                    <a:rPr lang="en-US" altLang="en-US" sz="2000">
                      <a:latin typeface="Calibri" pitchFamily="-109" charset="0"/>
                      <a:cs typeface="Times New Roman" pitchFamily="18" charset="0"/>
                    </a:rPr>
                    <a:t>(</a:t>
                  </a:r>
                  <a:r>
                    <a:rPr lang="en-US" altLang="en-US" sz="2000">
                      <a:latin typeface="Tahoma" pitchFamily="34" charset="0"/>
                      <a:cs typeface="Times New Roman" pitchFamily="18" charset="0"/>
                      <a:sym typeface="Symbol" pitchFamily="18" charset="2"/>
                    </a:rPr>
                    <a:t></a:t>
                  </a:r>
                  <a:r>
                    <a:rPr lang="en-US" altLang="en-US" sz="2000">
                      <a:latin typeface="Tahoma" pitchFamily="34" charset="0"/>
                      <a:cs typeface="Times New Roman" pitchFamily="18" charset="0"/>
                    </a:rPr>
                    <a:t>x) + MU</a:t>
                  </a:r>
                  <a:r>
                    <a:rPr lang="en-US" altLang="en-US" sz="2000" baseline="-30000">
                      <a:latin typeface="Tahoma" pitchFamily="34" charset="0"/>
                      <a:cs typeface="Times New Roman" pitchFamily="18" charset="0"/>
                      <a:sym typeface="Symbol" pitchFamily="18" charset="2"/>
                    </a:rPr>
                    <a:t>y</a:t>
                  </a:r>
                  <a:r>
                    <a:rPr lang="en-US" altLang="en-US" sz="2000">
                      <a:latin typeface="Tahoma" pitchFamily="34" charset="0"/>
                      <a:cs typeface="Times New Roman" pitchFamily="18" charset="0"/>
                      <a:sym typeface="Symbol" pitchFamily="18" charset="2"/>
                    </a:rPr>
                    <a:t>(</a:t>
                  </a:r>
                  <a:r>
                    <a:rPr lang="en-US" altLang="en-US" sz="2000">
                      <a:latin typeface="Tahoma" pitchFamily="34" charset="0"/>
                      <a:cs typeface="Times New Roman" pitchFamily="18" charset="0"/>
                    </a:rPr>
                    <a:t>y) = </a:t>
                  </a:r>
                  <a:endParaRPr lang="en-US" altLang="en-US" sz="2000">
                    <a:latin typeface="Tahoma" pitchFamily="34" charset="0"/>
                    <a:cs typeface="Times New Roman" pitchFamily="18" charset="0"/>
                    <a:sym typeface="Symbol" pitchFamily="18" charset="2"/>
                  </a:endParaRPr>
                </a:p>
              </p:txBody>
            </p:sp>
            <p:sp>
              <p:nvSpPr>
                <p:cNvPr id="25624" name="Rectangle 3"/>
                <p:cNvSpPr>
                  <a:spLocks noChangeArrowheads="1"/>
                </p:cNvSpPr>
                <p:nvPr/>
              </p:nvSpPr>
              <p:spPr bwMode="auto">
                <a:xfrm>
                  <a:off x="2448" y="1440"/>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Tahoma" pitchFamily="34" charset="0"/>
                      <a:cs typeface="Times New Roman" pitchFamily="18" charset="0"/>
                    </a:rPr>
                    <a:t>0 </a:t>
                  </a:r>
                  <a:r>
                    <a:rPr lang="en-US" altLang="en-US" sz="2000" i="1">
                      <a:latin typeface="Tahoma" pitchFamily="34" charset="0"/>
                      <a:cs typeface="Times New Roman" pitchFamily="18" charset="0"/>
                    </a:rPr>
                    <a:t>…along an IC…</a:t>
                  </a:r>
                  <a:r>
                    <a:rPr lang="en-US" altLang="en-US" sz="1100">
                      <a:latin typeface="Calibri" pitchFamily="-109" charset="0"/>
                    </a:rPr>
                    <a:t> </a:t>
                  </a:r>
                  <a:endParaRPr lang="en-US" altLang="en-US" sz="2400">
                    <a:latin typeface="Calibri" pitchFamily="-109" charset="0"/>
                  </a:endParaRPr>
                </a:p>
              </p:txBody>
            </p:sp>
            <p:sp>
              <p:nvSpPr>
                <p:cNvPr id="25625" name="Rectangle 4"/>
                <p:cNvSpPr>
                  <a:spLocks noChangeArrowheads="1"/>
                </p:cNvSpPr>
                <p:nvPr/>
              </p:nvSpPr>
              <p:spPr bwMode="auto">
                <a:xfrm>
                  <a:off x="836" y="1776"/>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MU</a:t>
                  </a:r>
                  <a:r>
                    <a:rPr lang="en-US" altLang="en-US" sz="2000" baseline="-30000">
                      <a:latin typeface="Calibri" pitchFamily="-109" charset="0"/>
                      <a:cs typeface="Times New Roman" pitchFamily="18" charset="0"/>
                    </a:rPr>
                    <a:t>x</a:t>
                  </a:r>
                  <a:r>
                    <a:rPr lang="en-US" altLang="en-US" sz="2000">
                      <a:latin typeface="Calibri" pitchFamily="-109" charset="0"/>
                      <a:cs typeface="Times New Roman" pitchFamily="18" charset="0"/>
                    </a:rPr>
                    <a:t>/MU</a:t>
                  </a:r>
                  <a:r>
                    <a:rPr lang="en-US" altLang="en-US" sz="2000" baseline="-30000">
                      <a:latin typeface="Calibri" pitchFamily="-109" charset="0"/>
                      <a:cs typeface="Times New Roman" pitchFamily="18" charset="0"/>
                    </a:rPr>
                    <a:t>y</a:t>
                  </a:r>
                  <a:r>
                    <a:rPr lang="en-US" altLang="en-US" sz="2000">
                      <a:latin typeface="Calibri" pitchFamily="-109" charset="0"/>
                      <a:cs typeface="Times New Roman" pitchFamily="18" charset="0"/>
                    </a:rPr>
                    <a:t> = </a:t>
                  </a:r>
                  <a:endParaRPr lang="en-US" altLang="en-US" sz="2400">
                    <a:latin typeface="Calibri" pitchFamily="-109" charset="0"/>
                  </a:endParaRPr>
                </a:p>
              </p:txBody>
            </p:sp>
            <p:sp>
              <p:nvSpPr>
                <p:cNvPr id="25626" name="Rectangle 6"/>
                <p:cNvSpPr>
                  <a:spLocks noChangeArrowheads="1"/>
                </p:cNvSpPr>
                <p:nvPr/>
              </p:nvSpPr>
              <p:spPr bwMode="auto">
                <a:xfrm>
                  <a:off x="2496" y="177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MRS</a:t>
                  </a:r>
                  <a:r>
                    <a:rPr lang="en-US" altLang="en-US" sz="2000" baseline="-30000">
                      <a:latin typeface="Calibri" pitchFamily="-109" charset="0"/>
                      <a:cs typeface="Times New Roman" pitchFamily="18" charset="0"/>
                    </a:rPr>
                    <a:t>x,y</a:t>
                  </a:r>
                  <a:r>
                    <a:rPr lang="en-US" altLang="en-US" sz="1100">
                      <a:latin typeface="Calibri" pitchFamily="-109" charset="0"/>
                    </a:rPr>
                    <a:t> </a:t>
                  </a:r>
                  <a:endParaRPr lang="en-US" altLang="en-US" sz="2400">
                    <a:latin typeface="Calibri" pitchFamily="-109" charset="0"/>
                  </a:endParaRPr>
                </a:p>
              </p:txBody>
            </p:sp>
          </p:grpSp>
        </p:grpSp>
      </p:grpSp>
      <p:sp>
        <p:nvSpPr>
          <p:cNvPr id="25606" name="Rectangle 7"/>
          <p:cNvSpPr>
            <a:spLocks noChangeArrowheads="1"/>
          </p:cNvSpPr>
          <p:nvPr/>
        </p:nvSpPr>
        <p:spPr bwMode="auto">
          <a:xfrm>
            <a:off x="1295400" y="3352800"/>
            <a:ext cx="701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109" charset="0"/>
                <a:cs typeface="Times New Roman" pitchFamily="18" charset="0"/>
              </a:rPr>
              <a:t>Positive marginal utility implies the indifference curve has a negative slope </a:t>
            </a:r>
            <a:r>
              <a:rPr lang="en-US" altLang="en-US" sz="2400" i="1">
                <a:latin typeface="Calibri" pitchFamily="-109" charset="0"/>
                <a:cs typeface="Times New Roman" pitchFamily="18" charset="0"/>
              </a:rPr>
              <a:t>(implies monotonicity)</a:t>
            </a:r>
            <a:endParaRPr lang="en-US" altLang="en-US" sz="2400" i="1">
              <a:latin typeface="Calibri" pitchFamily="-109" charset="0"/>
            </a:endParaRPr>
          </a:p>
        </p:txBody>
      </p:sp>
      <p:sp>
        <p:nvSpPr>
          <p:cNvPr id="25607" name="Rectangle 8"/>
          <p:cNvSpPr>
            <a:spLocks noChangeArrowheads="1"/>
          </p:cNvSpPr>
          <p:nvPr/>
        </p:nvSpPr>
        <p:spPr bwMode="auto">
          <a:xfrm>
            <a:off x="1371600" y="4648200"/>
            <a:ext cx="6934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109" charset="0"/>
                <a:cs typeface="Times New Roman" pitchFamily="18" charset="0"/>
              </a:rPr>
              <a:t>Diminishing marginal utility implies the indifference curves are convex to the origin </a:t>
            </a:r>
            <a:r>
              <a:rPr lang="en-US" altLang="en-US" sz="2400" i="1">
                <a:latin typeface="Calibri" pitchFamily="-109" charset="0"/>
                <a:cs typeface="Times New Roman" pitchFamily="18" charset="0"/>
              </a:rPr>
              <a:t>(implies averages preferred to extremes)</a:t>
            </a:r>
            <a:endParaRPr lang="en-US" altLang="en-US" sz="2400" i="1">
              <a:latin typeface="Calibri" pitchFamily="-109" charset="0"/>
            </a:endParaRPr>
          </a:p>
        </p:txBody>
      </p:sp>
      <p:pic>
        <p:nvPicPr>
          <p:cNvPr id="169993" name="Picture 9" descr="SY01265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886200"/>
            <a:ext cx="1793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4" name="Picture 10" descr="SY01265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4953000"/>
            <a:ext cx="1793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004"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56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5635"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11" name="Picture 22"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23"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3"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5636"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4" name="Text Box 26"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5615"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6" name="Line 34"/>
          <p:cNvSpPr>
            <a:spLocks noChangeShapeType="1"/>
          </p:cNvSpPr>
          <p:nvPr/>
        </p:nvSpPr>
        <p:spPr bwMode="auto">
          <a:xfrm>
            <a:off x="1676400" y="44196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Rectangle 35"/>
          <p:cNvSpPr>
            <a:spLocks noChangeArrowheads="1"/>
          </p:cNvSpPr>
          <p:nvPr/>
        </p:nvSpPr>
        <p:spPr bwMode="auto">
          <a:xfrm>
            <a:off x="835025" y="3048000"/>
            <a:ext cx="7772400" cy="3163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25618"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Marginal Rate of Substitution</a:t>
            </a:r>
            <a:endParaRPr lang="en-US" altLang="en-US" sz="4400" b="1"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99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9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B2FE2A-E1A4-4F1E-87D5-FCA4FC923F03}" type="slidenum">
              <a:rPr lang="en-US" altLang="en-US">
                <a:solidFill>
                  <a:srgbClr val="898989"/>
                </a:solidFill>
                <a:latin typeface="Calibri" pitchFamily="-109" charset="0"/>
              </a:rPr>
              <a:pPr eaLnBrk="1" hangingPunct="1"/>
              <a:t>27</a:t>
            </a:fld>
            <a:endParaRPr lang="en-US" altLang="en-US">
              <a:solidFill>
                <a:srgbClr val="898989"/>
              </a:solidFill>
              <a:latin typeface="Calibri" pitchFamily="-109" charset="0"/>
            </a:endParaRPr>
          </a:p>
        </p:txBody>
      </p:sp>
      <p:sp>
        <p:nvSpPr>
          <p:cNvPr id="26629" name="AutoShape 22"/>
          <p:cNvSpPr>
            <a:spLocks noChangeArrowheads="1"/>
          </p:cNvSpPr>
          <p:nvPr/>
        </p:nvSpPr>
        <p:spPr bwMode="auto">
          <a:xfrm rot="1603151">
            <a:off x="457200" y="4038600"/>
            <a:ext cx="8686800" cy="609600"/>
          </a:xfrm>
          <a:prstGeom prst="rightArrow">
            <a:avLst>
              <a:gd name="adj1" fmla="val 50000"/>
              <a:gd name="adj2" fmla="val 35625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172034" name="Rectangle 2"/>
          <p:cNvSpPr>
            <a:spLocks noChangeArrowheads="1"/>
          </p:cNvSpPr>
          <p:nvPr/>
        </p:nvSpPr>
        <p:spPr bwMode="auto">
          <a:xfrm>
            <a:off x="1295400" y="2819400"/>
            <a:ext cx="7050088" cy="2600712"/>
          </a:xfrm>
          <a:prstGeom prst="rect">
            <a:avLst/>
          </a:prstGeom>
          <a:solidFill>
            <a:schemeClr val="bg1"/>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2400" dirty="0">
                <a:latin typeface="Calibri" pitchFamily="-109" charset="0"/>
                <a:cs typeface="Times New Roman" pitchFamily="18" charset="0"/>
              </a:rPr>
              <a:t>Implications of this substitution:                         </a:t>
            </a:r>
            <a:endParaRPr lang="en-US" altLang="en-US" sz="2400" dirty="0">
              <a:latin typeface="Calibri" pitchFamily="-109" charset="0"/>
              <a:cs typeface="Times New Roman" pitchFamily="18" charset="0"/>
            </a:endParaRPr>
          </a:p>
          <a:p>
            <a:pPr algn="just" eaLnBrk="1" hangingPunct="1"/>
            <a:endParaRPr lang="en-US" altLang="en-US" sz="2400" dirty="0">
              <a:latin typeface="Calibri" pitchFamily="-109" charset="0"/>
              <a:cs typeface="Times New Roman" pitchFamily="18" charset="0"/>
            </a:endParaRPr>
          </a:p>
          <a:p>
            <a:pPr algn="just" eaLnBrk="1" hangingPunct="1">
              <a:buFontTx/>
              <a:buChar char="•"/>
            </a:pPr>
            <a:r>
              <a:rPr lang="en-US" altLang="en-US" sz="2400" dirty="0">
                <a:latin typeface="Calibri" pitchFamily="-109" charset="0"/>
                <a:cs typeface="Times New Roman" pitchFamily="18" charset="0"/>
              </a:rPr>
              <a:t> Indifference curves are negatively-sloped, bowed out from the origin, preference direction is up and right</a:t>
            </a:r>
          </a:p>
          <a:p>
            <a:pPr algn="just"/>
            <a:r>
              <a:rPr lang="en-US" altLang="en-US" sz="2400" dirty="0">
                <a:latin typeface="Calibri" pitchFamily="-109" charset="0"/>
                <a:cs typeface="Times New Roman" pitchFamily="18" charset="0"/>
              </a:rPr>
              <a:t> </a:t>
            </a:r>
          </a:p>
          <a:p>
            <a:pPr algn="just">
              <a:buFontTx/>
              <a:buChar char="•"/>
            </a:pPr>
            <a:r>
              <a:rPr lang="en-US" altLang="en-US" sz="2400" dirty="0">
                <a:latin typeface="Calibri" pitchFamily="-109" charset="0"/>
                <a:cs typeface="Times New Roman" pitchFamily="18" charset="0"/>
              </a:rPr>
              <a:t> Indifference curves do not intersect the </a:t>
            </a:r>
            <a:r>
              <a:rPr lang="en-US" altLang="en-US" sz="2400" dirty="0" smtClean="0">
                <a:latin typeface="Calibri" pitchFamily="-109" charset="0"/>
                <a:cs typeface="Times New Roman" pitchFamily="18" charset="0"/>
              </a:rPr>
              <a:t>axes </a:t>
            </a:r>
          </a:p>
          <a:p>
            <a:pPr algn="just">
              <a:buFontTx/>
              <a:buChar char="•"/>
            </a:pPr>
            <a:r>
              <a:rPr lang="en-US" altLang="en-US" sz="1900" dirty="0" smtClean="0">
                <a:latin typeface="Calibri" pitchFamily="-109" charset="0"/>
                <a:cs typeface="Times New Roman" pitchFamily="18" charset="0"/>
              </a:rPr>
              <a:t>(well, that’s all true for multiplicative utility like U = (</a:t>
            </a:r>
            <a:r>
              <a:rPr lang="en-US" altLang="en-US" sz="1900" dirty="0" err="1" smtClean="0">
                <a:latin typeface="Calibri" pitchFamily="-109" charset="0"/>
                <a:cs typeface="Times New Roman" pitchFamily="18" charset="0"/>
              </a:rPr>
              <a:t>xy</a:t>
            </a:r>
            <a:r>
              <a:rPr lang="en-US" altLang="en-US" sz="1900" dirty="0" smtClean="0">
                <a:latin typeface="Calibri" pitchFamily="-109" charset="0"/>
                <a:cs typeface="Times New Roman" pitchFamily="18" charset="0"/>
              </a:rPr>
              <a:t>)</a:t>
            </a:r>
            <a:r>
              <a:rPr lang="en-US" altLang="en-US" sz="1900" baseline="30000" dirty="0" smtClean="0">
                <a:latin typeface="Calibri" pitchFamily="-109" charset="0"/>
                <a:cs typeface="Times New Roman" pitchFamily="18" charset="0"/>
              </a:rPr>
              <a:t>1/2</a:t>
            </a:r>
            <a:r>
              <a:rPr lang="en-US" altLang="en-US" sz="1900" dirty="0" smtClean="0">
                <a:latin typeface="Calibri" pitchFamily="-109" charset="0"/>
                <a:cs typeface="Times New Roman" pitchFamily="18" charset="0"/>
              </a:rPr>
              <a:t>)</a:t>
            </a:r>
            <a:endParaRPr lang="en-US" altLang="en-US" sz="1900" dirty="0">
              <a:latin typeface="Calibri" pitchFamily="-109" charset="0"/>
            </a:endParaRPr>
          </a:p>
        </p:txBody>
      </p:sp>
      <p:sp>
        <p:nvSpPr>
          <p:cNvPr id="172043"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66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664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32"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664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Text Box 17"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6636"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7" name="WordArt 20"/>
          <p:cNvSpPr>
            <a:spLocks noChangeArrowheads="1" noChangeShapeType="1" noTextEdit="1"/>
          </p:cNvSpPr>
          <p:nvPr/>
        </p:nvSpPr>
        <p:spPr bwMode="auto">
          <a:xfrm>
            <a:off x="1455738" y="1384300"/>
            <a:ext cx="61436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336699"/>
                </a:solidFill>
                <a:effectLst>
                  <a:outerShdw dist="45791" dir="2021404" algn="ctr" rotWithShape="0">
                    <a:srgbClr val="B2B2B2">
                      <a:alpha val="79999"/>
                    </a:srgbClr>
                  </a:outerShdw>
                </a:effectLst>
                <a:latin typeface="Times New Roman"/>
                <a:cs typeface="Times New Roman"/>
              </a:rPr>
              <a:t>The Marginal Rate of Substitution</a:t>
            </a:r>
          </a:p>
        </p:txBody>
      </p:sp>
      <p:sp>
        <p:nvSpPr>
          <p:cNvPr id="26638"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Marginal Rate of Substitution</a:t>
            </a:r>
            <a:endParaRPr lang="en-US" altLang="en-US" sz="4400" b="1" i="1">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FED75E-01F5-4764-8D15-7765C1839247}" type="slidenum">
              <a:rPr lang="en-US" altLang="en-US">
                <a:solidFill>
                  <a:srgbClr val="898989"/>
                </a:solidFill>
                <a:latin typeface="Calibri" pitchFamily="-109" charset="0"/>
              </a:rPr>
              <a:pPr eaLnBrk="1" hangingPunct="1"/>
              <a:t>28</a:t>
            </a:fld>
            <a:endParaRPr lang="en-US" altLang="en-US">
              <a:solidFill>
                <a:srgbClr val="898989"/>
              </a:solidFill>
              <a:latin typeface="Calibri" pitchFamily="-109" charset="0"/>
            </a:endParaRPr>
          </a:p>
        </p:txBody>
      </p:sp>
      <p:graphicFrame>
        <p:nvGraphicFramePr>
          <p:cNvPr id="27650"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27676"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27654"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Indifference Curves</a:t>
            </a:r>
            <a:endParaRPr lang="en-US" altLang="en-US" sz="4400" b="1" i="1" dirty="0">
              <a:solidFill>
                <a:srgbClr val="000066"/>
              </a:solidFill>
              <a:latin typeface="Calibri" pitchFamily="-109" charset="0"/>
            </a:endParaRPr>
          </a:p>
        </p:txBody>
      </p:sp>
      <p:pic>
        <p:nvPicPr>
          <p:cNvPr id="2765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663" y="1216025"/>
            <a:ext cx="5583237"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2080" name="AutoShape 1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7651"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7677"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7" name="Picture 18"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9"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20"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2"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7678"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0" name="Text Box 22"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7661" name="Picture 23"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Rectangle 20"/>
          <p:cNvSpPr>
            <a:spLocks noChangeArrowheads="1"/>
          </p:cNvSpPr>
          <p:nvPr/>
        </p:nvSpPr>
        <p:spPr bwMode="auto">
          <a:xfrm>
            <a:off x="3733800" y="2590800"/>
            <a:ext cx="49355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a:latin typeface="Calibri" pitchFamily="-109" charset="0"/>
              </a:rPr>
              <a:t>Averages preferred to extremes =&gt; indifference curves are bowed toward the origin (convex to the origin).</a:t>
            </a:r>
          </a:p>
        </p:txBody>
      </p:sp>
      <p:sp>
        <p:nvSpPr>
          <p:cNvPr id="27663" name="WordArt 17"/>
          <p:cNvSpPr>
            <a:spLocks noChangeArrowheads="1" noChangeShapeType="1" noTextEdit="1"/>
          </p:cNvSpPr>
          <p:nvPr/>
        </p:nvSpPr>
        <p:spPr bwMode="auto">
          <a:xfrm>
            <a:off x="4343400" y="1676400"/>
            <a:ext cx="3962400" cy="5715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Times New Roman"/>
                <a:cs typeface="Times New Roman"/>
              </a:rPr>
              <a:t>Key Property</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8485DF-4EE7-47A5-9327-411B8EE3229D}" type="slidenum">
              <a:rPr lang="en-US" altLang="en-US">
                <a:solidFill>
                  <a:srgbClr val="898989"/>
                </a:solidFill>
                <a:latin typeface="Calibri" pitchFamily="-109" charset="0"/>
              </a:rPr>
              <a:pPr eaLnBrk="1" hangingPunct="1"/>
              <a:t>29</a:t>
            </a:fld>
            <a:endParaRPr lang="en-US" altLang="en-US">
              <a:solidFill>
                <a:srgbClr val="898989"/>
              </a:solidFill>
              <a:latin typeface="Calibri" pitchFamily="-109" charset="0"/>
            </a:endParaRPr>
          </a:p>
        </p:txBody>
      </p:sp>
      <p:sp>
        <p:nvSpPr>
          <p:cNvPr id="176140"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86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869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78"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869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18"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8682"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AutoShape 20"/>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Indifference Curves</a:t>
            </a:r>
            <a:endParaRPr lang="en-US" altLang="en-US" i="1" dirty="0">
              <a:solidFill>
                <a:srgbClr val="000066"/>
              </a:solidFill>
              <a:latin typeface="Calibri" pitchFamily="-109" charset="0"/>
            </a:endParaRPr>
          </a:p>
        </p:txBody>
      </p:sp>
      <p:sp>
        <p:nvSpPr>
          <p:cNvPr id="176149" name="Rectangle 21"/>
          <p:cNvSpPr>
            <a:spLocks noChangeArrowheads="1"/>
          </p:cNvSpPr>
          <p:nvPr/>
        </p:nvSpPr>
        <p:spPr bwMode="auto">
          <a:xfrm>
            <a:off x="1752600" y="2057400"/>
            <a:ext cx="5410200" cy="30162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3200" i="1">
                <a:latin typeface="Calibri" pitchFamily="-109" charset="0"/>
              </a:rPr>
              <a:t>Do the indifference curves intersect the axes?</a:t>
            </a:r>
            <a:r>
              <a:rPr lang="en-US" altLang="en-US" sz="3200">
                <a:latin typeface="Calibri" pitchFamily="-109" charset="0"/>
              </a:rPr>
              <a:t> </a:t>
            </a:r>
          </a:p>
          <a:p>
            <a:pPr algn="just" eaLnBrk="1" hangingPunct="1"/>
            <a:endParaRPr lang="en-US" altLang="en-US" sz="3200">
              <a:latin typeface="Calibri" pitchFamily="-109" charset="0"/>
            </a:endParaRPr>
          </a:p>
          <a:p>
            <a:pPr algn="just" eaLnBrk="1" hangingPunct="1"/>
            <a:r>
              <a:rPr lang="en-US" altLang="en-US" sz="3200">
                <a:latin typeface="Calibri" pitchFamily="-109" charset="0"/>
              </a:rPr>
              <a:t>A value of x = 0 or y = 0 is inconsistent with any positive level of utility. </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D82CA8-AAE9-4DCC-BA42-50E94868DEAD}" type="slidenum">
              <a:rPr lang="en-US" altLang="en-US">
                <a:solidFill>
                  <a:srgbClr val="898989"/>
                </a:solidFill>
                <a:latin typeface="Calibri" pitchFamily="-109" charset="0"/>
              </a:rPr>
              <a:pPr eaLnBrk="1" hangingPunct="1"/>
              <a:t>3</a:t>
            </a:fld>
            <a:endParaRPr lang="en-US" altLang="en-US">
              <a:solidFill>
                <a:srgbClr val="898989"/>
              </a:solidFill>
              <a:latin typeface="Calibri" pitchFamily="-109" charset="0"/>
            </a:endParaRPr>
          </a:p>
        </p:txBody>
      </p:sp>
      <p:graphicFrame>
        <p:nvGraphicFramePr>
          <p:cNvPr id="2050"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2074"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2054"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Motivation</a:t>
            </a:r>
            <a:endParaRPr lang="en-US" altLang="en-US" sz="4400" b="1" i="1">
              <a:solidFill>
                <a:srgbClr val="000066"/>
              </a:solidFill>
              <a:latin typeface="Calibri" pitchFamily="-109" charset="0"/>
            </a:endParaRPr>
          </a:p>
        </p:txBody>
      </p:sp>
      <p:sp>
        <p:nvSpPr>
          <p:cNvPr id="2055" name="Rectangle 22"/>
          <p:cNvSpPr>
            <a:spLocks noChangeArrowheads="1"/>
          </p:cNvSpPr>
          <p:nvPr/>
        </p:nvSpPr>
        <p:spPr bwMode="auto">
          <a:xfrm>
            <a:off x="228600" y="1371600"/>
            <a:ext cx="78486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800">
                <a:latin typeface="Calibri" pitchFamily="-109" charset="0"/>
              </a:rPr>
              <a:t>• Why study consumer choice?</a:t>
            </a:r>
          </a:p>
          <a:p>
            <a:pPr lvl="1" eaLnBrk="1" hangingPunct="1">
              <a:spcBef>
                <a:spcPct val="50000"/>
              </a:spcBef>
              <a:buFont typeface="Arial" charset="0"/>
              <a:buChar char="•"/>
            </a:pPr>
            <a:r>
              <a:rPr lang="en-US" altLang="en-US" sz="2800">
                <a:latin typeface="Calibri" pitchFamily="-109" charset="0"/>
              </a:rPr>
              <a:t> Study of how consumers with limited resources choose goods and services</a:t>
            </a:r>
          </a:p>
          <a:p>
            <a:pPr lvl="1" eaLnBrk="1" hangingPunct="1">
              <a:spcBef>
                <a:spcPct val="50000"/>
              </a:spcBef>
              <a:buFont typeface="Arial" charset="0"/>
              <a:buChar char="•"/>
            </a:pPr>
            <a:r>
              <a:rPr lang="en-US" altLang="en-US" sz="2800">
                <a:latin typeface="Calibri" pitchFamily="-109" charset="0"/>
              </a:rPr>
              <a:t> Helps derive the demand curve for any good or service</a:t>
            </a:r>
          </a:p>
          <a:p>
            <a:pPr lvl="1" eaLnBrk="1" hangingPunct="1">
              <a:spcBef>
                <a:spcPct val="50000"/>
              </a:spcBef>
              <a:buFont typeface="Arial" charset="0"/>
              <a:buChar char="•"/>
            </a:pPr>
            <a:r>
              <a:rPr lang="en-US" altLang="en-US" sz="2800">
                <a:latin typeface="Calibri" pitchFamily="-109" charset="0"/>
              </a:rPr>
              <a:t> Businesses care about consumer demand curves</a:t>
            </a:r>
          </a:p>
          <a:p>
            <a:pPr lvl="1" eaLnBrk="1" hangingPunct="1">
              <a:spcBef>
                <a:spcPct val="50000"/>
              </a:spcBef>
              <a:buFont typeface="Arial" charset="0"/>
              <a:buChar char="•"/>
            </a:pPr>
            <a:r>
              <a:rPr lang="en-US" altLang="en-US" sz="2800">
                <a:latin typeface="Calibri" pitchFamily="-109" charset="0"/>
              </a:rPr>
              <a:t> Government can use this to determine how to help and whom to help buy certain goods and services</a:t>
            </a:r>
          </a:p>
          <a:p>
            <a:pPr eaLnBrk="1" hangingPunct="1">
              <a:spcBef>
                <a:spcPct val="50000"/>
              </a:spcBef>
            </a:pPr>
            <a:endParaRPr lang="en-US" altLang="en-US" sz="2800">
              <a:latin typeface="Calibri" pitchFamily="-109" charset="0"/>
            </a:endParaRPr>
          </a:p>
        </p:txBody>
      </p:sp>
      <p:sp>
        <p:nvSpPr>
          <p:cNvPr id="1099803" name="AutoShape 2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051"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75"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7" name="Picture 29"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30"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31"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2"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76"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0" name="Text Box 33"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061" name="Picture 34"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D9B151-E8CE-4D63-91F5-35435C33E6B5}" type="slidenum">
              <a:rPr lang="en-US" altLang="en-US">
                <a:solidFill>
                  <a:srgbClr val="898989"/>
                </a:solidFill>
                <a:latin typeface="Calibri" pitchFamily="-109" charset="0"/>
              </a:rPr>
              <a:pPr eaLnBrk="1" hangingPunct="1"/>
              <a:t>30</a:t>
            </a:fld>
            <a:endParaRPr lang="en-US" altLang="en-US">
              <a:solidFill>
                <a:srgbClr val="898989"/>
              </a:solidFill>
              <a:latin typeface="Calibri" pitchFamily="-109" charset="0"/>
            </a:endParaRPr>
          </a:p>
        </p:txBody>
      </p:sp>
      <p:sp>
        <p:nvSpPr>
          <p:cNvPr id="171035" name="Rectangle 27"/>
          <p:cNvSpPr>
            <a:spLocks noChangeArrowheads="1"/>
          </p:cNvSpPr>
          <p:nvPr/>
        </p:nvSpPr>
        <p:spPr bwMode="auto">
          <a:xfrm>
            <a:off x="1128713" y="4343400"/>
            <a:ext cx="6934200" cy="18288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29702" name="Rectangle 2"/>
          <p:cNvSpPr>
            <a:spLocks noChangeArrowheads="1"/>
          </p:cNvSpPr>
          <p:nvPr/>
        </p:nvSpPr>
        <p:spPr bwMode="auto">
          <a:xfrm>
            <a:off x="1414463" y="446722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Calibri" pitchFamily="-109" charset="0"/>
                <a:cs typeface="Times New Roman" pitchFamily="18" charset="0"/>
              </a:rPr>
              <a:t>Marginal utilities are positive (for positive x and y)</a:t>
            </a:r>
            <a:endParaRPr lang="en-US" altLang="en-US" sz="2400">
              <a:latin typeface="Calibri" pitchFamily="-109" charset="0"/>
            </a:endParaRPr>
          </a:p>
        </p:txBody>
      </p:sp>
      <p:sp>
        <p:nvSpPr>
          <p:cNvPr id="29703" name="Rectangle 3"/>
          <p:cNvSpPr>
            <a:spLocks noChangeArrowheads="1"/>
          </p:cNvSpPr>
          <p:nvPr/>
        </p:nvSpPr>
        <p:spPr bwMode="auto">
          <a:xfrm>
            <a:off x="666750" y="2333625"/>
            <a:ext cx="7848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a:latin typeface="Calibri" pitchFamily="-109" charset="0"/>
                <a:cs typeface="Times New Roman" pitchFamily="18" charset="0"/>
              </a:rPr>
              <a:t>Example: U = Ax</a:t>
            </a:r>
            <a:r>
              <a:rPr lang="en-US" altLang="en-US" sz="2400" baseline="30000">
                <a:latin typeface="Calibri" pitchFamily="-109" charset="0"/>
                <a:cs typeface="Times New Roman" pitchFamily="18" charset="0"/>
              </a:rPr>
              <a:t>2</a:t>
            </a:r>
            <a:r>
              <a:rPr lang="en-US" altLang="en-US" sz="2400">
                <a:latin typeface="Calibri" pitchFamily="-109" charset="0"/>
                <a:cs typeface="Times New Roman" pitchFamily="18" charset="0"/>
              </a:rPr>
              <a:t>+By</a:t>
            </a:r>
            <a:r>
              <a:rPr lang="en-US" altLang="en-US" sz="2400" baseline="30000">
                <a:latin typeface="Calibri" pitchFamily="-109" charset="0"/>
                <a:cs typeface="Times New Roman" pitchFamily="18" charset="0"/>
              </a:rPr>
              <a:t>2</a:t>
            </a:r>
            <a:r>
              <a:rPr lang="en-US" altLang="en-US" sz="2400">
                <a:latin typeface="Calibri" pitchFamily="-109" charset="0"/>
                <a:cs typeface="Times New Roman" pitchFamily="18" charset="0"/>
              </a:rPr>
              <a:t>; MU</a:t>
            </a:r>
            <a:r>
              <a:rPr lang="en-US" altLang="en-US" sz="2400" baseline="-30000">
                <a:latin typeface="Calibri" pitchFamily="-109" charset="0"/>
                <a:cs typeface="Times New Roman" pitchFamily="18" charset="0"/>
              </a:rPr>
              <a:t>x</a:t>
            </a:r>
            <a:r>
              <a:rPr lang="en-US" altLang="en-US" sz="2400">
                <a:latin typeface="Calibri" pitchFamily="-109" charset="0"/>
                <a:cs typeface="Times New Roman" pitchFamily="18" charset="0"/>
              </a:rPr>
              <a:t>=2Ax; MU</a:t>
            </a:r>
            <a:r>
              <a:rPr lang="en-US" altLang="en-US" sz="2400" baseline="-30000">
                <a:latin typeface="Calibri" pitchFamily="-109" charset="0"/>
                <a:cs typeface="Times New Roman" pitchFamily="18" charset="0"/>
              </a:rPr>
              <a:t>y</a:t>
            </a:r>
            <a:r>
              <a:rPr lang="en-US" altLang="en-US" sz="2400">
                <a:latin typeface="Calibri" pitchFamily="-109" charset="0"/>
                <a:cs typeface="Times New Roman" pitchFamily="18" charset="0"/>
              </a:rPr>
              <a:t>=2By</a:t>
            </a:r>
          </a:p>
          <a:p>
            <a:pPr>
              <a:spcBef>
                <a:spcPct val="50000"/>
              </a:spcBef>
            </a:pPr>
            <a:r>
              <a:rPr lang="en-US" altLang="en-US" sz="2400" i="1">
                <a:latin typeface="Calibri" pitchFamily="-109" charset="0"/>
                <a:cs typeface="Times New Roman" pitchFamily="18" charset="0"/>
              </a:rPr>
              <a:t>(where: A and B positive)</a:t>
            </a:r>
          </a:p>
        </p:txBody>
      </p:sp>
      <p:sp>
        <p:nvSpPr>
          <p:cNvPr id="171012" name="Rectangle 4"/>
          <p:cNvSpPr>
            <a:spLocks noChangeArrowheads="1"/>
          </p:cNvSpPr>
          <p:nvPr/>
        </p:nvSpPr>
        <p:spPr bwMode="auto">
          <a:xfrm>
            <a:off x="1657350" y="3581400"/>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rPr>
              <a:t>MRS</a:t>
            </a:r>
            <a:r>
              <a:rPr lang="en-US" altLang="en-US" sz="2400" baseline="-30000">
                <a:latin typeface="Calibri" pitchFamily="-109" charset="0"/>
                <a:cs typeface="Times New Roman" pitchFamily="18" charset="0"/>
              </a:rPr>
              <a:t>x,y</a:t>
            </a:r>
          </a:p>
        </p:txBody>
      </p:sp>
      <p:sp>
        <p:nvSpPr>
          <p:cNvPr id="171013" name="Rectangle 5"/>
          <p:cNvSpPr>
            <a:spLocks noChangeArrowheads="1"/>
          </p:cNvSpPr>
          <p:nvPr/>
        </p:nvSpPr>
        <p:spPr bwMode="auto">
          <a:xfrm>
            <a:off x="2724150" y="3581400"/>
            <a:ext cx="170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rPr>
              <a:t>= MU</a:t>
            </a:r>
            <a:r>
              <a:rPr lang="en-US" altLang="en-US" sz="2400" baseline="-30000">
                <a:latin typeface="Calibri" pitchFamily="-109" charset="0"/>
                <a:cs typeface="Times New Roman" pitchFamily="18" charset="0"/>
              </a:rPr>
              <a:t>x</a:t>
            </a:r>
            <a:r>
              <a:rPr lang="en-US" altLang="en-US" sz="2400">
                <a:latin typeface="Calibri" pitchFamily="-109" charset="0"/>
                <a:cs typeface="Times New Roman" pitchFamily="18" charset="0"/>
              </a:rPr>
              <a:t>/MU</a:t>
            </a:r>
            <a:r>
              <a:rPr lang="en-US" altLang="en-US" sz="2400" baseline="-30000">
                <a:latin typeface="Calibri" pitchFamily="-109" charset="0"/>
                <a:cs typeface="Times New Roman" pitchFamily="18" charset="0"/>
              </a:rPr>
              <a:t>y</a:t>
            </a:r>
          </a:p>
        </p:txBody>
      </p:sp>
      <p:sp>
        <p:nvSpPr>
          <p:cNvPr id="171014" name="Rectangle 6"/>
          <p:cNvSpPr>
            <a:spLocks noChangeArrowheads="1"/>
          </p:cNvSpPr>
          <p:nvPr/>
        </p:nvSpPr>
        <p:spPr bwMode="auto">
          <a:xfrm>
            <a:off x="4476750" y="3581400"/>
            <a:ext cx="154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rPr>
              <a:t>= 2Ax/2By</a:t>
            </a:r>
          </a:p>
        </p:txBody>
      </p:sp>
      <p:sp>
        <p:nvSpPr>
          <p:cNvPr id="171015" name="Rectangle 7"/>
          <p:cNvSpPr>
            <a:spLocks noChangeArrowheads="1"/>
          </p:cNvSpPr>
          <p:nvPr/>
        </p:nvSpPr>
        <p:spPr bwMode="auto">
          <a:xfrm>
            <a:off x="6305550" y="3581400"/>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Calibri" pitchFamily="-109" charset="0"/>
                <a:cs typeface="Times New Roman" pitchFamily="18" charset="0"/>
              </a:rPr>
              <a:t>= Ax/By</a:t>
            </a:r>
          </a:p>
        </p:txBody>
      </p:sp>
      <p:sp>
        <p:nvSpPr>
          <p:cNvPr id="29708" name="Rectangle 8"/>
          <p:cNvSpPr>
            <a:spLocks noChangeArrowheads="1"/>
          </p:cNvSpPr>
          <p:nvPr/>
        </p:nvSpPr>
        <p:spPr bwMode="auto">
          <a:xfrm>
            <a:off x="1463675" y="5005388"/>
            <a:ext cx="56022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a:latin typeface="Calibri" pitchFamily="-109" charset="0"/>
                <a:cs typeface="Times New Roman" pitchFamily="18" charset="0"/>
              </a:rPr>
              <a:t>Marginal utility of x increases in x;</a:t>
            </a:r>
          </a:p>
          <a:p>
            <a:pPr>
              <a:spcBef>
                <a:spcPct val="50000"/>
              </a:spcBef>
            </a:pPr>
            <a:r>
              <a:rPr lang="en-US" altLang="en-US" sz="2400">
                <a:latin typeface="Calibri" pitchFamily="-109" charset="0"/>
                <a:cs typeface="Times New Roman" pitchFamily="18" charset="0"/>
              </a:rPr>
              <a:t>Marginal utility of y increases in y</a:t>
            </a:r>
          </a:p>
        </p:txBody>
      </p:sp>
      <p:sp>
        <p:nvSpPr>
          <p:cNvPr id="171025" name="AutoShape 1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96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972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10" name="Picture 19"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20"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21"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6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972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3" name="Text Box 23"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29714" name="Picture 24"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5" name="WordArt 26"/>
          <p:cNvSpPr>
            <a:spLocks noChangeArrowheads="1" noChangeShapeType="1" noTextEdit="1"/>
          </p:cNvSpPr>
          <p:nvPr/>
        </p:nvSpPr>
        <p:spPr bwMode="auto">
          <a:xfrm>
            <a:off x="1455738" y="1384300"/>
            <a:ext cx="61436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336699"/>
                </a:solidFill>
                <a:latin typeface="Times New Roman"/>
                <a:cs typeface="Times New Roman"/>
              </a:rPr>
              <a:t>The Marginal Rate of Substitution</a:t>
            </a:r>
          </a:p>
        </p:txBody>
      </p:sp>
      <p:sp>
        <p:nvSpPr>
          <p:cNvPr id="29716"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Marginal Rate of Substitution</a:t>
            </a:r>
            <a:endParaRPr lang="en-US" altLang="en-US" sz="4400" b="1"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P spid="171013" grpId="0" autoUpdateAnimBg="0"/>
      <p:bldP spid="171014" grpId="0" autoUpdateAnimBg="0"/>
      <p:bldP spid="1710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3CB842-F3A6-4238-A5FB-35BF9435C7EB}" type="slidenum">
              <a:rPr lang="en-US" altLang="en-US">
                <a:solidFill>
                  <a:srgbClr val="898989"/>
                </a:solidFill>
                <a:latin typeface="Calibri" pitchFamily="-109" charset="0"/>
              </a:rPr>
              <a:pPr eaLnBrk="1" hangingPunct="1"/>
              <a:t>31</a:t>
            </a:fld>
            <a:endParaRPr lang="en-US" altLang="en-US">
              <a:solidFill>
                <a:srgbClr val="898989"/>
              </a:solidFill>
              <a:latin typeface="Calibri" pitchFamily="-109" charset="0"/>
            </a:endParaRPr>
          </a:p>
        </p:txBody>
      </p:sp>
      <p:sp>
        <p:nvSpPr>
          <p:cNvPr id="30725" name="Rectangle 2"/>
          <p:cNvSpPr>
            <a:spLocks noChangeArrowheads="1"/>
          </p:cNvSpPr>
          <p:nvPr/>
        </p:nvSpPr>
        <p:spPr bwMode="auto">
          <a:xfrm>
            <a:off x="1447800" y="1676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 </a:t>
            </a:r>
            <a:r>
              <a:rPr lang="en-US" altLang="en-US" sz="2400">
                <a:latin typeface="Calibri" pitchFamily="-109" charset="0"/>
                <a:cs typeface="Times New Roman" pitchFamily="18" charset="0"/>
              </a:rPr>
              <a:t>Example: U= (xy)</a:t>
            </a:r>
            <a:r>
              <a:rPr lang="en-US" altLang="en-US" sz="2400" baseline="30000">
                <a:latin typeface="Calibri" pitchFamily="-109" charset="0"/>
                <a:cs typeface="Times New Roman" pitchFamily="18" charset="0"/>
              </a:rPr>
              <a:t>.5</a:t>
            </a:r>
            <a:r>
              <a:rPr lang="en-US" altLang="en-US" sz="2400">
                <a:latin typeface="Calibri" pitchFamily="-109" charset="0"/>
                <a:cs typeface="Times New Roman" pitchFamily="18" charset="0"/>
              </a:rPr>
              <a:t>;MU</a:t>
            </a:r>
            <a:r>
              <a:rPr lang="en-US" altLang="en-US" sz="2400" baseline="-30000">
                <a:latin typeface="Calibri" pitchFamily="-109" charset="0"/>
                <a:cs typeface="Times New Roman" pitchFamily="18" charset="0"/>
              </a:rPr>
              <a:t>x</a:t>
            </a:r>
            <a:r>
              <a:rPr lang="en-US" altLang="en-US" sz="2400">
                <a:latin typeface="Calibri" pitchFamily="-109" charset="0"/>
                <a:cs typeface="Times New Roman" pitchFamily="18" charset="0"/>
              </a:rPr>
              <a:t>=y</a:t>
            </a:r>
            <a:r>
              <a:rPr lang="en-US" altLang="en-US" sz="2400" baseline="30000">
                <a:latin typeface="Calibri" pitchFamily="-109" charset="0"/>
                <a:cs typeface="Times New Roman" pitchFamily="18" charset="0"/>
              </a:rPr>
              <a:t>.5</a:t>
            </a:r>
            <a:r>
              <a:rPr lang="en-US" altLang="en-US" sz="2400">
                <a:latin typeface="Calibri" pitchFamily="-109" charset="0"/>
                <a:cs typeface="Times New Roman" pitchFamily="18" charset="0"/>
              </a:rPr>
              <a:t>/2x</a:t>
            </a:r>
            <a:r>
              <a:rPr lang="en-US" altLang="en-US" sz="2400" baseline="30000">
                <a:latin typeface="Calibri" pitchFamily="-109" charset="0"/>
                <a:cs typeface="Times New Roman" pitchFamily="18" charset="0"/>
              </a:rPr>
              <a:t>.5</a:t>
            </a:r>
            <a:r>
              <a:rPr lang="en-US" altLang="en-US" sz="2400">
                <a:latin typeface="Calibri" pitchFamily="-109" charset="0"/>
                <a:cs typeface="Times New Roman" pitchFamily="18" charset="0"/>
              </a:rPr>
              <a:t>; MU</a:t>
            </a:r>
            <a:r>
              <a:rPr lang="en-US" altLang="en-US" sz="2400" baseline="-30000">
                <a:latin typeface="Calibri" pitchFamily="-109" charset="0"/>
                <a:cs typeface="Times New Roman" pitchFamily="18" charset="0"/>
              </a:rPr>
              <a:t>y</a:t>
            </a:r>
            <a:r>
              <a:rPr lang="en-US" altLang="en-US" sz="2400">
                <a:latin typeface="Calibri" pitchFamily="-109" charset="0"/>
                <a:cs typeface="Times New Roman" pitchFamily="18" charset="0"/>
              </a:rPr>
              <a:t>=x</a:t>
            </a:r>
            <a:r>
              <a:rPr lang="en-US" altLang="en-US" sz="2400" baseline="30000">
                <a:latin typeface="Calibri" pitchFamily="-109" charset="0"/>
                <a:cs typeface="Times New Roman" pitchFamily="18" charset="0"/>
              </a:rPr>
              <a:t>.5</a:t>
            </a:r>
            <a:r>
              <a:rPr lang="en-US" altLang="en-US" sz="2400">
                <a:latin typeface="Calibri" pitchFamily="-109" charset="0"/>
                <a:cs typeface="Times New Roman" pitchFamily="18" charset="0"/>
              </a:rPr>
              <a:t>/2y</a:t>
            </a:r>
            <a:r>
              <a:rPr lang="en-US" altLang="en-US" sz="2400" baseline="30000">
                <a:latin typeface="Calibri" pitchFamily="-109" charset="0"/>
                <a:cs typeface="Times New Roman" pitchFamily="18" charset="0"/>
              </a:rPr>
              <a:t>.5</a:t>
            </a:r>
            <a:endParaRPr lang="en-US" altLang="en-US" sz="2400">
              <a:latin typeface="Calibri" pitchFamily="-109" charset="0"/>
            </a:endParaRPr>
          </a:p>
        </p:txBody>
      </p:sp>
      <p:grpSp>
        <p:nvGrpSpPr>
          <p:cNvPr id="30726" name="Group 24"/>
          <p:cNvGrpSpPr>
            <a:grpSpLocks/>
          </p:cNvGrpSpPr>
          <p:nvPr/>
        </p:nvGrpSpPr>
        <p:grpSpPr bwMode="auto">
          <a:xfrm>
            <a:off x="838200" y="2743200"/>
            <a:ext cx="7391400" cy="3429000"/>
            <a:chOff x="432" y="1728"/>
            <a:chExt cx="4656" cy="2160"/>
          </a:xfrm>
        </p:grpSpPr>
        <p:sp>
          <p:nvSpPr>
            <p:cNvPr id="175127" name="Rectangle 23"/>
            <p:cNvSpPr>
              <a:spLocks noChangeArrowheads="1"/>
            </p:cNvSpPr>
            <p:nvPr/>
          </p:nvSpPr>
          <p:spPr bwMode="auto">
            <a:xfrm>
              <a:off x="432" y="1728"/>
              <a:ext cx="4656" cy="216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30736" name="Rectangle 3"/>
            <p:cNvSpPr>
              <a:spLocks noChangeArrowheads="1"/>
            </p:cNvSpPr>
            <p:nvPr/>
          </p:nvSpPr>
          <p:spPr bwMode="auto">
            <a:xfrm>
              <a:off x="624" y="1776"/>
              <a:ext cx="4384"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a:latin typeface="Calibri" pitchFamily="-109" charset="0"/>
                  <a:cs typeface="Times New Roman" pitchFamily="18" charset="0"/>
                </a:rPr>
                <a:t>A. Is more better for both goods?  </a:t>
              </a:r>
              <a:r>
                <a:rPr lang="en-US" altLang="en-US" sz="2400">
                  <a:latin typeface="Calibri" pitchFamily="-109" charset="0"/>
                  <a:cs typeface="Times New Roman" pitchFamily="18" charset="0"/>
                </a:rPr>
                <a:t>Yes, since </a:t>
              </a:r>
            </a:p>
            <a:p>
              <a:r>
                <a:rPr lang="en-US" altLang="en-US" sz="2400">
                  <a:latin typeface="Calibri" pitchFamily="-109" charset="0"/>
                  <a:cs typeface="Times New Roman" pitchFamily="18" charset="0"/>
                </a:rPr>
                <a:t>marginal utilities are positive for both.</a:t>
              </a:r>
            </a:p>
            <a:p>
              <a:r>
                <a:rPr lang="en-US" altLang="en-US" sz="2400">
                  <a:latin typeface="Calibri" pitchFamily="-109" charset="0"/>
                  <a:cs typeface="Times New Roman" pitchFamily="18" charset="0"/>
                </a:rPr>
                <a:t> </a:t>
              </a:r>
            </a:p>
            <a:p>
              <a:r>
                <a:rPr lang="en-US" altLang="en-US" sz="2400">
                  <a:latin typeface="Calibri" pitchFamily="-109" charset="0"/>
                  <a:cs typeface="Times New Roman" pitchFamily="18" charset="0"/>
                </a:rPr>
                <a:t>B.   </a:t>
              </a:r>
              <a:r>
                <a:rPr lang="en-US" altLang="en-US" sz="2400" i="1">
                  <a:latin typeface="Calibri" pitchFamily="-109" charset="0"/>
                  <a:cs typeface="Times New Roman" pitchFamily="18" charset="0"/>
                </a:rPr>
                <a:t>Are the marginal utility for x and y </a:t>
              </a:r>
              <a:endParaRPr lang="en-US" altLang="en-US" sz="2400">
                <a:latin typeface="Calibri" pitchFamily="-109" charset="0"/>
                <a:cs typeface="Times New Roman" pitchFamily="18" charset="0"/>
              </a:endParaRPr>
            </a:p>
            <a:p>
              <a:r>
                <a:rPr lang="en-US" altLang="en-US" sz="2400" i="1">
                  <a:latin typeface="Calibri" pitchFamily="-109" charset="0"/>
                  <a:cs typeface="Times New Roman" pitchFamily="18" charset="0"/>
                </a:rPr>
                <a:t>diminishing?  </a:t>
              </a:r>
              <a:r>
                <a:rPr lang="en-US" altLang="en-US" sz="2400">
                  <a:latin typeface="Calibri" pitchFamily="-109" charset="0"/>
                  <a:cs typeface="Times New Roman" pitchFamily="18" charset="0"/>
                </a:rPr>
                <a:t>Yes.  (For example, as x increases,</a:t>
              </a:r>
            </a:p>
            <a:p>
              <a:r>
                <a:rPr lang="en-US" altLang="en-US" sz="2400">
                  <a:latin typeface="Calibri" pitchFamily="-109" charset="0"/>
                  <a:cs typeface="Times New Roman" pitchFamily="18" charset="0"/>
                </a:rPr>
                <a:t>for y constant, MU</a:t>
              </a:r>
              <a:r>
                <a:rPr lang="en-US" altLang="en-US" sz="2400" baseline="-30000">
                  <a:latin typeface="Calibri" pitchFamily="-109" charset="0"/>
                  <a:cs typeface="Times New Roman" pitchFamily="18" charset="0"/>
                </a:rPr>
                <a:t>x</a:t>
              </a:r>
              <a:r>
                <a:rPr lang="en-US" altLang="en-US" sz="2400">
                  <a:latin typeface="Calibri" pitchFamily="-109" charset="0"/>
                  <a:cs typeface="Times New Roman" pitchFamily="18" charset="0"/>
                </a:rPr>
                <a:t> falls.)</a:t>
              </a:r>
              <a:endParaRPr lang="en-US" altLang="en-US" sz="2400">
                <a:latin typeface="Calibri" pitchFamily="-109" charset="0"/>
              </a:endParaRPr>
            </a:p>
          </p:txBody>
        </p:sp>
        <p:sp>
          <p:nvSpPr>
            <p:cNvPr id="30737" name="Rectangle 4"/>
            <p:cNvSpPr>
              <a:spLocks noChangeArrowheads="1"/>
            </p:cNvSpPr>
            <p:nvPr/>
          </p:nvSpPr>
          <p:spPr bwMode="auto">
            <a:xfrm>
              <a:off x="576" y="3264"/>
              <a:ext cx="45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rPr>
                <a:t>C.</a:t>
              </a:r>
              <a:r>
                <a:rPr lang="en-US" altLang="en-US" sz="2400" i="1">
                  <a:latin typeface="Calibri" pitchFamily="-109" charset="0"/>
                  <a:cs typeface="Times New Roman" pitchFamily="18" charset="0"/>
                </a:rPr>
                <a:t>   What is the marginal rate of substitution of x for y? </a:t>
              </a:r>
              <a:endParaRPr lang="en-US" altLang="en-US" sz="2400">
                <a:latin typeface="Calibri" pitchFamily="-109" charset="0"/>
              </a:endParaRPr>
            </a:p>
          </p:txBody>
        </p:sp>
        <p:sp>
          <p:nvSpPr>
            <p:cNvPr id="30738" name="Rectangle 5"/>
            <p:cNvSpPr>
              <a:spLocks noChangeArrowheads="1"/>
            </p:cNvSpPr>
            <p:nvPr/>
          </p:nvSpPr>
          <p:spPr bwMode="auto">
            <a:xfrm>
              <a:off x="1680" y="3557"/>
              <a:ext cx="21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rPr>
                <a:t>MRS</a:t>
              </a:r>
              <a:r>
                <a:rPr lang="en-US" altLang="en-US" sz="2400" baseline="-30000">
                  <a:latin typeface="Calibri" pitchFamily="-109" charset="0"/>
                  <a:cs typeface="Times New Roman" pitchFamily="18" charset="0"/>
                </a:rPr>
                <a:t>x,y</a:t>
              </a:r>
              <a:r>
                <a:rPr lang="en-US" altLang="en-US" sz="2400">
                  <a:latin typeface="Calibri" pitchFamily="-109" charset="0"/>
                  <a:cs typeface="Times New Roman" pitchFamily="18" charset="0"/>
                </a:rPr>
                <a:t> = MU</a:t>
              </a:r>
              <a:r>
                <a:rPr lang="en-US" altLang="en-US" sz="2400" baseline="-30000">
                  <a:latin typeface="Calibri" pitchFamily="-109" charset="0"/>
                  <a:cs typeface="Times New Roman" pitchFamily="18" charset="0"/>
                </a:rPr>
                <a:t>x</a:t>
              </a:r>
              <a:r>
                <a:rPr lang="en-US" altLang="en-US" sz="2400">
                  <a:latin typeface="Calibri" pitchFamily="-109" charset="0"/>
                  <a:cs typeface="Times New Roman" pitchFamily="18" charset="0"/>
                </a:rPr>
                <a:t>/MU</a:t>
              </a:r>
              <a:r>
                <a:rPr lang="en-US" altLang="en-US" sz="2400" baseline="-30000">
                  <a:latin typeface="Calibri" pitchFamily="-109" charset="0"/>
                  <a:cs typeface="Times New Roman" pitchFamily="18" charset="0"/>
                </a:rPr>
                <a:t>y</a:t>
              </a:r>
              <a:r>
                <a:rPr lang="en-US" altLang="en-US" sz="2400">
                  <a:latin typeface="Calibri" pitchFamily="-109" charset="0"/>
                  <a:cs typeface="Times New Roman" pitchFamily="18" charset="0"/>
                </a:rPr>
                <a:t> = y/x</a:t>
              </a:r>
            </a:p>
          </p:txBody>
        </p:sp>
      </p:grpSp>
      <p:sp>
        <p:nvSpPr>
          <p:cNvPr id="175118" name="AutoShape 1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07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74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28" name="Picture 1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1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74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Text Box 20"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0732" name="Picture 2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AutoShape 22"/>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Indifference Curves</a:t>
            </a:r>
            <a:endParaRPr lang="en-US" altLang="en-US" i="1">
              <a:solidFill>
                <a:srgbClr val="000066"/>
              </a:solidFill>
              <a:latin typeface="Calibri" pitchFamily="-109" charset="0"/>
            </a:endParaRPr>
          </a:p>
        </p:txBody>
      </p:sp>
      <p:sp>
        <p:nvSpPr>
          <p:cNvPr id="30734" name="Line 25"/>
          <p:cNvSpPr>
            <a:spLocks noChangeShapeType="1"/>
          </p:cNvSpPr>
          <p:nvPr/>
        </p:nvSpPr>
        <p:spPr bwMode="auto">
          <a:xfrm>
            <a:off x="1371600" y="2362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26A89B-FB27-448B-823A-C936B2617DE7}" type="slidenum">
              <a:rPr lang="en-US" altLang="en-US">
                <a:solidFill>
                  <a:srgbClr val="898989"/>
                </a:solidFill>
                <a:latin typeface="Calibri" pitchFamily="-109" charset="0"/>
              </a:rPr>
              <a:pPr eaLnBrk="1" hangingPunct="1"/>
              <a:t>32</a:t>
            </a:fld>
            <a:endParaRPr lang="en-US" altLang="en-US">
              <a:solidFill>
                <a:srgbClr val="898989"/>
              </a:solidFill>
              <a:latin typeface="Calibri" pitchFamily="-109" charset="0"/>
            </a:endParaRPr>
          </a:p>
        </p:txBody>
      </p:sp>
      <p:sp>
        <p:nvSpPr>
          <p:cNvPr id="31749" name="Rectangle 2"/>
          <p:cNvSpPr>
            <a:spLocks noChangeArrowheads="1"/>
          </p:cNvSpPr>
          <p:nvPr/>
        </p:nvSpPr>
        <p:spPr bwMode="auto">
          <a:xfrm>
            <a:off x="1027113" y="1574800"/>
            <a:ext cx="4681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Example</a:t>
            </a:r>
            <a:r>
              <a:rPr lang="en-US" altLang="en-US" sz="2000" u="sng">
                <a:latin typeface="Calibri" pitchFamily="-109" charset="0"/>
                <a:cs typeface="Times New Roman" pitchFamily="18" charset="0"/>
              </a:rPr>
              <a:t>:</a:t>
            </a:r>
            <a:r>
              <a:rPr lang="en-US" altLang="en-US" sz="2000">
                <a:latin typeface="Calibri" pitchFamily="-109" charset="0"/>
                <a:cs typeface="Times New Roman" pitchFamily="18" charset="0"/>
              </a:rPr>
              <a:t>  Graphing Indifference Curves</a:t>
            </a:r>
            <a:r>
              <a:rPr lang="en-US" altLang="en-US" sz="1100">
                <a:latin typeface="Calibri" pitchFamily="-109" charset="0"/>
              </a:rPr>
              <a:t> </a:t>
            </a:r>
            <a:endParaRPr lang="en-US" altLang="en-US" sz="2400">
              <a:latin typeface="Calibri" pitchFamily="-109" charset="0"/>
            </a:endParaRPr>
          </a:p>
        </p:txBody>
      </p:sp>
      <p:sp>
        <p:nvSpPr>
          <p:cNvPr id="31750" name="Line 3"/>
          <p:cNvSpPr>
            <a:spLocks noChangeShapeType="1"/>
          </p:cNvSpPr>
          <p:nvPr/>
        </p:nvSpPr>
        <p:spPr bwMode="auto">
          <a:xfrm>
            <a:off x="990600" y="6248400"/>
            <a:ext cx="6019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1" name="Line 4"/>
          <p:cNvSpPr>
            <a:spLocks noChangeShapeType="1"/>
          </p:cNvSpPr>
          <p:nvPr/>
        </p:nvSpPr>
        <p:spPr bwMode="auto">
          <a:xfrm flipH="1" flipV="1">
            <a:off x="936625" y="1208088"/>
            <a:ext cx="53975" cy="5040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2" name="Arc 5"/>
          <p:cNvSpPr>
            <a:spLocks/>
          </p:cNvSpPr>
          <p:nvPr/>
        </p:nvSpPr>
        <p:spPr bwMode="auto">
          <a:xfrm>
            <a:off x="1641475" y="3203575"/>
            <a:ext cx="3208338" cy="2589213"/>
          </a:xfrm>
          <a:custGeom>
            <a:avLst/>
            <a:gdLst>
              <a:gd name="T0" fmla="*/ 2147483647 w 23783"/>
              <a:gd name="T1" fmla="*/ 2147483647 h 21600"/>
              <a:gd name="T2" fmla="*/ 0 w 23783"/>
              <a:gd name="T3" fmla="*/ 2147483647 h 21600"/>
              <a:gd name="T4" fmla="*/ 2147483647 w 23783"/>
              <a:gd name="T5" fmla="*/ 0 h 21600"/>
              <a:gd name="T6" fmla="*/ 0 60000 65536"/>
              <a:gd name="T7" fmla="*/ 0 60000 65536"/>
              <a:gd name="T8" fmla="*/ 0 60000 65536"/>
              <a:gd name="T9" fmla="*/ 0 w 23783"/>
              <a:gd name="T10" fmla="*/ 0 h 21600"/>
              <a:gd name="T11" fmla="*/ 23783 w 23783"/>
              <a:gd name="T12" fmla="*/ 21600 h 21600"/>
            </a:gdLst>
            <a:ahLst/>
            <a:cxnLst>
              <a:cxn ang="T6">
                <a:pos x="T0" y="T1"/>
              </a:cxn>
              <a:cxn ang="T7">
                <a:pos x="T2" y="T3"/>
              </a:cxn>
              <a:cxn ang="T8">
                <a:pos x="T4" y="T5"/>
              </a:cxn>
            </a:cxnLst>
            <a:rect l="T9" t="T10" r="T11" b="T12"/>
            <a:pathLst>
              <a:path w="23783" h="21600" fill="none" extrusionOk="0">
                <a:moveTo>
                  <a:pt x="23783" y="21459"/>
                </a:moveTo>
                <a:cubicBezTo>
                  <a:pt x="22966" y="21553"/>
                  <a:pt x="22145" y="21599"/>
                  <a:pt x="21323" y="21600"/>
                </a:cubicBezTo>
                <a:cubicBezTo>
                  <a:pt x="10725" y="21600"/>
                  <a:pt x="1693" y="13912"/>
                  <a:pt x="0" y="3450"/>
                </a:cubicBezTo>
              </a:path>
              <a:path w="23783" h="21600" stroke="0" extrusionOk="0">
                <a:moveTo>
                  <a:pt x="23783" y="21459"/>
                </a:moveTo>
                <a:cubicBezTo>
                  <a:pt x="22966" y="21553"/>
                  <a:pt x="22145" y="21599"/>
                  <a:pt x="21323" y="21600"/>
                </a:cubicBezTo>
                <a:cubicBezTo>
                  <a:pt x="10725" y="21600"/>
                  <a:pt x="1693" y="13912"/>
                  <a:pt x="0" y="3450"/>
                </a:cubicBezTo>
                <a:lnTo>
                  <a:pt x="2132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3" name="Arc 6"/>
          <p:cNvSpPr>
            <a:spLocks/>
          </p:cNvSpPr>
          <p:nvPr/>
        </p:nvSpPr>
        <p:spPr bwMode="auto">
          <a:xfrm>
            <a:off x="2516188" y="2986088"/>
            <a:ext cx="2654300" cy="2197100"/>
          </a:xfrm>
          <a:custGeom>
            <a:avLst/>
            <a:gdLst>
              <a:gd name="T0" fmla="*/ 2147483647 w 20805"/>
              <a:gd name="T1" fmla="*/ 2147483647 h 21600"/>
              <a:gd name="T2" fmla="*/ 0 w 20805"/>
              <a:gd name="T3" fmla="*/ 2147483647 h 21600"/>
              <a:gd name="T4" fmla="*/ 2147483647 w 20805"/>
              <a:gd name="T5" fmla="*/ 0 h 21600"/>
              <a:gd name="T6" fmla="*/ 0 60000 65536"/>
              <a:gd name="T7" fmla="*/ 0 60000 65536"/>
              <a:gd name="T8" fmla="*/ 0 60000 65536"/>
              <a:gd name="T9" fmla="*/ 0 w 20805"/>
              <a:gd name="T10" fmla="*/ 0 h 21600"/>
              <a:gd name="T11" fmla="*/ 20805 w 20805"/>
              <a:gd name="T12" fmla="*/ 21600 h 21600"/>
            </a:gdLst>
            <a:ahLst/>
            <a:cxnLst>
              <a:cxn ang="T6">
                <a:pos x="T0" y="T1"/>
              </a:cxn>
              <a:cxn ang="T7">
                <a:pos x="T2" y="T3"/>
              </a:cxn>
              <a:cxn ang="T8">
                <a:pos x="T4" y="T5"/>
              </a:cxn>
            </a:cxnLst>
            <a:rect l="T9" t="T10" r="T11" b="T12"/>
            <a:pathLst>
              <a:path w="20805" h="21600" fill="none" extrusionOk="0">
                <a:moveTo>
                  <a:pt x="20805" y="21596"/>
                </a:moveTo>
                <a:cubicBezTo>
                  <a:pt x="20669" y="21598"/>
                  <a:pt x="20533" y="21599"/>
                  <a:pt x="20398" y="21600"/>
                </a:cubicBezTo>
                <a:cubicBezTo>
                  <a:pt x="11207" y="21600"/>
                  <a:pt x="3023" y="15784"/>
                  <a:pt x="-1" y="7105"/>
                </a:cubicBezTo>
              </a:path>
              <a:path w="20805" h="21600" stroke="0" extrusionOk="0">
                <a:moveTo>
                  <a:pt x="20805" y="21596"/>
                </a:moveTo>
                <a:cubicBezTo>
                  <a:pt x="20669" y="21598"/>
                  <a:pt x="20533" y="21599"/>
                  <a:pt x="20398" y="21600"/>
                </a:cubicBezTo>
                <a:cubicBezTo>
                  <a:pt x="11207" y="21600"/>
                  <a:pt x="3023" y="15784"/>
                  <a:pt x="-1" y="7105"/>
                </a:cubicBezTo>
                <a:lnTo>
                  <a:pt x="2039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4" name="Text Box 7"/>
          <p:cNvSpPr txBox="1">
            <a:spLocks noChangeArrowheads="1"/>
          </p:cNvSpPr>
          <p:nvPr/>
        </p:nvSpPr>
        <p:spPr bwMode="auto">
          <a:xfrm>
            <a:off x="4937125" y="56800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1</a:t>
            </a:r>
            <a:endParaRPr lang="en-GB" altLang="en-US" sz="2400" b="1">
              <a:latin typeface="Calibri" pitchFamily="-109" charset="0"/>
            </a:endParaRPr>
          </a:p>
        </p:txBody>
      </p:sp>
      <p:sp>
        <p:nvSpPr>
          <p:cNvPr id="31755" name="Text Box 8"/>
          <p:cNvSpPr txBox="1">
            <a:spLocks noChangeArrowheads="1"/>
          </p:cNvSpPr>
          <p:nvPr/>
        </p:nvSpPr>
        <p:spPr bwMode="auto">
          <a:xfrm>
            <a:off x="5241925" y="49180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2</a:t>
            </a:r>
            <a:endParaRPr lang="en-GB" altLang="en-US" sz="2400" b="1">
              <a:latin typeface="Calibri" pitchFamily="-109" charset="0"/>
            </a:endParaRPr>
          </a:p>
        </p:txBody>
      </p:sp>
      <p:sp>
        <p:nvSpPr>
          <p:cNvPr id="31756" name="Text Box 9"/>
          <p:cNvSpPr txBox="1">
            <a:spLocks noChangeArrowheads="1"/>
          </p:cNvSpPr>
          <p:nvPr/>
        </p:nvSpPr>
        <p:spPr bwMode="auto">
          <a:xfrm>
            <a:off x="7070725" y="613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x</a:t>
            </a:r>
            <a:endParaRPr lang="en-GB" altLang="en-US" sz="2400">
              <a:latin typeface="Calibri" pitchFamily="-109" charset="0"/>
            </a:endParaRPr>
          </a:p>
        </p:txBody>
      </p:sp>
      <p:sp>
        <p:nvSpPr>
          <p:cNvPr id="31757" name="Text Box 10"/>
          <p:cNvSpPr txBox="1">
            <a:spLocks noChangeArrowheads="1"/>
          </p:cNvSpPr>
          <p:nvPr/>
        </p:nvSpPr>
        <p:spPr bwMode="auto">
          <a:xfrm>
            <a:off x="484188" y="1046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y</a:t>
            </a:r>
          </a:p>
        </p:txBody>
      </p:sp>
      <p:sp>
        <p:nvSpPr>
          <p:cNvPr id="31758" name="Line 11"/>
          <p:cNvSpPr>
            <a:spLocks noChangeShapeType="1"/>
          </p:cNvSpPr>
          <p:nvPr/>
        </p:nvSpPr>
        <p:spPr bwMode="auto">
          <a:xfrm flipV="1">
            <a:off x="3733800" y="4114800"/>
            <a:ext cx="609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9" name="Text Box 12"/>
          <p:cNvSpPr txBox="1">
            <a:spLocks noChangeArrowheads="1"/>
          </p:cNvSpPr>
          <p:nvPr/>
        </p:nvSpPr>
        <p:spPr bwMode="auto">
          <a:xfrm>
            <a:off x="4098925" y="3622675"/>
            <a:ext cx="282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Preference direction</a:t>
            </a:r>
          </a:p>
        </p:txBody>
      </p:sp>
      <p:sp>
        <p:nvSpPr>
          <p:cNvPr id="178197" name="AutoShape 2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17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177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61" name="Picture 2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2" name="Picture 2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2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177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4" name="Text Box 27"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1765" name="Picture 2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AutoShape 29"/>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Indifference Curves</a:t>
            </a:r>
            <a:endParaRPr lang="en-US" altLang="en-US" i="1">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D3B9D5-77AB-41F2-ABB9-6C913E47FE43}" type="slidenum">
              <a:rPr lang="en-US" altLang="en-US">
                <a:solidFill>
                  <a:srgbClr val="898989"/>
                </a:solidFill>
                <a:latin typeface="Calibri" pitchFamily="-109" charset="0"/>
              </a:rPr>
              <a:pPr eaLnBrk="1" hangingPunct="1"/>
              <a:t>33</a:t>
            </a:fld>
            <a:endParaRPr lang="en-US" altLang="en-US">
              <a:solidFill>
                <a:srgbClr val="898989"/>
              </a:solidFill>
              <a:latin typeface="Calibri" pitchFamily="-109" charset="0"/>
            </a:endParaRPr>
          </a:p>
        </p:txBody>
      </p:sp>
      <p:grpSp>
        <p:nvGrpSpPr>
          <p:cNvPr id="32773" name="Group 30"/>
          <p:cNvGrpSpPr>
            <a:grpSpLocks/>
          </p:cNvGrpSpPr>
          <p:nvPr/>
        </p:nvGrpSpPr>
        <p:grpSpPr bwMode="auto">
          <a:xfrm>
            <a:off x="2062163" y="1490663"/>
            <a:ext cx="5181600" cy="2743200"/>
            <a:chOff x="960" y="912"/>
            <a:chExt cx="3264" cy="1728"/>
          </a:xfrm>
        </p:grpSpPr>
        <p:sp>
          <p:nvSpPr>
            <p:cNvPr id="179229" name="Rectangle 29"/>
            <p:cNvSpPr>
              <a:spLocks noChangeArrowheads="1"/>
            </p:cNvSpPr>
            <p:nvPr/>
          </p:nvSpPr>
          <p:spPr bwMode="auto">
            <a:xfrm>
              <a:off x="960" y="912"/>
              <a:ext cx="3264" cy="172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32786" name="Rectangle 2"/>
            <p:cNvSpPr>
              <a:spLocks noChangeArrowheads="1"/>
            </p:cNvSpPr>
            <p:nvPr/>
          </p:nvSpPr>
          <p:spPr bwMode="auto">
            <a:xfrm>
              <a:off x="1152" y="965"/>
              <a:ext cx="2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Calibri" pitchFamily="-109" charset="0"/>
                  <a:cs typeface="Times New Roman" pitchFamily="18" charset="0"/>
                </a:rPr>
                <a:t>Cobb-Douglas:   U = Ax</a:t>
              </a:r>
              <a:r>
                <a:rPr lang="en-US" altLang="en-US" sz="2400" baseline="30000">
                  <a:latin typeface="Calibri" pitchFamily="-109" charset="0"/>
                  <a:cs typeface="Times New Roman" pitchFamily="18" charset="0"/>
                  <a:sym typeface="Symbol" pitchFamily="18" charset="2"/>
                </a:rPr>
                <a:t></a:t>
              </a:r>
              <a:r>
                <a:rPr lang="en-US" altLang="en-US" sz="2400">
                  <a:latin typeface="Calibri" pitchFamily="-109" charset="0"/>
                  <a:cs typeface="Times New Roman" pitchFamily="18" charset="0"/>
                </a:rPr>
                <a:t>y</a:t>
              </a:r>
              <a:r>
                <a:rPr lang="en-US" altLang="en-US" sz="2400" baseline="30000">
                  <a:latin typeface="Calibri" pitchFamily="-109" charset="0"/>
                  <a:cs typeface="Times New Roman" pitchFamily="18" charset="0"/>
                  <a:sym typeface="Symbol" pitchFamily="18" charset="2"/>
                </a:rPr>
                <a:t></a:t>
              </a:r>
            </a:p>
          </p:txBody>
        </p:sp>
        <p:sp>
          <p:nvSpPr>
            <p:cNvPr id="32787" name="Rectangle 3"/>
            <p:cNvSpPr>
              <a:spLocks noChangeArrowheads="1"/>
            </p:cNvSpPr>
            <p:nvPr/>
          </p:nvSpPr>
          <p:spPr bwMode="auto">
            <a:xfrm>
              <a:off x="1152" y="1440"/>
              <a:ext cx="29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baseline="30000">
                  <a:latin typeface="Calibri" pitchFamily="-109" charset="0"/>
                  <a:cs typeface="Times New Roman" pitchFamily="18" charset="0"/>
                  <a:sym typeface="Symbol" pitchFamily="18" charset="2"/>
                </a:rPr>
                <a:t> </a:t>
              </a:r>
              <a:r>
                <a:rPr lang="en-US" altLang="en-US" sz="3000" baseline="30000">
                  <a:latin typeface="Calibri" pitchFamily="-109" charset="0"/>
                  <a:cs typeface="Times New Roman" pitchFamily="18" charset="0"/>
                  <a:sym typeface="Symbol" pitchFamily="18" charset="2"/>
                </a:rPr>
                <a:t>where: </a:t>
              </a:r>
              <a:r>
                <a:rPr lang="en-US" altLang="en-US" sz="3000" baseline="30000">
                  <a:latin typeface="Calibri" pitchFamily="-109" charset="0"/>
                  <a:cs typeface="Times New Roman" pitchFamily="18" charset="0"/>
                </a:rPr>
                <a:t> + </a:t>
              </a:r>
              <a:r>
                <a:rPr lang="en-US" altLang="en-US" sz="3000" baseline="30000">
                  <a:latin typeface="Calibri" pitchFamily="-109" charset="0"/>
                  <a:cs typeface="Times New Roman" pitchFamily="18" charset="0"/>
                  <a:sym typeface="Symbol" pitchFamily="18" charset="2"/>
                </a:rPr>
                <a:t></a:t>
              </a:r>
              <a:r>
                <a:rPr lang="en-US" altLang="en-US" sz="3000" baseline="30000">
                  <a:latin typeface="Calibri" pitchFamily="-109" charset="0"/>
                  <a:cs typeface="Times New Roman" pitchFamily="18" charset="0"/>
                </a:rPr>
                <a:t> = 1; A, </a:t>
              </a:r>
              <a:r>
                <a:rPr lang="en-US" altLang="en-US" sz="3000" baseline="30000">
                  <a:latin typeface="Calibri" pitchFamily="-109" charset="0"/>
                  <a:cs typeface="Times New Roman" pitchFamily="18" charset="0"/>
                  <a:sym typeface="Symbol" pitchFamily="18" charset="2"/>
                </a:rPr>
                <a:t></a:t>
              </a:r>
              <a:r>
                <a:rPr lang="en-US" altLang="en-US" sz="3000" baseline="30000">
                  <a:latin typeface="Calibri" pitchFamily="-109" charset="0"/>
                  <a:cs typeface="Times New Roman" pitchFamily="18" charset="0"/>
                </a:rPr>
                <a:t>,</a:t>
              </a:r>
              <a:r>
                <a:rPr lang="en-US" altLang="en-US" sz="3000" baseline="30000">
                  <a:latin typeface="Calibri" pitchFamily="-109" charset="0"/>
                  <a:cs typeface="Times New Roman" pitchFamily="18" charset="0"/>
                  <a:sym typeface="Symbol" pitchFamily="18" charset="2"/>
                </a:rPr>
                <a:t></a:t>
              </a:r>
              <a:r>
                <a:rPr lang="en-US" altLang="en-US" sz="3000" baseline="30000">
                  <a:latin typeface="Calibri" pitchFamily="-109" charset="0"/>
                  <a:cs typeface="Times New Roman" pitchFamily="18" charset="0"/>
                </a:rPr>
                <a:t> positive </a:t>
              </a:r>
              <a:r>
                <a:rPr lang="en-US" altLang="en-US" sz="3000" baseline="30000">
                  <a:latin typeface="Calibri" pitchFamily="-109" charset="0"/>
                  <a:cs typeface="Times New Roman" pitchFamily="18" charset="0"/>
                  <a:sym typeface="Symbol" pitchFamily="18" charset="2"/>
                </a:rPr>
                <a:t>constants</a:t>
              </a:r>
              <a:r>
                <a:rPr lang="en-US" altLang="en-US" sz="3000" baseline="30000">
                  <a:latin typeface="Calibri" pitchFamily="-109" charset="0"/>
                  <a:cs typeface="Times New Roman" pitchFamily="18" charset="0"/>
                </a:rPr>
                <a:t> </a:t>
              </a:r>
            </a:p>
          </p:txBody>
        </p:sp>
        <p:sp>
          <p:nvSpPr>
            <p:cNvPr id="32788" name="Rectangle 4"/>
            <p:cNvSpPr>
              <a:spLocks noChangeArrowheads="1"/>
            </p:cNvSpPr>
            <p:nvPr/>
          </p:nvSpPr>
          <p:spPr bwMode="auto">
            <a:xfrm>
              <a:off x="1200" y="17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sym typeface="Symbol" pitchFamily="18" charset="2"/>
                </a:rPr>
                <a:t>MU</a:t>
              </a:r>
              <a:r>
                <a:rPr lang="en-US" altLang="en-US" sz="2400" baseline="-25000">
                  <a:latin typeface="Calibri" pitchFamily="-109" charset="0"/>
                  <a:cs typeface="Times New Roman" pitchFamily="18" charset="0"/>
                  <a:sym typeface="Symbol" pitchFamily="18" charset="2"/>
                </a:rPr>
                <a:t>X</a:t>
              </a:r>
              <a:r>
                <a:rPr lang="en-US" altLang="en-US" sz="2400">
                  <a:latin typeface="Calibri" pitchFamily="-109" charset="0"/>
                  <a:cs typeface="Times New Roman" pitchFamily="18" charset="0"/>
                  <a:sym typeface="Symbol" pitchFamily="18" charset="2"/>
                </a:rPr>
                <a:t> =</a:t>
              </a:r>
            </a:p>
          </p:txBody>
        </p:sp>
        <p:sp>
          <p:nvSpPr>
            <p:cNvPr id="32789" name="Rectangle 5"/>
            <p:cNvSpPr>
              <a:spLocks noChangeArrowheads="1"/>
            </p:cNvSpPr>
            <p:nvPr/>
          </p:nvSpPr>
          <p:spPr bwMode="auto">
            <a:xfrm>
              <a:off x="1882" y="1752"/>
              <a:ext cx="8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Tahoma" pitchFamily="34" charset="0"/>
                  <a:cs typeface="Times New Roman" pitchFamily="18" charset="0"/>
                  <a:sym typeface="Symbol" pitchFamily="18" charset="2"/>
                </a:rPr>
                <a:t></a:t>
              </a:r>
              <a:r>
                <a:rPr lang="en-US" altLang="en-US" sz="2400">
                  <a:latin typeface="Tahoma" pitchFamily="34" charset="0"/>
                  <a:cs typeface="Times New Roman" pitchFamily="18" charset="0"/>
                </a:rPr>
                <a:t>Ax</a:t>
              </a:r>
              <a:r>
                <a:rPr lang="en-US" altLang="en-US" sz="2400" baseline="30000">
                  <a:latin typeface="Tahoma" pitchFamily="34" charset="0"/>
                  <a:cs typeface="Times New Roman" pitchFamily="18" charset="0"/>
                  <a:sym typeface="Symbol" pitchFamily="18" charset="2"/>
                </a:rPr>
                <a:t></a:t>
              </a:r>
              <a:r>
                <a:rPr lang="en-US" altLang="en-US" sz="2400" baseline="30000">
                  <a:latin typeface="Tahoma" pitchFamily="34" charset="0"/>
                  <a:cs typeface="Times New Roman" pitchFamily="18" charset="0"/>
                </a:rPr>
                <a:t>-1</a:t>
              </a:r>
              <a:r>
                <a:rPr lang="en-US" altLang="en-US" sz="2400">
                  <a:latin typeface="Tahoma" pitchFamily="34" charset="0"/>
                  <a:cs typeface="Times New Roman" pitchFamily="18" charset="0"/>
                  <a:sym typeface="Symbol" pitchFamily="18" charset="2"/>
                </a:rPr>
                <a:t>y</a:t>
              </a:r>
              <a:r>
                <a:rPr lang="en-US" altLang="en-US" sz="2400" baseline="30000">
                  <a:latin typeface="Tahoma" pitchFamily="34" charset="0"/>
                  <a:cs typeface="Times New Roman" pitchFamily="18" charset="0"/>
                  <a:sym typeface="Symbol" pitchFamily="18" charset="2"/>
                </a:rPr>
                <a:t></a:t>
              </a:r>
              <a:r>
                <a:rPr lang="en-US" altLang="en-US" sz="2400">
                  <a:latin typeface="Tahoma" pitchFamily="34" charset="0"/>
                </a:rPr>
                <a:t> </a:t>
              </a:r>
              <a:endParaRPr lang="en-US" altLang="en-US" sz="2400" baseline="30000">
                <a:latin typeface="Tahoma" pitchFamily="34" charset="0"/>
                <a:cs typeface="Times New Roman" pitchFamily="18" charset="0"/>
                <a:sym typeface="Symbol" pitchFamily="18" charset="2"/>
              </a:endParaRPr>
            </a:p>
          </p:txBody>
        </p:sp>
        <p:sp>
          <p:nvSpPr>
            <p:cNvPr id="32790" name="Rectangle 6"/>
            <p:cNvSpPr>
              <a:spLocks noChangeArrowheads="1"/>
            </p:cNvSpPr>
            <p:nvPr/>
          </p:nvSpPr>
          <p:spPr bwMode="auto">
            <a:xfrm>
              <a:off x="1152" y="2182"/>
              <a:ext cx="7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sym typeface="Symbol" pitchFamily="18" charset="2"/>
                </a:rPr>
                <a:t> MU</a:t>
              </a:r>
              <a:r>
                <a:rPr lang="en-US" altLang="en-US" sz="2400" baseline="-25000">
                  <a:latin typeface="Calibri" pitchFamily="-109" charset="0"/>
                  <a:cs typeface="Times New Roman" pitchFamily="18" charset="0"/>
                  <a:sym typeface="Symbol" pitchFamily="18" charset="2"/>
                </a:rPr>
                <a:t>Y</a:t>
              </a:r>
              <a:r>
                <a:rPr lang="en-US" altLang="en-US" sz="2400">
                  <a:latin typeface="Calibri" pitchFamily="-109" charset="0"/>
                  <a:cs typeface="Times New Roman" pitchFamily="18" charset="0"/>
                  <a:sym typeface="Symbol" pitchFamily="18" charset="2"/>
                </a:rPr>
                <a:t> =</a:t>
              </a:r>
            </a:p>
          </p:txBody>
        </p:sp>
        <p:sp>
          <p:nvSpPr>
            <p:cNvPr id="32791" name="Rectangle 7"/>
            <p:cNvSpPr>
              <a:spLocks noChangeArrowheads="1"/>
            </p:cNvSpPr>
            <p:nvPr/>
          </p:nvSpPr>
          <p:spPr bwMode="auto">
            <a:xfrm>
              <a:off x="1837" y="2115"/>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a:latin typeface="Calibri" pitchFamily="-109" charset="0"/>
                  <a:cs typeface="Times New Roman" pitchFamily="18" charset="0"/>
                  <a:sym typeface="Symbol" pitchFamily="18" charset="2"/>
                </a:rPr>
                <a:t> Ax </a:t>
              </a:r>
              <a:r>
                <a:rPr lang="en-US" altLang="en-US" sz="2400" baseline="30000">
                  <a:latin typeface="Calibri" pitchFamily="-109" charset="0"/>
                  <a:cs typeface="Times New Roman" pitchFamily="18" charset="0"/>
                  <a:sym typeface="Symbol" pitchFamily="18" charset="2"/>
                </a:rPr>
                <a:t></a:t>
              </a:r>
              <a:r>
                <a:rPr lang="en-US" altLang="en-US" sz="2400">
                  <a:latin typeface="Calibri" pitchFamily="-109" charset="0"/>
                  <a:cs typeface="Times New Roman" pitchFamily="18" charset="0"/>
                </a:rPr>
                <a:t>y</a:t>
              </a:r>
              <a:r>
                <a:rPr lang="en-US" altLang="en-US" sz="2400" baseline="30000">
                  <a:latin typeface="Calibri" pitchFamily="-109" charset="0"/>
                  <a:cs typeface="Times New Roman" pitchFamily="18" charset="0"/>
                  <a:sym typeface="Symbol" pitchFamily="18" charset="2"/>
                </a:rPr>
                <a:t></a:t>
              </a:r>
              <a:r>
                <a:rPr lang="en-US" altLang="en-US" sz="2400" baseline="30000">
                  <a:latin typeface="Calibri" pitchFamily="-109" charset="0"/>
                  <a:cs typeface="Times New Roman" pitchFamily="18" charset="0"/>
                </a:rPr>
                <a:t>-1</a:t>
              </a:r>
              <a:endParaRPr lang="en-US" altLang="en-US" sz="2400" baseline="30000">
                <a:latin typeface="Calibri" pitchFamily="-109" charset="0"/>
                <a:cs typeface="Times New Roman" pitchFamily="18" charset="0"/>
                <a:sym typeface="Symbol" pitchFamily="18" charset="2"/>
              </a:endParaRPr>
            </a:p>
          </p:txBody>
        </p:sp>
      </p:grpSp>
      <p:sp>
        <p:nvSpPr>
          <p:cNvPr id="179208" name="Rectangle 8"/>
          <p:cNvSpPr>
            <a:spLocks noChangeArrowheads="1"/>
          </p:cNvSpPr>
          <p:nvPr/>
        </p:nvSpPr>
        <p:spPr bwMode="auto">
          <a:xfrm>
            <a:off x="3167063" y="4718050"/>
            <a:ext cx="1457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sym typeface="Symbol" pitchFamily="18" charset="2"/>
              </a:rPr>
              <a:t>MRSx,y =</a:t>
            </a:r>
          </a:p>
        </p:txBody>
      </p:sp>
      <p:sp>
        <p:nvSpPr>
          <p:cNvPr id="179209" name="Rectangle 9"/>
          <p:cNvSpPr>
            <a:spLocks noChangeArrowheads="1"/>
          </p:cNvSpPr>
          <p:nvPr/>
        </p:nvSpPr>
        <p:spPr bwMode="auto">
          <a:xfrm>
            <a:off x="4614863" y="4719638"/>
            <a:ext cx="143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Calibri" pitchFamily="-109" charset="0"/>
                <a:cs typeface="Times New Roman" pitchFamily="18" charset="0"/>
                <a:sym typeface="Symbol" pitchFamily="18" charset="2"/>
              </a:rPr>
              <a:t>(</a:t>
            </a:r>
            <a:r>
              <a:rPr lang="en-US" altLang="en-US" sz="2400">
                <a:latin typeface="Calibri" pitchFamily="-109" charset="0"/>
                <a:cs typeface="Times New Roman" pitchFamily="18" charset="0"/>
              </a:rPr>
              <a:t>y)/(</a:t>
            </a:r>
            <a:r>
              <a:rPr lang="en-US" altLang="en-US" sz="2400">
                <a:latin typeface="Calibri" pitchFamily="-109" charset="0"/>
                <a:cs typeface="Times New Roman" pitchFamily="18" charset="0"/>
                <a:sym typeface="Symbol" pitchFamily="18" charset="2"/>
              </a:rPr>
              <a:t></a:t>
            </a:r>
            <a:r>
              <a:rPr lang="en-US" altLang="en-US" sz="2400">
                <a:latin typeface="Calibri" pitchFamily="-109" charset="0"/>
                <a:cs typeface="Times New Roman" pitchFamily="18" charset="0"/>
              </a:rPr>
              <a:t>x)</a:t>
            </a:r>
          </a:p>
        </p:txBody>
      </p:sp>
      <p:sp>
        <p:nvSpPr>
          <p:cNvPr id="32776" name="Text Box 11"/>
          <p:cNvSpPr txBox="1">
            <a:spLocks noChangeArrowheads="1"/>
          </p:cNvSpPr>
          <p:nvPr/>
        </p:nvSpPr>
        <p:spPr bwMode="auto">
          <a:xfrm>
            <a:off x="3398838" y="5443538"/>
            <a:ext cx="235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a:latin typeface="Calibri" pitchFamily="-109" charset="0"/>
                <a:cs typeface="Times New Roman" pitchFamily="18" charset="0"/>
                <a:sym typeface="Symbol" pitchFamily="18" charset="2"/>
              </a:rPr>
              <a:t>“Standard”  case</a:t>
            </a:r>
          </a:p>
        </p:txBody>
      </p:sp>
      <p:sp>
        <p:nvSpPr>
          <p:cNvPr id="179220"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27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280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8" name="Picture 2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2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280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1" name="Text Box 26"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2782"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32784" name="Rectangle 31"/>
          <p:cNvSpPr>
            <a:spLocks noChangeArrowheads="1"/>
          </p:cNvSpPr>
          <p:nvPr/>
        </p:nvSpPr>
        <p:spPr bwMode="auto">
          <a:xfrm>
            <a:off x="3048000" y="4724400"/>
            <a:ext cx="3124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9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autoUpdateAnimBg="0"/>
      <p:bldP spid="17920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43FB4E-B445-4719-8FE3-6BC9503AE4C8}" type="slidenum">
              <a:rPr lang="en-US" altLang="en-US">
                <a:solidFill>
                  <a:srgbClr val="898989"/>
                </a:solidFill>
                <a:latin typeface="Calibri" pitchFamily="-109" charset="0"/>
              </a:rPr>
              <a:pPr eaLnBrk="1" hangingPunct="1"/>
              <a:t>34</a:t>
            </a:fld>
            <a:endParaRPr lang="en-US" altLang="en-US">
              <a:solidFill>
                <a:srgbClr val="898989"/>
              </a:solidFill>
              <a:latin typeface="Calibri" pitchFamily="-109" charset="0"/>
            </a:endParaRPr>
          </a:p>
        </p:txBody>
      </p:sp>
      <p:sp>
        <p:nvSpPr>
          <p:cNvPr id="33797" name="Rectangle 2"/>
          <p:cNvSpPr>
            <a:spLocks noChangeArrowheads="1"/>
          </p:cNvSpPr>
          <p:nvPr/>
        </p:nvSpPr>
        <p:spPr bwMode="auto">
          <a:xfrm>
            <a:off x="1676400" y="1447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33798" name="Rectangle 3"/>
          <p:cNvSpPr>
            <a:spLocks noChangeArrowheads="1"/>
          </p:cNvSpPr>
          <p:nvPr/>
        </p:nvSpPr>
        <p:spPr bwMode="auto">
          <a:xfrm>
            <a:off x="1482725" y="1774825"/>
            <a:ext cx="571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Example: Cobb-Douglas  </a:t>
            </a:r>
            <a:r>
              <a:rPr lang="en-US" altLang="en-US" sz="2000" i="1">
                <a:latin typeface="Calibri" pitchFamily="-109" charset="0"/>
                <a:cs typeface="Times New Roman" pitchFamily="18" charset="0"/>
              </a:rPr>
              <a:t>(speed vs. maneuverability)</a:t>
            </a:r>
            <a:r>
              <a:rPr lang="en-US" altLang="en-US" sz="1100">
                <a:latin typeface="Calibri" pitchFamily="-109" charset="0"/>
              </a:rPr>
              <a:t> </a:t>
            </a:r>
            <a:endParaRPr lang="en-US" altLang="en-US" sz="2400">
              <a:latin typeface="Calibri" pitchFamily="-109" charset="0"/>
            </a:endParaRPr>
          </a:p>
        </p:txBody>
      </p:sp>
      <p:sp>
        <p:nvSpPr>
          <p:cNvPr id="33799" name="Line 4"/>
          <p:cNvSpPr>
            <a:spLocks noChangeShapeType="1"/>
          </p:cNvSpPr>
          <p:nvPr/>
        </p:nvSpPr>
        <p:spPr bwMode="auto">
          <a:xfrm>
            <a:off x="1066800" y="6248400"/>
            <a:ext cx="6019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5"/>
          <p:cNvSpPr>
            <a:spLocks noChangeShapeType="1"/>
          </p:cNvSpPr>
          <p:nvPr/>
        </p:nvSpPr>
        <p:spPr bwMode="auto">
          <a:xfrm flipV="1">
            <a:off x="1066800" y="1266825"/>
            <a:ext cx="19050" cy="49815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1" name="Arc 6"/>
          <p:cNvSpPr>
            <a:spLocks/>
          </p:cNvSpPr>
          <p:nvPr/>
        </p:nvSpPr>
        <p:spPr bwMode="auto">
          <a:xfrm>
            <a:off x="1717675" y="3203575"/>
            <a:ext cx="3208338" cy="2589213"/>
          </a:xfrm>
          <a:custGeom>
            <a:avLst/>
            <a:gdLst>
              <a:gd name="T0" fmla="*/ 2147483647 w 23783"/>
              <a:gd name="T1" fmla="*/ 2147483647 h 21600"/>
              <a:gd name="T2" fmla="*/ 0 w 23783"/>
              <a:gd name="T3" fmla="*/ 2147483647 h 21600"/>
              <a:gd name="T4" fmla="*/ 2147483647 w 23783"/>
              <a:gd name="T5" fmla="*/ 0 h 21600"/>
              <a:gd name="T6" fmla="*/ 0 60000 65536"/>
              <a:gd name="T7" fmla="*/ 0 60000 65536"/>
              <a:gd name="T8" fmla="*/ 0 60000 65536"/>
              <a:gd name="T9" fmla="*/ 0 w 23783"/>
              <a:gd name="T10" fmla="*/ 0 h 21600"/>
              <a:gd name="T11" fmla="*/ 23783 w 23783"/>
              <a:gd name="T12" fmla="*/ 21600 h 21600"/>
            </a:gdLst>
            <a:ahLst/>
            <a:cxnLst>
              <a:cxn ang="T6">
                <a:pos x="T0" y="T1"/>
              </a:cxn>
              <a:cxn ang="T7">
                <a:pos x="T2" y="T3"/>
              </a:cxn>
              <a:cxn ang="T8">
                <a:pos x="T4" y="T5"/>
              </a:cxn>
            </a:cxnLst>
            <a:rect l="T9" t="T10" r="T11" b="T12"/>
            <a:pathLst>
              <a:path w="23783" h="21600" fill="none" extrusionOk="0">
                <a:moveTo>
                  <a:pt x="23783" y="21459"/>
                </a:moveTo>
                <a:cubicBezTo>
                  <a:pt x="22966" y="21553"/>
                  <a:pt x="22145" y="21599"/>
                  <a:pt x="21323" y="21600"/>
                </a:cubicBezTo>
                <a:cubicBezTo>
                  <a:pt x="10725" y="21600"/>
                  <a:pt x="1693" y="13912"/>
                  <a:pt x="0" y="3450"/>
                </a:cubicBezTo>
              </a:path>
              <a:path w="23783" h="21600" stroke="0" extrusionOk="0">
                <a:moveTo>
                  <a:pt x="23783" y="21459"/>
                </a:moveTo>
                <a:cubicBezTo>
                  <a:pt x="22966" y="21553"/>
                  <a:pt x="22145" y="21599"/>
                  <a:pt x="21323" y="21600"/>
                </a:cubicBezTo>
                <a:cubicBezTo>
                  <a:pt x="10725" y="21600"/>
                  <a:pt x="1693" y="13912"/>
                  <a:pt x="0" y="3450"/>
                </a:cubicBezTo>
                <a:lnTo>
                  <a:pt x="2132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02" name="Arc 7"/>
          <p:cNvSpPr>
            <a:spLocks/>
          </p:cNvSpPr>
          <p:nvPr/>
        </p:nvSpPr>
        <p:spPr bwMode="auto">
          <a:xfrm>
            <a:off x="2592388" y="2986088"/>
            <a:ext cx="2654300" cy="2197100"/>
          </a:xfrm>
          <a:custGeom>
            <a:avLst/>
            <a:gdLst>
              <a:gd name="T0" fmla="*/ 2147483647 w 20805"/>
              <a:gd name="T1" fmla="*/ 2147483647 h 21600"/>
              <a:gd name="T2" fmla="*/ 0 w 20805"/>
              <a:gd name="T3" fmla="*/ 2147483647 h 21600"/>
              <a:gd name="T4" fmla="*/ 2147483647 w 20805"/>
              <a:gd name="T5" fmla="*/ 0 h 21600"/>
              <a:gd name="T6" fmla="*/ 0 60000 65536"/>
              <a:gd name="T7" fmla="*/ 0 60000 65536"/>
              <a:gd name="T8" fmla="*/ 0 60000 65536"/>
              <a:gd name="T9" fmla="*/ 0 w 20805"/>
              <a:gd name="T10" fmla="*/ 0 h 21600"/>
              <a:gd name="T11" fmla="*/ 20805 w 20805"/>
              <a:gd name="T12" fmla="*/ 21600 h 21600"/>
            </a:gdLst>
            <a:ahLst/>
            <a:cxnLst>
              <a:cxn ang="T6">
                <a:pos x="T0" y="T1"/>
              </a:cxn>
              <a:cxn ang="T7">
                <a:pos x="T2" y="T3"/>
              </a:cxn>
              <a:cxn ang="T8">
                <a:pos x="T4" y="T5"/>
              </a:cxn>
            </a:cxnLst>
            <a:rect l="T9" t="T10" r="T11" b="T12"/>
            <a:pathLst>
              <a:path w="20805" h="21600" fill="none" extrusionOk="0">
                <a:moveTo>
                  <a:pt x="20805" y="21596"/>
                </a:moveTo>
                <a:cubicBezTo>
                  <a:pt x="20669" y="21598"/>
                  <a:pt x="20533" y="21599"/>
                  <a:pt x="20398" y="21600"/>
                </a:cubicBezTo>
                <a:cubicBezTo>
                  <a:pt x="11207" y="21600"/>
                  <a:pt x="3023" y="15784"/>
                  <a:pt x="-1" y="7105"/>
                </a:cubicBezTo>
              </a:path>
              <a:path w="20805" h="21600" stroke="0" extrusionOk="0">
                <a:moveTo>
                  <a:pt x="20805" y="21596"/>
                </a:moveTo>
                <a:cubicBezTo>
                  <a:pt x="20669" y="21598"/>
                  <a:pt x="20533" y="21599"/>
                  <a:pt x="20398" y="21600"/>
                </a:cubicBezTo>
                <a:cubicBezTo>
                  <a:pt x="11207" y="21600"/>
                  <a:pt x="3023" y="15784"/>
                  <a:pt x="-1" y="7105"/>
                </a:cubicBezTo>
                <a:lnTo>
                  <a:pt x="2039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03" name="Text Box 8"/>
          <p:cNvSpPr txBox="1">
            <a:spLocks noChangeArrowheads="1"/>
          </p:cNvSpPr>
          <p:nvPr/>
        </p:nvSpPr>
        <p:spPr bwMode="auto">
          <a:xfrm>
            <a:off x="5013325" y="56800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1</a:t>
            </a:r>
            <a:endParaRPr lang="en-GB" altLang="en-US" sz="2400" b="1">
              <a:latin typeface="Calibri" pitchFamily="-109" charset="0"/>
            </a:endParaRPr>
          </a:p>
        </p:txBody>
      </p:sp>
      <p:sp>
        <p:nvSpPr>
          <p:cNvPr id="33804" name="Text Box 9"/>
          <p:cNvSpPr txBox="1">
            <a:spLocks noChangeArrowheads="1"/>
          </p:cNvSpPr>
          <p:nvPr/>
        </p:nvSpPr>
        <p:spPr bwMode="auto">
          <a:xfrm>
            <a:off x="5318125" y="49180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2</a:t>
            </a:r>
            <a:endParaRPr lang="en-GB" altLang="en-US" sz="2400" b="1">
              <a:latin typeface="Calibri" pitchFamily="-109" charset="0"/>
            </a:endParaRPr>
          </a:p>
        </p:txBody>
      </p:sp>
      <p:sp>
        <p:nvSpPr>
          <p:cNvPr id="33805" name="Text Box 10"/>
          <p:cNvSpPr txBox="1">
            <a:spLocks noChangeArrowheads="1"/>
          </p:cNvSpPr>
          <p:nvPr/>
        </p:nvSpPr>
        <p:spPr bwMode="auto">
          <a:xfrm>
            <a:off x="7146925" y="613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x</a:t>
            </a:r>
            <a:endParaRPr lang="en-GB" altLang="en-US" sz="2400">
              <a:latin typeface="Calibri" pitchFamily="-109" charset="0"/>
            </a:endParaRPr>
          </a:p>
        </p:txBody>
      </p:sp>
      <p:sp>
        <p:nvSpPr>
          <p:cNvPr id="33806" name="Text Box 11"/>
          <p:cNvSpPr txBox="1">
            <a:spLocks noChangeArrowheads="1"/>
          </p:cNvSpPr>
          <p:nvPr/>
        </p:nvSpPr>
        <p:spPr bwMode="auto">
          <a:xfrm>
            <a:off x="623888" y="1155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y</a:t>
            </a:r>
          </a:p>
        </p:txBody>
      </p:sp>
      <p:sp>
        <p:nvSpPr>
          <p:cNvPr id="33807" name="Line 12"/>
          <p:cNvSpPr>
            <a:spLocks noChangeShapeType="1"/>
          </p:cNvSpPr>
          <p:nvPr/>
        </p:nvSpPr>
        <p:spPr bwMode="auto">
          <a:xfrm flipV="1">
            <a:off x="3810000" y="4114800"/>
            <a:ext cx="609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8" name="Text Box 13"/>
          <p:cNvSpPr txBox="1">
            <a:spLocks noChangeArrowheads="1"/>
          </p:cNvSpPr>
          <p:nvPr/>
        </p:nvSpPr>
        <p:spPr bwMode="auto">
          <a:xfrm>
            <a:off x="4175125" y="3622675"/>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Preference Direction</a:t>
            </a:r>
          </a:p>
        </p:txBody>
      </p:sp>
      <p:sp>
        <p:nvSpPr>
          <p:cNvPr id="181270" name="AutoShape 2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37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382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810" name="Picture 2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1" name="Picture 2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2" name="Picture 2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382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3" name="Text Box 28"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3814" name="Picture 2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5" name="AutoShape 30"/>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8A92817-BD11-4E54-B9A3-B9C82A586585}" type="slidenum">
              <a:rPr lang="en-US" altLang="en-US">
                <a:solidFill>
                  <a:srgbClr val="898989"/>
                </a:solidFill>
                <a:latin typeface="Calibri" pitchFamily="-109" charset="0"/>
              </a:rPr>
              <a:pPr eaLnBrk="1" hangingPunct="1"/>
              <a:t>35</a:t>
            </a:fld>
            <a:endParaRPr lang="en-US" altLang="en-US">
              <a:solidFill>
                <a:srgbClr val="898989"/>
              </a:solidFill>
              <a:latin typeface="Calibri" pitchFamily="-109" charset="0"/>
            </a:endParaRPr>
          </a:p>
        </p:txBody>
      </p:sp>
      <p:sp>
        <p:nvSpPr>
          <p:cNvPr id="34821" name="Rectangle 2"/>
          <p:cNvSpPr>
            <a:spLocks noChangeArrowheads="1"/>
          </p:cNvSpPr>
          <p:nvPr/>
        </p:nvSpPr>
        <p:spPr bwMode="auto">
          <a:xfrm>
            <a:off x="2087563" y="1668463"/>
            <a:ext cx="4772025" cy="498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a:latin typeface="Calibri" pitchFamily="-109" charset="0"/>
                <a:cs typeface="Times New Roman" pitchFamily="18" charset="0"/>
              </a:rPr>
              <a:t>Perfect Substitutes:  U = Ax + By</a:t>
            </a:r>
            <a:r>
              <a:rPr lang="en-US" altLang="en-US" sz="2600">
                <a:latin typeface="Calibri" pitchFamily="-109" charset="0"/>
              </a:rPr>
              <a:t> </a:t>
            </a:r>
          </a:p>
        </p:txBody>
      </p:sp>
      <p:sp>
        <p:nvSpPr>
          <p:cNvPr id="182275" name="Rectangle 3"/>
          <p:cNvSpPr>
            <a:spLocks noChangeArrowheads="1"/>
          </p:cNvSpPr>
          <p:nvPr/>
        </p:nvSpPr>
        <p:spPr bwMode="auto">
          <a:xfrm>
            <a:off x="1576388" y="2774950"/>
            <a:ext cx="6008687" cy="30130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rPr>
              <a:t>Where:  A, B positive constants</a:t>
            </a:r>
          </a:p>
          <a:p>
            <a:r>
              <a:rPr lang="en-US" altLang="en-US" sz="2400">
                <a:latin typeface="Calibri" pitchFamily="-109" charset="0"/>
                <a:cs typeface="Times New Roman" pitchFamily="18" charset="0"/>
              </a:rPr>
              <a:t> </a:t>
            </a:r>
          </a:p>
          <a:p>
            <a:r>
              <a:rPr lang="en-US" altLang="en-US" sz="2400">
                <a:latin typeface="Calibri" pitchFamily="-109" charset="0"/>
                <a:cs typeface="Times New Roman" pitchFamily="18" charset="0"/>
              </a:rPr>
              <a:t>      MU</a:t>
            </a:r>
            <a:r>
              <a:rPr lang="en-US" altLang="en-US" sz="2400" baseline="-30000">
                <a:latin typeface="Calibri" pitchFamily="-109" charset="0"/>
                <a:cs typeface="Times New Roman" pitchFamily="18" charset="0"/>
              </a:rPr>
              <a:t>x</a:t>
            </a:r>
            <a:r>
              <a:rPr lang="en-US" altLang="en-US" sz="2400">
                <a:latin typeface="Calibri" pitchFamily="-109" charset="0"/>
                <a:cs typeface="Times New Roman" pitchFamily="18" charset="0"/>
              </a:rPr>
              <a:t> = A</a:t>
            </a:r>
          </a:p>
          <a:p>
            <a:r>
              <a:rPr lang="en-US" altLang="en-US" sz="2400">
                <a:latin typeface="Calibri" pitchFamily="-109" charset="0"/>
                <a:cs typeface="Times New Roman" pitchFamily="18" charset="0"/>
              </a:rPr>
              <a:t>      MU</a:t>
            </a:r>
            <a:r>
              <a:rPr lang="en-US" altLang="en-US" sz="2400" baseline="-30000">
                <a:latin typeface="Calibri" pitchFamily="-109" charset="0"/>
                <a:cs typeface="Times New Roman" pitchFamily="18" charset="0"/>
              </a:rPr>
              <a:t>y</a:t>
            </a:r>
            <a:r>
              <a:rPr lang="en-US" altLang="en-US" sz="2400">
                <a:latin typeface="Calibri" pitchFamily="-109" charset="0"/>
                <a:cs typeface="Times New Roman" pitchFamily="18" charset="0"/>
              </a:rPr>
              <a:t> = B</a:t>
            </a:r>
          </a:p>
          <a:p>
            <a:r>
              <a:rPr lang="en-US" altLang="en-US" sz="2400">
                <a:latin typeface="Calibri" pitchFamily="-109" charset="0"/>
                <a:cs typeface="Times New Roman" pitchFamily="18" charset="0"/>
              </a:rPr>
              <a:t> </a:t>
            </a:r>
          </a:p>
          <a:p>
            <a:r>
              <a:rPr lang="en-US" altLang="en-US" sz="2400">
                <a:latin typeface="Calibri" pitchFamily="-109" charset="0"/>
                <a:cs typeface="Times New Roman" pitchFamily="18" charset="0"/>
              </a:rPr>
              <a:t>      MRS</a:t>
            </a:r>
            <a:r>
              <a:rPr lang="en-US" altLang="en-US" sz="2400" baseline="-30000">
                <a:latin typeface="Calibri" pitchFamily="-109" charset="0"/>
                <a:cs typeface="Times New Roman" pitchFamily="18" charset="0"/>
              </a:rPr>
              <a:t>x,y</a:t>
            </a:r>
            <a:r>
              <a:rPr lang="en-US" altLang="en-US" sz="2400">
                <a:latin typeface="Calibri" pitchFamily="-109" charset="0"/>
                <a:cs typeface="Times New Roman" pitchFamily="18" charset="0"/>
              </a:rPr>
              <a:t> = A/B so that 1 unit of x is equal to </a:t>
            </a:r>
          </a:p>
          <a:p>
            <a:r>
              <a:rPr lang="en-US" altLang="en-US" sz="2400">
                <a:latin typeface="Calibri" pitchFamily="-109" charset="0"/>
                <a:cs typeface="Times New Roman" pitchFamily="18" charset="0"/>
              </a:rPr>
              <a:t>                   B/A units of y </a:t>
            </a:r>
            <a:r>
              <a:rPr lang="en-US" altLang="en-US" sz="2400" i="1">
                <a:latin typeface="Calibri" pitchFamily="-109" charset="0"/>
                <a:cs typeface="Times New Roman" pitchFamily="18" charset="0"/>
              </a:rPr>
              <a:t>everywhere </a:t>
            </a:r>
            <a:endParaRPr lang="en-US" altLang="en-US" sz="2400">
              <a:latin typeface="Calibri" pitchFamily="-109" charset="0"/>
              <a:cs typeface="Times New Roman" pitchFamily="18" charset="0"/>
            </a:endParaRPr>
          </a:p>
          <a:p>
            <a:r>
              <a:rPr lang="en-US" altLang="en-US" sz="2400">
                <a:latin typeface="Calibri" pitchFamily="-109" charset="0"/>
                <a:cs typeface="Times New Roman" pitchFamily="18" charset="0"/>
              </a:rPr>
              <a:t>                   (constant MRS).</a:t>
            </a:r>
            <a:endParaRPr lang="en-US" altLang="en-US" sz="2400">
              <a:latin typeface="Calibri" pitchFamily="-109" charset="0"/>
            </a:endParaRPr>
          </a:p>
        </p:txBody>
      </p:sp>
      <p:sp>
        <p:nvSpPr>
          <p:cNvPr id="182284"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48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483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4"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6"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483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Text Box 18"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4828"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9" name="AutoShape 20"/>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CD1E11-35AC-45BB-9EAF-642349999DE8}" type="slidenum">
              <a:rPr lang="en-US" altLang="en-US">
                <a:solidFill>
                  <a:srgbClr val="898989"/>
                </a:solidFill>
                <a:latin typeface="Calibri" pitchFamily="-109" charset="0"/>
              </a:rPr>
              <a:pPr eaLnBrk="1" hangingPunct="1"/>
              <a:t>36</a:t>
            </a:fld>
            <a:endParaRPr lang="en-US" altLang="en-US">
              <a:solidFill>
                <a:srgbClr val="898989"/>
              </a:solidFill>
              <a:latin typeface="Calibri" pitchFamily="-109" charset="0"/>
            </a:endParaRPr>
          </a:p>
        </p:txBody>
      </p:sp>
      <p:sp>
        <p:nvSpPr>
          <p:cNvPr id="35845" name="Rectangle 2"/>
          <p:cNvSpPr>
            <a:spLocks noChangeArrowheads="1"/>
          </p:cNvSpPr>
          <p:nvPr/>
        </p:nvSpPr>
        <p:spPr bwMode="auto">
          <a:xfrm>
            <a:off x="1938338" y="1452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35846" name="Rectangle 3"/>
          <p:cNvSpPr>
            <a:spLocks noChangeArrowheads="1"/>
          </p:cNvSpPr>
          <p:nvPr/>
        </p:nvSpPr>
        <p:spPr bwMode="auto">
          <a:xfrm>
            <a:off x="2797175" y="1954213"/>
            <a:ext cx="4692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Example: Perfect Substitutes </a:t>
            </a:r>
          </a:p>
          <a:p>
            <a:pPr lvl="2" eaLnBrk="1" hangingPunct="1">
              <a:buFontTx/>
              <a:buChar char="•"/>
            </a:pPr>
            <a:r>
              <a:rPr lang="en-US" altLang="en-US" sz="2000" i="1">
                <a:latin typeface="Calibri" pitchFamily="-109" charset="0"/>
                <a:cs typeface="Times New Roman" pitchFamily="18" charset="0"/>
              </a:rPr>
              <a:t> (Tylenol, Extra-Strength Tylenol)</a:t>
            </a:r>
            <a:r>
              <a:rPr lang="en-US" altLang="en-US" sz="1100" i="1">
                <a:latin typeface="Calibri" pitchFamily="-109" charset="0"/>
              </a:rPr>
              <a:t> </a:t>
            </a:r>
            <a:endParaRPr lang="en-US" altLang="en-US" sz="2400" i="1">
              <a:latin typeface="Calibri" pitchFamily="-109" charset="0"/>
            </a:endParaRPr>
          </a:p>
        </p:txBody>
      </p:sp>
      <p:sp>
        <p:nvSpPr>
          <p:cNvPr id="35847" name="Line 4"/>
          <p:cNvSpPr>
            <a:spLocks noChangeShapeType="1"/>
          </p:cNvSpPr>
          <p:nvPr/>
        </p:nvSpPr>
        <p:spPr bwMode="auto">
          <a:xfrm>
            <a:off x="1766888" y="6054725"/>
            <a:ext cx="5257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5"/>
          <p:cNvSpPr>
            <a:spLocks noChangeShapeType="1"/>
          </p:cNvSpPr>
          <p:nvPr/>
        </p:nvSpPr>
        <p:spPr bwMode="auto">
          <a:xfrm flipV="1">
            <a:off x="1766888" y="1363663"/>
            <a:ext cx="0" cy="469106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9" name="Text Box 6"/>
          <p:cNvSpPr txBox="1">
            <a:spLocks noChangeArrowheads="1"/>
          </p:cNvSpPr>
          <p:nvPr/>
        </p:nvSpPr>
        <p:spPr bwMode="auto">
          <a:xfrm>
            <a:off x="7008813" y="594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x</a:t>
            </a:r>
          </a:p>
        </p:txBody>
      </p:sp>
      <p:sp>
        <p:nvSpPr>
          <p:cNvPr id="35850" name="Text Box 7"/>
          <p:cNvSpPr txBox="1">
            <a:spLocks noChangeArrowheads="1"/>
          </p:cNvSpPr>
          <p:nvPr/>
        </p:nvSpPr>
        <p:spPr bwMode="auto">
          <a:xfrm>
            <a:off x="1446213" y="594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0</a:t>
            </a:r>
          </a:p>
        </p:txBody>
      </p:sp>
      <p:sp>
        <p:nvSpPr>
          <p:cNvPr id="35851" name="Text Box 8"/>
          <p:cNvSpPr txBox="1">
            <a:spLocks noChangeArrowheads="1"/>
          </p:cNvSpPr>
          <p:nvPr/>
        </p:nvSpPr>
        <p:spPr bwMode="auto">
          <a:xfrm>
            <a:off x="1331913" y="12493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y</a:t>
            </a:r>
          </a:p>
        </p:txBody>
      </p:sp>
      <p:sp>
        <p:nvSpPr>
          <p:cNvPr id="35852" name="Line 9"/>
          <p:cNvSpPr>
            <a:spLocks noChangeShapeType="1"/>
          </p:cNvSpPr>
          <p:nvPr/>
        </p:nvSpPr>
        <p:spPr bwMode="auto">
          <a:xfrm>
            <a:off x="1766888" y="4454525"/>
            <a:ext cx="1600200" cy="1600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306" name="Line 10"/>
          <p:cNvSpPr>
            <a:spLocks noChangeShapeType="1"/>
          </p:cNvSpPr>
          <p:nvPr/>
        </p:nvSpPr>
        <p:spPr bwMode="auto">
          <a:xfrm>
            <a:off x="1766888" y="2930525"/>
            <a:ext cx="3124200" cy="3124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307" name="Line 11"/>
          <p:cNvSpPr>
            <a:spLocks noChangeShapeType="1"/>
          </p:cNvSpPr>
          <p:nvPr/>
        </p:nvSpPr>
        <p:spPr bwMode="auto">
          <a:xfrm>
            <a:off x="1766888" y="1558925"/>
            <a:ext cx="4495800" cy="449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5" name="Text Box 12"/>
          <p:cNvSpPr txBox="1">
            <a:spLocks noChangeArrowheads="1"/>
          </p:cNvSpPr>
          <p:nvPr/>
        </p:nvSpPr>
        <p:spPr bwMode="auto">
          <a:xfrm>
            <a:off x="3214688" y="559752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1</a:t>
            </a:r>
            <a:endParaRPr lang="en-GB" altLang="en-US" sz="2400" b="1">
              <a:latin typeface="Calibri" pitchFamily="-109" charset="0"/>
            </a:endParaRPr>
          </a:p>
        </p:txBody>
      </p:sp>
      <p:sp>
        <p:nvSpPr>
          <p:cNvPr id="35856" name="Text Box 13"/>
          <p:cNvSpPr txBox="1">
            <a:spLocks noChangeArrowheads="1"/>
          </p:cNvSpPr>
          <p:nvPr/>
        </p:nvSpPr>
        <p:spPr bwMode="auto">
          <a:xfrm>
            <a:off x="4799013" y="55626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2</a:t>
            </a:r>
            <a:endParaRPr lang="en-GB" altLang="en-US" sz="2400" b="1">
              <a:latin typeface="Calibri" pitchFamily="-109" charset="0"/>
            </a:endParaRPr>
          </a:p>
        </p:txBody>
      </p:sp>
      <p:sp>
        <p:nvSpPr>
          <p:cNvPr id="35857" name="Text Box 14"/>
          <p:cNvSpPr txBox="1">
            <a:spLocks noChangeArrowheads="1"/>
          </p:cNvSpPr>
          <p:nvPr/>
        </p:nvSpPr>
        <p:spPr bwMode="auto">
          <a:xfrm>
            <a:off x="6094413" y="55626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3</a:t>
            </a:r>
            <a:endParaRPr lang="en-GB" altLang="en-US" sz="2400" b="1">
              <a:latin typeface="Calibri" pitchFamily="-109" charset="0"/>
            </a:endParaRPr>
          </a:p>
        </p:txBody>
      </p:sp>
      <p:sp>
        <p:nvSpPr>
          <p:cNvPr id="183312" name="Line 16"/>
          <p:cNvSpPr>
            <a:spLocks noChangeShapeType="1"/>
          </p:cNvSpPr>
          <p:nvPr/>
        </p:nvSpPr>
        <p:spPr bwMode="auto">
          <a:xfrm flipH="1">
            <a:off x="5576888" y="4683125"/>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3313" name="Text Box 17"/>
          <p:cNvSpPr txBox="1">
            <a:spLocks noChangeArrowheads="1"/>
          </p:cNvSpPr>
          <p:nvPr/>
        </p:nvSpPr>
        <p:spPr bwMode="auto">
          <a:xfrm>
            <a:off x="5865813" y="4191000"/>
            <a:ext cx="183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Slope = -A/B</a:t>
            </a:r>
          </a:p>
        </p:txBody>
      </p:sp>
      <p:sp>
        <p:nvSpPr>
          <p:cNvPr id="183322" name="AutoShape 2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58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587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61" name="Picture 2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2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3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587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4" name="Text Box 32"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5865" name="Picture 3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6" name="AutoShape 34"/>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3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33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3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6" grpId="0" animBg="1"/>
      <p:bldP spid="183307" grpId="0" animBg="1"/>
      <p:bldP spid="183312" grpId="0" animBg="1"/>
      <p:bldP spid="18331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725970-D209-43E6-9EFA-557E545758C4}" type="slidenum">
              <a:rPr lang="en-US" altLang="en-US">
                <a:solidFill>
                  <a:srgbClr val="898989"/>
                </a:solidFill>
                <a:latin typeface="Calibri" pitchFamily="-109" charset="0"/>
              </a:rPr>
              <a:pPr eaLnBrk="1" hangingPunct="1"/>
              <a:t>37</a:t>
            </a:fld>
            <a:endParaRPr lang="en-US" altLang="en-US">
              <a:solidFill>
                <a:srgbClr val="898989"/>
              </a:solidFill>
              <a:latin typeface="Calibri" pitchFamily="-109" charset="0"/>
            </a:endParaRPr>
          </a:p>
        </p:txBody>
      </p:sp>
      <p:sp>
        <p:nvSpPr>
          <p:cNvPr id="184322" name="Rectangle 2"/>
          <p:cNvSpPr>
            <a:spLocks noChangeArrowheads="1"/>
          </p:cNvSpPr>
          <p:nvPr/>
        </p:nvSpPr>
        <p:spPr bwMode="auto">
          <a:xfrm>
            <a:off x="1020763" y="2051050"/>
            <a:ext cx="6897687" cy="32670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dirty="0">
                <a:latin typeface="Calibri" pitchFamily="-109" charset="0"/>
                <a:cs typeface="Times New Roman" pitchFamily="18" charset="0"/>
              </a:rPr>
              <a:t>Perfect Complements:  U = </a:t>
            </a:r>
            <a:r>
              <a:rPr lang="en-US" altLang="en-US" sz="2600" dirty="0" smtClean="0">
                <a:latin typeface="Calibri" pitchFamily="-109" charset="0"/>
                <a:cs typeface="Times New Roman" pitchFamily="18" charset="0"/>
              </a:rPr>
              <a:t>A min(</a:t>
            </a:r>
            <a:r>
              <a:rPr lang="en-US" altLang="en-US" sz="2600" dirty="0" err="1" smtClean="0">
                <a:latin typeface="Calibri" pitchFamily="-109" charset="0"/>
                <a:cs typeface="Times New Roman" pitchFamily="18" charset="0"/>
              </a:rPr>
              <a:t>x,y</a:t>
            </a:r>
            <a:r>
              <a:rPr lang="en-US" altLang="en-US" sz="2600" dirty="0">
                <a:latin typeface="Calibri" pitchFamily="-109" charset="0"/>
                <a:cs typeface="Times New Roman" pitchFamily="18" charset="0"/>
              </a:rPr>
              <a:t>)</a:t>
            </a:r>
          </a:p>
          <a:p>
            <a:r>
              <a:rPr lang="en-US" altLang="en-US" sz="2600" dirty="0">
                <a:latin typeface="Calibri" pitchFamily="-109" charset="0"/>
                <a:cs typeface="Times New Roman" pitchFamily="18" charset="0"/>
              </a:rPr>
              <a:t> </a:t>
            </a:r>
          </a:p>
          <a:p>
            <a:r>
              <a:rPr lang="en-US" altLang="en-US" sz="2600" dirty="0">
                <a:latin typeface="Calibri" pitchFamily="-109" charset="0"/>
                <a:cs typeface="Times New Roman" pitchFamily="18" charset="0"/>
              </a:rPr>
              <a:t>where: A is a positive constant.</a:t>
            </a:r>
          </a:p>
          <a:p>
            <a:r>
              <a:rPr lang="en-US" altLang="en-US" sz="2600" dirty="0">
                <a:latin typeface="Calibri" pitchFamily="-109" charset="0"/>
                <a:cs typeface="Times New Roman" pitchFamily="18" charset="0"/>
              </a:rPr>
              <a:t> </a:t>
            </a:r>
          </a:p>
          <a:p>
            <a:r>
              <a:rPr lang="en-US" altLang="en-US" sz="2600" dirty="0">
                <a:latin typeface="Calibri" pitchFamily="-109" charset="0"/>
                <a:cs typeface="Times New Roman" pitchFamily="18" charset="0"/>
              </a:rPr>
              <a:t>      </a:t>
            </a:r>
            <a:r>
              <a:rPr lang="en-US" altLang="en-US" sz="2600" dirty="0" err="1">
                <a:latin typeface="Calibri" pitchFamily="-109" charset="0"/>
                <a:cs typeface="Times New Roman" pitchFamily="18" charset="0"/>
              </a:rPr>
              <a:t>MU</a:t>
            </a:r>
            <a:r>
              <a:rPr lang="en-US" altLang="en-US" sz="2600" baseline="-30000" dirty="0" err="1">
                <a:latin typeface="Calibri" pitchFamily="-109" charset="0"/>
                <a:cs typeface="Times New Roman" pitchFamily="18" charset="0"/>
              </a:rPr>
              <a:t>x</a:t>
            </a:r>
            <a:r>
              <a:rPr lang="en-US" altLang="en-US" sz="2600" dirty="0">
                <a:latin typeface="Calibri" pitchFamily="-109" charset="0"/>
                <a:cs typeface="Times New Roman" pitchFamily="18" charset="0"/>
              </a:rPr>
              <a:t> = 0 or A</a:t>
            </a:r>
          </a:p>
          <a:p>
            <a:r>
              <a:rPr lang="en-US" altLang="en-US" sz="2600" dirty="0">
                <a:latin typeface="Calibri" pitchFamily="-109" charset="0"/>
                <a:cs typeface="Times New Roman" pitchFamily="18" charset="0"/>
              </a:rPr>
              <a:t>      </a:t>
            </a:r>
            <a:r>
              <a:rPr lang="en-US" altLang="en-US" sz="2600" dirty="0" err="1">
                <a:latin typeface="Calibri" pitchFamily="-109" charset="0"/>
                <a:cs typeface="Times New Roman" pitchFamily="18" charset="0"/>
              </a:rPr>
              <a:t>MU</a:t>
            </a:r>
            <a:r>
              <a:rPr lang="en-US" altLang="en-US" sz="2600" baseline="-30000" dirty="0" err="1">
                <a:latin typeface="Calibri" pitchFamily="-109" charset="0"/>
                <a:cs typeface="Times New Roman" pitchFamily="18" charset="0"/>
              </a:rPr>
              <a:t>y</a:t>
            </a:r>
            <a:r>
              <a:rPr lang="en-US" altLang="en-US" sz="2600" dirty="0">
                <a:latin typeface="Calibri" pitchFamily="-109" charset="0"/>
                <a:cs typeface="Times New Roman" pitchFamily="18" charset="0"/>
              </a:rPr>
              <a:t> = 0 or A</a:t>
            </a:r>
          </a:p>
          <a:p>
            <a:r>
              <a:rPr lang="en-US" altLang="en-US" sz="2600" dirty="0">
                <a:latin typeface="Calibri" pitchFamily="-109" charset="0"/>
                <a:cs typeface="Times New Roman" pitchFamily="18" charset="0"/>
              </a:rPr>
              <a:t> </a:t>
            </a:r>
          </a:p>
          <a:p>
            <a:r>
              <a:rPr lang="en-US" altLang="en-US" sz="2600" dirty="0">
                <a:latin typeface="Calibri" pitchFamily="-109" charset="0"/>
                <a:cs typeface="Times New Roman" pitchFamily="18" charset="0"/>
              </a:rPr>
              <a:t>      </a:t>
            </a:r>
            <a:r>
              <a:rPr lang="en-US" altLang="en-US" sz="2600" dirty="0" err="1">
                <a:latin typeface="Calibri" pitchFamily="-109" charset="0"/>
                <a:cs typeface="Times New Roman" pitchFamily="18" charset="0"/>
              </a:rPr>
              <a:t>MRS</a:t>
            </a:r>
            <a:r>
              <a:rPr lang="en-US" altLang="en-US" sz="2600" baseline="-30000" dirty="0" err="1">
                <a:latin typeface="Calibri" pitchFamily="-109" charset="0"/>
                <a:cs typeface="Times New Roman" pitchFamily="18" charset="0"/>
              </a:rPr>
              <a:t>x,y</a:t>
            </a:r>
            <a:r>
              <a:rPr lang="en-US" altLang="en-US" sz="2600" dirty="0">
                <a:latin typeface="Calibri" pitchFamily="-109" charset="0"/>
                <a:cs typeface="Times New Roman" pitchFamily="18" charset="0"/>
              </a:rPr>
              <a:t> is 0 or infinite or undefined (corner)</a:t>
            </a:r>
            <a:endParaRPr lang="en-US" altLang="en-US" sz="2600" dirty="0">
              <a:latin typeface="Calibri" pitchFamily="-109" charset="0"/>
            </a:endParaRPr>
          </a:p>
        </p:txBody>
      </p:sp>
      <p:sp>
        <p:nvSpPr>
          <p:cNvPr id="184331"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68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688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71"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688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Text Box 17"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6875"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6" name="AutoShape 19"/>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2648D1-FFA0-496A-B7FC-1053ED951BF5}" type="slidenum">
              <a:rPr lang="en-US" altLang="en-US">
                <a:solidFill>
                  <a:srgbClr val="898989"/>
                </a:solidFill>
                <a:latin typeface="Calibri" pitchFamily="-109" charset="0"/>
              </a:rPr>
              <a:pPr eaLnBrk="1" hangingPunct="1"/>
              <a:t>38</a:t>
            </a:fld>
            <a:endParaRPr lang="en-US" altLang="en-US">
              <a:solidFill>
                <a:srgbClr val="898989"/>
              </a:solidFill>
              <a:latin typeface="Calibri" pitchFamily="-109" charset="0"/>
            </a:endParaRPr>
          </a:p>
        </p:txBody>
      </p:sp>
      <p:sp>
        <p:nvSpPr>
          <p:cNvPr id="37893" name="Rectangle 2"/>
          <p:cNvSpPr>
            <a:spLocks noChangeArrowheads="1"/>
          </p:cNvSpPr>
          <p:nvPr/>
        </p:nvSpPr>
        <p:spPr bwMode="auto">
          <a:xfrm>
            <a:off x="5638800" y="2362200"/>
            <a:ext cx="350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109" charset="0"/>
                <a:cs typeface="Times New Roman" pitchFamily="18" charset="0"/>
              </a:rPr>
              <a:t>Example: Perfect Complements  </a:t>
            </a:r>
          </a:p>
          <a:p>
            <a:pPr lvl="1" eaLnBrk="1" hangingPunct="1">
              <a:buFontTx/>
              <a:buChar char="•"/>
            </a:pPr>
            <a:r>
              <a:rPr lang="en-US" altLang="en-US" sz="2000" i="1">
                <a:latin typeface="Calibri" pitchFamily="-109" charset="0"/>
                <a:cs typeface="Times New Roman" pitchFamily="18" charset="0"/>
              </a:rPr>
              <a:t> (nuts and bolts)</a:t>
            </a:r>
            <a:endParaRPr lang="en-US" altLang="en-US" sz="2400" i="1">
              <a:latin typeface="Calibri" pitchFamily="-109" charset="0"/>
            </a:endParaRPr>
          </a:p>
        </p:txBody>
      </p:sp>
      <p:sp>
        <p:nvSpPr>
          <p:cNvPr id="37894" name="Line 3"/>
          <p:cNvSpPr>
            <a:spLocks noChangeShapeType="1"/>
          </p:cNvSpPr>
          <p:nvPr/>
        </p:nvSpPr>
        <p:spPr bwMode="auto">
          <a:xfrm>
            <a:off x="1660525" y="6130925"/>
            <a:ext cx="5257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5" name="Line 4"/>
          <p:cNvSpPr>
            <a:spLocks noChangeShapeType="1"/>
          </p:cNvSpPr>
          <p:nvPr/>
        </p:nvSpPr>
        <p:spPr bwMode="auto">
          <a:xfrm flipV="1">
            <a:off x="1660525" y="1254125"/>
            <a:ext cx="0" cy="487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6" name="Text Box 5"/>
          <p:cNvSpPr txBox="1">
            <a:spLocks noChangeArrowheads="1"/>
          </p:cNvSpPr>
          <p:nvPr/>
        </p:nvSpPr>
        <p:spPr bwMode="auto">
          <a:xfrm>
            <a:off x="6902450" y="601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x</a:t>
            </a:r>
          </a:p>
        </p:txBody>
      </p:sp>
      <p:sp>
        <p:nvSpPr>
          <p:cNvPr id="37897" name="Text Box 6"/>
          <p:cNvSpPr txBox="1">
            <a:spLocks noChangeArrowheads="1"/>
          </p:cNvSpPr>
          <p:nvPr/>
        </p:nvSpPr>
        <p:spPr bwMode="auto">
          <a:xfrm>
            <a:off x="1339850" y="601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0</a:t>
            </a:r>
          </a:p>
        </p:txBody>
      </p:sp>
      <p:sp>
        <p:nvSpPr>
          <p:cNvPr id="37898" name="Text Box 7"/>
          <p:cNvSpPr txBox="1">
            <a:spLocks noChangeArrowheads="1"/>
          </p:cNvSpPr>
          <p:nvPr/>
        </p:nvSpPr>
        <p:spPr bwMode="auto">
          <a:xfrm>
            <a:off x="1249363" y="11652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y</a:t>
            </a:r>
          </a:p>
        </p:txBody>
      </p:sp>
      <p:sp>
        <p:nvSpPr>
          <p:cNvPr id="37899" name="Text Box 8"/>
          <p:cNvSpPr txBox="1">
            <a:spLocks noChangeArrowheads="1"/>
          </p:cNvSpPr>
          <p:nvPr/>
        </p:nvSpPr>
        <p:spPr bwMode="auto">
          <a:xfrm>
            <a:off x="6003925" y="445452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1</a:t>
            </a:r>
            <a:endParaRPr lang="en-GB" altLang="en-US" sz="2400" b="1">
              <a:latin typeface="Calibri" pitchFamily="-109" charset="0"/>
            </a:endParaRPr>
          </a:p>
        </p:txBody>
      </p:sp>
      <p:sp>
        <p:nvSpPr>
          <p:cNvPr id="37900" name="Text Box 9"/>
          <p:cNvSpPr txBox="1">
            <a:spLocks noChangeArrowheads="1"/>
          </p:cNvSpPr>
          <p:nvPr/>
        </p:nvSpPr>
        <p:spPr bwMode="auto">
          <a:xfrm>
            <a:off x="6384925" y="338772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2</a:t>
            </a:r>
            <a:endParaRPr lang="en-GB" altLang="en-US" sz="2400" b="1">
              <a:latin typeface="Calibri" pitchFamily="-109" charset="0"/>
            </a:endParaRPr>
          </a:p>
        </p:txBody>
      </p:sp>
      <p:sp>
        <p:nvSpPr>
          <p:cNvPr id="37901" name="Line 11"/>
          <p:cNvSpPr>
            <a:spLocks noChangeShapeType="1"/>
          </p:cNvSpPr>
          <p:nvPr/>
        </p:nvSpPr>
        <p:spPr bwMode="auto">
          <a:xfrm flipV="1">
            <a:off x="1660525" y="1863725"/>
            <a:ext cx="4267200" cy="426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12"/>
          <p:cNvSpPr>
            <a:spLocks noChangeShapeType="1"/>
          </p:cNvSpPr>
          <p:nvPr/>
        </p:nvSpPr>
        <p:spPr bwMode="auto">
          <a:xfrm>
            <a:off x="3108325" y="4683125"/>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3" name="Line 13"/>
          <p:cNvSpPr>
            <a:spLocks noChangeShapeType="1"/>
          </p:cNvSpPr>
          <p:nvPr/>
        </p:nvSpPr>
        <p:spPr bwMode="auto">
          <a:xfrm flipV="1">
            <a:off x="3108325" y="1558925"/>
            <a:ext cx="0" cy="3124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4" name="Line 14"/>
          <p:cNvSpPr>
            <a:spLocks noChangeShapeType="1"/>
          </p:cNvSpPr>
          <p:nvPr/>
        </p:nvSpPr>
        <p:spPr bwMode="auto">
          <a:xfrm>
            <a:off x="4327525" y="3463925"/>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5" name="Line 15"/>
          <p:cNvSpPr>
            <a:spLocks noChangeShapeType="1"/>
          </p:cNvSpPr>
          <p:nvPr/>
        </p:nvSpPr>
        <p:spPr bwMode="auto">
          <a:xfrm flipV="1">
            <a:off x="4327525" y="1406525"/>
            <a:ext cx="0" cy="2057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6392" name="AutoShape 2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78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792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7907" name="Picture 2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2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2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792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0" name="Text Box 30"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7911" name="Picture 3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2" name="AutoShape 32"/>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F7B256-653F-4303-B660-DB12EC37BB75}" type="slidenum">
              <a:rPr lang="en-US" altLang="en-US">
                <a:solidFill>
                  <a:srgbClr val="898989"/>
                </a:solidFill>
                <a:latin typeface="Calibri" pitchFamily="-109" charset="0"/>
              </a:rPr>
              <a:pPr eaLnBrk="1" hangingPunct="1"/>
              <a:t>39</a:t>
            </a:fld>
            <a:endParaRPr lang="en-US" altLang="en-US">
              <a:solidFill>
                <a:srgbClr val="898989"/>
              </a:solidFill>
              <a:latin typeface="Calibri" pitchFamily="-109" charset="0"/>
            </a:endParaRPr>
          </a:p>
        </p:txBody>
      </p:sp>
      <p:sp>
        <p:nvSpPr>
          <p:cNvPr id="38917" name="Rectangle 2"/>
          <p:cNvSpPr>
            <a:spLocks noChangeArrowheads="1"/>
          </p:cNvSpPr>
          <p:nvPr/>
        </p:nvSpPr>
        <p:spPr bwMode="auto">
          <a:xfrm>
            <a:off x="3259138" y="1803400"/>
            <a:ext cx="220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a:latin typeface="Calibri" pitchFamily="-109" charset="0"/>
                <a:cs typeface="Times New Roman" pitchFamily="18" charset="0"/>
              </a:rPr>
              <a:t>U = v(x) + Ay</a:t>
            </a:r>
            <a:r>
              <a:rPr lang="en-US" altLang="en-US" sz="2600">
                <a:latin typeface="Calibri" pitchFamily="-109" charset="0"/>
              </a:rPr>
              <a:t> </a:t>
            </a:r>
          </a:p>
        </p:txBody>
      </p:sp>
      <p:sp>
        <p:nvSpPr>
          <p:cNvPr id="38918" name="Rectangle 3"/>
          <p:cNvSpPr>
            <a:spLocks noChangeArrowheads="1"/>
          </p:cNvSpPr>
          <p:nvPr/>
        </p:nvSpPr>
        <p:spPr bwMode="auto">
          <a:xfrm>
            <a:off x="2173288" y="2743200"/>
            <a:ext cx="502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a:latin typeface="Calibri" pitchFamily="-109" charset="0"/>
                <a:cs typeface="Times New Roman" pitchFamily="18" charset="0"/>
              </a:rPr>
              <a:t>Where: A is a positive constant.</a:t>
            </a:r>
            <a:endParaRPr lang="en-US" altLang="en-US" sz="2400">
              <a:latin typeface="Calibri" pitchFamily="-109" charset="0"/>
            </a:endParaRPr>
          </a:p>
        </p:txBody>
      </p:sp>
      <p:sp>
        <p:nvSpPr>
          <p:cNvPr id="187396" name="Rectangle 4"/>
          <p:cNvSpPr>
            <a:spLocks noChangeArrowheads="1"/>
          </p:cNvSpPr>
          <p:nvPr/>
        </p:nvSpPr>
        <p:spPr bwMode="auto">
          <a:xfrm>
            <a:off x="1055688" y="3368675"/>
            <a:ext cx="6951662" cy="498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a:latin typeface="Calibri" pitchFamily="-109" charset="0"/>
                <a:cs typeface="Times New Roman" pitchFamily="18" charset="0"/>
              </a:rPr>
              <a:t>MU</a:t>
            </a:r>
            <a:r>
              <a:rPr lang="en-US" altLang="en-US" sz="2600" baseline="-30000">
                <a:latin typeface="Calibri" pitchFamily="-109" charset="0"/>
                <a:cs typeface="Times New Roman" pitchFamily="18" charset="0"/>
              </a:rPr>
              <a:t>x</a:t>
            </a:r>
            <a:r>
              <a:rPr lang="en-US" altLang="en-US" sz="2600">
                <a:latin typeface="Calibri" pitchFamily="-109" charset="0"/>
                <a:cs typeface="Times New Roman" pitchFamily="18" charset="0"/>
              </a:rPr>
              <a:t> = v’(x) = </a:t>
            </a:r>
            <a:r>
              <a:rPr lang="en-US" altLang="en-US" sz="2600">
                <a:latin typeface="Calibri" pitchFamily="-109" charset="0"/>
                <a:cs typeface="Times New Roman" pitchFamily="18" charset="0"/>
                <a:sym typeface="Symbol" pitchFamily="18" charset="2"/>
              </a:rPr>
              <a:t></a:t>
            </a:r>
            <a:r>
              <a:rPr lang="en-US" altLang="en-US" sz="2600">
                <a:latin typeface="Calibri" pitchFamily="-109" charset="0"/>
                <a:cs typeface="Times New Roman" pitchFamily="18" charset="0"/>
              </a:rPr>
              <a:t>V(x)/</a:t>
            </a:r>
            <a:r>
              <a:rPr lang="en-US" altLang="en-US" sz="2600">
                <a:latin typeface="Calibri" pitchFamily="-109" charset="0"/>
                <a:cs typeface="Times New Roman" pitchFamily="18" charset="0"/>
                <a:sym typeface="Symbol" pitchFamily="18" charset="2"/>
              </a:rPr>
              <a:t></a:t>
            </a:r>
            <a:r>
              <a:rPr lang="en-US" altLang="en-US" sz="2600">
                <a:latin typeface="Calibri" pitchFamily="-109" charset="0"/>
                <a:cs typeface="Times New Roman" pitchFamily="18" charset="0"/>
              </a:rPr>
              <a:t>x, where </a:t>
            </a:r>
            <a:r>
              <a:rPr lang="en-US" altLang="en-US" sz="2600">
                <a:latin typeface="Calibri" pitchFamily="-109" charset="0"/>
                <a:cs typeface="Times New Roman" pitchFamily="18" charset="0"/>
                <a:sym typeface="Symbol" pitchFamily="18" charset="2"/>
              </a:rPr>
              <a:t></a:t>
            </a:r>
            <a:r>
              <a:rPr lang="en-US" altLang="en-US" sz="2600">
                <a:latin typeface="Calibri" pitchFamily="-109" charset="0"/>
                <a:cs typeface="Times New Roman" pitchFamily="18" charset="0"/>
              </a:rPr>
              <a:t> small </a:t>
            </a:r>
            <a:r>
              <a:rPr lang="en-US" altLang="en-US" sz="2600">
                <a:latin typeface="Calibri" pitchFamily="-109" charset="0"/>
                <a:cs typeface="Times New Roman" pitchFamily="18" charset="0"/>
                <a:sym typeface="Symbol" pitchFamily="18" charset="2"/>
              </a:rPr>
              <a:t>MU</a:t>
            </a:r>
            <a:r>
              <a:rPr lang="en-US" altLang="en-US" sz="2600" baseline="-30000">
                <a:latin typeface="Calibri" pitchFamily="-109" charset="0"/>
                <a:cs typeface="Times New Roman" pitchFamily="18" charset="0"/>
                <a:sym typeface="Symbol" pitchFamily="18" charset="2"/>
              </a:rPr>
              <a:t>y</a:t>
            </a:r>
            <a:r>
              <a:rPr lang="en-US" altLang="en-US" sz="2600">
                <a:latin typeface="Calibri" pitchFamily="-109" charset="0"/>
                <a:cs typeface="Times New Roman" pitchFamily="18" charset="0"/>
                <a:sym typeface="Symbol" pitchFamily="18" charset="2"/>
              </a:rPr>
              <a:t> = A</a:t>
            </a:r>
          </a:p>
        </p:txBody>
      </p:sp>
      <p:sp>
        <p:nvSpPr>
          <p:cNvPr id="187397" name="Rectangle 5"/>
          <p:cNvSpPr>
            <a:spLocks noChangeArrowheads="1"/>
          </p:cNvSpPr>
          <p:nvPr/>
        </p:nvSpPr>
        <p:spPr bwMode="auto">
          <a:xfrm>
            <a:off x="1066800" y="4410075"/>
            <a:ext cx="7270750" cy="14922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109" charset="0"/>
                <a:cs typeface="Times New Roman" pitchFamily="18" charset="0"/>
              </a:rPr>
              <a:t>"The only thing that determines your personal trade-off between x and y is how much x you already have."</a:t>
            </a:r>
          </a:p>
          <a:p>
            <a:r>
              <a:rPr lang="en-US" altLang="en-US" sz="2400">
                <a:latin typeface="Calibri" pitchFamily="-109" charset="0"/>
                <a:cs typeface="Times New Roman" pitchFamily="18" charset="0"/>
              </a:rPr>
              <a:t> </a:t>
            </a:r>
          </a:p>
          <a:p>
            <a:r>
              <a:rPr lang="en-US" altLang="en-US" sz="2000" i="1">
                <a:latin typeface="Calibri" pitchFamily="-109" charset="0"/>
                <a:cs typeface="Times New Roman" pitchFamily="18" charset="0"/>
              </a:rPr>
              <a:t>*can be used to "add up" utilities across individuals*</a:t>
            </a:r>
            <a:endParaRPr lang="en-US" altLang="en-US" sz="2000">
              <a:latin typeface="Calibri" pitchFamily="-109" charset="0"/>
            </a:endParaRPr>
          </a:p>
        </p:txBody>
      </p:sp>
      <p:sp>
        <p:nvSpPr>
          <p:cNvPr id="38921" name="WordArt 6"/>
          <p:cNvSpPr>
            <a:spLocks noChangeArrowheads="1" noChangeShapeType="1" noTextEdit="1"/>
          </p:cNvSpPr>
          <p:nvPr/>
        </p:nvSpPr>
        <p:spPr bwMode="auto">
          <a:xfrm>
            <a:off x="2362200" y="1295400"/>
            <a:ext cx="4229100" cy="533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2800" kern="10">
                <a:solidFill>
                  <a:schemeClr val="tx2"/>
                </a:solidFill>
                <a:effectLst>
                  <a:outerShdw dist="45791" dir="2021404" algn="ctr" rotWithShape="0">
                    <a:srgbClr val="C0C0C0"/>
                  </a:outerShdw>
                </a:effectLst>
                <a:latin typeface="Times New Roman"/>
                <a:cs typeface="Times New Roman"/>
              </a:rPr>
              <a:t>Quasi-Linear Preferences:  </a:t>
            </a:r>
          </a:p>
        </p:txBody>
      </p:sp>
      <p:sp>
        <p:nvSpPr>
          <p:cNvPr id="187407"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89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89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23" name="Picture 1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1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5"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89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6" name="Text Box 21"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8927"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8" name="AutoShape 2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87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9CCC57-C128-4315-B1F9-0851B0DF7DD3}" type="slidenum">
              <a:rPr lang="en-US" altLang="en-US">
                <a:solidFill>
                  <a:srgbClr val="898989"/>
                </a:solidFill>
                <a:latin typeface="Calibri" pitchFamily="-109" charset="0"/>
              </a:rPr>
              <a:pPr eaLnBrk="1" hangingPunct="1"/>
              <a:t>4</a:t>
            </a:fld>
            <a:endParaRPr lang="en-US" altLang="en-US">
              <a:solidFill>
                <a:srgbClr val="898989"/>
              </a:solidFill>
              <a:latin typeface="Calibri" pitchFamily="-109" charset="0"/>
            </a:endParaRPr>
          </a:p>
        </p:txBody>
      </p:sp>
      <p:graphicFrame>
        <p:nvGraphicFramePr>
          <p:cNvPr id="3074"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3100"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3078"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Consumer Preferences</a:t>
            </a:r>
            <a:endParaRPr lang="en-US" altLang="en-US" sz="4400" b="1" i="1">
              <a:solidFill>
                <a:srgbClr val="000066"/>
              </a:solidFill>
              <a:latin typeface="Calibri" pitchFamily="-109" charset="0"/>
            </a:endParaRPr>
          </a:p>
        </p:txBody>
      </p:sp>
      <p:sp>
        <p:nvSpPr>
          <p:cNvPr id="3079" name="Rectangle 14"/>
          <p:cNvSpPr>
            <a:spLocks noChangeArrowheads="1"/>
          </p:cNvSpPr>
          <p:nvPr/>
        </p:nvSpPr>
        <p:spPr bwMode="auto">
          <a:xfrm>
            <a:off x="865188" y="1681163"/>
            <a:ext cx="765016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b="1">
                <a:latin typeface="Calibri" pitchFamily="-109" charset="0"/>
                <a:cs typeface="Times New Roman" pitchFamily="18" charset="0"/>
              </a:rPr>
              <a:t>Consumer Preferences </a:t>
            </a:r>
            <a:r>
              <a:rPr lang="en-US" altLang="en-US" sz="2400">
                <a:latin typeface="Calibri" pitchFamily="-109" charset="0"/>
                <a:cs typeface="Times New Roman" pitchFamily="18" charset="0"/>
              </a:rPr>
              <a:t>tell us how the consumer would rank (that is, compare the desirability of) any two combinations or allotments of goods, assuming these allotments were available to the consumer at no cost.</a:t>
            </a:r>
          </a:p>
          <a:p>
            <a:pPr algn="just"/>
            <a:endParaRPr lang="en-US" altLang="en-US" sz="2400">
              <a:latin typeface="Calibri" pitchFamily="-109" charset="0"/>
            </a:endParaRPr>
          </a:p>
        </p:txBody>
      </p:sp>
      <p:sp>
        <p:nvSpPr>
          <p:cNvPr id="3080" name="Rectangle 15"/>
          <p:cNvSpPr>
            <a:spLocks noChangeArrowheads="1"/>
          </p:cNvSpPr>
          <p:nvPr/>
        </p:nvSpPr>
        <p:spPr bwMode="auto">
          <a:xfrm>
            <a:off x="860425" y="3879850"/>
            <a:ext cx="7666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109" charset="0"/>
                <a:cs typeface="Times New Roman" pitchFamily="18" charset="0"/>
              </a:rPr>
              <a:t>These allotments of goods are referred to as </a:t>
            </a:r>
            <a:r>
              <a:rPr lang="en-US" altLang="en-US" sz="2400" b="1">
                <a:latin typeface="Calibri" pitchFamily="-109" charset="0"/>
                <a:cs typeface="Times New Roman" pitchFamily="18" charset="0"/>
              </a:rPr>
              <a:t>baskets</a:t>
            </a:r>
            <a:r>
              <a:rPr lang="en-US" altLang="en-US" sz="2400">
                <a:latin typeface="Calibri" pitchFamily="-109" charset="0"/>
                <a:cs typeface="Times New Roman" pitchFamily="18" charset="0"/>
              </a:rPr>
              <a:t> or </a:t>
            </a:r>
            <a:r>
              <a:rPr lang="en-US" altLang="en-US" sz="2400" b="1">
                <a:latin typeface="Calibri" pitchFamily="-109" charset="0"/>
                <a:cs typeface="Times New Roman" pitchFamily="18" charset="0"/>
              </a:rPr>
              <a:t>bundles</a:t>
            </a:r>
            <a:r>
              <a:rPr lang="en-US" altLang="en-US" sz="2400">
                <a:latin typeface="Calibri" pitchFamily="-109" charset="0"/>
                <a:cs typeface="Times New Roman" pitchFamily="18" charset="0"/>
              </a:rPr>
              <a:t>.  These baskets are assumed to be available for consumption at a particular time, place and under particular physical circumstances.</a:t>
            </a:r>
            <a:r>
              <a:rPr lang="en-US" altLang="en-US" sz="2400">
                <a:latin typeface="Calibri" pitchFamily="-109" charset="0"/>
              </a:rPr>
              <a:t> </a:t>
            </a:r>
          </a:p>
        </p:txBody>
      </p:sp>
      <p:sp>
        <p:nvSpPr>
          <p:cNvPr id="3081" name="Line 16"/>
          <p:cNvSpPr>
            <a:spLocks noChangeShapeType="1"/>
          </p:cNvSpPr>
          <p:nvPr/>
        </p:nvSpPr>
        <p:spPr bwMode="auto">
          <a:xfrm>
            <a:off x="1371600" y="35052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0817" name="AutoShape 1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075"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101"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83" name="Picture 19"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20"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21"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6"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102"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6" name="Text Box 23"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087" name="Picture 24"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D0CC71-59B6-4855-A805-51B5432466FC}" type="slidenum">
              <a:rPr lang="en-US" altLang="en-US">
                <a:solidFill>
                  <a:srgbClr val="898989"/>
                </a:solidFill>
                <a:latin typeface="Calibri" pitchFamily="-109" charset="0"/>
              </a:rPr>
              <a:pPr eaLnBrk="1" hangingPunct="1"/>
              <a:t>40</a:t>
            </a:fld>
            <a:endParaRPr lang="en-US" altLang="en-US">
              <a:solidFill>
                <a:srgbClr val="898989"/>
              </a:solidFill>
              <a:latin typeface="Calibri" pitchFamily="-109" charset="0"/>
            </a:endParaRPr>
          </a:p>
        </p:txBody>
      </p:sp>
      <p:sp>
        <p:nvSpPr>
          <p:cNvPr id="39941" name="Rectangle 2"/>
          <p:cNvSpPr>
            <a:spLocks noChangeArrowheads="1"/>
          </p:cNvSpPr>
          <p:nvPr/>
        </p:nvSpPr>
        <p:spPr bwMode="auto">
          <a:xfrm>
            <a:off x="2209800" y="1752600"/>
            <a:ext cx="464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Calibri" pitchFamily="-109" charset="0"/>
                <a:cs typeface="Times New Roman" pitchFamily="18" charset="0"/>
              </a:rPr>
              <a:t>Example:  Quasi-linear Preferences </a:t>
            </a:r>
          </a:p>
          <a:p>
            <a:pPr lvl="1">
              <a:buFontTx/>
              <a:buChar char="•"/>
            </a:pPr>
            <a:r>
              <a:rPr lang="en-US" altLang="en-US" sz="2000" i="1">
                <a:latin typeface="Calibri" pitchFamily="-109" charset="0"/>
                <a:cs typeface="Times New Roman" pitchFamily="18" charset="0"/>
              </a:rPr>
              <a:t> (consumption of beverages)</a:t>
            </a:r>
          </a:p>
        </p:txBody>
      </p:sp>
      <p:sp>
        <p:nvSpPr>
          <p:cNvPr id="39942" name="Line 3"/>
          <p:cNvSpPr>
            <a:spLocks noChangeShapeType="1"/>
          </p:cNvSpPr>
          <p:nvPr/>
        </p:nvSpPr>
        <p:spPr bwMode="auto">
          <a:xfrm>
            <a:off x="1295400" y="6172200"/>
            <a:ext cx="5638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3" name="Line 4"/>
          <p:cNvSpPr>
            <a:spLocks noChangeShapeType="1"/>
          </p:cNvSpPr>
          <p:nvPr/>
        </p:nvSpPr>
        <p:spPr bwMode="auto">
          <a:xfrm flipH="1" flipV="1">
            <a:off x="1295400" y="1219200"/>
            <a:ext cx="0" cy="4953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4" name="Arc 5"/>
          <p:cNvSpPr>
            <a:spLocks/>
          </p:cNvSpPr>
          <p:nvPr/>
        </p:nvSpPr>
        <p:spPr bwMode="auto">
          <a:xfrm>
            <a:off x="1296988" y="2362200"/>
            <a:ext cx="3873500" cy="2657475"/>
          </a:xfrm>
          <a:custGeom>
            <a:avLst/>
            <a:gdLst>
              <a:gd name="T0" fmla="*/ 2147483647 w 21476"/>
              <a:gd name="T1" fmla="*/ 2147483647 h 21526"/>
              <a:gd name="T2" fmla="*/ 0 w 21476"/>
              <a:gd name="T3" fmla="*/ 2147483647 h 21526"/>
              <a:gd name="T4" fmla="*/ 2147483647 w 21476"/>
              <a:gd name="T5" fmla="*/ 0 h 21526"/>
              <a:gd name="T6" fmla="*/ 0 60000 65536"/>
              <a:gd name="T7" fmla="*/ 0 60000 65536"/>
              <a:gd name="T8" fmla="*/ 0 60000 65536"/>
              <a:gd name="T9" fmla="*/ 0 w 21476"/>
              <a:gd name="T10" fmla="*/ 0 h 21526"/>
              <a:gd name="T11" fmla="*/ 21476 w 21476"/>
              <a:gd name="T12" fmla="*/ 21526 h 21526"/>
            </a:gdLst>
            <a:ahLst/>
            <a:cxnLst>
              <a:cxn ang="T6">
                <a:pos x="T0" y="T1"/>
              </a:cxn>
              <a:cxn ang="T7">
                <a:pos x="T2" y="T3"/>
              </a:cxn>
              <a:cxn ang="T8">
                <a:pos x="T4" y="T5"/>
              </a:cxn>
            </a:cxnLst>
            <a:rect l="T9" t="T10" r="T11" b="T12"/>
            <a:pathLst>
              <a:path w="21476" h="21526" fill="none" extrusionOk="0">
                <a:moveTo>
                  <a:pt x="19686" y="21525"/>
                </a:moveTo>
                <a:cubicBezTo>
                  <a:pt x="9366" y="20667"/>
                  <a:pt x="1107" y="12606"/>
                  <a:pt x="-1" y="2310"/>
                </a:cubicBezTo>
              </a:path>
              <a:path w="21476" h="21526" stroke="0" extrusionOk="0">
                <a:moveTo>
                  <a:pt x="19686" y="21525"/>
                </a:moveTo>
                <a:cubicBezTo>
                  <a:pt x="9366" y="20667"/>
                  <a:pt x="1107" y="12606"/>
                  <a:pt x="-1" y="2310"/>
                </a:cubicBezTo>
                <a:lnTo>
                  <a:pt x="21476"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45" name="Arc 6"/>
          <p:cNvSpPr>
            <a:spLocks/>
          </p:cNvSpPr>
          <p:nvPr/>
        </p:nvSpPr>
        <p:spPr bwMode="auto">
          <a:xfrm>
            <a:off x="1295400" y="3352800"/>
            <a:ext cx="4267200" cy="2286000"/>
          </a:xfrm>
          <a:custGeom>
            <a:avLst/>
            <a:gdLst>
              <a:gd name="T0" fmla="*/ 2147483647 w 20344"/>
              <a:gd name="T1" fmla="*/ 2147483647 h 21350"/>
              <a:gd name="T2" fmla="*/ 0 w 20344"/>
              <a:gd name="T3" fmla="*/ 2147483647 h 21350"/>
              <a:gd name="T4" fmla="*/ 2147483647 w 20344"/>
              <a:gd name="T5" fmla="*/ 0 h 21350"/>
              <a:gd name="T6" fmla="*/ 0 60000 65536"/>
              <a:gd name="T7" fmla="*/ 0 60000 65536"/>
              <a:gd name="T8" fmla="*/ 0 60000 65536"/>
              <a:gd name="T9" fmla="*/ 0 w 20344"/>
              <a:gd name="T10" fmla="*/ 0 h 21350"/>
              <a:gd name="T11" fmla="*/ 20344 w 20344"/>
              <a:gd name="T12" fmla="*/ 21350 h 21350"/>
            </a:gdLst>
            <a:ahLst/>
            <a:cxnLst>
              <a:cxn ang="T6">
                <a:pos x="T0" y="T1"/>
              </a:cxn>
              <a:cxn ang="T7">
                <a:pos x="T2" y="T3"/>
              </a:cxn>
              <a:cxn ang="T8">
                <a:pos x="T4" y="T5"/>
              </a:cxn>
            </a:cxnLst>
            <a:rect l="T9" t="T10" r="T11" b="T12"/>
            <a:pathLst>
              <a:path w="20344" h="21350" fill="none" extrusionOk="0">
                <a:moveTo>
                  <a:pt x="17065" y="21349"/>
                </a:moveTo>
                <a:cubicBezTo>
                  <a:pt x="9219" y="20144"/>
                  <a:pt x="2667" y="14734"/>
                  <a:pt x="0" y="7258"/>
                </a:cubicBezTo>
              </a:path>
              <a:path w="20344" h="21350" stroke="0" extrusionOk="0">
                <a:moveTo>
                  <a:pt x="17065" y="21349"/>
                </a:moveTo>
                <a:cubicBezTo>
                  <a:pt x="9219" y="20144"/>
                  <a:pt x="2667" y="14734"/>
                  <a:pt x="0" y="7258"/>
                </a:cubicBezTo>
                <a:lnTo>
                  <a:pt x="20344"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46" name="Line 7"/>
          <p:cNvSpPr>
            <a:spLocks noChangeShapeType="1"/>
          </p:cNvSpPr>
          <p:nvPr/>
        </p:nvSpPr>
        <p:spPr bwMode="auto">
          <a:xfrm>
            <a:off x="3124200" y="4724400"/>
            <a:ext cx="16764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7" name="Line 8"/>
          <p:cNvSpPr>
            <a:spLocks noChangeShapeType="1"/>
          </p:cNvSpPr>
          <p:nvPr/>
        </p:nvSpPr>
        <p:spPr bwMode="auto">
          <a:xfrm>
            <a:off x="3962400" y="4876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8" name="Line 9"/>
          <p:cNvSpPr>
            <a:spLocks noChangeShapeType="1"/>
          </p:cNvSpPr>
          <p:nvPr/>
        </p:nvSpPr>
        <p:spPr bwMode="auto">
          <a:xfrm>
            <a:off x="3048000" y="5334000"/>
            <a:ext cx="1752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9" name="Text Box 10"/>
          <p:cNvSpPr txBox="1">
            <a:spLocks noChangeArrowheads="1"/>
          </p:cNvSpPr>
          <p:nvPr/>
        </p:nvSpPr>
        <p:spPr bwMode="auto">
          <a:xfrm>
            <a:off x="3733800" y="4495800"/>
            <a:ext cx="473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4800" b="1">
                <a:latin typeface="Calibri" pitchFamily="-109" charset="0"/>
              </a:rPr>
              <a:t>•</a:t>
            </a:r>
          </a:p>
        </p:txBody>
      </p:sp>
      <p:sp>
        <p:nvSpPr>
          <p:cNvPr id="39950" name="Text Box 11"/>
          <p:cNvSpPr txBox="1">
            <a:spLocks noChangeArrowheads="1"/>
          </p:cNvSpPr>
          <p:nvPr/>
        </p:nvSpPr>
        <p:spPr bwMode="auto">
          <a:xfrm>
            <a:off x="3733800" y="51054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4800" b="1">
                <a:latin typeface="Calibri" pitchFamily="-109" charset="0"/>
              </a:rPr>
              <a:t>•</a:t>
            </a:r>
          </a:p>
        </p:txBody>
      </p:sp>
      <p:sp>
        <p:nvSpPr>
          <p:cNvPr id="39951" name="Line 12"/>
          <p:cNvSpPr>
            <a:spLocks noChangeShapeType="1"/>
          </p:cNvSpPr>
          <p:nvPr/>
        </p:nvSpPr>
        <p:spPr bwMode="auto">
          <a:xfrm flipH="1">
            <a:off x="4648200" y="4419600"/>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2" name="Line 13"/>
          <p:cNvSpPr>
            <a:spLocks noChangeShapeType="1"/>
          </p:cNvSpPr>
          <p:nvPr/>
        </p:nvSpPr>
        <p:spPr bwMode="auto">
          <a:xfrm flipH="1">
            <a:off x="4572000" y="4419600"/>
            <a:ext cx="685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3" name="Text Box 14"/>
          <p:cNvSpPr txBox="1">
            <a:spLocks noChangeArrowheads="1"/>
          </p:cNvSpPr>
          <p:nvPr/>
        </p:nvSpPr>
        <p:spPr bwMode="auto">
          <a:xfrm>
            <a:off x="5089525" y="3851275"/>
            <a:ext cx="2301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latin typeface="Calibri" pitchFamily="-109" charset="0"/>
              </a:rPr>
              <a:t>IC’s have same slopes on any</a:t>
            </a:r>
          </a:p>
          <a:p>
            <a:pPr eaLnBrk="1" hangingPunct="1"/>
            <a:r>
              <a:rPr lang="en-GB" altLang="en-US" sz="2400">
                <a:latin typeface="Calibri" pitchFamily="-109" charset="0"/>
              </a:rPr>
              <a:t>vertical line</a:t>
            </a:r>
          </a:p>
        </p:txBody>
      </p:sp>
      <p:sp>
        <p:nvSpPr>
          <p:cNvPr id="39954" name="Text Box 15"/>
          <p:cNvSpPr txBox="1">
            <a:spLocks noChangeArrowheads="1"/>
          </p:cNvSpPr>
          <p:nvPr/>
        </p:nvSpPr>
        <p:spPr bwMode="auto">
          <a:xfrm>
            <a:off x="6994525" y="6061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x</a:t>
            </a:r>
          </a:p>
        </p:txBody>
      </p:sp>
      <p:sp>
        <p:nvSpPr>
          <p:cNvPr id="39955" name="Text Box 16"/>
          <p:cNvSpPr txBox="1">
            <a:spLocks noChangeArrowheads="1"/>
          </p:cNvSpPr>
          <p:nvPr/>
        </p:nvSpPr>
        <p:spPr bwMode="auto">
          <a:xfrm>
            <a:off x="838200" y="114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y</a:t>
            </a:r>
          </a:p>
        </p:txBody>
      </p:sp>
      <p:sp>
        <p:nvSpPr>
          <p:cNvPr id="39956" name="Text Box 17"/>
          <p:cNvSpPr txBox="1">
            <a:spLocks noChangeArrowheads="1"/>
          </p:cNvSpPr>
          <p:nvPr/>
        </p:nvSpPr>
        <p:spPr bwMode="auto">
          <a:xfrm>
            <a:off x="1050925" y="6061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0</a:t>
            </a:r>
          </a:p>
        </p:txBody>
      </p:sp>
      <p:sp>
        <p:nvSpPr>
          <p:cNvPr id="39957" name="Text Box 18"/>
          <p:cNvSpPr txBox="1">
            <a:spLocks noChangeArrowheads="1"/>
          </p:cNvSpPr>
          <p:nvPr/>
        </p:nvSpPr>
        <p:spPr bwMode="auto">
          <a:xfrm>
            <a:off x="1524000" y="30480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2</a:t>
            </a:r>
            <a:endParaRPr lang="en-GB" altLang="en-US" sz="2400" b="1">
              <a:latin typeface="Calibri" pitchFamily="-109" charset="0"/>
            </a:endParaRPr>
          </a:p>
        </p:txBody>
      </p:sp>
      <p:sp>
        <p:nvSpPr>
          <p:cNvPr id="39958" name="Text Box 19"/>
          <p:cNvSpPr txBox="1">
            <a:spLocks noChangeArrowheads="1"/>
          </p:cNvSpPr>
          <p:nvPr/>
        </p:nvSpPr>
        <p:spPr bwMode="auto">
          <a:xfrm>
            <a:off x="1371600" y="39624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latin typeface="Calibri" pitchFamily="-109" charset="0"/>
              </a:rPr>
              <a:t>IC</a:t>
            </a:r>
            <a:r>
              <a:rPr lang="en-GB" altLang="en-US" sz="2400" b="1" baseline="-25000">
                <a:latin typeface="Calibri" pitchFamily="-109" charset="0"/>
              </a:rPr>
              <a:t>1</a:t>
            </a:r>
            <a:endParaRPr lang="en-GB" altLang="en-US" sz="2400" b="1">
              <a:latin typeface="Calibri" pitchFamily="-109" charset="0"/>
            </a:endParaRPr>
          </a:p>
        </p:txBody>
      </p:sp>
      <p:sp>
        <p:nvSpPr>
          <p:cNvPr id="189468" name="AutoShape 2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99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997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60" name="Picture 30"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1" name="Picture 31"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2" name="Picture 32"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997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3" name="Text Box 34"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39964" name="Picture 35"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5" name="AutoShape 36"/>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dirty="0">
                <a:solidFill>
                  <a:srgbClr val="000066"/>
                </a:solidFill>
                <a:latin typeface="Calibri" pitchFamily="-109" charset="0"/>
              </a:rPr>
              <a:t>Special Functional Forms</a:t>
            </a:r>
            <a:endParaRPr lang="en-US" altLang="en-US" i="1" dirty="0">
              <a:solidFill>
                <a:srgbClr val="000066"/>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A9B157-1F53-4897-A81C-B6043B2454D5}" type="slidenum">
              <a:rPr lang="en-US" altLang="en-US">
                <a:solidFill>
                  <a:srgbClr val="898989"/>
                </a:solidFill>
                <a:latin typeface="Calibri" pitchFamily="-109" charset="0"/>
              </a:rPr>
              <a:pPr eaLnBrk="1" hangingPunct="1"/>
              <a:t>5</a:t>
            </a:fld>
            <a:endParaRPr lang="en-US" altLang="en-US">
              <a:solidFill>
                <a:srgbClr val="898989"/>
              </a:solidFill>
              <a:latin typeface="Calibri" pitchFamily="-109" charset="0"/>
            </a:endParaRPr>
          </a:p>
        </p:txBody>
      </p:sp>
      <p:graphicFrame>
        <p:nvGraphicFramePr>
          <p:cNvPr id="4098"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4128"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4102"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Consumer Preferences</a:t>
            </a:r>
            <a:endParaRPr lang="en-US" altLang="en-US" sz="4400" b="1" i="1">
              <a:solidFill>
                <a:srgbClr val="000066"/>
              </a:solidFill>
              <a:latin typeface="Calibri" pitchFamily="-109" charset="0"/>
            </a:endParaRPr>
          </a:p>
        </p:txBody>
      </p:sp>
      <p:sp>
        <p:nvSpPr>
          <p:cNvPr id="4103" name="WordArt 15"/>
          <p:cNvSpPr>
            <a:spLocks noChangeArrowheads="1" noChangeShapeType="1" noTextEdit="1"/>
          </p:cNvSpPr>
          <p:nvPr/>
        </p:nvSpPr>
        <p:spPr bwMode="auto">
          <a:xfrm>
            <a:off x="3286125" y="1295400"/>
            <a:ext cx="2686050" cy="523875"/>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Assumptions</a:t>
            </a:r>
          </a:p>
        </p:txBody>
      </p:sp>
      <p:sp>
        <p:nvSpPr>
          <p:cNvPr id="1101840" name="Rectangle 16"/>
          <p:cNvSpPr>
            <a:spLocks noChangeArrowheads="1"/>
          </p:cNvSpPr>
          <p:nvPr/>
        </p:nvSpPr>
        <p:spPr bwMode="auto">
          <a:xfrm>
            <a:off x="1262063" y="3213100"/>
            <a:ext cx="6934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109" charset="0"/>
                <a:cs typeface="Times New Roman" pitchFamily="18" charset="0"/>
              </a:rPr>
              <a:t>Preferences are </a:t>
            </a:r>
            <a:r>
              <a:rPr lang="en-US" altLang="en-US" sz="2400" b="1">
                <a:latin typeface="Calibri" pitchFamily="-109" charset="0"/>
                <a:cs typeface="Times New Roman" pitchFamily="18" charset="0"/>
              </a:rPr>
              <a:t>complete</a:t>
            </a:r>
            <a:r>
              <a:rPr lang="en-US" altLang="en-US" sz="2400">
                <a:latin typeface="Calibri" pitchFamily="-109" charset="0"/>
                <a:cs typeface="Times New Roman" pitchFamily="18" charset="0"/>
              </a:rPr>
              <a:t> if the consumer can rank any two baskets of goods (A preferred to B; B preferred to A; or indifferent between A and B)</a:t>
            </a:r>
          </a:p>
          <a:p>
            <a:pPr algn="just" eaLnBrk="1" hangingPunct="1"/>
            <a:endParaRPr lang="en-US" altLang="en-US" sz="2400">
              <a:latin typeface="Calibri" pitchFamily="-109" charset="0"/>
              <a:cs typeface="Times New Roman" pitchFamily="18" charset="0"/>
            </a:endParaRPr>
          </a:p>
          <a:p>
            <a:pPr algn="just" eaLnBrk="1" hangingPunct="1"/>
            <a:r>
              <a:rPr lang="en-US" altLang="en-US" sz="2400">
                <a:latin typeface="Calibri" pitchFamily="-109" charset="0"/>
              </a:rPr>
              <a:t>Preferences are </a:t>
            </a:r>
            <a:r>
              <a:rPr lang="en-US" altLang="en-US" sz="2400" b="1">
                <a:latin typeface="Calibri" pitchFamily="-109" charset="0"/>
              </a:rPr>
              <a:t>transitive</a:t>
            </a:r>
            <a:r>
              <a:rPr lang="en-US" altLang="en-US" sz="2400">
                <a:latin typeface="Calibri" pitchFamily="-109" charset="0"/>
              </a:rPr>
              <a:t> if a consumer who prefers basket A to basket B, and basket B to basket C also prefers basket A to basket C</a:t>
            </a:r>
          </a:p>
        </p:txBody>
      </p:sp>
      <p:sp>
        <p:nvSpPr>
          <p:cNvPr id="4105" name="Line 17"/>
          <p:cNvSpPr>
            <a:spLocks noChangeShapeType="1"/>
          </p:cNvSpPr>
          <p:nvPr/>
        </p:nvSpPr>
        <p:spPr bwMode="auto">
          <a:xfrm>
            <a:off x="1905000" y="19050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WordArt 18"/>
          <p:cNvSpPr>
            <a:spLocks noChangeArrowheads="1" noChangeShapeType="1" noTextEdit="1"/>
          </p:cNvSpPr>
          <p:nvPr/>
        </p:nvSpPr>
        <p:spPr bwMode="auto">
          <a:xfrm>
            <a:off x="2459038" y="2362200"/>
            <a:ext cx="4286250" cy="523875"/>
          </a:xfrm>
          <a:prstGeom prst="rect">
            <a:avLst/>
          </a:prstGeom>
        </p:spPr>
        <p:txBody>
          <a:bodyPr wrap="none" fromWordArt="1">
            <a:prstTxWarp prst="textPlain">
              <a:avLst>
                <a:gd name="adj" fmla="val 50000"/>
              </a:avLst>
            </a:prstTxWarp>
          </a:bodyPr>
          <a:lstStyle/>
          <a:p>
            <a:r>
              <a:rPr lang="en-US" sz="3600" i="1" kern="10">
                <a:ln w="12700">
                  <a:solidFill>
                    <a:srgbClr val="3333CC"/>
                  </a:solidFill>
                  <a:round/>
                  <a:headEnd/>
                  <a:tailEnd/>
                </a:ln>
                <a:solidFill>
                  <a:srgbClr val="B2B2B2">
                    <a:alpha val="50195"/>
                  </a:srgbClr>
                </a:solidFill>
                <a:latin typeface="Times New Roman"/>
                <a:cs typeface="Times New Roman"/>
              </a:rPr>
              <a:t>Complete and Transitive</a:t>
            </a:r>
          </a:p>
        </p:txBody>
      </p:sp>
      <p:sp>
        <p:nvSpPr>
          <p:cNvPr id="4107" name="Line 19"/>
          <p:cNvSpPr>
            <a:spLocks noChangeShapeType="1"/>
          </p:cNvSpPr>
          <p:nvPr/>
        </p:nvSpPr>
        <p:spPr bwMode="auto">
          <a:xfrm>
            <a:off x="3124200" y="301625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1844" name="Rectangle 20"/>
          <p:cNvSpPr>
            <a:spLocks noChangeArrowheads="1"/>
          </p:cNvSpPr>
          <p:nvPr/>
        </p:nvSpPr>
        <p:spPr bwMode="auto">
          <a:xfrm>
            <a:off x="5080000" y="5703888"/>
            <a:ext cx="2895600" cy="366712"/>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latin typeface="Tahoma" pitchFamily="34" charset="0"/>
                <a:cs typeface="Times New Roman" pitchFamily="18" charset="0"/>
              </a:rPr>
              <a:t>A  </a:t>
            </a:r>
            <a:r>
              <a:rPr lang="en-US" altLang="en-US" b="1">
                <a:latin typeface="Tahoma" pitchFamily="34" charset="0"/>
                <a:cs typeface="Times New Roman" pitchFamily="18" charset="0"/>
                <a:sym typeface="Symbol" pitchFamily="18" charset="2"/>
              </a:rPr>
              <a:t></a:t>
            </a:r>
            <a:r>
              <a:rPr lang="en-US" altLang="en-US" b="1">
                <a:latin typeface="Tahoma" pitchFamily="34" charset="0"/>
                <a:cs typeface="Times New Roman" pitchFamily="18" charset="0"/>
              </a:rPr>
              <a:t> B; B</a:t>
            </a:r>
            <a:r>
              <a:rPr lang="en-US" altLang="en-US" b="1">
                <a:latin typeface="Tahoma" pitchFamily="34" charset="0"/>
                <a:cs typeface="Times New Roman" pitchFamily="18" charset="0"/>
                <a:sym typeface="Symbol" pitchFamily="18" charset="2"/>
              </a:rPr>
              <a:t>  </a:t>
            </a:r>
            <a:r>
              <a:rPr lang="en-US" altLang="en-US" b="1">
                <a:latin typeface="Tahoma" pitchFamily="34" charset="0"/>
                <a:cs typeface="Times New Roman" pitchFamily="18" charset="0"/>
              </a:rPr>
              <a:t> C</a:t>
            </a:r>
            <a:r>
              <a:rPr lang="en-US" altLang="en-US">
                <a:latin typeface="Tahoma" pitchFamily="34" charset="0"/>
                <a:cs typeface="Times New Roman" pitchFamily="18" charset="0"/>
                <a:sym typeface="Symbol" pitchFamily="18" charset="2"/>
              </a:rPr>
              <a:t>  </a:t>
            </a:r>
            <a:r>
              <a:rPr lang="en-US" altLang="en-US" b="1"/>
              <a:t>= &gt;  A </a:t>
            </a:r>
            <a:r>
              <a:rPr lang="en-US" altLang="en-US" b="1">
                <a:sym typeface="Symbol" pitchFamily="18" charset="2"/>
              </a:rPr>
              <a:t></a:t>
            </a:r>
            <a:r>
              <a:rPr lang="en-US" altLang="en-US" b="1"/>
              <a:t>  </a:t>
            </a:r>
            <a:r>
              <a:rPr lang="en-US" altLang="en-US" b="1">
                <a:sym typeface="Symbol" pitchFamily="18" charset="2"/>
              </a:rPr>
              <a:t>C</a:t>
            </a:r>
            <a:endParaRPr lang="en-US" altLang="en-US">
              <a:latin typeface="Tahoma" pitchFamily="34" charset="0"/>
              <a:cs typeface="Times New Roman" pitchFamily="18" charset="0"/>
              <a:sym typeface="Symbol" pitchFamily="18" charset="2"/>
            </a:endParaRPr>
          </a:p>
        </p:txBody>
      </p:sp>
      <p:sp>
        <p:nvSpPr>
          <p:cNvPr id="4109" name="Line 21"/>
          <p:cNvSpPr>
            <a:spLocks noChangeShapeType="1"/>
          </p:cNvSpPr>
          <p:nvPr/>
        </p:nvSpPr>
        <p:spPr bwMode="auto">
          <a:xfrm>
            <a:off x="2895600" y="591185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1846" name="AutoShape 2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4099"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129"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11" name="Picture 24"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25"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6"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0"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130"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Text Box 28"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4115" name="Picture 29"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1840"/>
                                        </p:tgtEl>
                                        <p:attrNameLst>
                                          <p:attrName>style.visibility</p:attrName>
                                        </p:attrNameLst>
                                      </p:cBhvr>
                                      <p:to>
                                        <p:strVal val="visible"/>
                                      </p:to>
                                    </p:set>
                                    <p:animEffect transition="in" filter="wipe(up)">
                                      <p:cBhvr>
                                        <p:cTn id="7" dur="500"/>
                                        <p:tgtEl>
                                          <p:spTgt spid="1101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01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40" grpId="0" autoUpdateAnimBg="0"/>
      <p:bldP spid="110184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3DB846-1F6F-4958-AFB7-9A8EF366E6ED}" type="slidenum">
              <a:rPr lang="en-US" altLang="en-US">
                <a:solidFill>
                  <a:srgbClr val="898989"/>
                </a:solidFill>
                <a:latin typeface="Calibri" pitchFamily="-109" charset="0"/>
              </a:rPr>
              <a:pPr eaLnBrk="1" hangingPunct="1"/>
              <a:t>6</a:t>
            </a:fld>
            <a:endParaRPr lang="en-US" altLang="en-US">
              <a:solidFill>
                <a:srgbClr val="898989"/>
              </a:solidFill>
              <a:latin typeface="Calibri" pitchFamily="-109" charset="0"/>
            </a:endParaRPr>
          </a:p>
        </p:txBody>
      </p:sp>
      <p:graphicFrame>
        <p:nvGraphicFramePr>
          <p:cNvPr id="5122"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5149"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5126"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Consumer Preferences</a:t>
            </a:r>
            <a:endParaRPr lang="en-US" altLang="en-US" sz="4400" b="1" i="1">
              <a:solidFill>
                <a:srgbClr val="000066"/>
              </a:solidFill>
              <a:latin typeface="Calibri" pitchFamily="-109" charset="0"/>
            </a:endParaRPr>
          </a:p>
        </p:txBody>
      </p:sp>
      <p:sp>
        <p:nvSpPr>
          <p:cNvPr id="5127" name="WordArt 12"/>
          <p:cNvSpPr>
            <a:spLocks noChangeArrowheads="1" noChangeShapeType="1" noTextEdit="1"/>
          </p:cNvSpPr>
          <p:nvPr/>
        </p:nvSpPr>
        <p:spPr bwMode="auto">
          <a:xfrm>
            <a:off x="3286125" y="1295400"/>
            <a:ext cx="2686050" cy="523875"/>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Assumptions</a:t>
            </a:r>
          </a:p>
        </p:txBody>
      </p:sp>
      <p:sp>
        <p:nvSpPr>
          <p:cNvPr id="5128" name="Line 14"/>
          <p:cNvSpPr>
            <a:spLocks noChangeShapeType="1"/>
          </p:cNvSpPr>
          <p:nvPr/>
        </p:nvSpPr>
        <p:spPr bwMode="auto">
          <a:xfrm>
            <a:off x="1905000" y="19050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6" name="Rectangle 18"/>
          <p:cNvSpPr>
            <a:spLocks noChangeArrowheads="1"/>
          </p:cNvSpPr>
          <p:nvPr/>
        </p:nvSpPr>
        <p:spPr bwMode="auto">
          <a:xfrm>
            <a:off x="1839913" y="3376613"/>
            <a:ext cx="57626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3200">
                <a:latin typeface="Calibri" pitchFamily="-109" charset="0"/>
                <a:cs typeface="Times New Roman" pitchFamily="18" charset="0"/>
              </a:rPr>
              <a:t>Preferences are </a:t>
            </a:r>
            <a:r>
              <a:rPr lang="en-US" altLang="en-US" sz="3200" b="1">
                <a:latin typeface="Calibri" pitchFamily="-109" charset="0"/>
                <a:cs typeface="Times New Roman" pitchFamily="18" charset="0"/>
              </a:rPr>
              <a:t>monotonic</a:t>
            </a:r>
            <a:r>
              <a:rPr lang="en-US" altLang="en-US" sz="3200">
                <a:latin typeface="Calibri" pitchFamily="-109" charset="0"/>
                <a:cs typeface="Times New Roman" pitchFamily="18" charset="0"/>
              </a:rPr>
              <a:t> if a basket with more of </a:t>
            </a:r>
            <a:r>
              <a:rPr lang="en-US" altLang="en-US" sz="3200" i="1">
                <a:latin typeface="Calibri" pitchFamily="-109" charset="0"/>
                <a:cs typeface="Times New Roman" pitchFamily="18" charset="0"/>
              </a:rPr>
              <a:t>at least one</a:t>
            </a:r>
            <a:r>
              <a:rPr lang="en-US" altLang="en-US" sz="3200">
                <a:latin typeface="Calibri" pitchFamily="-109" charset="0"/>
                <a:cs typeface="Times New Roman" pitchFamily="18" charset="0"/>
              </a:rPr>
              <a:t> good and no less of any good is preferred to the original basket.</a:t>
            </a:r>
            <a:endParaRPr lang="en-US" altLang="en-US" sz="3200">
              <a:latin typeface="Calibri" pitchFamily="-109" charset="0"/>
            </a:endParaRPr>
          </a:p>
        </p:txBody>
      </p:sp>
      <p:sp>
        <p:nvSpPr>
          <p:cNvPr id="5130" name="WordArt 19"/>
          <p:cNvSpPr>
            <a:spLocks noChangeArrowheads="1" noChangeShapeType="1" noTextEdit="1"/>
          </p:cNvSpPr>
          <p:nvPr/>
        </p:nvSpPr>
        <p:spPr bwMode="auto">
          <a:xfrm>
            <a:off x="2459038" y="2362200"/>
            <a:ext cx="4286250" cy="523875"/>
          </a:xfrm>
          <a:prstGeom prst="rect">
            <a:avLst/>
          </a:prstGeom>
        </p:spPr>
        <p:txBody>
          <a:bodyPr wrap="none" fromWordArt="1">
            <a:prstTxWarp prst="textPlain">
              <a:avLst>
                <a:gd name="adj" fmla="val 50000"/>
              </a:avLst>
            </a:prstTxWarp>
          </a:bodyPr>
          <a:lstStyle/>
          <a:p>
            <a:r>
              <a:rPr lang="en-US" sz="3600" i="1" kern="10">
                <a:ln w="12700">
                  <a:solidFill>
                    <a:srgbClr val="3333CC"/>
                  </a:solidFill>
                  <a:round/>
                  <a:headEnd/>
                  <a:tailEnd/>
                </a:ln>
                <a:solidFill>
                  <a:srgbClr val="B2B2B2">
                    <a:alpha val="50195"/>
                  </a:srgbClr>
                </a:solidFill>
                <a:latin typeface="Times New Roman"/>
                <a:cs typeface="Times New Roman"/>
              </a:rPr>
              <a:t>Monotonic / Free Disposal</a:t>
            </a:r>
          </a:p>
        </p:txBody>
      </p:sp>
      <p:sp>
        <p:nvSpPr>
          <p:cNvPr id="1102868"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5123"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50"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32" name="Picture 22"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23"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4"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51"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5" name="Text Box 26"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5136"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2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6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72F305-4EA5-43FC-96D6-E679EBAF5756}" type="slidenum">
              <a:rPr lang="en-US" altLang="en-US">
                <a:solidFill>
                  <a:srgbClr val="898989"/>
                </a:solidFill>
                <a:latin typeface="Calibri" pitchFamily="-109" charset="0"/>
              </a:rPr>
              <a:pPr eaLnBrk="1" hangingPunct="1"/>
              <a:t>7</a:t>
            </a:fld>
            <a:endParaRPr lang="en-US" altLang="en-US">
              <a:solidFill>
                <a:srgbClr val="898989"/>
              </a:solidFill>
              <a:latin typeface="Calibri" pitchFamily="-109" charset="0"/>
            </a:endParaRPr>
          </a:p>
        </p:txBody>
      </p:sp>
      <p:graphicFrame>
        <p:nvGraphicFramePr>
          <p:cNvPr id="6146"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6173"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6150"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Types of Ranking</a:t>
            </a:r>
            <a:endParaRPr lang="en-US" altLang="en-US" sz="4400" b="1" i="1">
              <a:solidFill>
                <a:srgbClr val="000066"/>
              </a:solidFill>
              <a:latin typeface="Calibri" pitchFamily="-109" charset="0"/>
            </a:endParaRPr>
          </a:p>
        </p:txBody>
      </p:sp>
      <p:sp>
        <p:nvSpPr>
          <p:cNvPr id="6151" name="WordArt 14"/>
          <p:cNvSpPr>
            <a:spLocks noChangeArrowheads="1" noChangeShapeType="1" noTextEdit="1"/>
          </p:cNvSpPr>
          <p:nvPr/>
        </p:nvSpPr>
        <p:spPr bwMode="auto">
          <a:xfrm>
            <a:off x="3657600" y="1570038"/>
            <a:ext cx="1924050" cy="563562"/>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Example:</a:t>
            </a:r>
          </a:p>
        </p:txBody>
      </p:sp>
      <p:sp>
        <p:nvSpPr>
          <p:cNvPr id="6152" name="Rectangle 15"/>
          <p:cNvSpPr>
            <a:spLocks noChangeArrowheads="1"/>
          </p:cNvSpPr>
          <p:nvPr/>
        </p:nvSpPr>
        <p:spPr bwMode="auto">
          <a:xfrm>
            <a:off x="533400" y="2701925"/>
            <a:ext cx="8077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dirty="0">
                <a:latin typeface="Calibri" pitchFamily="-109" charset="0"/>
              </a:rPr>
              <a:t>Students take an exam.  After the exam, the students are ranked according to their performance.  An </a:t>
            </a:r>
            <a:r>
              <a:rPr lang="en-US" altLang="en-US" sz="2400" dirty="0">
                <a:solidFill>
                  <a:srgbClr val="000066"/>
                </a:solidFill>
                <a:latin typeface="Calibri" pitchFamily="-109" charset="0"/>
              </a:rPr>
              <a:t>ordinal</a:t>
            </a:r>
            <a:r>
              <a:rPr lang="en-US" altLang="en-US" sz="2400" dirty="0">
                <a:latin typeface="Calibri" pitchFamily="-109" charset="0"/>
              </a:rPr>
              <a:t> ranking lists the students in order of their performance (i.e., Harry did best, Joe did second best, Betty did third best, and so on).  A </a:t>
            </a:r>
            <a:r>
              <a:rPr lang="en-US" altLang="en-US" sz="2400" dirty="0">
                <a:solidFill>
                  <a:srgbClr val="000066"/>
                </a:solidFill>
                <a:latin typeface="Calibri" pitchFamily="-109" charset="0"/>
              </a:rPr>
              <a:t>cardinal </a:t>
            </a:r>
            <a:r>
              <a:rPr lang="en-US" altLang="en-US" sz="2400" dirty="0">
                <a:latin typeface="Calibri" pitchFamily="-109" charset="0"/>
              </a:rPr>
              <a:t>ranking gives the mark of the exam, based on an absolute marking standard (i.e., Harry got 80, Joe got 75, Betty got 74 and so on).  </a:t>
            </a:r>
          </a:p>
        </p:txBody>
      </p:sp>
      <p:sp>
        <p:nvSpPr>
          <p:cNvPr id="6153" name="Line 16"/>
          <p:cNvSpPr>
            <a:spLocks noChangeShapeType="1"/>
          </p:cNvSpPr>
          <p:nvPr/>
        </p:nvSpPr>
        <p:spPr bwMode="auto">
          <a:xfrm>
            <a:off x="1447800" y="2438400"/>
            <a:ext cx="678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Line 17"/>
          <p:cNvSpPr>
            <a:spLocks noChangeShapeType="1"/>
          </p:cNvSpPr>
          <p:nvPr/>
        </p:nvSpPr>
        <p:spPr bwMode="auto">
          <a:xfrm>
            <a:off x="1447800" y="6096000"/>
            <a:ext cx="678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74" name="AutoShape 1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6147"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174"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56" name="Picture 20"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21"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22"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8"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175"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9" name="Text Box 24"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6160" name="Picture 25"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8BDC40-FED5-4E92-945B-24B4101EFC0C}" type="slidenum">
              <a:rPr lang="en-US" altLang="en-US">
                <a:solidFill>
                  <a:srgbClr val="898989"/>
                </a:solidFill>
                <a:latin typeface="Calibri" pitchFamily="-109" charset="0"/>
              </a:rPr>
              <a:pPr eaLnBrk="1" hangingPunct="1"/>
              <a:t>8</a:t>
            </a:fld>
            <a:endParaRPr lang="en-US" altLang="en-US">
              <a:solidFill>
                <a:srgbClr val="898989"/>
              </a:solidFill>
              <a:latin typeface="Calibri" pitchFamily="-109" charset="0"/>
            </a:endParaRPr>
          </a:p>
        </p:txBody>
      </p:sp>
      <p:graphicFrame>
        <p:nvGraphicFramePr>
          <p:cNvPr id="7170"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7194" name="Document" r:id="rId3" imgW="7658280" imgH="1981080" progId="Word.Document.8">
                  <p:embed/>
                </p:oleObj>
              </mc:Choice>
              <mc:Fallback>
                <p:oleObj name="Document" r:id="rId3" imgW="7658280" imgH="1981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7174"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The Utility Function</a:t>
            </a:r>
            <a:endParaRPr lang="en-US" altLang="en-US" sz="4400" b="1" i="1">
              <a:solidFill>
                <a:srgbClr val="000066"/>
              </a:solidFill>
              <a:latin typeface="Calibri" pitchFamily="-109" charset="0"/>
            </a:endParaRPr>
          </a:p>
        </p:txBody>
      </p:sp>
      <p:sp>
        <p:nvSpPr>
          <p:cNvPr id="1119250" name="AutoShape 1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7171"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195" name="Clip" r:id="rId5" imgW="1819440" imgH="1816920" progId="MS_ClipArt_Gallery.2">
                  <p:embed/>
                </p:oleObj>
              </mc:Choice>
              <mc:Fallback>
                <p:oleObj name="Clip" r:id="rId5" imgW="1819440" imgH="18169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6" name="Picture 20" descr="Recycled paper">
            <a:hlinkClick r:id="" action="ppaction://hlinkshowjump?jump=lastslide" highlightClick="1"/>
            <a:hlinkHover r:id="" action="ppaction://noaction" highlightClick="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21" descr="Recycled paper">
            <a:hlinkClick r:id="" action="ppaction://hlinkshowjump?jump=next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22" descr="Recycled paper">
            <a:hlinkClick r:id="" action="ppaction://hlinkshowjump?jump=lastslideviewed"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2" name="Object 4">
            <a:hlinkClick r:id="rId10"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196" name="Clip" r:id="rId11" imgW="1819440" imgH="1815840" progId="MS_ClipArt_Gallery.2">
                  <p:embed/>
                </p:oleObj>
              </mc:Choice>
              <mc:Fallback>
                <p:oleObj name="Clip" r:id="rId11" imgW="1819440" imgH="1815840" progId="MS_ClipArt_Gallery.2">
                  <p:embed/>
                  <p:pic>
                    <p:nvPicPr>
                      <p:cNvPr id="0" name="Object 4"/>
                      <p:cNvPicPr>
                        <a:picLocks noChangeAspect="1" noChangeArrowheads="1"/>
                      </p:cNvPicPr>
                      <p:nvPr/>
                    </p:nvPicPr>
                    <p:blipFill>
                      <a:blip r:embed="rId12">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9" name="Text Box 24"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7180" name="Picture 25" descr="Recycled paper">
            <a:hlinkClick r:id="" action="ppaction://hlinkshowjump?jump=previousslide"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Rectangle 15"/>
          <p:cNvSpPr>
            <a:spLocks noChangeArrowheads="1"/>
          </p:cNvSpPr>
          <p:nvPr/>
        </p:nvSpPr>
        <p:spPr bwMode="auto">
          <a:xfrm>
            <a:off x="457200" y="16002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dirty="0">
                <a:latin typeface="Calibri" pitchFamily="-109" charset="0"/>
              </a:rPr>
              <a:t>The three assumptions about preferences allow us to represent preferences with a </a:t>
            </a:r>
            <a:r>
              <a:rPr lang="en-US" altLang="en-US" sz="2400" dirty="0">
                <a:solidFill>
                  <a:srgbClr val="376092"/>
                </a:solidFill>
                <a:latin typeface="Calibri" pitchFamily="-109" charset="0"/>
              </a:rPr>
              <a:t>utility function</a:t>
            </a:r>
            <a:r>
              <a:rPr lang="en-US" altLang="en-US" sz="2400" dirty="0">
                <a:latin typeface="Calibri" pitchFamily="-109" charset="0"/>
              </a:rPr>
              <a:t>.</a:t>
            </a:r>
          </a:p>
          <a:p>
            <a:pPr algn="just" eaLnBrk="1" hangingPunct="1"/>
            <a:endParaRPr lang="en-US" altLang="en-US" sz="2400" dirty="0">
              <a:latin typeface="Calibri" pitchFamily="-109" charset="0"/>
            </a:endParaRPr>
          </a:p>
          <a:p>
            <a:pPr algn="just" eaLnBrk="1" hangingPunct="1"/>
            <a:r>
              <a:rPr lang="en-US" altLang="en-US" sz="2400" dirty="0">
                <a:solidFill>
                  <a:srgbClr val="376092"/>
                </a:solidFill>
                <a:latin typeface="Calibri" pitchFamily="-109" charset="0"/>
              </a:rPr>
              <a:t>Utility function</a:t>
            </a:r>
            <a:r>
              <a:rPr lang="en-US" altLang="en-US" sz="2400" dirty="0">
                <a:latin typeface="Calibri" pitchFamily="-109" charset="0"/>
              </a:rPr>
              <a:t> </a:t>
            </a:r>
          </a:p>
          <a:p>
            <a:pPr algn="just" eaLnBrk="1" hangingPunct="1"/>
            <a:endParaRPr lang="en-US" altLang="en-US" sz="2400" dirty="0">
              <a:latin typeface="Calibri" pitchFamily="-109" charset="0"/>
            </a:endParaRPr>
          </a:p>
          <a:p>
            <a:pPr algn="just" eaLnBrk="1" hangingPunct="1"/>
            <a:r>
              <a:rPr lang="en-US" altLang="en-US" sz="2400" dirty="0">
                <a:latin typeface="Calibri" pitchFamily="-109" charset="0"/>
              </a:rPr>
              <a:t>– a function that measures the level of satisfaction a consumer receives from any basket of goods and services.</a:t>
            </a:r>
          </a:p>
          <a:p>
            <a:pPr algn="just" eaLnBrk="1" hangingPunct="1"/>
            <a:endParaRPr lang="en-US" altLang="en-US" sz="2400" dirty="0">
              <a:latin typeface="Calibri" pitchFamily="-109" charset="0"/>
            </a:endParaRPr>
          </a:p>
          <a:p>
            <a:pPr algn="just" eaLnBrk="1" hangingPunct="1"/>
            <a:r>
              <a:rPr lang="en-US" altLang="en-US" sz="2400" dirty="0">
                <a:latin typeface="Calibri" pitchFamily="-109" charset="0"/>
              </a:rPr>
              <a:t>– assigns a number to each basket so that more preferred baskets get a higher number than less preferred baskets.</a:t>
            </a:r>
          </a:p>
          <a:p>
            <a:pPr algn="just" eaLnBrk="1" hangingPunct="1"/>
            <a:endParaRPr lang="en-US" altLang="en-US" sz="2400" dirty="0">
              <a:latin typeface="Calibri" pitchFamily="-109" charset="0"/>
            </a:endParaRPr>
          </a:p>
          <a:p>
            <a:pPr algn="just" eaLnBrk="1" hangingPunct="1"/>
            <a:r>
              <a:rPr lang="en-US" altLang="en-US" sz="2400" dirty="0"/>
              <a:t>–</a:t>
            </a:r>
            <a:r>
              <a:rPr lang="en-US" altLang="en-US" sz="2400" dirty="0">
                <a:latin typeface="Calibri" pitchFamily="-109" charset="0"/>
              </a:rPr>
              <a:t> U = </a:t>
            </a:r>
            <a:r>
              <a:rPr lang="en-US" altLang="en-US" sz="2400" dirty="0" smtClean="0">
                <a:latin typeface="Calibri" pitchFamily="-109" charset="0"/>
              </a:rPr>
              <a:t>U(y), for one good y, or U = U (</a:t>
            </a:r>
            <a:r>
              <a:rPr lang="en-US" altLang="en-US" sz="2400" dirty="0" err="1" smtClean="0">
                <a:latin typeface="Calibri" pitchFamily="-109" charset="0"/>
              </a:rPr>
              <a:t>x,y</a:t>
            </a:r>
            <a:r>
              <a:rPr lang="en-US" altLang="en-US" sz="2400" dirty="0" smtClean="0">
                <a:latin typeface="Calibri" pitchFamily="-109" charset="0"/>
              </a:rPr>
              <a:t>) for two goods x and y.</a:t>
            </a:r>
            <a:endParaRPr lang="en-US" altLang="en-US" sz="2400" dirty="0">
              <a:latin typeface="Calibri" pitchFamily="-109" charset="0"/>
            </a:endParaRPr>
          </a:p>
          <a:p>
            <a:pPr algn="just" eaLnBrk="1" hangingPunct="1"/>
            <a:endParaRPr lang="en-US" altLang="en-US" sz="2400" dirty="0">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9268F4-C481-4A3D-B03B-F6BA9F320354}" type="slidenum">
              <a:rPr lang="en-US" altLang="en-US">
                <a:solidFill>
                  <a:srgbClr val="898989"/>
                </a:solidFill>
                <a:latin typeface="Calibri" pitchFamily="-109" charset="0"/>
              </a:rPr>
              <a:pPr eaLnBrk="1" hangingPunct="1"/>
              <a:t>9</a:t>
            </a:fld>
            <a:endParaRPr lang="en-US" altLang="en-US">
              <a:solidFill>
                <a:srgbClr val="898989"/>
              </a:solidFill>
              <a:latin typeface="Calibri" pitchFamily="-109" charset="0"/>
            </a:endParaRPr>
          </a:p>
        </p:txBody>
      </p:sp>
      <p:graphicFrame>
        <p:nvGraphicFramePr>
          <p:cNvPr id="8194" name="Object 2"/>
          <p:cNvGraphicFramePr>
            <a:graphicFrameLocks noGrp="1" noChangeAspect="1"/>
          </p:cNvGraphicFramePr>
          <p:nvPr>
            <p:ph type="body" idx="1"/>
          </p:nvPr>
        </p:nvGraphicFramePr>
        <p:xfrm flipH="1">
          <a:off x="-4800600" y="2520950"/>
          <a:ext cx="3276600" cy="847725"/>
        </p:xfrm>
        <a:graphic>
          <a:graphicData uri="http://schemas.openxmlformats.org/presentationml/2006/ole">
            <mc:AlternateContent xmlns:mc="http://schemas.openxmlformats.org/markup-compatibility/2006">
              <mc:Choice xmlns:v="urn:schemas-microsoft-com:vml" Requires="v">
                <p:oleObj spid="_x0000_s8239" name="Document" r:id="rId4" imgW="7658280" imgH="1981080" progId="Word.Document.8">
                  <p:embed/>
                </p:oleObj>
              </mc:Choice>
              <mc:Fallback>
                <p:oleObj name="Document" r:id="rId4" imgW="7658280" imgH="1981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800600" y="2520950"/>
                        <a:ext cx="3276600" cy="847725"/>
                      </a:xfrm>
                      <a:prstGeom prst="rect">
                        <a:avLst/>
                      </a:prstGeom>
                    </p:spPr>
                  </p:pic>
                </p:oleObj>
              </mc:Fallback>
            </mc:AlternateContent>
          </a:graphicData>
        </a:graphic>
      </p:graphicFrame>
      <p:sp>
        <p:nvSpPr>
          <p:cNvPr id="8200" name="AutoShape 3"/>
          <p:cNvSpPr>
            <a:spLocks noChangeArrowheads="1"/>
          </p:cNvSpPr>
          <p:nvPr/>
        </p:nvSpPr>
        <p:spPr bwMode="auto">
          <a:xfrm>
            <a:off x="0" y="152400"/>
            <a:ext cx="9144000" cy="914400"/>
          </a:xfrm>
          <a:prstGeom prst="roundRect">
            <a:avLst>
              <a:gd name="adj" fmla="val 50000"/>
            </a:avLst>
          </a:prstGeom>
          <a:solidFill>
            <a:schemeClr val="accent3">
              <a:lumMod val="75000"/>
              <a:alpha val="50195"/>
            </a:schemeClr>
          </a:solidFill>
          <a:ln w="38100">
            <a:solidFill>
              <a:srgbClr val="666699"/>
            </a:solidFill>
            <a:round/>
            <a:headEnd/>
            <a:tailEnd/>
          </a:ln>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400" b="1">
                <a:solidFill>
                  <a:srgbClr val="000066"/>
                </a:solidFill>
                <a:latin typeface="Calibri" pitchFamily="-109" charset="0"/>
              </a:rPr>
              <a:t>The Utility Function</a:t>
            </a:r>
            <a:endParaRPr lang="en-US" altLang="en-US" sz="4400" b="1" i="1">
              <a:solidFill>
                <a:srgbClr val="000066"/>
              </a:solidFill>
              <a:latin typeface="Calibri" pitchFamily="-109" charset="0"/>
            </a:endParaRPr>
          </a:p>
        </p:txBody>
      </p:sp>
      <p:sp>
        <p:nvSpPr>
          <p:cNvPr id="8201" name="WordArt 12"/>
          <p:cNvSpPr>
            <a:spLocks noChangeArrowheads="1" noChangeShapeType="1" noTextEdit="1"/>
          </p:cNvSpPr>
          <p:nvPr/>
        </p:nvSpPr>
        <p:spPr bwMode="auto">
          <a:xfrm>
            <a:off x="3124200" y="1219200"/>
            <a:ext cx="2228850" cy="592138"/>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latin typeface="Times New Roman"/>
                <a:cs typeface="Times New Roman"/>
              </a:rPr>
              <a:t>Implications:</a:t>
            </a:r>
          </a:p>
        </p:txBody>
      </p:sp>
      <p:sp>
        <p:nvSpPr>
          <p:cNvPr id="8202" name="Rectangle 16"/>
          <p:cNvSpPr>
            <a:spLocks noChangeArrowheads="1"/>
          </p:cNvSpPr>
          <p:nvPr/>
        </p:nvSpPr>
        <p:spPr bwMode="auto">
          <a:xfrm>
            <a:off x="533400" y="2057400"/>
            <a:ext cx="8077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buFont typeface="Arial" charset="0"/>
              <a:buChar char="•"/>
            </a:pPr>
            <a:r>
              <a:rPr lang="en-US" altLang="en-US" sz="2400" dirty="0">
                <a:latin typeface="Calibri" pitchFamily="-109" charset="0"/>
              </a:rPr>
              <a:t> An ordinal concept: the precise magnitude of the number that the function assigns has no significance.</a:t>
            </a:r>
          </a:p>
          <a:p>
            <a:pPr algn="just" eaLnBrk="1" hangingPunct="1">
              <a:buFont typeface="Arial" charset="0"/>
              <a:buChar char="•"/>
            </a:pPr>
            <a:endParaRPr lang="en-US" altLang="en-US" sz="2400" dirty="0">
              <a:latin typeface="Calibri" pitchFamily="-109" charset="0"/>
            </a:endParaRPr>
          </a:p>
          <a:p>
            <a:pPr algn="just" eaLnBrk="1" hangingPunct="1">
              <a:buFont typeface="Arial" charset="0"/>
              <a:buChar char="•"/>
            </a:pPr>
            <a:r>
              <a:rPr lang="en-US" altLang="en-US" sz="2400" dirty="0">
                <a:latin typeface="Calibri" pitchFamily="-109" charset="0"/>
              </a:rPr>
              <a:t> Utility not comparable across individuals. </a:t>
            </a:r>
          </a:p>
          <a:p>
            <a:pPr algn="just" eaLnBrk="1" hangingPunct="1"/>
            <a:endParaRPr lang="en-US" altLang="en-US" sz="2400" dirty="0">
              <a:latin typeface="Calibri" pitchFamily="-109" charset="0"/>
            </a:endParaRPr>
          </a:p>
          <a:p>
            <a:pPr algn="just" eaLnBrk="1" hangingPunct="1">
              <a:buFont typeface="Arial" charset="0"/>
              <a:buChar char="•"/>
            </a:pPr>
            <a:r>
              <a:rPr lang="en-US" altLang="en-US" sz="2400" dirty="0">
                <a:latin typeface="Calibri" pitchFamily="-109" charset="0"/>
              </a:rPr>
              <a:t> Any transformation of a utility function that preserves the original ranking of bundles is an equally good representation of preferences. e.g. U =  vs. U = </a:t>
            </a:r>
            <a:r>
              <a:rPr lang="en-US" altLang="en-US" sz="2400" dirty="0" smtClean="0">
                <a:latin typeface="Calibri" pitchFamily="-109" charset="0"/>
              </a:rPr>
              <a:t>+ 2 </a:t>
            </a:r>
            <a:r>
              <a:rPr lang="en-US" altLang="en-US" sz="2400" dirty="0">
                <a:latin typeface="Calibri" pitchFamily="-109" charset="0"/>
              </a:rPr>
              <a:t>represent the same preferences</a:t>
            </a:r>
            <a:r>
              <a:rPr lang="en-US" altLang="en-US" sz="2400" dirty="0" smtClean="0">
                <a:latin typeface="Calibri" pitchFamily="-109" charset="0"/>
              </a:rPr>
              <a:t>. {Same for any positive power of     , , i.e. y itself, y</a:t>
            </a:r>
            <a:r>
              <a:rPr lang="en-US" altLang="en-US" sz="2400" baseline="30000" dirty="0" smtClean="0">
                <a:latin typeface="Calibri" pitchFamily="-109" charset="0"/>
              </a:rPr>
              <a:t>1.5</a:t>
            </a:r>
            <a:r>
              <a:rPr lang="en-US" altLang="en-US" sz="2400" dirty="0" smtClean="0">
                <a:latin typeface="Calibri" pitchFamily="-109" charset="0"/>
              </a:rPr>
              <a:t> etc.} </a:t>
            </a:r>
            <a:endParaRPr lang="en-US" altLang="en-US" sz="2400" dirty="0">
              <a:latin typeface="Calibri" pitchFamily="-109" charset="0"/>
            </a:endParaRPr>
          </a:p>
        </p:txBody>
      </p:sp>
      <p:sp>
        <p:nvSpPr>
          <p:cNvPr id="8203" name="Line 19"/>
          <p:cNvSpPr>
            <a:spLocks noChangeShapeType="1"/>
          </p:cNvSpPr>
          <p:nvPr/>
        </p:nvSpPr>
        <p:spPr bwMode="auto">
          <a:xfrm>
            <a:off x="1447800" y="1905000"/>
            <a:ext cx="678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1300"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8195" name="Object 3">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8240" name="Clip" r:id="rId6" imgW="1819440" imgH="1816920" progId="MS_ClipArt_Gallery.2">
                  <p:embed/>
                </p:oleObj>
              </mc:Choice>
              <mc:Fallback>
                <p:oleObj name="Clip" r:id="rId6" imgW="1819440" imgH="1816920" progId="MS_ClipArt_Gallery.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05" name="Picture 22" descr="Recycled paper">
            <a:hlinkClick r:id="" action="ppaction://hlinkshowjump?jump=lastslide" highlightClick="1"/>
            <a:hlinkHover r:id="" action="ppaction://noaction"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23" descr="Recycled paper">
            <a:hlinkClick r:id="" action="ppaction://hlinkshowjump?jump=next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6" name="Object 4">
            <a:hlinkClick r:id="rId11"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8241" name="Clip" r:id="rId12" imgW="1819440" imgH="1815840" progId="MS_ClipArt_Gallery.2">
                  <p:embed/>
                </p:oleObj>
              </mc:Choice>
              <mc:Fallback>
                <p:oleObj name="Clip" r:id="rId12" imgW="1819440" imgH="1815840" progId="MS_ClipArt_Gallery.2">
                  <p:embed/>
                  <p:pic>
                    <p:nvPicPr>
                      <p:cNvPr id="0" name="Object 4"/>
                      <p:cNvPicPr>
                        <a:picLocks noChangeAspect="1" noChangeArrowheads="1"/>
                      </p:cNvPicPr>
                      <p:nvPr/>
                    </p:nvPicPr>
                    <p:blipFill>
                      <a:blip r:embed="rId13">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26" descr="Recycled paper"/>
          <p:cNvSpPr txBox="1">
            <a:spLocks noChangeArrowheads="1"/>
          </p:cNvSpPr>
          <p:nvPr/>
        </p:nvSpPr>
        <p:spPr bwMode="auto">
          <a:xfrm>
            <a:off x="4146550" y="6477000"/>
            <a:ext cx="1154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Three</a:t>
            </a:r>
          </a:p>
        </p:txBody>
      </p:sp>
      <p:pic>
        <p:nvPicPr>
          <p:cNvPr id="8209"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7" name="Object 16"/>
          <p:cNvGraphicFramePr>
            <a:graphicFrameLocks noChangeAspect="1"/>
          </p:cNvGraphicFramePr>
          <p:nvPr/>
        </p:nvGraphicFramePr>
        <p:xfrm>
          <a:off x="3505200" y="4724400"/>
          <a:ext cx="304800" cy="304800"/>
        </p:xfrm>
        <a:graphic>
          <a:graphicData uri="http://schemas.openxmlformats.org/presentationml/2006/ole">
            <mc:AlternateContent xmlns:mc="http://schemas.openxmlformats.org/markup-compatibility/2006">
              <mc:Choice xmlns:v="urn:schemas-microsoft-com:vml" Requires="v">
                <p:oleObj spid="_x0000_s8242" name="Equation" r:id="rId14" imgW="253800" imgH="253800" progId="Equation.3">
                  <p:embed/>
                </p:oleObj>
              </mc:Choice>
              <mc:Fallback>
                <p:oleObj name="Equation" r:id="rId14" imgW="253800" imgH="2538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4724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7"/>
          <p:cNvGraphicFramePr>
            <a:graphicFrameLocks noChangeAspect="1"/>
          </p:cNvGraphicFramePr>
          <p:nvPr/>
        </p:nvGraphicFramePr>
        <p:xfrm>
          <a:off x="4953000" y="4724400"/>
          <a:ext cx="254000" cy="330200"/>
        </p:xfrm>
        <a:graphic>
          <a:graphicData uri="http://schemas.openxmlformats.org/presentationml/2006/ole">
            <mc:AlternateContent xmlns:mc="http://schemas.openxmlformats.org/markup-compatibility/2006">
              <mc:Choice xmlns:v="urn:schemas-microsoft-com:vml" Requires="v">
                <p:oleObj spid="_x0000_s8243" name="Equation" r:id="rId16" imgW="253800" imgH="253800" progId="Equation.3">
                  <p:embed/>
                </p:oleObj>
              </mc:Choice>
              <mc:Fallback>
                <p:oleObj name="Equation" r:id="rId16" imgW="253800" imgH="2538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3000" y="4724400"/>
                        <a:ext cx="254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graphicFrame>
        <p:nvGraphicFramePr>
          <p:cNvPr id="3" name="Object 2"/>
          <p:cNvGraphicFramePr>
            <a:graphicFrameLocks noChangeAspect="1"/>
          </p:cNvGraphicFramePr>
          <p:nvPr/>
        </p:nvGraphicFramePr>
        <p:xfrm>
          <a:off x="3657600" y="4876800"/>
          <a:ext cx="304800" cy="304800"/>
        </p:xfrm>
        <a:graphic>
          <a:graphicData uri="http://schemas.openxmlformats.org/presentationml/2006/ole">
            <mc:AlternateContent xmlns:mc="http://schemas.openxmlformats.org/markup-compatibility/2006">
              <mc:Choice xmlns:v="urn:schemas-microsoft-com:vml" Requires="v">
                <p:oleObj spid="_x0000_s8244" name="Equation" r:id="rId17" imgW="253780" imgH="253780" progId="Equation.3">
                  <p:embed/>
                </p:oleObj>
              </mc:Choice>
              <mc:Fallback>
                <p:oleObj name="Equation" r:id="rId17" imgW="253780" imgH="25378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7600" y="4876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3810000" y="5029200"/>
          <a:ext cx="304800" cy="304800"/>
        </p:xfrm>
        <a:graphic>
          <a:graphicData uri="http://schemas.openxmlformats.org/presentationml/2006/ole">
            <mc:AlternateContent xmlns:mc="http://schemas.openxmlformats.org/markup-compatibility/2006">
              <mc:Choice xmlns:v="urn:schemas-microsoft-com:vml" Requires="v">
                <p:oleObj spid="_x0000_s8245" name="Equation" r:id="rId18" imgW="253780" imgH="253780" progId="Equation.3">
                  <p:embed/>
                </p:oleObj>
              </mc:Choice>
              <mc:Fallback>
                <p:oleObj name="Equation" r:id="rId18" imgW="253780" imgH="25378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0" y="5029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24" name="Picture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77000" y="5105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1025</TotalTime>
  <Words>2303</Words>
  <Application>Microsoft Office PowerPoint</Application>
  <PresentationFormat>On-screen Show (4:3)</PresentationFormat>
  <Paragraphs>438</Paragraphs>
  <Slides>40</Slides>
  <Notes>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40</vt:i4>
      </vt:variant>
    </vt:vector>
  </HeadingPairs>
  <TitlesOfParts>
    <vt:vector size="44" baseType="lpstr">
      <vt:lpstr>Office Theme</vt:lpstr>
      <vt:lpstr>Document</vt:lpstr>
      <vt:lpstr>Clip</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Diminishing Marginal Utility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jmanias</dc:creator>
  <cp:lastModifiedBy>Beesley, Scott</cp:lastModifiedBy>
  <cp:revision>41</cp:revision>
  <dcterms:created xsi:type="dcterms:W3CDTF">2010-03-18T15:02:52Z</dcterms:created>
  <dcterms:modified xsi:type="dcterms:W3CDTF">2015-05-11T17:25:40Z</dcterms:modified>
</cp:coreProperties>
</file>