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1" r:id="rId4"/>
    <p:sldId id="260" r:id="rId5"/>
    <p:sldId id="262" r:id="rId6"/>
    <p:sldId id="263" r:id="rId7"/>
    <p:sldId id="295" r:id="rId8"/>
    <p:sldId id="264" r:id="rId9"/>
    <p:sldId id="296" r:id="rId10"/>
    <p:sldId id="265" r:id="rId11"/>
    <p:sldId id="293" r:id="rId12"/>
    <p:sldId id="294" r:id="rId13"/>
    <p:sldId id="266" r:id="rId14"/>
    <p:sldId id="267" r:id="rId15"/>
    <p:sldId id="268" r:id="rId16"/>
    <p:sldId id="298" r:id="rId17"/>
    <p:sldId id="269" r:id="rId18"/>
    <p:sldId id="270" r:id="rId19"/>
    <p:sldId id="271" r:id="rId20"/>
    <p:sldId id="272" r:id="rId21"/>
    <p:sldId id="299" r:id="rId22"/>
    <p:sldId id="297" r:id="rId23"/>
    <p:sldId id="300" r:id="rId24"/>
    <p:sldId id="301" r:id="rId25"/>
    <p:sldId id="303" r:id="rId26"/>
    <p:sldId id="304" r:id="rId27"/>
    <p:sldId id="302" r:id="rId28"/>
    <p:sldId id="277" r:id="rId29"/>
    <p:sldId id="278" r:id="rId30"/>
    <p:sldId id="27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33" autoAdjust="0"/>
  </p:normalViewPr>
  <p:slideViewPr>
    <p:cSldViewPr>
      <p:cViewPr>
        <p:scale>
          <a:sx n="99" d="100"/>
          <a:sy n="99" d="100"/>
        </p:scale>
        <p:origin x="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921775D9-4C13-43F1-B7C0-698FA86559F6}" type="datetimeFigureOut">
              <a:rPr lang="en-US" altLang="en-US"/>
              <a:pPr/>
              <a:t>5/11/2015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8B90D08B-B582-458C-AD16-17B69B358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139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5CF059-2EB3-4519-9F0F-E91C4CBC7002}" type="slidenum">
              <a:rPr lang="en-US" altLang="en-US">
                <a:latin typeface="Calibri" pitchFamily="-109" charset="0"/>
              </a:rPr>
              <a:pPr eaLnBrk="1" hangingPunct="1"/>
              <a:t>1</a:t>
            </a:fld>
            <a:endParaRPr lang="en-US" altLang="en-US">
              <a:latin typeface="Calibri" pitchFamily="-109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58191B-76A2-48C4-B29C-BE40F5DA916A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FCB90-FD47-423F-860E-D0F7F50236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86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D64AD8-A877-4D88-A520-98BF9D876709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E88E2-06BA-4105-8EE2-B07634500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32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DAF723-3539-4CBB-8C8C-687940E86A1A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1BE1E-F713-4F83-B98D-6BC07EA4A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1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EA7C5-4E39-45E8-AB56-DA6AA982958A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6532C-AA2F-4249-8ACD-9967BCE96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72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026A00-4A93-4195-B283-0AD5EA17C69E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4B9CA-F37A-4403-92B5-9C8312645A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00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E1101D-245E-4C69-877E-2D39F3366E15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A9AC7-CF5E-4E9D-9605-F31CA223E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1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C6BC7E-D1B6-4C7E-88F1-1545B3031D2D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101EB-E48C-43BC-8961-1E4B68AAC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3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8B61C1-FE6B-4415-A7DD-CED85AAA2476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735FD-D97A-4638-AA6D-9B30CD1E6F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52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A0074-2124-41DB-BA8C-F2401B772185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A58AC-0843-44FD-9F05-C162B400F6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72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653AEE-B8EE-4EC6-B45C-F1093F62BE8E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43ACB-E6AC-4EF7-B8EF-BDD7B2BAF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5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A59D1-2217-4AA7-B2F0-F2ED55FE8BB0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6A90E-58B8-463F-A66B-B1A98A7B2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9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64300484-18E8-4BEF-909A-9DFB687702C3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97073" y="446563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>
                <a:solidFill>
                  <a:srgbClr val="89898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29AFB4A7-8B93-4DF1-90A4-88F07D3BD1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37.e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slide" Target="slide3.xml"/><Relationship Id="rId5" Type="http://schemas.openxmlformats.org/officeDocument/2006/relationships/image" Target="../media/image31.wmf"/><Relationship Id="rId10" Type="http://schemas.openxmlformats.org/officeDocument/2006/relationships/image" Target="../media/image7.wmf"/><Relationship Id="rId4" Type="http://schemas.openxmlformats.org/officeDocument/2006/relationships/image" Target="../media/image28.wmf"/><Relationship Id="rId9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3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wmf"/><Relationship Id="rId5" Type="http://schemas.openxmlformats.org/officeDocument/2006/relationships/image" Target="../media/image41.emf"/><Relationship Id="rId10" Type="http://schemas.openxmlformats.org/officeDocument/2006/relationships/image" Target="../media/image40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5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wmf"/><Relationship Id="rId11" Type="http://schemas.openxmlformats.org/officeDocument/2006/relationships/image" Target="../media/image45.png"/><Relationship Id="rId5" Type="http://schemas.openxmlformats.org/officeDocument/2006/relationships/image" Target="../media/image44.emf"/><Relationship Id="rId10" Type="http://schemas.openxmlformats.org/officeDocument/2006/relationships/image" Target="../media/image43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7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wmf"/><Relationship Id="rId5" Type="http://schemas.openxmlformats.org/officeDocument/2006/relationships/image" Target="../media/image48.emf"/><Relationship Id="rId10" Type="http://schemas.openxmlformats.org/officeDocument/2006/relationships/image" Target="../media/image47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11" Type="http://schemas.openxmlformats.org/officeDocument/2006/relationships/image" Target="../media/image54.e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52.e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2.bin"/><Relationship Id="rId1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4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wmf"/><Relationship Id="rId5" Type="http://schemas.openxmlformats.org/officeDocument/2006/relationships/image" Target="../media/image57.emf"/><Relationship Id="rId10" Type="http://schemas.openxmlformats.org/officeDocument/2006/relationships/image" Target="../media/image56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6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wmf"/><Relationship Id="rId11" Type="http://schemas.openxmlformats.org/officeDocument/2006/relationships/image" Target="../media/image61.png"/><Relationship Id="rId5" Type="http://schemas.openxmlformats.org/officeDocument/2006/relationships/image" Target="../media/image60.emf"/><Relationship Id="rId10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8.bin"/><Relationship Id="rId7" Type="http://schemas.openxmlformats.org/officeDocument/2006/relationships/image" Target="../media/image65.emf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10" Type="http://schemas.openxmlformats.org/officeDocument/2006/relationships/slide" Target="slide3.xml"/><Relationship Id="rId4" Type="http://schemas.openxmlformats.org/officeDocument/2006/relationships/image" Target="../media/image62.wmf"/><Relationship Id="rId9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1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wmf"/><Relationship Id="rId5" Type="http://schemas.openxmlformats.org/officeDocument/2006/relationships/image" Target="../media/image68.emf"/><Relationship Id="rId10" Type="http://schemas.openxmlformats.org/officeDocument/2006/relationships/image" Target="../media/image67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3.bin"/><Relationship Id="rId7" Type="http://schemas.openxmlformats.org/officeDocument/2006/relationships/image" Target="../media/image72.emf"/><Relationship Id="rId12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10" Type="http://schemas.openxmlformats.org/officeDocument/2006/relationships/slide" Target="slide3.xml"/><Relationship Id="rId4" Type="http://schemas.openxmlformats.org/officeDocument/2006/relationships/image" Target="../media/image69.wmf"/><Relationship Id="rId9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4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image" Target="../media/image3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6.bin"/><Relationship Id="rId7" Type="http://schemas.openxmlformats.org/officeDocument/2006/relationships/image" Target="../media/image76.emf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10" Type="http://schemas.openxmlformats.org/officeDocument/2006/relationships/slide" Target="slide3.xml"/><Relationship Id="rId4" Type="http://schemas.openxmlformats.org/officeDocument/2006/relationships/image" Target="../media/image73.wmf"/><Relationship Id="rId9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9.bin"/><Relationship Id="rId7" Type="http://schemas.openxmlformats.org/officeDocument/2006/relationships/image" Target="../media/image79.emf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10" Type="http://schemas.openxmlformats.org/officeDocument/2006/relationships/slide" Target="slide3.xml"/><Relationship Id="rId4" Type="http://schemas.openxmlformats.org/officeDocument/2006/relationships/image" Target="../media/image73.wmf"/><Relationship Id="rId9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2.bin"/><Relationship Id="rId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80.emf"/><Relationship Id="rId9" Type="http://schemas.openxmlformats.org/officeDocument/2006/relationships/image" Target="../media/image8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64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.wmf"/><Relationship Id="rId11" Type="http://schemas.openxmlformats.org/officeDocument/2006/relationships/image" Target="../media/image85.png"/><Relationship Id="rId5" Type="http://schemas.openxmlformats.org/officeDocument/2006/relationships/image" Target="../media/image84.emf"/><Relationship Id="rId10" Type="http://schemas.openxmlformats.org/officeDocument/2006/relationships/image" Target="../media/image83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6.bin"/><Relationship Id="rId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88.png"/><Relationship Id="rId4" Type="http://schemas.openxmlformats.org/officeDocument/2006/relationships/image" Target="../media/image86.emf"/><Relationship Id="rId9" Type="http://schemas.openxmlformats.org/officeDocument/2006/relationships/image" Target="../media/image8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68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.wmf"/><Relationship Id="rId11" Type="http://schemas.openxmlformats.org/officeDocument/2006/relationships/image" Target="../media/image92.png"/><Relationship Id="rId5" Type="http://schemas.openxmlformats.org/officeDocument/2006/relationships/image" Target="../media/image91.emf"/><Relationship Id="rId10" Type="http://schemas.openxmlformats.org/officeDocument/2006/relationships/image" Target="../media/image90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6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0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wmf"/><Relationship Id="rId11" Type="http://schemas.openxmlformats.org/officeDocument/2006/relationships/image" Target="../media/image96.png"/><Relationship Id="rId5" Type="http://schemas.openxmlformats.org/officeDocument/2006/relationships/image" Target="../media/image95.emf"/><Relationship Id="rId10" Type="http://schemas.openxmlformats.org/officeDocument/2006/relationships/image" Target="../media/image94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7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2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wmf"/><Relationship Id="rId11" Type="http://schemas.openxmlformats.org/officeDocument/2006/relationships/image" Target="../media/image100.png"/><Relationship Id="rId5" Type="http://schemas.openxmlformats.org/officeDocument/2006/relationships/image" Target="../media/image99.emf"/><Relationship Id="rId10" Type="http://schemas.openxmlformats.org/officeDocument/2006/relationships/image" Target="../media/image98.e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7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4.bin"/><Relationship Id="rId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101.emf"/><Relationship Id="rId9" Type="http://schemas.openxmlformats.org/officeDocument/2006/relationships/image" Target="../media/image10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6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.wmf"/><Relationship Id="rId5" Type="http://schemas.openxmlformats.org/officeDocument/2006/relationships/image" Target="../media/image105.emf"/><Relationship Id="rId10" Type="http://schemas.openxmlformats.org/officeDocument/2006/relationships/image" Target="../media/image104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7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1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3.emf"/><Relationship Id="rId4" Type="http://schemas.openxmlformats.org/officeDocument/2006/relationships/image" Target="../media/image8.wmf"/><Relationship Id="rId9" Type="http://schemas.openxmlformats.org/officeDocument/2006/relationships/image" Target="../media/image10.wmf"/><Relationship Id="rId14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8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.wmf"/><Relationship Id="rId5" Type="http://schemas.openxmlformats.org/officeDocument/2006/relationships/image" Target="../media/image108.emf"/><Relationship Id="rId10" Type="http://schemas.openxmlformats.org/officeDocument/2006/relationships/image" Target="../media/image107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7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slide" Target="slide3.xml"/><Relationship Id="rId4" Type="http://schemas.openxmlformats.org/officeDocument/2006/relationships/image" Target="../media/image15.emf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3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21.emf"/><Relationship Id="rId10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audio" Target="../media/audio1.wav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11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slide" Target="slide3.xml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26.emf"/><Relationship Id="rId10" Type="http://schemas.openxmlformats.org/officeDocument/2006/relationships/image" Target="../media/image27.emf"/><Relationship Id="rId4" Type="http://schemas.openxmlformats.org/officeDocument/2006/relationships/image" Target="../media/image8.wmf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0.emf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slide" Target="slide3.xml"/><Relationship Id="rId5" Type="http://schemas.openxmlformats.org/officeDocument/2006/relationships/image" Target="../media/image31.wmf"/><Relationship Id="rId10" Type="http://schemas.openxmlformats.org/officeDocument/2006/relationships/image" Target="../media/image7.wmf"/><Relationship Id="rId4" Type="http://schemas.openxmlformats.org/officeDocument/2006/relationships/image" Target="../media/image28.wmf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slide" Target="slide3.xml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34.emf"/><Relationship Id="rId10" Type="http://schemas.openxmlformats.org/officeDocument/2006/relationships/image" Target="../media/image35.emf"/><Relationship Id="rId4" Type="http://schemas.openxmlformats.org/officeDocument/2006/relationships/image" Target="../media/image8.wmf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F65AEE-BEEB-4D21-960A-F1BB508D520D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3796" name="Rectangle 2" descr="Recycled paper"/>
          <p:cNvSpPr>
            <a:spLocks noChangeArrowheads="1"/>
          </p:cNvSpPr>
          <p:nvPr/>
        </p:nvSpPr>
        <p:spPr bwMode="auto">
          <a:xfrm>
            <a:off x="5486400" y="2590800"/>
            <a:ext cx="3429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400" b="1" dirty="0">
                <a:latin typeface="Calibri" pitchFamily="-109" charset="0"/>
              </a:rPr>
              <a:t>Consumer</a:t>
            </a:r>
          </a:p>
          <a:p>
            <a:pPr algn="ctr"/>
            <a:r>
              <a:rPr lang="en-US" altLang="en-US" sz="4400" b="1" dirty="0">
                <a:latin typeface="Calibri" pitchFamily="-109" charset="0"/>
              </a:rPr>
              <a:t>Choice</a:t>
            </a:r>
          </a:p>
        </p:txBody>
      </p:sp>
      <p:sp>
        <p:nvSpPr>
          <p:cNvPr id="15" name="Title 14"/>
          <p:cNvSpPr txBox="1">
            <a:spLocks/>
          </p:cNvSpPr>
          <p:nvPr/>
        </p:nvSpPr>
        <p:spPr>
          <a:xfrm>
            <a:off x="5486400" y="304800"/>
            <a:ext cx="3429000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/>
          <a:p>
            <a:pPr algn="ctr" eaLnBrk="0" hangingPunct="0">
              <a:defRPr/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Chapter 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" y="51707"/>
            <a:ext cx="5254307" cy="673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73299D-4F84-4783-B0A1-250587C10A19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9222" name="Line 2"/>
          <p:cNvSpPr>
            <a:spLocks noChangeShapeType="1"/>
          </p:cNvSpPr>
          <p:nvPr/>
        </p:nvSpPr>
        <p:spPr bwMode="auto">
          <a:xfrm>
            <a:off x="1066800" y="6316663"/>
            <a:ext cx="655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3"/>
          <p:cNvSpPr>
            <a:spLocks noChangeShapeType="1"/>
          </p:cNvSpPr>
          <p:nvPr/>
        </p:nvSpPr>
        <p:spPr bwMode="auto">
          <a:xfrm flipV="1">
            <a:off x="1058863" y="1363663"/>
            <a:ext cx="15875" cy="49641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4"/>
          <p:cNvSpPr txBox="1">
            <a:spLocks noChangeArrowheads="1"/>
          </p:cNvSpPr>
          <p:nvPr/>
        </p:nvSpPr>
        <p:spPr bwMode="auto">
          <a:xfrm>
            <a:off x="6324600" y="54864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        </a:t>
            </a:r>
          </a:p>
        </p:txBody>
      </p:sp>
      <p:sp>
        <p:nvSpPr>
          <p:cNvPr id="9225" name="Text Box 5"/>
          <p:cNvSpPr txBox="1">
            <a:spLocks noChangeArrowheads="1"/>
          </p:cNvSpPr>
          <p:nvPr/>
        </p:nvSpPr>
        <p:spPr bwMode="auto">
          <a:xfrm>
            <a:off x="576263" y="12493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Y</a:t>
            </a:r>
          </a:p>
        </p:txBody>
      </p:sp>
      <p:sp>
        <p:nvSpPr>
          <p:cNvPr id="9226" name="Text Box 6"/>
          <p:cNvSpPr txBox="1">
            <a:spLocks noChangeArrowheads="1"/>
          </p:cNvSpPr>
          <p:nvPr/>
        </p:nvSpPr>
        <p:spPr bwMode="auto">
          <a:xfrm>
            <a:off x="7634288" y="6256338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X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762000" y="30480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          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0" y="39624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          5</a:t>
            </a: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762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6</a:t>
            </a:r>
          </a:p>
        </p:txBody>
      </p: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0585450" y="4402138"/>
          <a:ext cx="8856663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Document" r:id="rId3" imgW="5473800" imgH="1528560" progId="Word.Document.8">
                  <p:embed/>
                </p:oleObj>
              </mc:Choice>
              <mc:Fallback>
                <p:oleObj name="Document" r:id="rId3" imgW="5473800" imgH="152856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5450" y="4402138"/>
                        <a:ext cx="8856663" cy="247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1"/>
          <p:cNvSpPr txBox="1">
            <a:spLocks noChangeArrowheads="1"/>
          </p:cNvSpPr>
          <p:nvPr/>
        </p:nvSpPr>
        <p:spPr bwMode="auto">
          <a:xfrm>
            <a:off x="3744913" y="3048000"/>
            <a:ext cx="30162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I = $10</a:t>
            </a:r>
          </a:p>
          <a:p>
            <a:r>
              <a:rPr lang="en-GB" altLang="en-US" sz="2400" b="1">
                <a:latin typeface="Calibri" pitchFamily="-109" charset="0"/>
              </a:rPr>
              <a:t>P</a:t>
            </a:r>
            <a:r>
              <a:rPr lang="en-GB" altLang="en-US" sz="2400" b="1" baseline="-25000">
                <a:latin typeface="Calibri" pitchFamily="-109" charset="0"/>
              </a:rPr>
              <a:t>X</a:t>
            </a:r>
            <a:r>
              <a:rPr lang="en-GB" altLang="en-US" sz="2400" b="1">
                <a:latin typeface="Calibri" pitchFamily="-109" charset="0"/>
              </a:rPr>
              <a:t> = $1</a:t>
            </a:r>
          </a:p>
          <a:p>
            <a:r>
              <a:rPr lang="en-GB" altLang="en-US" sz="2400" b="1">
                <a:latin typeface="Calibri" pitchFamily="-109" charset="0"/>
              </a:rPr>
              <a:t>P</a:t>
            </a:r>
            <a:r>
              <a:rPr lang="en-GB" altLang="en-US" sz="2400" b="1" baseline="-25000">
                <a:latin typeface="Calibri" pitchFamily="-109" charset="0"/>
              </a:rPr>
              <a:t>Y</a:t>
            </a:r>
            <a:r>
              <a:rPr lang="en-GB" altLang="en-US" sz="2400" b="1">
                <a:latin typeface="Calibri" pitchFamily="-109" charset="0"/>
              </a:rPr>
              <a:t> = $3</a:t>
            </a:r>
          </a:p>
          <a:p>
            <a:endParaRPr lang="en-GB" altLang="en-US" sz="2400" b="1">
              <a:latin typeface="Calibri" pitchFamily="-109" charset="0"/>
            </a:endParaRPr>
          </a:p>
          <a:p>
            <a:r>
              <a:rPr lang="en-GB" altLang="en-US" sz="2400" b="1">
                <a:latin typeface="Calibri" pitchFamily="-109" charset="0"/>
              </a:rPr>
              <a:t>Y = 3.33 - X/3 …. BL</a:t>
            </a:r>
            <a:r>
              <a:rPr lang="en-GB" altLang="en-US" sz="2400" b="1" baseline="-25000">
                <a:latin typeface="Calibri" pitchFamily="-109" charset="0"/>
              </a:rPr>
              <a:t>2</a:t>
            </a:r>
            <a:endParaRPr lang="en-GB" altLang="en-US" sz="2400" b="1">
              <a:latin typeface="Calibri" pitchFamily="-109" charset="0"/>
            </a:endParaRPr>
          </a:p>
        </p:txBody>
      </p:sp>
      <p:sp>
        <p:nvSpPr>
          <p:cNvPr id="9231" name="Line 12"/>
          <p:cNvSpPr>
            <a:spLocks noChangeShapeType="1"/>
          </p:cNvSpPr>
          <p:nvPr/>
        </p:nvSpPr>
        <p:spPr bwMode="auto">
          <a:xfrm>
            <a:off x="1143000" y="4191000"/>
            <a:ext cx="4910138" cy="2093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3"/>
          <p:cNvSpPr>
            <a:spLocks noChangeShapeType="1"/>
          </p:cNvSpPr>
          <p:nvPr/>
        </p:nvSpPr>
        <p:spPr bwMode="auto">
          <a:xfrm flipH="1">
            <a:off x="2743200" y="4191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Text Box 14"/>
          <p:cNvSpPr txBox="1">
            <a:spLocks noChangeArrowheads="1"/>
          </p:cNvSpPr>
          <p:nvPr/>
        </p:nvSpPr>
        <p:spPr bwMode="auto">
          <a:xfrm>
            <a:off x="3124200" y="38862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 BL</a:t>
            </a:r>
            <a:r>
              <a:rPr lang="en-GB" altLang="en-US" sz="2400" b="1" baseline="-25000">
                <a:latin typeface="Calibri" pitchFamily="-109" charset="0"/>
              </a:rPr>
              <a:t>1</a:t>
            </a:r>
            <a:endParaRPr lang="en-GB" altLang="en-US" sz="2400" b="1">
              <a:latin typeface="Calibri" pitchFamily="-109" charset="0"/>
            </a:endParaRPr>
          </a:p>
        </p:txBody>
      </p:sp>
      <p:sp>
        <p:nvSpPr>
          <p:cNvPr id="9234" name="Text Box 15"/>
          <p:cNvSpPr txBox="1">
            <a:spLocks noChangeArrowheads="1"/>
          </p:cNvSpPr>
          <p:nvPr/>
        </p:nvSpPr>
        <p:spPr bwMode="auto">
          <a:xfrm>
            <a:off x="1524000" y="5638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BL</a:t>
            </a:r>
            <a:r>
              <a:rPr lang="en-GB" altLang="en-US" sz="2400" b="1" baseline="-25000">
                <a:latin typeface="Calibri" pitchFamily="-109" charset="0"/>
              </a:rPr>
              <a:t>2</a:t>
            </a:r>
            <a:endParaRPr lang="en-GB" altLang="en-US" sz="2400" b="1">
              <a:latin typeface="Calibri" pitchFamily="-109" charset="0"/>
            </a:endParaRPr>
          </a:p>
        </p:txBody>
      </p:sp>
      <p:sp>
        <p:nvSpPr>
          <p:cNvPr id="9235" name="Line 16"/>
          <p:cNvSpPr>
            <a:spLocks noChangeShapeType="1"/>
          </p:cNvSpPr>
          <p:nvPr/>
        </p:nvSpPr>
        <p:spPr bwMode="auto">
          <a:xfrm flipH="1" flipV="1">
            <a:off x="1143000" y="5029200"/>
            <a:ext cx="4894263" cy="127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17"/>
          <p:cNvSpPr>
            <a:spLocks noChangeShapeType="1"/>
          </p:cNvSpPr>
          <p:nvPr/>
        </p:nvSpPr>
        <p:spPr bwMode="auto">
          <a:xfrm flipV="1">
            <a:off x="1905000" y="5257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Text Box 18"/>
          <p:cNvSpPr txBox="1">
            <a:spLocks noChangeArrowheads="1"/>
          </p:cNvSpPr>
          <p:nvPr/>
        </p:nvSpPr>
        <p:spPr bwMode="auto">
          <a:xfrm>
            <a:off x="381000" y="4953000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3.33</a:t>
            </a:r>
          </a:p>
        </p:txBody>
      </p:sp>
      <p:sp>
        <p:nvSpPr>
          <p:cNvPr id="9238" name="Text Box 19"/>
          <p:cNvSpPr txBox="1">
            <a:spLocks noChangeArrowheads="1"/>
          </p:cNvSpPr>
          <p:nvPr/>
        </p:nvSpPr>
        <p:spPr bwMode="auto">
          <a:xfrm>
            <a:off x="5975350" y="58499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10</a:t>
            </a:r>
          </a:p>
        </p:txBody>
      </p:sp>
      <p:sp>
        <p:nvSpPr>
          <p:cNvPr id="200724" name="Text Box 20"/>
          <p:cNvSpPr txBox="1">
            <a:spLocks noChangeArrowheads="1"/>
          </p:cNvSpPr>
          <p:nvPr/>
        </p:nvSpPr>
        <p:spPr bwMode="auto">
          <a:xfrm>
            <a:off x="5416550" y="2035175"/>
            <a:ext cx="36290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000" dirty="0">
                <a:solidFill>
                  <a:srgbClr val="FF0000"/>
                </a:solidFill>
                <a:latin typeface="Calibri" pitchFamily="-109" charset="0"/>
              </a:rPr>
              <a:t>If the price of </a:t>
            </a:r>
            <a:r>
              <a:rPr lang="en-US" altLang="en-US" sz="2000" dirty="0" smtClean="0">
                <a:solidFill>
                  <a:srgbClr val="FF0000"/>
                </a:solidFill>
                <a:latin typeface="Calibri" pitchFamily="-109" charset="0"/>
              </a:rPr>
              <a:t>Y </a:t>
            </a:r>
            <a:r>
              <a:rPr lang="en-US" altLang="en-US" sz="2000" dirty="0">
                <a:solidFill>
                  <a:srgbClr val="FF0000"/>
                </a:solidFill>
                <a:latin typeface="Calibri" pitchFamily="-109" charset="0"/>
              </a:rPr>
              <a:t>rises, the budget line gets </a:t>
            </a:r>
            <a:r>
              <a:rPr lang="en-US" altLang="en-US" sz="2000" dirty="0" smtClean="0">
                <a:solidFill>
                  <a:srgbClr val="FF0000"/>
                </a:solidFill>
                <a:latin typeface="Calibri" pitchFamily="-109" charset="0"/>
              </a:rPr>
              <a:t>flatter</a:t>
            </a:r>
            <a:r>
              <a:rPr lang="en-US" altLang="en-US" sz="2000" dirty="0" smtClean="0">
                <a:solidFill>
                  <a:srgbClr val="FF0000"/>
                </a:solidFill>
                <a:latin typeface="Calibri" pitchFamily="-10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alibri" pitchFamily="-109" charset="0"/>
              </a:rPr>
              <a:t>and the </a:t>
            </a:r>
            <a:r>
              <a:rPr lang="en-US" altLang="en-US" sz="2000" dirty="0" smtClean="0">
                <a:solidFill>
                  <a:srgbClr val="FF0000"/>
                </a:solidFill>
                <a:latin typeface="Calibri" pitchFamily="-109" charset="0"/>
              </a:rPr>
              <a:t>vertical</a:t>
            </a:r>
            <a:r>
              <a:rPr lang="en-US" altLang="en-US" sz="2000" dirty="0" smtClean="0">
                <a:solidFill>
                  <a:srgbClr val="FF0000"/>
                </a:solidFill>
                <a:latin typeface="Calibri" pitchFamily="-10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alibri" pitchFamily="-109" charset="0"/>
              </a:rPr>
              <a:t>intercept shifts </a:t>
            </a:r>
            <a:r>
              <a:rPr lang="en-US" altLang="en-US" sz="2000" dirty="0" smtClean="0">
                <a:solidFill>
                  <a:srgbClr val="FF0000"/>
                </a:solidFill>
                <a:latin typeface="Calibri" pitchFamily="-109" charset="0"/>
              </a:rPr>
              <a:t>down.</a:t>
            </a:r>
            <a:endParaRPr lang="en-US" altLang="en-US" sz="2000" dirty="0">
              <a:solidFill>
                <a:srgbClr val="FF0000"/>
              </a:solidFill>
              <a:latin typeface="Calibri" pitchFamily="-109" charset="0"/>
            </a:endParaRPr>
          </a:p>
          <a:p>
            <a:pPr algn="just"/>
            <a:endParaRPr lang="en-US" altLang="en-US" sz="2000" dirty="0">
              <a:latin typeface="Calibri" pitchFamily="-109" charset="0"/>
            </a:endParaRPr>
          </a:p>
          <a:p>
            <a:pPr algn="just"/>
            <a:r>
              <a:rPr lang="en-US" altLang="en-US" sz="2000" dirty="0">
                <a:solidFill>
                  <a:srgbClr val="FF0000"/>
                </a:solidFill>
                <a:latin typeface="Calibri" pitchFamily="-109" charset="0"/>
              </a:rPr>
              <a:t>If the price of </a:t>
            </a:r>
            <a:r>
              <a:rPr lang="en-US" altLang="en-US" sz="2000" dirty="0" smtClean="0">
                <a:solidFill>
                  <a:srgbClr val="FF0000"/>
                </a:solidFill>
                <a:latin typeface="Calibri" pitchFamily="-109" charset="0"/>
              </a:rPr>
              <a:t>Y </a:t>
            </a:r>
            <a:r>
              <a:rPr lang="en-US" altLang="en-US" sz="2000" dirty="0">
                <a:solidFill>
                  <a:srgbClr val="FF0000"/>
                </a:solidFill>
                <a:latin typeface="Calibri" pitchFamily="-109" charset="0"/>
              </a:rPr>
              <a:t>falls, the budget line gets </a:t>
            </a:r>
            <a:r>
              <a:rPr lang="en-US" altLang="en-US" sz="2000" i="1" dirty="0" smtClean="0">
                <a:solidFill>
                  <a:srgbClr val="FF0000"/>
                </a:solidFill>
                <a:latin typeface="Calibri" pitchFamily="-109" charset="0"/>
              </a:rPr>
              <a:t>steeper</a:t>
            </a:r>
            <a:r>
              <a:rPr lang="en-US" altLang="en-US" sz="2000" i="1" dirty="0" smtClean="0">
                <a:solidFill>
                  <a:srgbClr val="FF0000"/>
                </a:solidFill>
                <a:latin typeface="Calibri" pitchFamily="-10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alibri" pitchFamily="-109" charset="0"/>
              </a:rPr>
              <a:t>and the </a:t>
            </a:r>
            <a:r>
              <a:rPr lang="en-US" altLang="en-US" sz="2000" dirty="0" smtClean="0">
                <a:solidFill>
                  <a:srgbClr val="FF0000"/>
                </a:solidFill>
                <a:latin typeface="Calibri" pitchFamily="-109" charset="0"/>
              </a:rPr>
              <a:t>vertical</a:t>
            </a:r>
            <a:r>
              <a:rPr lang="en-US" altLang="en-US" sz="2000" dirty="0" smtClean="0">
                <a:solidFill>
                  <a:srgbClr val="FF0000"/>
                </a:solidFill>
                <a:latin typeface="Calibri" pitchFamily="-10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alibri" pitchFamily="-109" charset="0"/>
              </a:rPr>
              <a:t>intercept </a:t>
            </a:r>
            <a:r>
              <a:rPr lang="en-US" altLang="en-US" sz="2000" i="1" dirty="0">
                <a:solidFill>
                  <a:srgbClr val="FF0000"/>
                </a:solidFill>
                <a:latin typeface="Calibri" pitchFamily="-109" charset="0"/>
              </a:rPr>
              <a:t>shifts </a:t>
            </a:r>
            <a:r>
              <a:rPr lang="en-US" altLang="en-US" sz="2000" i="1" dirty="0" smtClean="0">
                <a:solidFill>
                  <a:srgbClr val="FF0000"/>
                </a:solidFill>
                <a:latin typeface="Calibri" pitchFamily="-109" charset="0"/>
              </a:rPr>
              <a:t>up.</a:t>
            </a:r>
          </a:p>
          <a:p>
            <a:pPr algn="just"/>
            <a:r>
              <a:rPr lang="en-US" altLang="en-US" sz="2000" i="1" dirty="0" smtClean="0">
                <a:solidFill>
                  <a:srgbClr val="FF0000"/>
                </a:solidFill>
                <a:latin typeface="Calibri" pitchFamily="-109" charset="0"/>
              </a:rPr>
              <a:t>(</a:t>
            </a:r>
            <a:r>
              <a:rPr lang="en-US" altLang="en-US" sz="2000" i="1" dirty="0" err="1" smtClean="0">
                <a:solidFill>
                  <a:srgbClr val="FF0000"/>
                </a:solidFill>
                <a:latin typeface="Calibri" pitchFamily="-109" charset="0"/>
              </a:rPr>
              <a:t>Py</a:t>
            </a:r>
            <a:r>
              <a:rPr lang="en-US" altLang="en-US" sz="2000" i="1" dirty="0" smtClean="0">
                <a:solidFill>
                  <a:srgbClr val="FF0000"/>
                </a:solidFill>
                <a:latin typeface="Calibri" pitchFamily="-109" charset="0"/>
              </a:rPr>
              <a:t> here goes from 2 to 3)</a:t>
            </a:r>
            <a:endParaRPr lang="en-US" altLang="en-US" sz="2000" dirty="0">
              <a:solidFill>
                <a:srgbClr val="FF0000"/>
              </a:solidFill>
              <a:latin typeface="Calibri" pitchFamily="-109" charset="0"/>
            </a:endParaRPr>
          </a:p>
        </p:txBody>
      </p:sp>
      <p:pic>
        <p:nvPicPr>
          <p:cNvPr id="200725" name="Picture 21" descr="SY01265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114550"/>
            <a:ext cx="1793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26" name="Picture 22" descr="SY01265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3236913"/>
            <a:ext cx="1793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36" name="AutoShape 3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9219" name="Object 3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Clip" r:id="rId6" imgW="1819440" imgH="1816920" progId="MS_ClipArt_Gallery.2">
                  <p:embed/>
                </p:oleObj>
              </mc:Choice>
              <mc:Fallback>
                <p:oleObj name="Clip" r:id="rId6" imgW="1819440" imgH="1816920" progId="MS_ClipArt_Gallery.2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43" name="Picture 3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4" name="Picture 3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5" name="Picture 3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0" name="Object 37">
            <a:hlinkClick r:id="rId11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Clip" r:id="rId12" imgW="1819440" imgH="1815840" progId="MS_ClipArt_Gallery.2">
                  <p:embed/>
                </p:oleObj>
              </mc:Choice>
              <mc:Fallback>
                <p:oleObj name="Clip" r:id="rId12" imgW="1819440" imgH="1815840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Text Box 3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9247" name="Picture 3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44" name="Text Box 40"/>
          <p:cNvSpPr txBox="1">
            <a:spLocks noChangeArrowheads="1"/>
          </p:cNvSpPr>
          <p:nvPr/>
        </p:nvSpPr>
        <p:spPr bwMode="auto">
          <a:xfrm>
            <a:off x="2913063" y="1296988"/>
            <a:ext cx="3209925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>
                <a:solidFill>
                  <a:srgbClr val="000000"/>
                </a:solidFill>
                <a:latin typeface="Calibri" pitchFamily="-109" charset="0"/>
              </a:rPr>
              <a:t>Rotation of a budget line</a:t>
            </a:r>
            <a:endParaRPr lang="en-US" altLang="en-US" sz="2400">
              <a:solidFill>
                <a:srgbClr val="000000"/>
              </a:solidFill>
              <a:latin typeface="Calibri" pitchFamily="-109" charset="0"/>
            </a:endParaRPr>
          </a:p>
        </p:txBody>
      </p:sp>
      <p:sp>
        <p:nvSpPr>
          <p:cNvPr id="200745" name="AutoShape 4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A Budget Constraint Example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2" grpId="0" autoUpdateAnimBg="0"/>
      <p:bldP spid="200713" grpId="0" autoUpdateAnimBg="0"/>
      <p:bldP spid="2007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F4240A-F84F-48C1-83AE-E8543BB68740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2468563" y="1673225"/>
            <a:ext cx="3970337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Calibri" pitchFamily="-109" charset="0"/>
              </a:rPr>
              <a:t>Two goods available: X and Y</a:t>
            </a:r>
          </a:p>
          <a:p>
            <a:endParaRPr lang="en-US" altLang="en-US" sz="2400">
              <a:latin typeface="Calibri" pitchFamily="-109" charset="0"/>
            </a:endParaRPr>
          </a:p>
          <a:p>
            <a:pPr lvl="2"/>
            <a:r>
              <a:rPr lang="en-US" altLang="en-US" sz="2400">
                <a:latin typeface="Calibri" pitchFamily="-109" charset="0"/>
              </a:rPr>
              <a:t>I = $800</a:t>
            </a:r>
          </a:p>
          <a:p>
            <a:pPr lvl="2"/>
            <a:r>
              <a:rPr lang="en-US" altLang="en-US" sz="2400">
                <a:latin typeface="Calibri" pitchFamily="-109" charset="0"/>
              </a:rPr>
              <a:t>P</a:t>
            </a:r>
            <a:r>
              <a:rPr lang="en-US" altLang="en-US" sz="2400" baseline="-25000">
                <a:latin typeface="Calibri" pitchFamily="-109" charset="0"/>
              </a:rPr>
              <a:t>x</a:t>
            </a:r>
            <a:r>
              <a:rPr lang="en-US" altLang="en-US" sz="2400">
                <a:latin typeface="Calibri" pitchFamily="-109" charset="0"/>
              </a:rPr>
              <a:t> = $20</a:t>
            </a:r>
          </a:p>
          <a:p>
            <a:pPr lvl="2"/>
            <a:r>
              <a:rPr lang="en-US" altLang="en-US" sz="2400">
                <a:latin typeface="Calibri" pitchFamily="-109" charset="0"/>
              </a:rPr>
              <a:t>P</a:t>
            </a:r>
            <a:r>
              <a:rPr lang="en-US" altLang="en-US" sz="2400" baseline="-25000">
                <a:latin typeface="Calibri" pitchFamily="-109" charset="0"/>
              </a:rPr>
              <a:t>y</a:t>
            </a:r>
            <a:r>
              <a:rPr lang="en-US" altLang="en-US" sz="2400">
                <a:latin typeface="Calibri" pitchFamily="-109" charset="0"/>
              </a:rPr>
              <a:t> = $40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914400" y="3962400"/>
            <a:ext cx="3200400" cy="14779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alibri" pitchFamily="-109" charset="0"/>
              </a:rPr>
              <a:t>All income spent on X → I/P</a:t>
            </a:r>
            <a:r>
              <a:rPr lang="en-US" altLang="en-US" baseline="-25000">
                <a:latin typeface="Calibri" pitchFamily="-109" charset="0"/>
              </a:rPr>
              <a:t>x</a:t>
            </a:r>
            <a:r>
              <a:rPr lang="en-US" altLang="en-US">
                <a:latin typeface="Calibri" pitchFamily="-109" charset="0"/>
              </a:rPr>
              <a:t> units of X bought</a:t>
            </a:r>
          </a:p>
          <a:p>
            <a:endParaRPr lang="en-US" altLang="en-US">
              <a:latin typeface="Calibri" pitchFamily="-109" charset="0"/>
            </a:endParaRPr>
          </a:p>
          <a:p>
            <a:r>
              <a:rPr lang="en-US" altLang="en-US">
                <a:latin typeface="Calibri" pitchFamily="-109" charset="0"/>
              </a:rPr>
              <a:t>All income spent on Y → I/P</a:t>
            </a:r>
            <a:r>
              <a:rPr lang="en-US" altLang="en-US" baseline="-25000">
                <a:latin typeface="Calibri" pitchFamily="-109" charset="0"/>
              </a:rPr>
              <a:t>y</a:t>
            </a:r>
            <a:r>
              <a:rPr lang="en-US" altLang="en-US">
                <a:latin typeface="Calibri" pitchFamily="-109" charset="0"/>
              </a:rPr>
              <a:t> units of X bought</a:t>
            </a:r>
          </a:p>
        </p:txBody>
      </p:sp>
      <p:sp>
        <p:nvSpPr>
          <p:cNvPr id="197651" name="AutoShape 19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0242" name="Object 20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21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22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23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3" name="Object 24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25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10252" name="Picture 26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59" name="AutoShape 27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A Budget Constraint Example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800600" y="3886200"/>
            <a:ext cx="3886200" cy="23082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alibri" pitchFamily="-109" charset="0"/>
              </a:rPr>
              <a:t>Budget Line 1:  </a:t>
            </a:r>
          </a:p>
          <a:p>
            <a:r>
              <a:rPr lang="en-US" altLang="en-US">
                <a:latin typeface="Calibri" pitchFamily="-109" charset="0"/>
              </a:rPr>
              <a:t>20X + 40Y = 800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alibri" pitchFamily="-109" charset="0"/>
              </a:rPr>
              <a:t>Or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alibri" pitchFamily="-109" charset="0"/>
              </a:rPr>
              <a:t>Y = 20 – X/2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alibri" pitchFamily="-109" charset="0"/>
              </a:rPr>
              <a:t>Slope of Budget Line = -P</a:t>
            </a:r>
            <a:r>
              <a:rPr lang="en-US" altLang="en-US" baseline="-25000">
                <a:latin typeface="Calibri" pitchFamily="-109" charset="0"/>
              </a:rPr>
              <a:t>x</a:t>
            </a:r>
            <a:r>
              <a:rPr lang="en-US" altLang="en-US">
                <a:latin typeface="Calibri" pitchFamily="-109" charset="0"/>
              </a:rPr>
              <a:t>/P</a:t>
            </a:r>
            <a:r>
              <a:rPr lang="en-US" altLang="en-US" baseline="-25000">
                <a:latin typeface="Calibri" pitchFamily="-109" charset="0"/>
              </a:rPr>
              <a:t>y</a:t>
            </a:r>
            <a:r>
              <a:rPr lang="en-US" altLang="en-US">
                <a:latin typeface="Calibri" pitchFamily="-109" charset="0"/>
              </a:rPr>
              <a:t> = -1/2</a:t>
            </a:r>
          </a:p>
          <a:p>
            <a:pPr>
              <a:spcBef>
                <a:spcPct val="50000"/>
              </a:spcBef>
            </a:pPr>
            <a:endParaRPr lang="en-US" altLang="en-US"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9" grpId="0" animBg="1" autoUpdateAnimBg="0"/>
      <p:bldP spid="1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331DC7-BB98-44DC-B990-371566FF8C1B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97651" name="AutoShape 19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1266" name="Object 20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21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22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23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7" name="Object 24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25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11274" name="Picture 26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59" name="AutoShape 27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A Budget Constraint Example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pic>
        <p:nvPicPr>
          <p:cNvPr id="1127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576388"/>
            <a:ext cx="79343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2C8F18-2F70-4F30-80B4-A3C7DBADA58E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960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400">
              <a:latin typeface="Calibri" pitchFamily="-109" charset="0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2590800" y="3810000"/>
            <a:ext cx="3516313" cy="19383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rgbClr val="000066"/>
                </a:solidFill>
                <a:latin typeface="Calibri" pitchFamily="-109" charset="0"/>
              </a:rPr>
              <a:t>Consumer’s Problem:</a:t>
            </a:r>
          </a:p>
          <a:p>
            <a:endParaRPr lang="en-US" altLang="en-US" sz="2400">
              <a:latin typeface="Calibri" pitchFamily="-109" charset="0"/>
            </a:endParaRPr>
          </a:p>
          <a:p>
            <a:r>
              <a:rPr lang="en-US" altLang="en-US" sz="2400">
                <a:latin typeface="Calibri" pitchFamily="-109" charset="0"/>
              </a:rPr>
              <a:t>Max U(X,Y) </a:t>
            </a:r>
          </a:p>
          <a:p>
            <a:endParaRPr lang="en-US" altLang="en-US" sz="2400">
              <a:latin typeface="Calibri" pitchFamily="-109" charset="0"/>
            </a:endParaRPr>
          </a:p>
          <a:p>
            <a:r>
              <a:rPr lang="en-US" altLang="en-US" sz="2400">
                <a:latin typeface="Calibri" pitchFamily="-109" charset="0"/>
              </a:rPr>
              <a:t>Subject to: P</a:t>
            </a:r>
            <a:r>
              <a:rPr lang="en-US" altLang="en-US" sz="2400" baseline="-25000">
                <a:latin typeface="Calibri" pitchFamily="-109" charset="0"/>
              </a:rPr>
              <a:t>x</a:t>
            </a:r>
            <a:r>
              <a:rPr lang="en-US" altLang="en-US" sz="2400">
                <a:latin typeface="Calibri" pitchFamily="-109" charset="0"/>
              </a:rPr>
              <a:t>X + P</a:t>
            </a:r>
            <a:r>
              <a:rPr lang="en-US" altLang="en-US" sz="2400" baseline="-25000">
                <a:latin typeface="Calibri" pitchFamily="-109" charset="0"/>
              </a:rPr>
              <a:t>y</a:t>
            </a:r>
            <a:r>
              <a:rPr lang="en-US" altLang="en-US" sz="2400">
                <a:latin typeface="Calibri" pitchFamily="-109" charset="0"/>
              </a:rPr>
              <a:t>Y </a:t>
            </a:r>
            <a:r>
              <a:rPr lang="en-US" altLang="en-US" sz="2400" u="sng">
                <a:latin typeface="Calibri" pitchFamily="-109" charset="0"/>
              </a:rPr>
              <a:t>&lt;</a:t>
            </a:r>
            <a:r>
              <a:rPr lang="en-US" altLang="en-US" sz="2400">
                <a:latin typeface="Calibri" pitchFamily="-109" charset="0"/>
              </a:rPr>
              <a:t> I</a:t>
            </a:r>
          </a:p>
        </p:txBody>
      </p:sp>
      <p:sp>
        <p:nvSpPr>
          <p:cNvPr id="201743" name="AutoShape 1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2290" name="Object 16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6" name="Picture 1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1" name="Object 20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2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12300" name="Picture 2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51" name="AutoShape 2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Consumer Choice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2302" name="Rectangle 24"/>
          <p:cNvSpPr>
            <a:spLocks noChangeArrowheads="1"/>
          </p:cNvSpPr>
          <p:nvPr/>
        </p:nvSpPr>
        <p:spPr bwMode="auto">
          <a:xfrm>
            <a:off x="1524000" y="1524000"/>
            <a:ext cx="563880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 eaLnBrk="1" hangingPunct="1"/>
            <a:r>
              <a:rPr lang="en-US" altLang="en-US" sz="2400" b="1">
                <a:solidFill>
                  <a:srgbClr val="000066"/>
                </a:solidFill>
                <a:latin typeface="Calibri" pitchFamily="-109" charset="0"/>
              </a:rPr>
              <a:t>Assume:</a:t>
            </a:r>
            <a:r>
              <a:rPr lang="en-US" altLang="en-US">
                <a:solidFill>
                  <a:srgbClr val="000066"/>
                </a:solidFill>
                <a:latin typeface="Calibri" pitchFamily="-109" charset="0"/>
              </a:rPr>
              <a:t> </a:t>
            </a:r>
          </a:p>
          <a:p>
            <a:pPr lvl="1" algn="just" eaLnBrk="1" hangingPunct="1"/>
            <a:endParaRPr lang="en-US" altLang="en-US">
              <a:solidFill>
                <a:srgbClr val="000066"/>
              </a:solidFill>
              <a:latin typeface="Calibri" pitchFamily="-109" charset="0"/>
            </a:endParaRPr>
          </a:p>
          <a:p>
            <a:pPr lvl="1" algn="just" eaLnBrk="1" hangingPunct="1"/>
            <a:r>
              <a:rPr lang="en-US" altLang="en-US" noProof="1">
                <a:latin typeface="Calibri" pitchFamily="-109" charset="0"/>
                <a:sym typeface="Wingdings" pitchFamily="2" charset="2"/>
              </a:rPr>
              <a:t></a:t>
            </a:r>
            <a:r>
              <a:rPr lang="en-US" altLang="en-US">
                <a:latin typeface="Calibri" pitchFamily="-109" charset="0"/>
              </a:rPr>
              <a:t> Only non-negative quantities </a:t>
            </a:r>
          </a:p>
          <a:p>
            <a:pPr lvl="1" algn="just" eaLnBrk="1" hangingPunct="1"/>
            <a:r>
              <a:rPr lang="en-US" altLang="en-US" noProof="1">
                <a:latin typeface="Calibri" pitchFamily="-109" charset="0"/>
                <a:sym typeface="Wingdings" pitchFamily="2" charset="2"/>
              </a:rPr>
              <a:t></a:t>
            </a:r>
            <a:r>
              <a:rPr lang="en-US" altLang="en-US">
                <a:latin typeface="Calibri" pitchFamily="-109" charset="0"/>
              </a:rPr>
              <a:t> "Rational” choice:  The consumer chooses the basket that  maximizes his satisfaction given  the constraint that his budget  imposes.</a:t>
            </a:r>
          </a:p>
        </p:txBody>
      </p:sp>
      <p:sp>
        <p:nvSpPr>
          <p:cNvPr id="201753" name="AutoShape 25"/>
          <p:cNvSpPr>
            <a:spLocks noChangeArrowheads="1"/>
          </p:cNvSpPr>
          <p:nvPr/>
        </p:nvSpPr>
        <p:spPr bwMode="auto">
          <a:xfrm>
            <a:off x="7315200" y="2209800"/>
            <a:ext cx="609600" cy="3505200"/>
          </a:xfrm>
          <a:prstGeom prst="curvedLef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E2671A-D487-4BD3-9E53-F9E462462FB3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1049338" y="1462088"/>
            <a:ext cx="7086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400" b="1">
                <a:solidFill>
                  <a:srgbClr val="000066"/>
                </a:solidFill>
                <a:latin typeface="Calibri" pitchFamily="-109" charset="0"/>
              </a:rPr>
              <a:t>Interior Optimum:</a:t>
            </a:r>
            <a:r>
              <a:rPr lang="en-US" altLang="en-US" sz="2400">
                <a:latin typeface="Calibri" pitchFamily="-109" charset="0"/>
              </a:rPr>
              <a:t> The optimal consumption basket is at a point where the indifference curve is just </a:t>
            </a:r>
            <a:r>
              <a:rPr lang="en-US" altLang="en-US" sz="2400" i="1">
                <a:latin typeface="Calibri" pitchFamily="-109" charset="0"/>
              </a:rPr>
              <a:t>tangent</a:t>
            </a:r>
            <a:r>
              <a:rPr lang="en-US" altLang="en-US" sz="2400">
                <a:latin typeface="Calibri" pitchFamily="-109" charset="0"/>
              </a:rPr>
              <a:t> to the budget line.</a:t>
            </a:r>
          </a:p>
          <a:p>
            <a:pPr algn="just"/>
            <a:endParaRPr lang="en-US" altLang="en-US" sz="2400">
              <a:latin typeface="Calibri" pitchFamily="-109" charset="0"/>
            </a:endParaRPr>
          </a:p>
          <a:p>
            <a:pPr algn="just"/>
            <a:r>
              <a:rPr lang="en-US" altLang="en-US" sz="2400">
                <a:latin typeface="Calibri" pitchFamily="-109" charset="0"/>
              </a:rPr>
              <a:t>A </a:t>
            </a:r>
            <a:r>
              <a:rPr lang="en-US" altLang="en-US" sz="2400" b="1">
                <a:solidFill>
                  <a:srgbClr val="000066"/>
                </a:solidFill>
                <a:latin typeface="Calibri" pitchFamily="-109" charset="0"/>
              </a:rPr>
              <a:t>tangent</a:t>
            </a:r>
            <a:r>
              <a:rPr lang="en-US" altLang="en-US" sz="2400" b="1">
                <a:latin typeface="Calibri" pitchFamily="-109" charset="0"/>
              </a:rPr>
              <a:t>:</a:t>
            </a:r>
            <a:r>
              <a:rPr lang="en-US" altLang="en-US" sz="2400">
                <a:latin typeface="Calibri" pitchFamily="-109" charset="0"/>
              </a:rPr>
              <a:t> to a function is a straight line that has the same slope as the function…</a:t>
            </a:r>
            <a:r>
              <a:rPr lang="en-US" altLang="en-US" sz="2400" i="1">
                <a:latin typeface="Calibri" pitchFamily="-109" charset="0"/>
              </a:rPr>
              <a:t>therefore….</a:t>
            </a:r>
            <a:endParaRPr lang="en-US" altLang="en-US" sz="2400">
              <a:latin typeface="Calibri" pitchFamily="-109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-10072688" y="7761288"/>
          <a:ext cx="97694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Document" r:id="rId3" imgW="9765720" imgH="1076400" progId="Word.Document.8">
                  <p:embed/>
                </p:oleObj>
              </mc:Choice>
              <mc:Fallback>
                <p:oleObj name="Document" r:id="rId3" imgW="9765720" imgH="1076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072688" y="7761288"/>
                        <a:ext cx="976947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1296988" y="7578725"/>
          <a:ext cx="74374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Document" r:id="rId5" imgW="7628400" imgH="806760" progId="Word.Document.8">
                  <p:embed/>
                </p:oleObj>
              </mc:Choice>
              <mc:Fallback>
                <p:oleObj name="Document" r:id="rId5" imgW="7628400" imgH="8067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7578725"/>
                        <a:ext cx="743743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8"/>
          <p:cNvGraphicFramePr>
            <a:graphicFrameLocks noChangeAspect="1"/>
          </p:cNvGraphicFramePr>
          <p:nvPr/>
        </p:nvGraphicFramePr>
        <p:xfrm>
          <a:off x="1066800" y="4724400"/>
          <a:ext cx="63023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Document" r:id="rId7" imgW="5484673" imgH="1222968" progId="Word.Document.8">
                  <p:embed/>
                </p:oleObj>
              </mc:Choice>
              <mc:Fallback>
                <p:oleObj name="Document" r:id="rId7" imgW="5484673" imgH="122296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6302375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1136650" y="5029200"/>
            <a:ext cx="6934200" cy="1187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400">
                <a:latin typeface="Calibri" pitchFamily="-109" charset="0"/>
              </a:rPr>
              <a:t>“The rate at which the </a:t>
            </a:r>
            <a:r>
              <a:rPr lang="en-US" altLang="en-US" sz="2400" i="1">
                <a:latin typeface="Calibri" pitchFamily="-109" charset="0"/>
              </a:rPr>
              <a:t>consumer</a:t>
            </a:r>
            <a:r>
              <a:rPr lang="en-US" altLang="en-US" sz="2400">
                <a:latin typeface="Calibri" pitchFamily="-109" charset="0"/>
              </a:rPr>
              <a:t> would be willing to exchange X for Y is the same as the rate at which they are exchanged in the </a:t>
            </a:r>
            <a:r>
              <a:rPr lang="en-US" altLang="en-US" sz="2400" i="1">
                <a:latin typeface="Calibri" pitchFamily="-109" charset="0"/>
              </a:rPr>
              <a:t>marketplace</a:t>
            </a:r>
            <a:r>
              <a:rPr lang="en-US" altLang="en-US" sz="2400">
                <a:latin typeface="Calibri" pitchFamily="-109" charset="0"/>
              </a:rPr>
              <a:t>.”</a:t>
            </a:r>
          </a:p>
        </p:txBody>
      </p:sp>
      <p:sp>
        <p:nvSpPr>
          <p:cNvPr id="202771" name="AutoShape 19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3317" name="Object 20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Clip" r:id="rId9" imgW="1819440" imgH="1816920" progId="MS_ClipArt_Gallery.2">
                  <p:embed/>
                </p:oleObj>
              </mc:Choice>
              <mc:Fallback>
                <p:oleObj name="Clip" r:id="rId9" imgW="1819440" imgH="181692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3" name="Picture 21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22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23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8" name="Object 24">
            <a:hlinkClick r:id="rId14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Clip" r:id="rId15" imgW="1819440" imgH="1815840" progId="MS_ClipArt_Gallery.2">
                  <p:embed/>
                </p:oleObj>
              </mc:Choice>
              <mc:Fallback>
                <p:oleObj name="Clip" r:id="rId15" imgW="1819440" imgH="1815840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25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13327" name="Picture 26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79" name="AutoShape 27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Interior Optimum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3329" name="Text Box 5"/>
          <p:cNvSpPr txBox="1">
            <a:spLocks noChangeArrowheads="1"/>
          </p:cNvSpPr>
          <p:nvPr/>
        </p:nvSpPr>
        <p:spPr bwMode="auto">
          <a:xfrm>
            <a:off x="1219200" y="3962400"/>
            <a:ext cx="6767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>
                <a:latin typeface="Calibri" pitchFamily="-109" charset="0"/>
              </a:rPr>
              <a:t>MRSx,y = MU</a:t>
            </a:r>
            <a:r>
              <a:rPr lang="en-US" altLang="en-US" sz="3200" baseline="-25000">
                <a:latin typeface="Calibri" pitchFamily="-109" charset="0"/>
              </a:rPr>
              <a:t>x</a:t>
            </a:r>
            <a:r>
              <a:rPr lang="en-US" altLang="en-US" sz="3200">
                <a:latin typeface="Calibri" pitchFamily="-109" charset="0"/>
              </a:rPr>
              <a:t>/MU</a:t>
            </a:r>
            <a:r>
              <a:rPr lang="en-US" altLang="en-US" sz="3200" baseline="-25000">
                <a:latin typeface="Calibri" pitchFamily="-109" charset="0"/>
              </a:rPr>
              <a:t>y </a:t>
            </a:r>
            <a:r>
              <a:rPr lang="en-US" altLang="en-US" sz="3200">
                <a:latin typeface="Calibri" pitchFamily="-109" charset="0"/>
              </a:rPr>
              <a:t>= P</a:t>
            </a:r>
            <a:r>
              <a:rPr lang="en-US" altLang="en-US" sz="3200" baseline="-25000">
                <a:latin typeface="Calibri" pitchFamily="-109" charset="0"/>
              </a:rPr>
              <a:t>x</a:t>
            </a:r>
            <a:r>
              <a:rPr lang="en-US" altLang="en-US" sz="3200">
                <a:latin typeface="Calibri" pitchFamily="-109" charset="0"/>
              </a:rPr>
              <a:t>/P</a:t>
            </a:r>
            <a:r>
              <a:rPr lang="en-US" altLang="en-US" sz="3200" baseline="-25000">
                <a:latin typeface="Calibri" pitchFamily="-109" charset="0"/>
              </a:rPr>
              <a:t>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0FF7B2-1FAF-4891-AF8C-3D2E207CC473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4341" name="Line 2"/>
          <p:cNvSpPr>
            <a:spLocks noChangeShapeType="1"/>
          </p:cNvSpPr>
          <p:nvPr/>
        </p:nvSpPr>
        <p:spPr bwMode="auto">
          <a:xfrm>
            <a:off x="1536700" y="6197600"/>
            <a:ext cx="586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3"/>
          <p:cNvSpPr>
            <a:spLocks noChangeShapeType="1"/>
          </p:cNvSpPr>
          <p:nvPr/>
        </p:nvSpPr>
        <p:spPr bwMode="auto">
          <a:xfrm flipH="1" flipV="1">
            <a:off x="1511300" y="1509713"/>
            <a:ext cx="25400" cy="4687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1536700" y="2879725"/>
            <a:ext cx="320040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1060450" y="12747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Y</a:t>
            </a:r>
          </a:p>
        </p:txBody>
      </p:sp>
      <p:sp>
        <p:nvSpPr>
          <p:cNvPr id="14345" name="Text Box 6"/>
          <p:cNvSpPr txBox="1">
            <a:spLocks noChangeArrowheads="1"/>
          </p:cNvSpPr>
          <p:nvPr/>
        </p:nvSpPr>
        <p:spPr bwMode="auto">
          <a:xfrm>
            <a:off x="7480300" y="5969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X</a:t>
            </a:r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3517900" y="360680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 </a:t>
            </a:r>
          </a:p>
        </p:txBody>
      </p:sp>
      <p:sp>
        <p:nvSpPr>
          <p:cNvPr id="14347" name="Text Box 8"/>
          <p:cNvSpPr txBox="1">
            <a:spLocks noChangeArrowheads="1"/>
          </p:cNvSpPr>
          <p:nvPr/>
        </p:nvSpPr>
        <p:spPr bwMode="auto">
          <a:xfrm>
            <a:off x="2819400" y="6061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 b="1">
              <a:latin typeface="Calibri" pitchFamily="-109" charset="0"/>
            </a:endParaRPr>
          </a:p>
        </p:txBody>
      </p:sp>
      <p:sp>
        <p:nvSpPr>
          <p:cNvPr id="14348" name="Arc 9"/>
          <p:cNvSpPr>
            <a:spLocks/>
          </p:cNvSpPr>
          <p:nvPr/>
        </p:nvSpPr>
        <p:spPr bwMode="auto">
          <a:xfrm>
            <a:off x="2249488" y="2692400"/>
            <a:ext cx="3190875" cy="2482850"/>
          </a:xfrm>
          <a:custGeom>
            <a:avLst/>
            <a:gdLst>
              <a:gd name="T0" fmla="*/ 2147483647 w 23295"/>
              <a:gd name="T1" fmla="*/ 2147483647 h 21600"/>
              <a:gd name="T2" fmla="*/ 0 w 23295"/>
              <a:gd name="T3" fmla="*/ 2147483647 h 21600"/>
              <a:gd name="T4" fmla="*/ 2147483647 w 23295"/>
              <a:gd name="T5" fmla="*/ 0 h 21600"/>
              <a:gd name="T6" fmla="*/ 0 60000 65536"/>
              <a:gd name="T7" fmla="*/ 0 60000 65536"/>
              <a:gd name="T8" fmla="*/ 0 60000 65536"/>
              <a:gd name="T9" fmla="*/ 0 w 23295"/>
              <a:gd name="T10" fmla="*/ 0 h 21600"/>
              <a:gd name="T11" fmla="*/ 23295 w 2329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95" h="21600" fill="none" extrusionOk="0">
                <a:moveTo>
                  <a:pt x="23294" y="21516"/>
                </a:moveTo>
                <a:cubicBezTo>
                  <a:pt x="22664" y="21572"/>
                  <a:pt x="22031" y="21599"/>
                  <a:pt x="21399" y="21600"/>
                </a:cubicBezTo>
                <a:cubicBezTo>
                  <a:pt x="10606" y="21600"/>
                  <a:pt x="1470" y="13634"/>
                  <a:pt x="0" y="2942"/>
                </a:cubicBezTo>
              </a:path>
              <a:path w="23295" h="21600" stroke="0" extrusionOk="0">
                <a:moveTo>
                  <a:pt x="23294" y="21516"/>
                </a:moveTo>
                <a:cubicBezTo>
                  <a:pt x="22664" y="21572"/>
                  <a:pt x="22031" y="21599"/>
                  <a:pt x="21399" y="21600"/>
                </a:cubicBezTo>
                <a:cubicBezTo>
                  <a:pt x="10606" y="21600"/>
                  <a:pt x="1470" y="13634"/>
                  <a:pt x="0" y="2942"/>
                </a:cubicBezTo>
                <a:lnTo>
                  <a:pt x="21399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 Box 10"/>
          <p:cNvSpPr txBox="1">
            <a:spLocks noChangeArrowheads="1"/>
          </p:cNvSpPr>
          <p:nvPr/>
        </p:nvSpPr>
        <p:spPr bwMode="auto">
          <a:xfrm>
            <a:off x="2663825" y="3810000"/>
            <a:ext cx="3968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14350" name="Text Box 11"/>
          <p:cNvSpPr txBox="1">
            <a:spLocks noChangeArrowheads="1"/>
          </p:cNvSpPr>
          <p:nvPr/>
        </p:nvSpPr>
        <p:spPr bwMode="auto">
          <a:xfrm>
            <a:off x="2968625" y="3800475"/>
            <a:ext cx="450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Optimal Choice </a:t>
            </a:r>
            <a:r>
              <a:rPr lang="en-GB" altLang="en-US" sz="2400" i="1">
                <a:latin typeface="Calibri" pitchFamily="-109" charset="0"/>
              </a:rPr>
              <a:t>(interior solution)</a:t>
            </a:r>
          </a:p>
        </p:txBody>
      </p:sp>
      <p:sp>
        <p:nvSpPr>
          <p:cNvPr id="14351" name="Text Box 12"/>
          <p:cNvSpPr txBox="1">
            <a:spLocks noChangeArrowheads="1"/>
          </p:cNvSpPr>
          <p:nvPr/>
        </p:nvSpPr>
        <p:spPr bwMode="auto">
          <a:xfrm>
            <a:off x="5407025" y="494347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IC</a:t>
            </a:r>
          </a:p>
        </p:txBody>
      </p:sp>
      <p:sp>
        <p:nvSpPr>
          <p:cNvPr id="14352" name="Text Box 13"/>
          <p:cNvSpPr txBox="1">
            <a:spLocks noChangeArrowheads="1"/>
          </p:cNvSpPr>
          <p:nvPr/>
        </p:nvSpPr>
        <p:spPr bwMode="auto">
          <a:xfrm>
            <a:off x="4645025" y="56642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BL</a:t>
            </a:r>
          </a:p>
        </p:txBody>
      </p:sp>
      <p:sp>
        <p:nvSpPr>
          <p:cNvPr id="14353" name="Text Box 14"/>
          <p:cNvSpPr txBox="1">
            <a:spLocks noChangeArrowheads="1"/>
          </p:cNvSpPr>
          <p:nvPr/>
        </p:nvSpPr>
        <p:spPr bwMode="auto">
          <a:xfrm>
            <a:off x="1216025" y="6086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0</a:t>
            </a:r>
          </a:p>
        </p:txBody>
      </p:sp>
      <p:sp>
        <p:nvSpPr>
          <p:cNvPr id="14354" name="Text Box 15"/>
          <p:cNvSpPr txBox="1">
            <a:spLocks noChangeArrowheads="1"/>
          </p:cNvSpPr>
          <p:nvPr/>
        </p:nvSpPr>
        <p:spPr bwMode="auto">
          <a:xfrm>
            <a:off x="1901825" y="5400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C</a:t>
            </a:r>
          </a:p>
        </p:txBody>
      </p:sp>
      <p:sp>
        <p:nvSpPr>
          <p:cNvPr id="14355" name="Text Box 16"/>
          <p:cNvSpPr txBox="1">
            <a:spLocks noChangeArrowheads="1"/>
          </p:cNvSpPr>
          <p:nvPr/>
        </p:nvSpPr>
        <p:spPr bwMode="auto">
          <a:xfrm>
            <a:off x="1749425" y="5257800"/>
            <a:ext cx="3968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14356" name="Text Box 17"/>
          <p:cNvSpPr txBox="1">
            <a:spLocks noChangeArrowheads="1"/>
          </p:cNvSpPr>
          <p:nvPr/>
        </p:nvSpPr>
        <p:spPr bwMode="auto">
          <a:xfrm>
            <a:off x="3121025" y="1711325"/>
            <a:ext cx="3968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14357" name="Text Box 18"/>
          <p:cNvSpPr txBox="1">
            <a:spLocks noChangeArrowheads="1"/>
          </p:cNvSpPr>
          <p:nvPr/>
        </p:nvSpPr>
        <p:spPr bwMode="auto">
          <a:xfrm>
            <a:off x="3365500" y="1701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B</a:t>
            </a:r>
          </a:p>
        </p:txBody>
      </p:sp>
      <p:sp>
        <p:nvSpPr>
          <p:cNvPr id="14358" name="Line 19"/>
          <p:cNvSpPr>
            <a:spLocks noChangeShapeType="1"/>
          </p:cNvSpPr>
          <p:nvPr/>
        </p:nvSpPr>
        <p:spPr bwMode="auto">
          <a:xfrm flipV="1">
            <a:off x="2895600" y="2006600"/>
            <a:ext cx="207010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20"/>
          <p:cNvSpPr txBox="1">
            <a:spLocks noChangeArrowheads="1"/>
          </p:cNvSpPr>
          <p:nvPr/>
        </p:nvSpPr>
        <p:spPr bwMode="auto">
          <a:xfrm>
            <a:off x="4191000" y="2590800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Preference Direction</a:t>
            </a:r>
          </a:p>
        </p:txBody>
      </p:sp>
      <p:sp>
        <p:nvSpPr>
          <p:cNvPr id="204830" name="AutoShape 3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4338" name="Object 31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61" name="Picture 3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2" name="Picture 3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3" name="Picture 3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39" name="Object 35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4" name="Text Box 3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14365" name="Picture 3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9" name="AutoShape 39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Interior Consumer Optimum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BC8EE1-83DF-49EA-9813-ABC835B631CE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3517900" y="360680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 </a:t>
            </a: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2819400" y="6061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 b="1">
              <a:latin typeface="Calibri" pitchFamily="-109" charset="0"/>
            </a:endParaRPr>
          </a:p>
        </p:txBody>
      </p:sp>
      <p:sp>
        <p:nvSpPr>
          <p:cNvPr id="204830" name="AutoShape 3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5362" name="Object 31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8" name="Picture 3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3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3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3" name="Object 35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3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15372" name="Picture 3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9" name="AutoShape 39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Interior Consumer Optimum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pic>
        <p:nvPicPr>
          <p:cNvPr id="15374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8007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625F40-145D-4ED2-A462-65138B7FF5CC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9261475" y="3486150"/>
          <a:ext cx="54514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Document" r:id="rId3" imgW="5466240" imgH="607320" progId="Word.Document.8">
                  <p:embed/>
                </p:oleObj>
              </mc:Choice>
              <mc:Fallback>
                <p:oleObj name="Document" r:id="rId3" imgW="5466240" imgH="6073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1475" y="3486150"/>
                        <a:ext cx="54514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0" name="AutoShape 1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6387" name="Object 17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1" name="Picture 1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2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8" name="Object 21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2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16395" name="Picture 2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6" name="Group 53"/>
          <p:cNvGrpSpPr>
            <a:grpSpLocks/>
          </p:cNvGrpSpPr>
          <p:nvPr/>
        </p:nvGrpSpPr>
        <p:grpSpPr bwMode="auto">
          <a:xfrm>
            <a:off x="762000" y="4010025"/>
            <a:ext cx="7543800" cy="2286000"/>
            <a:chOff x="480" y="2496"/>
            <a:chExt cx="4752" cy="1440"/>
          </a:xfrm>
        </p:grpSpPr>
        <p:sp>
          <p:nvSpPr>
            <p:cNvPr id="16404" name="Text Box 3"/>
            <p:cNvSpPr txBox="1">
              <a:spLocks noChangeArrowheads="1"/>
            </p:cNvSpPr>
            <p:nvPr/>
          </p:nvSpPr>
          <p:spPr bwMode="auto">
            <a:xfrm>
              <a:off x="658" y="2613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Calibri" pitchFamily="-109" charset="0"/>
                </a:rPr>
                <a:t>Basket A:</a:t>
              </a:r>
            </a:p>
          </p:txBody>
        </p:sp>
        <p:sp>
          <p:nvSpPr>
            <p:cNvPr id="16405" name="Text Box 5"/>
            <p:cNvSpPr txBox="1">
              <a:spLocks noChangeArrowheads="1"/>
            </p:cNvSpPr>
            <p:nvPr/>
          </p:nvSpPr>
          <p:spPr bwMode="auto">
            <a:xfrm>
              <a:off x="1657" y="2613"/>
              <a:ext cx="33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Calibri" pitchFamily="-109" charset="0"/>
                </a:rPr>
                <a:t>MRS</a:t>
              </a:r>
              <a:r>
                <a:rPr lang="en-US" altLang="en-US" sz="2400" baseline="-25000">
                  <a:latin typeface="Calibri" pitchFamily="-109" charset="0"/>
                </a:rPr>
                <a:t>x,y</a:t>
              </a:r>
              <a:r>
                <a:rPr lang="en-US" altLang="en-US" sz="2400">
                  <a:latin typeface="Calibri" pitchFamily="-109" charset="0"/>
                </a:rPr>
                <a:t> = MU</a:t>
              </a:r>
              <a:r>
                <a:rPr lang="en-US" altLang="en-US" sz="2400" baseline="-25000">
                  <a:latin typeface="Calibri" pitchFamily="-109" charset="0"/>
                </a:rPr>
                <a:t>x</a:t>
              </a:r>
              <a:r>
                <a:rPr lang="en-US" altLang="en-US" sz="2400">
                  <a:latin typeface="Calibri" pitchFamily="-109" charset="0"/>
                </a:rPr>
                <a:t>/MU</a:t>
              </a:r>
              <a:r>
                <a:rPr lang="en-US" altLang="en-US" sz="2400" baseline="-25000">
                  <a:latin typeface="Calibri" pitchFamily="-109" charset="0"/>
                </a:rPr>
                <a:t>y</a:t>
              </a:r>
              <a:r>
                <a:rPr lang="en-US" altLang="en-US" sz="2400">
                  <a:latin typeface="Calibri" pitchFamily="-109" charset="0"/>
                </a:rPr>
                <a:t> = Y/X = 4/4 = 1</a:t>
              </a:r>
            </a:p>
            <a:p>
              <a:r>
                <a:rPr lang="en-US" altLang="en-US" sz="2400">
                  <a:latin typeface="Calibri" pitchFamily="-109" charset="0"/>
                </a:rPr>
                <a:t>Slope of budget line = -P</a:t>
              </a:r>
              <a:r>
                <a:rPr lang="en-US" altLang="en-US" sz="2400" baseline="-25000">
                  <a:latin typeface="Calibri" pitchFamily="-109" charset="0"/>
                </a:rPr>
                <a:t>x</a:t>
              </a:r>
              <a:r>
                <a:rPr lang="en-US" altLang="en-US" sz="2400">
                  <a:latin typeface="Calibri" pitchFamily="-109" charset="0"/>
                </a:rPr>
                <a:t>/P</a:t>
              </a:r>
              <a:r>
                <a:rPr lang="en-US" altLang="en-US" sz="2400" baseline="-25000">
                  <a:latin typeface="Calibri" pitchFamily="-109" charset="0"/>
                </a:rPr>
                <a:t>y</a:t>
              </a:r>
              <a:r>
                <a:rPr lang="en-US" altLang="en-US" sz="2400">
                  <a:latin typeface="Calibri" pitchFamily="-109" charset="0"/>
                </a:rPr>
                <a:t> = -1/4</a:t>
              </a:r>
            </a:p>
          </p:txBody>
        </p:sp>
        <p:sp>
          <p:nvSpPr>
            <p:cNvPr id="16406" name="Text Box 6"/>
            <p:cNvSpPr txBox="1">
              <a:spLocks noChangeArrowheads="1"/>
            </p:cNvSpPr>
            <p:nvPr/>
          </p:nvSpPr>
          <p:spPr bwMode="auto">
            <a:xfrm>
              <a:off x="649" y="3477"/>
              <a:ext cx="11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Calibri" pitchFamily="-109" charset="0"/>
                </a:rPr>
                <a:t>Basket B:</a:t>
              </a:r>
            </a:p>
          </p:txBody>
        </p:sp>
        <p:sp>
          <p:nvSpPr>
            <p:cNvPr id="16407" name="Text Box 7"/>
            <p:cNvSpPr txBox="1">
              <a:spLocks noChangeArrowheads="1"/>
            </p:cNvSpPr>
            <p:nvPr/>
          </p:nvSpPr>
          <p:spPr bwMode="auto">
            <a:xfrm>
              <a:off x="1661" y="3496"/>
              <a:ext cx="3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Calibri" pitchFamily="-109" charset="0"/>
                </a:rPr>
                <a:t>MRS</a:t>
              </a:r>
              <a:r>
                <a:rPr lang="en-US" altLang="en-US" sz="2400" baseline="-25000">
                  <a:latin typeface="Calibri" pitchFamily="-109" charset="0"/>
                </a:rPr>
                <a:t>x,y</a:t>
              </a:r>
              <a:r>
                <a:rPr lang="en-US" altLang="en-US" sz="2400">
                  <a:latin typeface="Calibri" pitchFamily="-109" charset="0"/>
                </a:rPr>
                <a:t> = MU</a:t>
              </a:r>
              <a:r>
                <a:rPr lang="en-US" altLang="en-US" sz="2400" baseline="-25000">
                  <a:latin typeface="Calibri" pitchFamily="-109" charset="0"/>
                </a:rPr>
                <a:t>x</a:t>
              </a:r>
              <a:r>
                <a:rPr lang="en-US" altLang="en-US" sz="2400">
                  <a:latin typeface="Calibri" pitchFamily="-109" charset="0"/>
                </a:rPr>
                <a:t>/MU</a:t>
              </a:r>
              <a:r>
                <a:rPr lang="en-US" altLang="en-US" sz="2400" baseline="-25000">
                  <a:latin typeface="Calibri" pitchFamily="-109" charset="0"/>
                </a:rPr>
                <a:t>y</a:t>
              </a:r>
              <a:r>
                <a:rPr lang="en-US" altLang="en-US" sz="2400">
                  <a:latin typeface="Calibri" pitchFamily="-109" charset="0"/>
                </a:rPr>
                <a:t> = Y/X = 1/4</a:t>
              </a:r>
            </a:p>
          </p:txBody>
        </p:sp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>
              <a:off x="480" y="2496"/>
              <a:ext cx="4752" cy="1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-109" charset="0"/>
              </a:endParaRPr>
            </a:p>
          </p:txBody>
        </p:sp>
      </p:grpSp>
      <p:sp>
        <p:nvSpPr>
          <p:cNvPr id="205849" name="AutoShape 25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Interior Consumer Optimum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6398" name="WordArt 44"/>
          <p:cNvSpPr>
            <a:spLocks noChangeArrowheads="1" noChangeShapeType="1" noTextEdit="1"/>
          </p:cNvSpPr>
          <p:nvPr/>
        </p:nvSpPr>
        <p:spPr bwMode="auto">
          <a:xfrm>
            <a:off x="3276600" y="1219200"/>
            <a:ext cx="23526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Assumptions</a:t>
            </a:r>
          </a:p>
        </p:txBody>
      </p:sp>
      <p:grpSp>
        <p:nvGrpSpPr>
          <p:cNvPr id="16399" name="Group 51"/>
          <p:cNvGrpSpPr>
            <a:grpSpLocks/>
          </p:cNvGrpSpPr>
          <p:nvPr/>
        </p:nvGrpSpPr>
        <p:grpSpPr bwMode="auto">
          <a:xfrm>
            <a:off x="1676400" y="1905000"/>
            <a:ext cx="5751513" cy="2032000"/>
            <a:chOff x="1104" y="1248"/>
            <a:chExt cx="3623" cy="1280"/>
          </a:xfrm>
        </p:grpSpPr>
        <p:sp>
          <p:nvSpPr>
            <p:cNvPr id="16401" name="Text Box 43"/>
            <p:cNvSpPr txBox="1">
              <a:spLocks noChangeArrowheads="1"/>
            </p:cNvSpPr>
            <p:nvPr/>
          </p:nvSpPr>
          <p:spPr bwMode="auto">
            <a:xfrm>
              <a:off x="1104" y="1248"/>
              <a:ext cx="3623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>
                  <a:latin typeface="Calibri" pitchFamily="-109" charset="0"/>
                </a:rPr>
                <a:t> U (X,Y) = XY and MU</a:t>
              </a:r>
              <a:r>
                <a:rPr lang="en-US" altLang="en-US" baseline="-25000">
                  <a:latin typeface="Calibri" pitchFamily="-109" charset="0"/>
                </a:rPr>
                <a:t>x</a:t>
              </a:r>
              <a:r>
                <a:rPr lang="en-US" altLang="en-US">
                  <a:latin typeface="Calibri" pitchFamily="-109" charset="0"/>
                </a:rPr>
                <a:t> = Y while MU</a:t>
              </a:r>
              <a:r>
                <a:rPr lang="en-US" altLang="en-US" baseline="-25000">
                  <a:latin typeface="Calibri" pitchFamily="-109" charset="0"/>
                </a:rPr>
                <a:t>y</a:t>
              </a:r>
              <a:r>
                <a:rPr lang="en-US" altLang="en-US">
                  <a:latin typeface="Calibri" pitchFamily="-109" charset="0"/>
                </a:rPr>
                <a:t> = X</a:t>
              </a:r>
            </a:p>
            <a:p>
              <a:pPr eaLnBrk="1" hangingPunct="1">
                <a:buFontTx/>
                <a:buChar char="•"/>
              </a:pPr>
              <a:r>
                <a:rPr lang="en-US" altLang="en-US">
                  <a:latin typeface="Calibri" pitchFamily="-109" charset="0"/>
                </a:rPr>
                <a:t> I = $1,000</a:t>
              </a:r>
            </a:p>
            <a:p>
              <a:pPr eaLnBrk="1" hangingPunct="1">
                <a:buFontTx/>
                <a:buChar char="•"/>
              </a:pPr>
              <a:r>
                <a:rPr lang="en-US" altLang="en-US">
                  <a:latin typeface="Calibri" pitchFamily="-109" charset="0"/>
                </a:rPr>
                <a:t> P  = $50 and P  = $200</a:t>
              </a:r>
            </a:p>
            <a:p>
              <a:pPr eaLnBrk="1" hangingPunct="1">
                <a:buFontTx/>
                <a:buChar char="•"/>
              </a:pPr>
              <a:r>
                <a:rPr lang="en-US" altLang="en-US">
                  <a:latin typeface="Calibri" pitchFamily="-109" charset="0"/>
                </a:rPr>
                <a:t> Basket A contains (X=4, Y=4)</a:t>
              </a:r>
            </a:p>
            <a:p>
              <a:pPr eaLnBrk="1" hangingPunct="1">
                <a:buFontTx/>
                <a:buChar char="•"/>
              </a:pPr>
              <a:r>
                <a:rPr lang="en-US" altLang="en-US">
                  <a:latin typeface="Calibri" pitchFamily="-109" charset="0"/>
                </a:rPr>
                <a:t> Basket B contains (X=10, Y=2.5)</a:t>
              </a:r>
            </a:p>
            <a:p>
              <a:pPr eaLnBrk="1" hangingPunct="1">
                <a:buFontTx/>
                <a:buChar char="•"/>
              </a:pPr>
              <a:r>
                <a:rPr lang="en-US" altLang="en-US">
                  <a:latin typeface="Calibri" pitchFamily="-109" charset="0"/>
                </a:rPr>
                <a:t> Question: </a:t>
              </a:r>
            </a:p>
            <a:p>
              <a:pPr lvl="1" eaLnBrk="1" hangingPunct="1">
                <a:buFontTx/>
                <a:buChar char="•"/>
              </a:pPr>
              <a:r>
                <a:rPr lang="en-US" altLang="en-US" i="1">
                  <a:latin typeface="Calibri" pitchFamily="-109" charset="0"/>
                </a:rPr>
                <a:t> Is either basket the optimal choice for the consumer?</a:t>
              </a:r>
            </a:p>
          </p:txBody>
        </p:sp>
        <p:sp>
          <p:nvSpPr>
            <p:cNvPr id="16402" name="Text Box 49"/>
            <p:cNvSpPr txBox="1">
              <a:spLocks noChangeArrowheads="1"/>
            </p:cNvSpPr>
            <p:nvPr/>
          </p:nvSpPr>
          <p:spPr bwMode="auto">
            <a:xfrm>
              <a:off x="1255" y="1669"/>
              <a:ext cx="1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900">
                  <a:latin typeface="Calibri" pitchFamily="-109" charset="0"/>
                </a:rPr>
                <a:t>X</a:t>
              </a:r>
            </a:p>
          </p:txBody>
        </p:sp>
        <p:sp>
          <p:nvSpPr>
            <p:cNvPr id="16403" name="Text Box 50"/>
            <p:cNvSpPr txBox="1">
              <a:spLocks noChangeArrowheads="1"/>
            </p:cNvSpPr>
            <p:nvPr/>
          </p:nvSpPr>
          <p:spPr bwMode="auto">
            <a:xfrm>
              <a:off x="2016" y="1673"/>
              <a:ext cx="1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900">
                  <a:latin typeface="Calibri" pitchFamily="-109" charset="0"/>
                </a:rPr>
                <a:t>Y</a:t>
              </a:r>
            </a:p>
          </p:txBody>
        </p:sp>
      </p:grpSp>
      <p:sp>
        <p:nvSpPr>
          <p:cNvPr id="16400" name="Line 52"/>
          <p:cNvSpPr>
            <a:spLocks noChangeShapeType="1"/>
          </p:cNvSpPr>
          <p:nvPr/>
        </p:nvSpPr>
        <p:spPr bwMode="auto">
          <a:xfrm>
            <a:off x="2286000" y="1811338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5140EE-A4B4-4995-ACD6-5DFCB0F5CC43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7413" name="Line 2"/>
          <p:cNvSpPr>
            <a:spLocks noChangeShapeType="1"/>
          </p:cNvSpPr>
          <p:nvPr/>
        </p:nvSpPr>
        <p:spPr bwMode="auto">
          <a:xfrm>
            <a:off x="838200" y="6172200"/>
            <a:ext cx="586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 flipV="1">
            <a:off x="838200" y="1190625"/>
            <a:ext cx="47625" cy="4981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>
            <a:off x="838200" y="4724400"/>
            <a:ext cx="5102225" cy="144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390525" y="11334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Y</a:t>
            </a:r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6781800" y="5943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X</a:t>
            </a:r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2819400" y="358140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 </a:t>
            </a:r>
          </a:p>
        </p:txBody>
      </p:sp>
      <p:sp>
        <p:nvSpPr>
          <p:cNvPr id="17419" name="Text Box 8"/>
          <p:cNvSpPr txBox="1">
            <a:spLocks noChangeArrowheads="1"/>
          </p:cNvSpPr>
          <p:nvPr/>
        </p:nvSpPr>
        <p:spPr bwMode="auto">
          <a:xfrm>
            <a:off x="3108325" y="6137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 b="1">
              <a:latin typeface="Calibri" pitchFamily="-109" charset="0"/>
            </a:endParaRPr>
          </a:p>
        </p:txBody>
      </p:sp>
      <p:sp>
        <p:nvSpPr>
          <p:cNvPr id="17420" name="Arc 9"/>
          <p:cNvSpPr>
            <a:spLocks/>
          </p:cNvSpPr>
          <p:nvPr/>
        </p:nvSpPr>
        <p:spPr bwMode="auto">
          <a:xfrm>
            <a:off x="2344738" y="3352800"/>
            <a:ext cx="2824162" cy="2479675"/>
          </a:xfrm>
          <a:custGeom>
            <a:avLst/>
            <a:gdLst>
              <a:gd name="T0" fmla="*/ 2147483647 w 20630"/>
              <a:gd name="T1" fmla="*/ 2147483647 h 21569"/>
              <a:gd name="T2" fmla="*/ 0 w 20630"/>
              <a:gd name="T3" fmla="*/ 2147483647 h 21569"/>
              <a:gd name="T4" fmla="*/ 2147483647 w 20630"/>
              <a:gd name="T5" fmla="*/ 0 h 21569"/>
              <a:gd name="T6" fmla="*/ 0 60000 65536"/>
              <a:gd name="T7" fmla="*/ 0 60000 65536"/>
              <a:gd name="T8" fmla="*/ 0 60000 65536"/>
              <a:gd name="T9" fmla="*/ 0 w 20630"/>
              <a:gd name="T10" fmla="*/ 0 h 21569"/>
              <a:gd name="T11" fmla="*/ 20630 w 20630"/>
              <a:gd name="T12" fmla="*/ 21569 h 215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30" h="21569" fill="none" extrusionOk="0">
                <a:moveTo>
                  <a:pt x="19479" y="21569"/>
                </a:moveTo>
                <a:cubicBezTo>
                  <a:pt x="10451" y="21088"/>
                  <a:pt x="2678" y="15034"/>
                  <a:pt x="-1" y="6400"/>
                </a:cubicBezTo>
              </a:path>
              <a:path w="20630" h="21569" stroke="0" extrusionOk="0">
                <a:moveTo>
                  <a:pt x="19479" y="21569"/>
                </a:moveTo>
                <a:cubicBezTo>
                  <a:pt x="10451" y="21088"/>
                  <a:pt x="2678" y="15034"/>
                  <a:pt x="-1" y="6400"/>
                </a:cubicBezTo>
                <a:lnTo>
                  <a:pt x="2063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0"/>
          <p:cNvSpPr txBox="1">
            <a:spLocks noChangeArrowheads="1"/>
          </p:cNvSpPr>
          <p:nvPr/>
        </p:nvSpPr>
        <p:spPr bwMode="auto">
          <a:xfrm>
            <a:off x="3886200" y="5257800"/>
            <a:ext cx="3968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17422" name="Text Box 11"/>
          <p:cNvSpPr txBox="1">
            <a:spLocks noChangeArrowheads="1"/>
          </p:cNvSpPr>
          <p:nvPr/>
        </p:nvSpPr>
        <p:spPr bwMode="auto">
          <a:xfrm>
            <a:off x="2270125" y="3775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 b="1">
              <a:latin typeface="Calibri" pitchFamily="-109" charset="0"/>
            </a:endParaRPr>
          </a:p>
        </p:txBody>
      </p:sp>
      <p:sp>
        <p:nvSpPr>
          <p:cNvPr id="17423" name="Text Box 12"/>
          <p:cNvSpPr txBox="1">
            <a:spLocks noChangeArrowheads="1"/>
          </p:cNvSpPr>
          <p:nvPr/>
        </p:nvSpPr>
        <p:spPr bwMode="auto">
          <a:xfrm>
            <a:off x="4800600" y="54102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U = 25</a:t>
            </a:r>
          </a:p>
        </p:txBody>
      </p:sp>
      <p:sp>
        <p:nvSpPr>
          <p:cNvPr id="17424" name="Text Box 13"/>
          <p:cNvSpPr txBox="1">
            <a:spLocks noChangeArrowheads="1"/>
          </p:cNvSpPr>
          <p:nvPr/>
        </p:nvSpPr>
        <p:spPr bwMode="auto">
          <a:xfrm>
            <a:off x="517525" y="6061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0</a:t>
            </a:r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>
            <a:off x="4114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 flipH="1">
            <a:off x="838200" y="5715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Text Box 16"/>
          <p:cNvSpPr txBox="1">
            <a:spLocks noChangeArrowheads="1"/>
          </p:cNvSpPr>
          <p:nvPr/>
        </p:nvSpPr>
        <p:spPr bwMode="auto">
          <a:xfrm>
            <a:off x="304800" y="54864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2.5</a:t>
            </a:r>
          </a:p>
        </p:txBody>
      </p:sp>
      <p:sp>
        <p:nvSpPr>
          <p:cNvPr id="17428" name="Text Box 17"/>
          <p:cNvSpPr txBox="1">
            <a:spLocks noChangeArrowheads="1"/>
          </p:cNvSpPr>
          <p:nvPr/>
        </p:nvSpPr>
        <p:spPr bwMode="auto">
          <a:xfrm>
            <a:off x="3886200" y="609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10</a:t>
            </a:r>
          </a:p>
        </p:txBody>
      </p:sp>
      <p:sp>
        <p:nvSpPr>
          <p:cNvPr id="17429" name="Line 18"/>
          <p:cNvSpPr>
            <a:spLocks noChangeShapeType="1"/>
          </p:cNvSpPr>
          <p:nvPr/>
        </p:nvSpPr>
        <p:spPr bwMode="auto">
          <a:xfrm flipH="1">
            <a:off x="1219200" y="2859088"/>
            <a:ext cx="203200" cy="194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19"/>
          <p:cNvSpPr txBox="1">
            <a:spLocks noChangeArrowheads="1"/>
          </p:cNvSpPr>
          <p:nvPr/>
        </p:nvSpPr>
        <p:spPr bwMode="auto">
          <a:xfrm>
            <a:off x="1387475" y="2692400"/>
            <a:ext cx="1957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50X + 200Y = I</a:t>
            </a:r>
          </a:p>
        </p:txBody>
      </p:sp>
      <p:sp>
        <p:nvSpPr>
          <p:cNvPr id="207902" name="AutoShape 3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7410" name="Object 31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32" name="Picture 3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Picture 3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3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1" name="Object 35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Text Box 3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17436" name="Picture 3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910" name="AutoShape 38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Interior Consumer Optimum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7438" name="WordArt 39"/>
          <p:cNvSpPr>
            <a:spLocks noChangeArrowheads="1" noChangeShapeType="1" noTextEdit="1"/>
          </p:cNvSpPr>
          <p:nvPr/>
        </p:nvSpPr>
        <p:spPr bwMode="auto">
          <a:xfrm>
            <a:off x="3276600" y="1219200"/>
            <a:ext cx="23526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17439" name="Line 40"/>
          <p:cNvSpPr>
            <a:spLocks noChangeShapeType="1"/>
          </p:cNvSpPr>
          <p:nvPr/>
        </p:nvSpPr>
        <p:spPr bwMode="auto">
          <a:xfrm>
            <a:off x="2286000" y="1811338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6CE041-4957-4477-9B35-DEE736E16263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937250" y="4438650"/>
          <a:ext cx="6889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Document" r:id="rId3" imgW="690840" imgH="304920" progId="Word.Document.8">
                  <p:embed/>
                </p:oleObj>
              </mc:Choice>
              <mc:Fallback>
                <p:oleObj name="Document" r:id="rId3" imgW="690840" imgH="3049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4438650"/>
                        <a:ext cx="68897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762000" y="2781300"/>
            <a:ext cx="67675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i="1">
                <a:latin typeface="Calibri" pitchFamily="-109" charset="0"/>
              </a:rPr>
              <a:t>“At the optimal basket, each good gives equal bang for the buck”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3087688" y="5199063"/>
            <a:ext cx="3019425" cy="8223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  <a:latin typeface="Calibri" pitchFamily="-109" charset="0"/>
              </a:rPr>
              <a:t>1.  MU</a:t>
            </a:r>
            <a:r>
              <a:rPr lang="en-US" altLang="en-US" sz="2400" baseline="-25000">
                <a:solidFill>
                  <a:srgbClr val="000000"/>
                </a:solidFill>
                <a:latin typeface="Calibri" pitchFamily="-109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Calibri" pitchFamily="-109" charset="0"/>
              </a:rPr>
              <a:t>/P</a:t>
            </a:r>
            <a:r>
              <a:rPr lang="en-US" altLang="en-US" sz="2400" baseline="-25000">
                <a:solidFill>
                  <a:srgbClr val="000000"/>
                </a:solidFill>
                <a:latin typeface="Calibri" pitchFamily="-109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Calibri" pitchFamily="-109" charset="0"/>
              </a:rPr>
              <a:t> = MU</a:t>
            </a:r>
            <a:r>
              <a:rPr lang="en-US" altLang="en-US" sz="2400" baseline="-25000">
                <a:solidFill>
                  <a:srgbClr val="000000"/>
                </a:solidFill>
                <a:latin typeface="Calibri" pitchFamily="-109" charset="0"/>
              </a:rPr>
              <a:t>Y</a:t>
            </a:r>
            <a:r>
              <a:rPr lang="en-US" altLang="en-US" sz="2400">
                <a:solidFill>
                  <a:srgbClr val="000000"/>
                </a:solidFill>
                <a:latin typeface="Calibri" pitchFamily="-109" charset="0"/>
              </a:rPr>
              <a:t>/P</a:t>
            </a:r>
            <a:r>
              <a:rPr lang="en-US" altLang="en-US" sz="2400" baseline="-25000">
                <a:solidFill>
                  <a:srgbClr val="000000"/>
                </a:solidFill>
                <a:latin typeface="Calibri" pitchFamily="-109" charset="0"/>
              </a:rPr>
              <a:t>Y</a:t>
            </a:r>
            <a:endParaRPr lang="en-US" altLang="en-US" sz="2400">
              <a:solidFill>
                <a:srgbClr val="000000"/>
              </a:solidFill>
              <a:latin typeface="Calibri" pitchFamily="-109" charset="0"/>
            </a:endParaRPr>
          </a:p>
          <a:p>
            <a:r>
              <a:rPr lang="en-US" altLang="en-US" sz="2400">
                <a:solidFill>
                  <a:srgbClr val="000000"/>
                </a:solidFill>
                <a:latin typeface="Calibri" pitchFamily="-109" charset="0"/>
              </a:rPr>
              <a:t>2.  P</a:t>
            </a:r>
            <a:r>
              <a:rPr lang="en-US" altLang="en-US" sz="2400" baseline="-25000">
                <a:solidFill>
                  <a:srgbClr val="000000"/>
                </a:solidFill>
                <a:latin typeface="Calibri" pitchFamily="-109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Calibri" pitchFamily="-109" charset="0"/>
              </a:rPr>
              <a:t>X + P</a:t>
            </a:r>
            <a:r>
              <a:rPr lang="en-US" altLang="en-US" sz="2400" baseline="-25000">
                <a:solidFill>
                  <a:srgbClr val="000000"/>
                </a:solidFill>
                <a:latin typeface="Calibri" pitchFamily="-109" charset="0"/>
              </a:rPr>
              <a:t>y</a:t>
            </a:r>
            <a:r>
              <a:rPr lang="en-US" altLang="en-US" sz="2400">
                <a:solidFill>
                  <a:srgbClr val="000000"/>
                </a:solidFill>
                <a:latin typeface="Calibri" pitchFamily="-109" charset="0"/>
              </a:rPr>
              <a:t>Y = I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989013" y="4137025"/>
            <a:ext cx="7207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alibri" pitchFamily="-109" charset="0"/>
              </a:rPr>
              <a:t>Now, we have two equations to solve for two unknowns </a:t>
            </a:r>
            <a:r>
              <a:rPr lang="en-US" altLang="en-US" sz="2400" i="1">
                <a:latin typeface="Calibri" pitchFamily="-109" charset="0"/>
              </a:rPr>
              <a:t>(quantities of X and Y in the optimal basket):	</a:t>
            </a:r>
          </a:p>
        </p:txBody>
      </p:sp>
      <p:sp>
        <p:nvSpPr>
          <p:cNvPr id="208913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8435" name="Object 1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2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6" name="Object 22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18446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21" name="AutoShape 25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Equal Slope Condition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8448" name="Text Box 5"/>
          <p:cNvSpPr txBox="1">
            <a:spLocks noChangeArrowheads="1"/>
          </p:cNvSpPr>
          <p:nvPr/>
        </p:nvSpPr>
        <p:spPr bwMode="auto">
          <a:xfrm>
            <a:off x="914400" y="1524000"/>
            <a:ext cx="6767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>
                <a:latin typeface="Calibri" pitchFamily="-109" charset="0"/>
              </a:rPr>
              <a:t>MU</a:t>
            </a:r>
            <a:r>
              <a:rPr lang="en-US" altLang="en-US" sz="3200" baseline="-25000">
                <a:latin typeface="Calibri" pitchFamily="-109" charset="0"/>
              </a:rPr>
              <a:t>x</a:t>
            </a:r>
            <a:r>
              <a:rPr lang="en-US" altLang="en-US" sz="3200">
                <a:latin typeface="Calibri" pitchFamily="-109" charset="0"/>
              </a:rPr>
              <a:t>/P</a:t>
            </a:r>
            <a:r>
              <a:rPr lang="en-US" altLang="en-US" sz="3200" baseline="-25000">
                <a:latin typeface="Calibri" pitchFamily="-109" charset="0"/>
              </a:rPr>
              <a:t>x</a:t>
            </a:r>
            <a:r>
              <a:rPr lang="en-US" altLang="en-US" sz="3200">
                <a:latin typeface="Calibri" pitchFamily="-109" charset="0"/>
              </a:rPr>
              <a:t> = MU</a:t>
            </a:r>
            <a:r>
              <a:rPr lang="en-US" altLang="en-US" sz="3200" baseline="-25000">
                <a:latin typeface="Calibri" pitchFamily="-109" charset="0"/>
              </a:rPr>
              <a:t>y</a:t>
            </a:r>
            <a:r>
              <a:rPr lang="en-US" altLang="en-US" sz="3200">
                <a:latin typeface="Calibri" pitchFamily="-109" charset="0"/>
              </a:rPr>
              <a:t>/P</a:t>
            </a:r>
            <a:r>
              <a:rPr lang="en-US" altLang="en-US" sz="3200" baseline="-25000">
                <a:latin typeface="Calibri" pitchFamily="-109" charset="0"/>
              </a:rPr>
              <a:t>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13CDBC-693F-438D-8637-9CE7D05962F5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127427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Chapter Four Overview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127428" name="Text Box 4" descr="Newsprint"/>
          <p:cNvSpPr txBox="1">
            <a:spLocks noChangeArrowheads="1"/>
          </p:cNvSpPr>
          <p:nvPr/>
        </p:nvSpPr>
        <p:spPr bwMode="auto">
          <a:xfrm>
            <a:off x="2133600" y="1676400"/>
            <a:ext cx="4724400" cy="34163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-109" charset="0"/>
              </a:rPr>
              <a:t>1. The Budget Constraint</a:t>
            </a:r>
          </a:p>
          <a:p>
            <a:pPr eaLnBrk="1" hangingPunct="1">
              <a:buFontTx/>
              <a:buAutoNum type="arabicPeriod" startAt="2"/>
            </a:pPr>
            <a:endParaRPr lang="en-US" altLang="en-US" sz="2400">
              <a:latin typeface="Calibri" pitchFamily="-109" charset="0"/>
            </a:endParaRPr>
          </a:p>
          <a:p>
            <a:pPr eaLnBrk="1" hangingPunct="1"/>
            <a:r>
              <a:rPr lang="en-US" altLang="en-US" sz="2400">
                <a:latin typeface="Calibri" pitchFamily="-109" charset="0"/>
              </a:rPr>
              <a:t>2. Consumer Choice</a:t>
            </a:r>
          </a:p>
          <a:p>
            <a:pPr eaLnBrk="1" hangingPunct="1">
              <a:buFontTx/>
              <a:buAutoNum type="arabicPeriod" startAt="3"/>
            </a:pPr>
            <a:endParaRPr lang="en-US" altLang="en-US" sz="2400">
              <a:latin typeface="Calibri" pitchFamily="-109" charset="0"/>
            </a:endParaRPr>
          </a:p>
          <a:p>
            <a:pPr eaLnBrk="1" hangingPunct="1"/>
            <a:r>
              <a:rPr lang="en-US" altLang="en-US" sz="2400">
                <a:latin typeface="Calibri" pitchFamily="-109" charset="0"/>
              </a:rPr>
              <a:t>3. Duality</a:t>
            </a:r>
          </a:p>
          <a:p>
            <a:pPr eaLnBrk="1" hangingPunct="1">
              <a:buFontTx/>
              <a:buAutoNum type="arabicPeriod" startAt="4"/>
            </a:pPr>
            <a:endParaRPr lang="en-US" altLang="en-US" sz="2400">
              <a:latin typeface="Calibri" pitchFamily="-109" charset="0"/>
            </a:endParaRPr>
          </a:p>
          <a:p>
            <a:pPr eaLnBrk="1" hangingPunct="1"/>
            <a:r>
              <a:rPr lang="en-US" altLang="en-US" sz="2400">
                <a:latin typeface="Calibri" pitchFamily="-109" charset="0"/>
              </a:rPr>
              <a:t>4. Some Applications</a:t>
            </a:r>
          </a:p>
          <a:p>
            <a:pPr eaLnBrk="1" hangingPunct="1">
              <a:buFontTx/>
              <a:buAutoNum type="arabicPeriod" startAt="5"/>
            </a:pPr>
            <a:endParaRPr lang="en-US" altLang="en-US" sz="2400">
              <a:latin typeface="Calibri" pitchFamily="-109" charset="0"/>
            </a:endParaRPr>
          </a:p>
          <a:p>
            <a:pPr eaLnBrk="1" hangingPunct="1"/>
            <a:r>
              <a:rPr lang="en-US" altLang="en-US" sz="2400">
                <a:latin typeface="Calibri" pitchFamily="-109" charset="0"/>
              </a:rPr>
              <a:t>5. Revealed Preference</a:t>
            </a:r>
          </a:p>
        </p:txBody>
      </p:sp>
      <p:sp>
        <p:nvSpPr>
          <p:cNvPr id="1127429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026" name="Object 6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Clip" r:id="rId4" imgW="1819440" imgH="1816920" progId="MS_ClipArt_Gallery.2">
                  <p:embed/>
                </p:oleObj>
              </mc:Choice>
              <mc:Fallback>
                <p:oleObj name="Clip" r:id="rId4" imgW="1819440" imgH="181692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" name="Object 10">
            <a:hlinkClick r:id="rId9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Clip" r:id="rId10" imgW="1819440" imgH="1815840" progId="MS_ClipArt_Gallery.2">
                  <p:embed/>
                </p:oleObj>
              </mc:Choice>
              <mc:Fallback>
                <p:oleObj name="Clip" r:id="rId10" imgW="1819440" imgH="1815840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1036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C4382A-CAF9-4EF8-8C05-82D6BC5AA63A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9462" name="AutoShape 46"/>
          <p:cNvSpPr>
            <a:spLocks noChangeArrowheads="1"/>
          </p:cNvSpPr>
          <p:nvPr/>
        </p:nvSpPr>
        <p:spPr bwMode="auto">
          <a:xfrm>
            <a:off x="6705600" y="2895600"/>
            <a:ext cx="838200" cy="2667000"/>
          </a:xfrm>
          <a:prstGeom prst="curvedLeftArrow">
            <a:avLst>
              <a:gd name="adj1" fmla="val 63636"/>
              <a:gd name="adj2" fmla="val 127273"/>
              <a:gd name="adj3" fmla="val 33333"/>
            </a:avLst>
          </a:prstGeom>
          <a:solidFill>
            <a:srgbClr val="CACA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-2452688" y="7497763"/>
          <a:ext cx="16192501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Document" r:id="rId3" imgW="4912200" imgH="300960" progId="Word.Document.8">
                  <p:embed/>
                </p:oleObj>
              </mc:Choice>
              <mc:Fallback>
                <p:oleObj name="Document" r:id="rId3" imgW="4912200" imgH="3009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52688" y="7497763"/>
                        <a:ext cx="16192501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44" name="AutoShape 2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9459" name="Object 25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4" name="Picture 2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2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2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0" name="Object 29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3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19468" name="Picture 3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52" name="AutoShape 3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Contained Optimization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09953" name="Text Box 33"/>
          <p:cNvSpPr txBox="1">
            <a:spLocks noChangeArrowheads="1"/>
          </p:cNvSpPr>
          <p:nvPr/>
        </p:nvSpPr>
        <p:spPr bwMode="auto">
          <a:xfrm>
            <a:off x="1524000" y="1524000"/>
            <a:ext cx="5867400" cy="2286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What are the equations that the optimal consumption basket must fulfill if we want to represent the consumer’s choice among three goods? </a:t>
            </a:r>
          </a:p>
        </p:txBody>
      </p:sp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960438" y="4572000"/>
            <a:ext cx="6942137" cy="944563"/>
            <a:chOff x="806" y="2424"/>
            <a:chExt cx="4373" cy="595"/>
          </a:xfrm>
        </p:grpSpPr>
        <p:sp>
          <p:nvSpPr>
            <p:cNvPr id="19472" name="Text Box 34"/>
            <p:cNvSpPr txBox="1">
              <a:spLocks noChangeArrowheads="1"/>
            </p:cNvSpPr>
            <p:nvPr/>
          </p:nvSpPr>
          <p:spPr bwMode="auto">
            <a:xfrm>
              <a:off x="806" y="2424"/>
              <a:ext cx="4373" cy="59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>
                  <a:latin typeface="Calibri" pitchFamily="-109" charset="0"/>
                </a:rPr>
                <a:t> MU  / P  = MU  / P  is an example of “marginal reasoning” to maximize</a:t>
              </a:r>
            </a:p>
            <a:p>
              <a:pPr eaLnBrk="1" hangingPunct="1">
                <a:buFontTx/>
                <a:buChar char="•"/>
              </a:pPr>
              <a:endParaRPr lang="en-US" altLang="en-US">
                <a:latin typeface="Calibri" pitchFamily="-109" charset="0"/>
              </a:endParaRPr>
            </a:p>
            <a:p>
              <a:pPr eaLnBrk="1" hangingPunct="1">
                <a:buFontTx/>
                <a:buChar char="•"/>
              </a:pPr>
              <a:r>
                <a:rPr lang="en-US" altLang="en-US">
                  <a:latin typeface="Calibri" pitchFamily="-109" charset="0"/>
                </a:rPr>
                <a:t> P  X + P  Y = I reflects the “constraint”</a:t>
              </a:r>
            </a:p>
          </p:txBody>
        </p:sp>
        <p:sp>
          <p:nvSpPr>
            <p:cNvPr id="19473" name="Text Box 37"/>
            <p:cNvSpPr txBox="1">
              <a:spLocks noChangeArrowheads="1"/>
            </p:cNvSpPr>
            <p:nvPr/>
          </p:nvSpPr>
          <p:spPr bwMode="auto">
            <a:xfrm>
              <a:off x="1112" y="2503"/>
              <a:ext cx="1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900">
                  <a:latin typeface="Calibri" pitchFamily="-109" charset="0"/>
                </a:rPr>
                <a:t>X</a:t>
              </a:r>
            </a:p>
          </p:txBody>
        </p:sp>
        <p:sp>
          <p:nvSpPr>
            <p:cNvPr id="19474" name="Text Box 39"/>
            <p:cNvSpPr txBox="1">
              <a:spLocks noChangeArrowheads="1"/>
            </p:cNvSpPr>
            <p:nvPr/>
          </p:nvSpPr>
          <p:spPr bwMode="auto">
            <a:xfrm>
              <a:off x="966" y="2860"/>
              <a:ext cx="1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900">
                  <a:latin typeface="Calibri" pitchFamily="-109" charset="0"/>
                </a:rPr>
                <a:t>X</a:t>
              </a:r>
            </a:p>
          </p:txBody>
        </p:sp>
        <p:sp>
          <p:nvSpPr>
            <p:cNvPr id="19475" name="Text Box 40"/>
            <p:cNvSpPr txBox="1">
              <a:spLocks noChangeArrowheads="1"/>
            </p:cNvSpPr>
            <p:nvPr/>
          </p:nvSpPr>
          <p:spPr bwMode="auto">
            <a:xfrm>
              <a:off x="1368" y="2857"/>
              <a:ext cx="1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900">
                  <a:latin typeface="Calibri" pitchFamily="-109" charset="0"/>
                </a:rPr>
                <a:t>Y</a:t>
              </a:r>
            </a:p>
          </p:txBody>
        </p:sp>
        <p:sp>
          <p:nvSpPr>
            <p:cNvPr id="19476" name="Text Box 42"/>
            <p:cNvSpPr txBox="1">
              <a:spLocks noChangeArrowheads="1"/>
            </p:cNvSpPr>
            <p:nvPr/>
          </p:nvSpPr>
          <p:spPr bwMode="auto">
            <a:xfrm>
              <a:off x="1318" y="2526"/>
              <a:ext cx="1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900">
                  <a:latin typeface="Calibri" pitchFamily="-109" charset="0"/>
                </a:rPr>
                <a:t>X</a:t>
              </a:r>
            </a:p>
          </p:txBody>
        </p:sp>
        <p:sp>
          <p:nvSpPr>
            <p:cNvPr id="19477" name="Text Box 43"/>
            <p:cNvSpPr txBox="1">
              <a:spLocks noChangeArrowheads="1"/>
            </p:cNvSpPr>
            <p:nvPr/>
          </p:nvSpPr>
          <p:spPr bwMode="auto">
            <a:xfrm>
              <a:off x="1986" y="2506"/>
              <a:ext cx="1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900">
                  <a:latin typeface="Calibri" pitchFamily="-109" charset="0"/>
                </a:rPr>
                <a:t>Y</a:t>
              </a:r>
            </a:p>
          </p:txBody>
        </p:sp>
        <p:sp>
          <p:nvSpPr>
            <p:cNvPr id="19478" name="Text Box 44"/>
            <p:cNvSpPr txBox="1">
              <a:spLocks noChangeArrowheads="1"/>
            </p:cNvSpPr>
            <p:nvPr/>
          </p:nvSpPr>
          <p:spPr bwMode="auto">
            <a:xfrm>
              <a:off x="1761" y="2519"/>
              <a:ext cx="1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900">
                  <a:latin typeface="Calibri" pitchFamily="-109" charset="0"/>
                </a:rPr>
                <a:t>Y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098D88-A974-41CA-AA4F-00A08CF6278E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0486" name="AutoShape 46"/>
          <p:cNvSpPr>
            <a:spLocks noChangeArrowheads="1"/>
          </p:cNvSpPr>
          <p:nvPr/>
        </p:nvSpPr>
        <p:spPr bwMode="auto">
          <a:xfrm>
            <a:off x="6705600" y="2895600"/>
            <a:ext cx="838200" cy="2667000"/>
          </a:xfrm>
          <a:prstGeom prst="curvedLeftArrow">
            <a:avLst>
              <a:gd name="adj1" fmla="val 63636"/>
              <a:gd name="adj2" fmla="val 127273"/>
              <a:gd name="adj3" fmla="val 33333"/>
            </a:avLst>
          </a:prstGeom>
          <a:solidFill>
            <a:srgbClr val="CACA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-2452688" y="7497763"/>
          <a:ext cx="16192501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Document" r:id="rId3" imgW="4912200" imgH="300960" progId="Word.Document.8">
                  <p:embed/>
                </p:oleObj>
              </mc:Choice>
              <mc:Fallback>
                <p:oleObj name="Document" r:id="rId3" imgW="4912200" imgH="3009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52688" y="7497763"/>
                        <a:ext cx="16192501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44" name="AutoShape 2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0483" name="Object 25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8" name="Picture 2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2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2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4" name="Object 29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3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20492" name="Picture 3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52" name="AutoShape 3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Contained Optimization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09953" name="Text Box 33"/>
          <p:cNvSpPr txBox="1">
            <a:spLocks noChangeArrowheads="1"/>
          </p:cNvSpPr>
          <p:nvPr/>
        </p:nvSpPr>
        <p:spPr bwMode="auto">
          <a:xfrm>
            <a:off x="1524000" y="1524000"/>
            <a:ext cx="5867400" cy="18161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U(F,C) = FC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F</a:t>
            </a:r>
            <a:r>
              <a:rPr lang="en-US" sz="2800" dirty="0">
                <a:latin typeface="+mn-lt"/>
              </a:rPr>
              <a:t> = $1/unit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C</a:t>
            </a:r>
            <a:r>
              <a:rPr lang="en-US" sz="2800" dirty="0">
                <a:latin typeface="+mn-lt"/>
              </a:rPr>
              <a:t> = $2/unit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I = $12</a:t>
            </a:r>
          </a:p>
        </p:txBody>
      </p:sp>
      <p:sp>
        <p:nvSpPr>
          <p:cNvPr id="20495" name="TextBox 22"/>
          <p:cNvSpPr txBox="1">
            <a:spLocks noChangeArrowheads="1"/>
          </p:cNvSpPr>
          <p:nvPr/>
        </p:nvSpPr>
        <p:spPr bwMode="auto">
          <a:xfrm>
            <a:off x="304800" y="4572000"/>
            <a:ext cx="6629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/>
              <a:t>Solve for optimal choice of food and clothing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337AF5-0CA0-4F8A-98A3-96D968F4C429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990600" y="3276600"/>
            <a:ext cx="6934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>
                <a:latin typeface="Calibri" pitchFamily="-109" charset="0"/>
              </a:rPr>
              <a:t>Composite Goods:  A good that represents the collective expenditure on every other good except the commodity being considered</a:t>
            </a:r>
          </a:p>
        </p:txBody>
      </p:sp>
      <p:sp>
        <p:nvSpPr>
          <p:cNvPr id="215053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1506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Picture 15" descr="Recycled paper">
            <a:hlinkClick r:id="" action="ppaction://hlinkshowjump?jump=lastslide" highlightClick="1"/>
            <a:hlinkHover r:id="" action="ppaction://noaction" highlightClick="1"/>
          </p:cNvPr>
          <p:cNvSpPr>
            <a:spLocks noChangeAspect="1" noChangeArrowheads="1"/>
          </p:cNvSpPr>
          <p:nvPr/>
        </p:nvSpPr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1512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7" name="Object 18">
            <a:hlinkClick r:id="rId7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Clip" r:id="rId8" imgW="1819440" imgH="1815840" progId="MS_ClipArt_Gallery.2">
                  <p:embed/>
                </p:oleObj>
              </mc:Choice>
              <mc:Fallback>
                <p:oleObj name="Clip" r:id="rId8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21515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1" name="AutoShape 2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Some Concepts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1517" name="Text Box 2"/>
          <p:cNvSpPr txBox="1">
            <a:spLocks noChangeArrowheads="1"/>
          </p:cNvSpPr>
          <p:nvPr/>
        </p:nvSpPr>
        <p:spPr bwMode="auto">
          <a:xfrm>
            <a:off x="1066800" y="1295400"/>
            <a:ext cx="6934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>
                <a:latin typeface="Calibri" pitchFamily="-109" charset="0"/>
              </a:rPr>
              <a:t>Corner Points:  One good is not being consumed at all – Optimal basket lies on the axis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7459A4-4343-4EE8-AD6C-B5E9E48C3734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15053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2530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1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1" name="Object 18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22538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1" name="AutoShape 2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Some Concepts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pic>
        <p:nvPicPr>
          <p:cNvPr id="22540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24995C-F96B-4DB8-B9FC-ADF14F947F4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15053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3554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Picture 15" descr="Recycled paper">
            <a:hlinkClick r:id="" action="ppaction://hlinkshowjump?jump=lastslide" highlightClick="1"/>
            <a:hlinkHover r:id="" action="ppaction://noaction" highlightClick="1"/>
          </p:cNvPr>
          <p:cNvSpPr>
            <a:spLocks noChangeAspect="1" noChangeArrowheads="1"/>
          </p:cNvSpPr>
          <p:nvPr/>
        </p:nvSpPr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3559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5" name="Object 18">
            <a:hlinkClick r:id="rId7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Clip" r:id="rId8" imgW="1819440" imgH="1815840" progId="MS_ClipArt_Gallery.2">
                  <p:embed/>
                </p:oleObj>
              </mc:Choice>
              <mc:Fallback>
                <p:oleObj name="Clip" r:id="rId8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23562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1" name="AutoShape 2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Some Concepts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pic>
        <p:nvPicPr>
          <p:cNvPr id="23564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7720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7F0F17-F6F7-4C43-ABFE-2F8F67536B27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15053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4578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1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79" name="Object 18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24586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1" name="AutoShape 21"/>
          <p:cNvSpPr>
            <a:spLocks noChangeArrowheads="1"/>
          </p:cNvSpPr>
          <p:nvPr/>
        </p:nvSpPr>
        <p:spPr bwMode="auto">
          <a:xfrm>
            <a:off x="0" y="130629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Some Concepts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pic>
        <p:nvPicPr>
          <p:cNvPr id="24588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8387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5B55D9-C463-4A83-9C37-DE5580D49BCE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15053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5602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1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3" name="Object 18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25610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1" name="AutoShape 2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Some Concepts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pic>
        <p:nvPicPr>
          <p:cNvPr id="2561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6019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C58F21-E117-458F-A4CC-CEFE4C96E34F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15053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6626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1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7" name="Object 18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26634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1" name="AutoShape 2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Some Concepts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pic>
        <p:nvPicPr>
          <p:cNvPr id="2663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51339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55560F-A815-4C9F-AD2D-37A16BB7320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7653" name="Text Box 2"/>
          <p:cNvSpPr txBox="1">
            <a:spLocks noChangeArrowheads="1"/>
          </p:cNvSpPr>
          <p:nvPr/>
        </p:nvSpPr>
        <p:spPr bwMode="auto">
          <a:xfrm>
            <a:off x="1427163" y="1357313"/>
            <a:ext cx="69342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400">
                <a:latin typeface="Calibri" pitchFamily="-109" charset="0"/>
              </a:rPr>
              <a:t>The mirror image of the original (primal) constrained optimization problem is called the </a:t>
            </a:r>
            <a:r>
              <a:rPr lang="en-US" altLang="en-US" sz="2400" b="1">
                <a:latin typeface="Calibri" pitchFamily="-109" charset="0"/>
              </a:rPr>
              <a:t>dual problem</a:t>
            </a:r>
            <a:r>
              <a:rPr lang="en-US" altLang="en-US" sz="2400">
                <a:latin typeface="Calibri" pitchFamily="-109" charset="0"/>
              </a:rPr>
              <a:t>. </a:t>
            </a:r>
          </a:p>
          <a:p>
            <a:pPr algn="just">
              <a:spcBef>
                <a:spcPct val="50000"/>
              </a:spcBef>
            </a:pPr>
            <a:r>
              <a:rPr lang="en-US" altLang="en-US" sz="2400">
                <a:latin typeface="Calibri" pitchFamily="-109" charset="0"/>
              </a:rPr>
              <a:t>	Min P</a:t>
            </a:r>
            <a:r>
              <a:rPr lang="en-US" altLang="en-US" sz="2400" baseline="-25000">
                <a:latin typeface="Calibri" pitchFamily="-109" charset="0"/>
              </a:rPr>
              <a:t>x</a:t>
            </a:r>
            <a:r>
              <a:rPr lang="en-US" altLang="en-US" sz="2400">
                <a:latin typeface="Calibri" pitchFamily="-109" charset="0"/>
              </a:rPr>
              <a:t>X + P</a:t>
            </a:r>
            <a:r>
              <a:rPr lang="en-US" altLang="en-US" sz="2400" baseline="-25000">
                <a:latin typeface="Calibri" pitchFamily="-109" charset="0"/>
              </a:rPr>
              <a:t>y</a:t>
            </a:r>
            <a:r>
              <a:rPr lang="en-US" altLang="en-US" sz="2400">
                <a:latin typeface="Calibri" pitchFamily="-109" charset="0"/>
              </a:rPr>
              <a:t>Y</a:t>
            </a:r>
          </a:p>
          <a:p>
            <a:pPr algn="just"/>
            <a:r>
              <a:rPr lang="en-US" altLang="en-US" sz="2400">
                <a:latin typeface="Calibri" pitchFamily="-109" charset="0"/>
              </a:rPr>
              <a:t>         (X,Y) subject to: U(X,Y) = U*</a:t>
            </a:r>
          </a:p>
          <a:p>
            <a:pPr algn="just"/>
            <a:endParaRPr lang="en-US" altLang="en-US" sz="2400">
              <a:latin typeface="Calibri" pitchFamily="-109" charset="0"/>
            </a:endParaRPr>
          </a:p>
          <a:p>
            <a:pPr algn="just"/>
            <a:r>
              <a:rPr lang="en-US" altLang="en-US" sz="2400" i="1">
                <a:latin typeface="Calibri" pitchFamily="-109" charset="0"/>
              </a:rPr>
              <a:t>     where: U* is a target level of utility.</a:t>
            </a:r>
          </a:p>
        </p:txBody>
      </p:sp>
      <p:sp>
        <p:nvSpPr>
          <p:cNvPr id="215053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7650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Picture 15" descr="Recycled paper">
            <a:hlinkClick r:id="" action="ppaction://hlinkshowjump?jump=lastslide" highlightClick="1"/>
            <a:hlinkHover r:id="" action="ppaction://noaction" highlightClick="1"/>
          </p:cNvPr>
          <p:cNvSpPr>
            <a:spLocks noChangeAspect="1" noChangeArrowheads="1"/>
          </p:cNvSpPr>
          <p:nvPr/>
        </p:nvSpPr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7656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1" name="Object 18">
            <a:hlinkClick r:id="rId7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Clip" r:id="rId8" imgW="1819440" imgH="1815840" progId="MS_ClipArt_Gallery.2">
                  <p:embed/>
                </p:oleObj>
              </mc:Choice>
              <mc:Fallback>
                <p:oleObj name="Clip" r:id="rId8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27659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1" name="AutoShape 2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Duality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15062" name="Text Box 22"/>
          <p:cNvSpPr txBox="1">
            <a:spLocks noChangeArrowheads="1"/>
          </p:cNvSpPr>
          <p:nvPr/>
        </p:nvSpPr>
        <p:spPr bwMode="auto">
          <a:xfrm>
            <a:off x="1668463" y="4217988"/>
            <a:ext cx="6062662" cy="18002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If U* is the level of utility that solves the primal problem, then an interior optimum, if it exists, of the dual problem also solves the primal problem.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98DF36-8176-4FF6-9CB1-196B7A64B74B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8677" name="Line 2"/>
          <p:cNvSpPr>
            <a:spLocks noChangeShapeType="1"/>
          </p:cNvSpPr>
          <p:nvPr/>
        </p:nvSpPr>
        <p:spPr bwMode="auto">
          <a:xfrm>
            <a:off x="1295400" y="5943600"/>
            <a:ext cx="586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3"/>
          <p:cNvSpPr>
            <a:spLocks noChangeShapeType="1"/>
          </p:cNvSpPr>
          <p:nvPr/>
        </p:nvSpPr>
        <p:spPr bwMode="auto">
          <a:xfrm flipH="1" flipV="1">
            <a:off x="1292225" y="1349375"/>
            <a:ext cx="3175" cy="4594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1295400" y="2590800"/>
            <a:ext cx="320040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731838" y="12096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Y</a:t>
            </a:r>
          </a:p>
        </p:txBody>
      </p:sp>
      <p:sp>
        <p:nvSpPr>
          <p:cNvPr id="28681" name="Text Box 6"/>
          <p:cNvSpPr txBox="1">
            <a:spLocks noChangeArrowheads="1"/>
          </p:cNvSpPr>
          <p:nvPr/>
        </p:nvSpPr>
        <p:spPr bwMode="auto">
          <a:xfrm>
            <a:off x="7239000" y="5715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X</a:t>
            </a:r>
          </a:p>
        </p:txBody>
      </p:sp>
      <p:sp>
        <p:nvSpPr>
          <p:cNvPr id="28682" name="Text Box 7"/>
          <p:cNvSpPr txBox="1">
            <a:spLocks noChangeArrowheads="1"/>
          </p:cNvSpPr>
          <p:nvPr/>
        </p:nvSpPr>
        <p:spPr bwMode="auto">
          <a:xfrm>
            <a:off x="3276600" y="335280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 </a:t>
            </a:r>
          </a:p>
        </p:txBody>
      </p:sp>
      <p:sp>
        <p:nvSpPr>
          <p:cNvPr id="28683" name="Text Box 8"/>
          <p:cNvSpPr txBox="1">
            <a:spLocks noChangeArrowheads="1"/>
          </p:cNvSpPr>
          <p:nvPr/>
        </p:nvSpPr>
        <p:spPr bwMode="auto">
          <a:xfrm>
            <a:off x="3565525" y="5908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 b="1">
              <a:latin typeface="Calibri" pitchFamily="-109" charset="0"/>
            </a:endParaRPr>
          </a:p>
        </p:txBody>
      </p:sp>
      <p:sp>
        <p:nvSpPr>
          <p:cNvPr id="28684" name="Arc 9"/>
          <p:cNvSpPr>
            <a:spLocks/>
          </p:cNvSpPr>
          <p:nvPr/>
        </p:nvSpPr>
        <p:spPr bwMode="auto">
          <a:xfrm>
            <a:off x="2032000" y="2438400"/>
            <a:ext cx="2908300" cy="2446338"/>
          </a:xfrm>
          <a:custGeom>
            <a:avLst/>
            <a:gdLst>
              <a:gd name="T0" fmla="*/ 2147483647 w 21242"/>
              <a:gd name="T1" fmla="*/ 2147483647 h 21287"/>
              <a:gd name="T2" fmla="*/ 0 w 21242"/>
              <a:gd name="T3" fmla="*/ 2147483647 h 21287"/>
              <a:gd name="T4" fmla="*/ 2147483647 w 21242"/>
              <a:gd name="T5" fmla="*/ 0 h 21287"/>
              <a:gd name="T6" fmla="*/ 0 60000 65536"/>
              <a:gd name="T7" fmla="*/ 0 60000 65536"/>
              <a:gd name="T8" fmla="*/ 0 60000 65536"/>
              <a:gd name="T9" fmla="*/ 0 w 21242"/>
              <a:gd name="T10" fmla="*/ 0 h 21287"/>
              <a:gd name="T11" fmla="*/ 21242 w 21242"/>
              <a:gd name="T12" fmla="*/ 21287 h 212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42" h="21287" fill="none" extrusionOk="0">
                <a:moveTo>
                  <a:pt x="17578" y="21287"/>
                </a:moveTo>
                <a:cubicBezTo>
                  <a:pt x="8658" y="19752"/>
                  <a:pt x="1640" y="12817"/>
                  <a:pt x="-1" y="3916"/>
                </a:cubicBezTo>
              </a:path>
              <a:path w="21242" h="21287" stroke="0" extrusionOk="0">
                <a:moveTo>
                  <a:pt x="17578" y="21287"/>
                </a:moveTo>
                <a:cubicBezTo>
                  <a:pt x="8658" y="19752"/>
                  <a:pt x="1640" y="12817"/>
                  <a:pt x="-1" y="3916"/>
                </a:cubicBezTo>
                <a:lnTo>
                  <a:pt x="21242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10"/>
          <p:cNvSpPr txBox="1">
            <a:spLocks noChangeArrowheads="1"/>
          </p:cNvSpPr>
          <p:nvPr/>
        </p:nvSpPr>
        <p:spPr bwMode="auto">
          <a:xfrm>
            <a:off x="2422525" y="3556000"/>
            <a:ext cx="3968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28686" name="Text Box 11"/>
          <p:cNvSpPr txBox="1">
            <a:spLocks noChangeArrowheads="1"/>
          </p:cNvSpPr>
          <p:nvPr/>
        </p:nvSpPr>
        <p:spPr bwMode="auto">
          <a:xfrm>
            <a:off x="2727325" y="3546475"/>
            <a:ext cx="450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Optimal Choice </a:t>
            </a:r>
            <a:r>
              <a:rPr lang="en-GB" altLang="en-US" sz="2400" i="1">
                <a:latin typeface="Calibri" pitchFamily="-109" charset="0"/>
              </a:rPr>
              <a:t>(interior solution)</a:t>
            </a:r>
          </a:p>
        </p:txBody>
      </p:sp>
      <p:sp>
        <p:nvSpPr>
          <p:cNvPr id="28687" name="Text Box 12"/>
          <p:cNvSpPr txBox="1">
            <a:spLocks noChangeArrowheads="1"/>
          </p:cNvSpPr>
          <p:nvPr/>
        </p:nvSpPr>
        <p:spPr bwMode="auto">
          <a:xfrm>
            <a:off x="4419600" y="4648200"/>
            <a:ext cx="103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U = U*</a:t>
            </a:r>
          </a:p>
        </p:txBody>
      </p:sp>
      <p:sp>
        <p:nvSpPr>
          <p:cNvPr id="28688" name="Text Box 13"/>
          <p:cNvSpPr txBox="1">
            <a:spLocks noChangeArrowheads="1"/>
          </p:cNvSpPr>
          <p:nvPr/>
        </p:nvSpPr>
        <p:spPr bwMode="auto">
          <a:xfrm>
            <a:off x="4267200" y="5410200"/>
            <a:ext cx="229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P</a:t>
            </a:r>
            <a:r>
              <a:rPr lang="en-GB" altLang="en-US" sz="2400" b="1" baseline="-25000">
                <a:latin typeface="Calibri" pitchFamily="-109" charset="0"/>
              </a:rPr>
              <a:t>X</a:t>
            </a:r>
            <a:r>
              <a:rPr lang="en-GB" altLang="en-US" sz="2400" b="1">
                <a:latin typeface="Calibri" pitchFamily="-109" charset="0"/>
              </a:rPr>
              <a:t>X + P</a:t>
            </a:r>
            <a:r>
              <a:rPr lang="en-GB" altLang="en-US" sz="2400" b="1" baseline="-25000">
                <a:latin typeface="Calibri" pitchFamily="-109" charset="0"/>
              </a:rPr>
              <a:t>Y</a:t>
            </a:r>
            <a:r>
              <a:rPr lang="en-GB" altLang="en-US" sz="2400" b="1">
                <a:latin typeface="Calibri" pitchFamily="-109" charset="0"/>
              </a:rPr>
              <a:t>Y = E*</a:t>
            </a:r>
          </a:p>
        </p:txBody>
      </p:sp>
      <p:sp>
        <p:nvSpPr>
          <p:cNvPr id="28689" name="Text Box 14"/>
          <p:cNvSpPr txBox="1">
            <a:spLocks noChangeArrowheads="1"/>
          </p:cNvSpPr>
          <p:nvPr/>
        </p:nvSpPr>
        <p:spPr bwMode="auto">
          <a:xfrm>
            <a:off x="974725" y="583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0</a:t>
            </a:r>
          </a:p>
        </p:txBody>
      </p:sp>
      <p:sp>
        <p:nvSpPr>
          <p:cNvPr id="28690" name="Line 15"/>
          <p:cNvSpPr>
            <a:spLocks noChangeShapeType="1"/>
          </p:cNvSpPr>
          <p:nvPr/>
        </p:nvSpPr>
        <p:spPr bwMode="auto">
          <a:xfrm flipH="1">
            <a:off x="2286000" y="4495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6"/>
          <p:cNvSpPr txBox="1">
            <a:spLocks noChangeArrowheads="1"/>
          </p:cNvSpPr>
          <p:nvPr/>
        </p:nvSpPr>
        <p:spPr bwMode="auto">
          <a:xfrm>
            <a:off x="1524000" y="5105400"/>
            <a:ext cx="2408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Decreases in</a:t>
            </a:r>
          </a:p>
          <a:p>
            <a:r>
              <a:rPr lang="en-GB" altLang="en-US" sz="2400" b="1">
                <a:latin typeface="Calibri" pitchFamily="-109" charset="0"/>
              </a:rPr>
              <a:t>expenditure level</a:t>
            </a:r>
          </a:p>
        </p:txBody>
      </p:sp>
      <p:sp>
        <p:nvSpPr>
          <p:cNvPr id="28692" name="Line 17"/>
          <p:cNvSpPr>
            <a:spLocks noChangeShapeType="1"/>
          </p:cNvSpPr>
          <p:nvPr/>
        </p:nvSpPr>
        <p:spPr bwMode="auto">
          <a:xfrm flipH="1">
            <a:off x="4114800" y="556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106" name="Text Box 18"/>
          <p:cNvSpPr txBox="1">
            <a:spLocks noChangeArrowheads="1"/>
          </p:cNvSpPr>
          <p:nvPr/>
        </p:nvSpPr>
        <p:spPr bwMode="auto">
          <a:xfrm>
            <a:off x="2776538" y="2032000"/>
            <a:ext cx="4800600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66"/>
                </a:solidFill>
                <a:latin typeface="+mn-lt"/>
              </a:rPr>
              <a:t>Example:</a:t>
            </a:r>
            <a:r>
              <a:rPr lang="en-US" sz="2400" dirty="0">
                <a:latin typeface="+mn-lt"/>
              </a:rPr>
              <a:t>  Expenditure Minimization</a:t>
            </a:r>
          </a:p>
        </p:txBody>
      </p:sp>
      <p:sp>
        <p:nvSpPr>
          <p:cNvPr id="217115" name="AutoShape 2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8674" name="Object 2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95" name="Picture 2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6" name="Picture 3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7" name="Picture 3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5" name="Object 32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8" name="Text Box 3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28699" name="Picture 3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3" name="AutoShape 35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Optimal Choice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F01D4B-61B8-455B-B665-C8264EF4E234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377950" y="1601788"/>
          <a:ext cx="58372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Document" r:id="rId3" imgW="5486400" imgH="612720" progId="Word.Document.8">
                  <p:embed/>
                </p:oleObj>
              </mc:Choice>
              <mc:Fallback>
                <p:oleObj name="Document" r:id="rId3" imgW="5486400" imgH="6127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601788"/>
                        <a:ext cx="58372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371600" y="2438400"/>
          <a:ext cx="57165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Document" r:id="rId5" imgW="5486400" imgH="919080" progId="Word.Document.8">
                  <p:embed/>
                </p:oleObj>
              </mc:Choice>
              <mc:Fallback>
                <p:oleObj name="Document" r:id="rId5" imgW="5486400" imgH="919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5716588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377950" y="3506788"/>
          <a:ext cx="53498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Document" r:id="rId7" imgW="5486400" imgH="612720" progId="Word.Document.8">
                  <p:embed/>
                </p:oleObj>
              </mc:Choice>
              <mc:Fallback>
                <p:oleObj name="Document" r:id="rId7" imgW="5486400" imgH="612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3506788"/>
                        <a:ext cx="53498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" name="Group 32"/>
          <p:cNvGrpSpPr>
            <a:grpSpLocks/>
          </p:cNvGrpSpPr>
          <p:nvPr/>
        </p:nvGrpSpPr>
        <p:grpSpPr bwMode="auto">
          <a:xfrm>
            <a:off x="3357563" y="5232400"/>
            <a:ext cx="2514600" cy="990600"/>
            <a:chOff x="2160" y="3168"/>
            <a:chExt cx="1584" cy="624"/>
          </a:xfrm>
        </p:grpSpPr>
        <p:sp>
          <p:nvSpPr>
            <p:cNvPr id="196639" name="Rectangle 31"/>
            <p:cNvSpPr>
              <a:spLocks noChangeArrowheads="1"/>
            </p:cNvSpPr>
            <p:nvPr/>
          </p:nvSpPr>
          <p:spPr bwMode="auto">
            <a:xfrm>
              <a:off x="2160" y="3168"/>
              <a:ext cx="1584" cy="62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-109" charset="0"/>
              </a:endParaRPr>
            </a:p>
          </p:txBody>
        </p:sp>
        <p:graphicFrame>
          <p:nvGraphicFramePr>
            <p:cNvPr id="2055" name="Object 5"/>
            <p:cNvGraphicFramePr>
              <a:graphicFrameLocks noChangeAspect="1"/>
            </p:cNvGraphicFramePr>
            <p:nvPr/>
          </p:nvGraphicFramePr>
          <p:xfrm>
            <a:off x="2407" y="3222"/>
            <a:ext cx="104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Document" r:id="rId8" imgW="5486400" imgH="306720" progId="Word.Document.8">
                    <p:embed/>
                  </p:oleObj>
                </mc:Choice>
                <mc:Fallback>
                  <p:oleObj name="Document" r:id="rId8" imgW="5486400" imgH="306720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69742" b="-11917"/>
                        <a:stretch>
                          <a:fillRect/>
                        </a:stretch>
                      </p:blipFill>
                      <p:spPr bwMode="auto">
                        <a:xfrm>
                          <a:off x="2407" y="3222"/>
                          <a:ext cx="104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6"/>
            <p:cNvGraphicFramePr>
              <a:graphicFrameLocks noChangeAspect="1"/>
            </p:cNvGraphicFramePr>
            <p:nvPr/>
          </p:nvGraphicFramePr>
          <p:xfrm>
            <a:off x="2322" y="3547"/>
            <a:ext cx="138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Document" r:id="rId10" imgW="5484673" imgH="305832" progId="Word.Document.8">
                    <p:embed/>
                  </p:oleObj>
                </mc:Choice>
                <mc:Fallback>
                  <p:oleObj name="Document" r:id="rId10" imgW="5484673" imgH="305832" progId="Word.Documen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9314" b="1070"/>
                        <a:stretch>
                          <a:fillRect/>
                        </a:stretch>
                      </p:blipFill>
                      <p:spPr bwMode="auto">
                        <a:xfrm>
                          <a:off x="2322" y="3547"/>
                          <a:ext cx="138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9" name="Text Box 8"/>
          <p:cNvSpPr txBox="1">
            <a:spLocks noChangeArrowheads="1"/>
          </p:cNvSpPr>
          <p:nvPr/>
        </p:nvSpPr>
        <p:spPr bwMode="auto">
          <a:xfrm>
            <a:off x="1524000" y="1439863"/>
            <a:ext cx="60086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  <a:latin typeface="Calibri" pitchFamily="-109" charset="0"/>
              </a:rPr>
              <a:t>Budget Set:</a:t>
            </a:r>
          </a:p>
          <a:p>
            <a:pPr lvl="1">
              <a:buFontTx/>
              <a:buChar char="•"/>
            </a:pPr>
            <a:r>
              <a:rPr lang="en-US" altLang="en-US" sz="2000">
                <a:latin typeface="Calibri" pitchFamily="-109" charset="0"/>
              </a:rPr>
              <a:t> The set of baskets that are affordable</a:t>
            </a:r>
          </a:p>
          <a:p>
            <a:endParaRPr lang="en-US" altLang="en-US" sz="2000">
              <a:latin typeface="Calibri" pitchFamily="-109" charset="0"/>
            </a:endParaRPr>
          </a:p>
          <a:p>
            <a:r>
              <a:rPr lang="en-US" altLang="en-US" sz="2000" b="1">
                <a:solidFill>
                  <a:srgbClr val="000066"/>
                </a:solidFill>
                <a:latin typeface="Calibri" pitchFamily="-109" charset="0"/>
              </a:rPr>
              <a:t>Budget Constraint:</a:t>
            </a:r>
          </a:p>
          <a:p>
            <a:pPr lvl="1">
              <a:buFontTx/>
              <a:buChar char="•"/>
            </a:pPr>
            <a:r>
              <a:rPr lang="en-US" altLang="en-US" sz="2000">
                <a:latin typeface="Calibri" pitchFamily="-109" charset="0"/>
              </a:rPr>
              <a:t> The set of baskets that the consumer may purchase given the limits of the available income. </a:t>
            </a:r>
          </a:p>
          <a:p>
            <a:endParaRPr lang="en-US" altLang="en-US" sz="2000">
              <a:latin typeface="Calibri" pitchFamily="-109" charset="0"/>
            </a:endParaRPr>
          </a:p>
          <a:p>
            <a:r>
              <a:rPr lang="en-US" altLang="en-US" sz="2000" b="1">
                <a:solidFill>
                  <a:srgbClr val="000066"/>
                </a:solidFill>
                <a:latin typeface="Calibri" pitchFamily="-109" charset="0"/>
              </a:rPr>
              <a:t>Budget Line:</a:t>
            </a:r>
          </a:p>
          <a:p>
            <a:pPr lvl="1">
              <a:buFontTx/>
              <a:buChar char="•"/>
            </a:pPr>
            <a:r>
              <a:rPr lang="en-US" altLang="en-US" sz="2000">
                <a:latin typeface="Calibri" pitchFamily="-109" charset="0"/>
              </a:rPr>
              <a:t> The set of baskets that one can purchase when spending all available income.</a:t>
            </a:r>
          </a:p>
        </p:txBody>
      </p:sp>
      <p:sp>
        <p:nvSpPr>
          <p:cNvPr id="196628" name="AutoShape 2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053" name="Object 21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Clip" r:id="rId12" imgW="1819440" imgH="1816920" progId="MS_ClipArt_Gallery.2">
                  <p:embed/>
                </p:oleObj>
              </mc:Choice>
              <mc:Fallback>
                <p:oleObj name="Clip" r:id="rId12" imgW="1819440" imgH="1816920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1" name="Picture 2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2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2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4" name="Object 25">
            <a:hlinkClick r:id="rId17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Clip" r:id="rId18" imgW="1819440" imgH="1815840" progId="MS_ClipArt_Gallery.2">
                  <p:embed/>
                </p:oleObj>
              </mc:Choice>
              <mc:Fallback>
                <p:oleObj name="Clip" r:id="rId18" imgW="1819440" imgH="181584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 Box 2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2065" name="Picture 2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38" name="AutoShape 3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Key Definitions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067" name="Line 33"/>
          <p:cNvSpPr>
            <a:spLocks noChangeShapeType="1"/>
          </p:cNvSpPr>
          <p:nvPr/>
        </p:nvSpPr>
        <p:spPr bwMode="auto">
          <a:xfrm>
            <a:off x="1295400" y="5029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4C4A9E-F6C2-4027-816A-5BE9AEC6D27D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9701" name="Line 2"/>
          <p:cNvSpPr>
            <a:spLocks noChangeShapeType="1"/>
          </p:cNvSpPr>
          <p:nvPr/>
        </p:nvSpPr>
        <p:spPr bwMode="auto">
          <a:xfrm>
            <a:off x="1295400" y="5943600"/>
            <a:ext cx="586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3"/>
          <p:cNvSpPr>
            <a:spLocks noChangeShapeType="1"/>
          </p:cNvSpPr>
          <p:nvPr/>
        </p:nvSpPr>
        <p:spPr bwMode="auto">
          <a:xfrm flipH="1" flipV="1">
            <a:off x="1292225" y="1331913"/>
            <a:ext cx="3175" cy="46116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4"/>
          <p:cNvSpPr>
            <a:spLocks noChangeShapeType="1"/>
          </p:cNvSpPr>
          <p:nvPr/>
        </p:nvSpPr>
        <p:spPr bwMode="auto">
          <a:xfrm>
            <a:off x="1295400" y="4495800"/>
            <a:ext cx="5257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5"/>
          <p:cNvSpPr txBox="1">
            <a:spLocks noChangeArrowheads="1"/>
          </p:cNvSpPr>
          <p:nvPr/>
        </p:nvSpPr>
        <p:spPr bwMode="auto">
          <a:xfrm>
            <a:off x="715963" y="11509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Y</a:t>
            </a:r>
          </a:p>
        </p:txBody>
      </p:sp>
      <p:sp>
        <p:nvSpPr>
          <p:cNvPr id="29705" name="Text Box 6"/>
          <p:cNvSpPr txBox="1">
            <a:spLocks noChangeArrowheads="1"/>
          </p:cNvSpPr>
          <p:nvPr/>
        </p:nvSpPr>
        <p:spPr bwMode="auto">
          <a:xfrm>
            <a:off x="7239000" y="5715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X</a:t>
            </a:r>
          </a:p>
        </p:txBody>
      </p:sp>
      <p:sp>
        <p:nvSpPr>
          <p:cNvPr id="29706" name="Text Box 8"/>
          <p:cNvSpPr txBox="1">
            <a:spLocks noChangeArrowheads="1"/>
          </p:cNvSpPr>
          <p:nvPr/>
        </p:nvSpPr>
        <p:spPr bwMode="auto">
          <a:xfrm>
            <a:off x="3565525" y="5908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 b="1">
              <a:latin typeface="Calibri" pitchFamily="-109" charset="0"/>
            </a:endParaRPr>
          </a:p>
        </p:txBody>
      </p:sp>
      <p:sp>
        <p:nvSpPr>
          <p:cNvPr id="29707" name="Arc 9"/>
          <p:cNvSpPr>
            <a:spLocks/>
          </p:cNvSpPr>
          <p:nvPr/>
        </p:nvSpPr>
        <p:spPr bwMode="auto">
          <a:xfrm>
            <a:off x="2801938" y="3124200"/>
            <a:ext cx="2824162" cy="2479675"/>
          </a:xfrm>
          <a:custGeom>
            <a:avLst/>
            <a:gdLst>
              <a:gd name="T0" fmla="*/ 2147483647 w 20630"/>
              <a:gd name="T1" fmla="*/ 2147483647 h 21569"/>
              <a:gd name="T2" fmla="*/ 0 w 20630"/>
              <a:gd name="T3" fmla="*/ 2147483647 h 21569"/>
              <a:gd name="T4" fmla="*/ 2147483647 w 20630"/>
              <a:gd name="T5" fmla="*/ 0 h 21569"/>
              <a:gd name="T6" fmla="*/ 0 60000 65536"/>
              <a:gd name="T7" fmla="*/ 0 60000 65536"/>
              <a:gd name="T8" fmla="*/ 0 60000 65536"/>
              <a:gd name="T9" fmla="*/ 0 w 20630"/>
              <a:gd name="T10" fmla="*/ 0 h 21569"/>
              <a:gd name="T11" fmla="*/ 20630 w 20630"/>
              <a:gd name="T12" fmla="*/ 21569 h 215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30" h="21569" fill="none" extrusionOk="0">
                <a:moveTo>
                  <a:pt x="19479" y="21569"/>
                </a:moveTo>
                <a:cubicBezTo>
                  <a:pt x="10451" y="21088"/>
                  <a:pt x="2678" y="15034"/>
                  <a:pt x="-1" y="6400"/>
                </a:cubicBezTo>
              </a:path>
              <a:path w="20630" h="21569" stroke="0" extrusionOk="0">
                <a:moveTo>
                  <a:pt x="19479" y="21569"/>
                </a:moveTo>
                <a:cubicBezTo>
                  <a:pt x="10451" y="21088"/>
                  <a:pt x="2678" y="15034"/>
                  <a:pt x="-1" y="6400"/>
                </a:cubicBezTo>
                <a:lnTo>
                  <a:pt x="2063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4343400" y="5029200"/>
            <a:ext cx="3968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5257800" y="51816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U = 25</a:t>
            </a:r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974725" y="583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0</a:t>
            </a:r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45720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H="1">
            <a:off x="1295400" y="5486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762000" y="52578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2.5</a:t>
            </a:r>
          </a:p>
        </p:txBody>
      </p:sp>
      <p:sp>
        <p:nvSpPr>
          <p:cNvPr id="29714" name="Text Box 17"/>
          <p:cNvSpPr txBox="1">
            <a:spLocks noChangeArrowheads="1"/>
          </p:cNvSpPr>
          <p:nvPr/>
        </p:nvSpPr>
        <p:spPr bwMode="auto">
          <a:xfrm>
            <a:off x="4343400" y="5867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10</a:t>
            </a: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H="1">
            <a:off x="1676400" y="2627313"/>
            <a:ext cx="195263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1916113" y="2390775"/>
            <a:ext cx="224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50X + 200Y = E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819400" y="1447800"/>
            <a:ext cx="5083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0066"/>
                </a:solidFill>
                <a:latin typeface="Calibri" pitchFamily="-109" charset="0"/>
              </a:rPr>
              <a:t>Example:</a:t>
            </a:r>
            <a:r>
              <a:rPr lang="en-US" altLang="en-US" sz="2400">
                <a:latin typeface="Calibri" pitchFamily="-109" charset="0"/>
              </a:rPr>
              <a:t>  Expenditure Minimization</a:t>
            </a:r>
          </a:p>
        </p:txBody>
      </p:sp>
      <p:sp>
        <p:nvSpPr>
          <p:cNvPr id="219166" name="AutoShape 3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9698" name="Object 31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19" name="Picture 3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0" name="Picture 3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1" name="Picture 3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699" name="Object 35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2" name="Text Box 3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29723" name="Picture 3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74" name="AutoShape 38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Optimal Choice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19175" name="Text Box 39"/>
          <p:cNvSpPr txBox="1">
            <a:spLocks noChangeArrowheads="1"/>
          </p:cNvSpPr>
          <p:nvPr/>
        </p:nvSpPr>
        <p:spPr bwMode="auto">
          <a:xfrm>
            <a:off x="4140200" y="3651250"/>
            <a:ext cx="4164013" cy="8223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+mn-lt"/>
              </a:rPr>
              <a:t>25 = XY    </a:t>
            </a:r>
            <a:r>
              <a:rPr lang="en-GB" sz="2400" i="1" dirty="0">
                <a:latin typeface="+mn-lt"/>
              </a:rPr>
              <a:t>(constraint)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+mn-lt"/>
              </a:rPr>
              <a:t>Y/X = 1/4  </a:t>
            </a:r>
            <a:r>
              <a:rPr lang="en-GB" sz="2400" i="1" dirty="0">
                <a:latin typeface="+mn-lt"/>
              </a:rPr>
              <a:t>(tangency condition)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3C8A6A-9AD5-4D32-B139-B9218D914596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078" name="Text Box 2"/>
          <p:cNvSpPr txBox="1">
            <a:spLocks noChangeArrowheads="1"/>
          </p:cNvSpPr>
          <p:nvPr/>
        </p:nvSpPr>
        <p:spPr bwMode="auto">
          <a:xfrm>
            <a:off x="1814513" y="2287588"/>
            <a:ext cx="5881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>
                <a:latin typeface="Calibri" pitchFamily="-109" charset="0"/>
              </a:rPr>
              <a:t> Price of x: P</a:t>
            </a:r>
            <a:r>
              <a:rPr lang="en-US" altLang="en-US" sz="2400" baseline="-25000">
                <a:latin typeface="Calibri" pitchFamily="-109" charset="0"/>
              </a:rPr>
              <a:t>x</a:t>
            </a:r>
            <a:r>
              <a:rPr lang="en-US" altLang="en-US" sz="2400">
                <a:latin typeface="Calibri" pitchFamily="-109" charset="0"/>
              </a:rPr>
              <a:t> ;  Price of y: P</a:t>
            </a:r>
            <a:r>
              <a:rPr lang="en-US" altLang="en-US" sz="2400" baseline="-25000">
                <a:latin typeface="Calibri" pitchFamily="-109" charset="0"/>
              </a:rPr>
              <a:t>y   </a:t>
            </a:r>
          </a:p>
          <a:p>
            <a:pPr>
              <a:buFontTx/>
              <a:buChar char="•"/>
            </a:pPr>
            <a:r>
              <a:rPr lang="en-US" altLang="en-US" sz="2400">
                <a:latin typeface="Calibri" pitchFamily="-109" charset="0"/>
              </a:rPr>
              <a:t> Income:    I</a:t>
            </a:r>
          </a:p>
          <a:p>
            <a:pPr>
              <a:spcBef>
                <a:spcPct val="50000"/>
              </a:spcBef>
            </a:pPr>
            <a:r>
              <a:rPr lang="en-US" altLang="en-US" sz="2400" i="1">
                <a:latin typeface="Calibri" pitchFamily="-109" charset="0"/>
              </a:rPr>
              <a:t>Total expenditure on basket (X,Y): P</a:t>
            </a:r>
            <a:r>
              <a:rPr lang="en-US" altLang="en-US" sz="2400" i="1" baseline="-25000">
                <a:latin typeface="Calibri" pitchFamily="-109" charset="0"/>
              </a:rPr>
              <a:t>x</a:t>
            </a:r>
            <a:r>
              <a:rPr lang="en-US" altLang="en-US" sz="2400" i="1">
                <a:latin typeface="Calibri" pitchFamily="-109" charset="0"/>
              </a:rPr>
              <a:t>X + P</a:t>
            </a:r>
            <a:r>
              <a:rPr lang="en-US" altLang="en-US" sz="2400" i="1" baseline="-25000">
                <a:latin typeface="Calibri" pitchFamily="-109" charset="0"/>
              </a:rPr>
              <a:t>y</a:t>
            </a:r>
            <a:r>
              <a:rPr lang="en-US" altLang="en-US" sz="2400" i="1">
                <a:latin typeface="Calibri" pitchFamily="-109" charset="0"/>
              </a:rPr>
              <a:t>Y 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-4343400" y="4953000"/>
          <a:ext cx="169179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Document" r:id="rId3" imgW="5484673" imgH="305472" progId="Word.Document.8">
                  <p:embed/>
                </p:oleObj>
              </mc:Choice>
              <mc:Fallback>
                <p:oleObj name="Document" r:id="rId3" imgW="5484673" imgH="3054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343400" y="4953000"/>
                        <a:ext cx="1691798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1911350" y="1517650"/>
            <a:ext cx="548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>
                <a:latin typeface="Calibri" pitchFamily="-109" charset="0"/>
              </a:rPr>
              <a:t>Assume only two goods available: X and Y</a:t>
            </a:r>
            <a:endParaRPr lang="en-US" altLang="en-US" sz="2400">
              <a:latin typeface="Calibri" pitchFamily="-109" charset="0"/>
            </a:endParaRP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2282825" y="4195763"/>
            <a:ext cx="47132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000" i="1">
                <a:latin typeface="Calibri" pitchFamily="-109" charset="0"/>
              </a:rPr>
              <a:t>The Basket is Affordable if total expenditure does not exceed total Income:</a:t>
            </a:r>
            <a:endParaRPr lang="en-US" altLang="en-US" sz="2000" i="1">
              <a:latin typeface="Calibri" pitchFamily="-109" charset="0"/>
            </a:endParaRP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3324225" y="5327650"/>
            <a:ext cx="2600325" cy="5794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latin typeface="+mn-lt"/>
              </a:rPr>
              <a:t>P</a:t>
            </a:r>
            <a:r>
              <a:rPr lang="en-GB" sz="3200" baseline="-25000" dirty="0">
                <a:latin typeface="+mn-lt"/>
              </a:rPr>
              <a:t>X</a:t>
            </a:r>
            <a:r>
              <a:rPr lang="en-GB" sz="3200" dirty="0">
                <a:latin typeface="+mn-lt"/>
              </a:rPr>
              <a:t>X + P</a:t>
            </a:r>
            <a:r>
              <a:rPr lang="en-GB" sz="3200" baseline="-25000" dirty="0">
                <a:latin typeface="+mn-lt"/>
              </a:rPr>
              <a:t>Y</a:t>
            </a:r>
            <a:r>
              <a:rPr lang="en-GB" sz="3200" dirty="0">
                <a:latin typeface="+mn-lt"/>
              </a:rPr>
              <a:t>Y ≤ I</a:t>
            </a:r>
          </a:p>
        </p:txBody>
      </p:sp>
      <p:sp>
        <p:nvSpPr>
          <p:cNvPr id="195600" name="AutoShape 1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075" name="Object 17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" name="Picture 1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2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6" name="Object 21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2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3087" name="Picture 2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608" name="AutoShape 2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The Budget Constraint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3089" name="AutoShape 25"/>
          <p:cNvSpPr>
            <a:spLocks noChangeArrowheads="1"/>
          </p:cNvSpPr>
          <p:nvPr/>
        </p:nvSpPr>
        <p:spPr bwMode="auto">
          <a:xfrm>
            <a:off x="1516063" y="4183063"/>
            <a:ext cx="381000" cy="2057400"/>
          </a:xfrm>
          <a:prstGeom prst="curvedRightArrow">
            <a:avLst>
              <a:gd name="adj1" fmla="val 108000"/>
              <a:gd name="adj2" fmla="val 216000"/>
              <a:gd name="adj3" fmla="val 33333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3090" name="Line 26"/>
          <p:cNvSpPr>
            <a:spLocks noChangeShapeType="1"/>
          </p:cNvSpPr>
          <p:nvPr/>
        </p:nvSpPr>
        <p:spPr bwMode="auto">
          <a:xfrm>
            <a:off x="2184400" y="2065338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285AF1-CE77-4B0F-B27F-0525865F136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468563" y="1673225"/>
            <a:ext cx="3970337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Calibri" pitchFamily="-109" charset="0"/>
              </a:rPr>
              <a:t>Two goods available: X and Y</a:t>
            </a:r>
          </a:p>
          <a:p>
            <a:endParaRPr lang="en-US" altLang="en-US" sz="2400">
              <a:latin typeface="Calibri" pitchFamily="-109" charset="0"/>
            </a:endParaRPr>
          </a:p>
          <a:p>
            <a:pPr lvl="2"/>
            <a:r>
              <a:rPr lang="en-US" altLang="en-US" sz="2400">
                <a:latin typeface="Calibri" pitchFamily="-109" charset="0"/>
              </a:rPr>
              <a:t>I = $10</a:t>
            </a:r>
          </a:p>
          <a:p>
            <a:pPr lvl="2"/>
            <a:r>
              <a:rPr lang="en-US" altLang="en-US" sz="2400">
                <a:latin typeface="Calibri" pitchFamily="-109" charset="0"/>
              </a:rPr>
              <a:t>P</a:t>
            </a:r>
            <a:r>
              <a:rPr lang="en-US" altLang="en-US" sz="2400" baseline="-25000">
                <a:latin typeface="Calibri" pitchFamily="-109" charset="0"/>
              </a:rPr>
              <a:t>x</a:t>
            </a:r>
            <a:r>
              <a:rPr lang="en-US" altLang="en-US" sz="2400">
                <a:latin typeface="Calibri" pitchFamily="-109" charset="0"/>
              </a:rPr>
              <a:t> = $1</a:t>
            </a:r>
          </a:p>
          <a:p>
            <a:pPr lvl="2"/>
            <a:r>
              <a:rPr lang="en-US" altLang="en-US" sz="2400">
                <a:latin typeface="Calibri" pitchFamily="-109" charset="0"/>
              </a:rPr>
              <a:t>P</a:t>
            </a:r>
            <a:r>
              <a:rPr lang="en-US" altLang="en-US" sz="2400" baseline="-25000">
                <a:latin typeface="Calibri" pitchFamily="-109" charset="0"/>
              </a:rPr>
              <a:t>y</a:t>
            </a:r>
            <a:r>
              <a:rPr lang="en-US" altLang="en-US" sz="2400">
                <a:latin typeface="Calibri" pitchFamily="-109" charset="0"/>
              </a:rPr>
              <a:t> = $2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914400" y="3962400"/>
            <a:ext cx="3200400" cy="14779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alibri" pitchFamily="-109" charset="0"/>
              </a:rPr>
              <a:t>All income spent on X → I/P</a:t>
            </a:r>
            <a:r>
              <a:rPr lang="en-US" altLang="en-US" baseline="-25000">
                <a:latin typeface="Calibri" pitchFamily="-109" charset="0"/>
              </a:rPr>
              <a:t>x</a:t>
            </a:r>
            <a:r>
              <a:rPr lang="en-US" altLang="en-US">
                <a:latin typeface="Calibri" pitchFamily="-109" charset="0"/>
              </a:rPr>
              <a:t> units of X bought</a:t>
            </a:r>
          </a:p>
          <a:p>
            <a:endParaRPr lang="en-US" altLang="en-US">
              <a:latin typeface="Calibri" pitchFamily="-109" charset="0"/>
            </a:endParaRPr>
          </a:p>
          <a:p>
            <a:r>
              <a:rPr lang="en-US" altLang="en-US">
                <a:latin typeface="Calibri" pitchFamily="-109" charset="0"/>
              </a:rPr>
              <a:t>All income spent on Y → I/P</a:t>
            </a:r>
            <a:r>
              <a:rPr lang="en-US" altLang="en-US" baseline="-25000">
                <a:latin typeface="Calibri" pitchFamily="-109" charset="0"/>
              </a:rPr>
              <a:t>y</a:t>
            </a:r>
            <a:r>
              <a:rPr lang="en-US" altLang="en-US">
                <a:latin typeface="Calibri" pitchFamily="-109" charset="0"/>
              </a:rPr>
              <a:t> units of X bought</a:t>
            </a:r>
          </a:p>
        </p:txBody>
      </p:sp>
      <p:sp>
        <p:nvSpPr>
          <p:cNvPr id="197651" name="AutoShape 19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4098" name="Object 20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4" name="Picture 21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2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23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9" name="Object 24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25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4108" name="Picture 26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59" name="AutoShape 27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A Budget Constraint Example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800600" y="3886200"/>
            <a:ext cx="3886200" cy="23082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alibri" pitchFamily="-109" charset="0"/>
              </a:rPr>
              <a:t>Budget Line 1:  </a:t>
            </a:r>
          </a:p>
          <a:p>
            <a:r>
              <a:rPr lang="en-US" altLang="en-US">
                <a:latin typeface="Calibri" pitchFamily="-109" charset="0"/>
              </a:rPr>
              <a:t>1X + 2Y = 10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alibri" pitchFamily="-109" charset="0"/>
              </a:rPr>
              <a:t>Or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alibri" pitchFamily="-109" charset="0"/>
              </a:rPr>
              <a:t>Y = 5 – X/2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alibri" pitchFamily="-109" charset="0"/>
              </a:rPr>
              <a:t>Slope of Budget Line = -P</a:t>
            </a:r>
            <a:r>
              <a:rPr lang="en-US" altLang="en-US" baseline="-25000">
                <a:latin typeface="Calibri" pitchFamily="-109" charset="0"/>
              </a:rPr>
              <a:t>x</a:t>
            </a:r>
            <a:r>
              <a:rPr lang="en-US" altLang="en-US">
                <a:latin typeface="Calibri" pitchFamily="-109" charset="0"/>
              </a:rPr>
              <a:t>/P</a:t>
            </a:r>
            <a:r>
              <a:rPr lang="en-US" altLang="en-US" baseline="-25000">
                <a:latin typeface="Calibri" pitchFamily="-109" charset="0"/>
              </a:rPr>
              <a:t>y</a:t>
            </a:r>
            <a:r>
              <a:rPr lang="en-US" altLang="en-US">
                <a:latin typeface="Calibri" pitchFamily="-109" charset="0"/>
              </a:rPr>
              <a:t> = -1/2</a:t>
            </a:r>
          </a:p>
          <a:p>
            <a:pPr>
              <a:spcBef>
                <a:spcPct val="50000"/>
              </a:spcBef>
            </a:pPr>
            <a:endParaRPr lang="en-US" altLang="en-US"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9" grpId="0" animBg="1" autoUpdateAnimBg="0"/>
      <p:bldP spid="1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A72D36-EDD9-47FE-9284-8CA3A0B783CB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5125" name="Line 2"/>
          <p:cNvSpPr>
            <a:spLocks noChangeShapeType="1"/>
          </p:cNvSpPr>
          <p:nvPr/>
        </p:nvSpPr>
        <p:spPr bwMode="auto">
          <a:xfrm>
            <a:off x="1295400" y="6096000"/>
            <a:ext cx="586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3"/>
          <p:cNvSpPr>
            <a:spLocks noChangeShapeType="1"/>
          </p:cNvSpPr>
          <p:nvPr/>
        </p:nvSpPr>
        <p:spPr bwMode="auto">
          <a:xfrm flipH="1" flipV="1">
            <a:off x="1262063" y="1247775"/>
            <a:ext cx="33337" cy="4848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5715000" y="6019800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I/P</a:t>
            </a:r>
            <a:r>
              <a:rPr lang="en-GB" altLang="en-US" sz="2400" b="1" baseline="-25000">
                <a:latin typeface="Calibri" pitchFamily="-109" charset="0"/>
              </a:rPr>
              <a:t>X</a:t>
            </a:r>
            <a:r>
              <a:rPr lang="en-GB" altLang="en-US" sz="2400" b="1">
                <a:latin typeface="Calibri" pitchFamily="-109" charset="0"/>
              </a:rPr>
              <a:t> = 10</a:t>
            </a: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746125" y="10429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Y</a:t>
            </a:r>
          </a:p>
        </p:txBody>
      </p:sp>
      <p:sp>
        <p:nvSpPr>
          <p:cNvPr id="5129" name="Text Box 6"/>
          <p:cNvSpPr txBox="1">
            <a:spLocks noChangeArrowheads="1"/>
          </p:cNvSpPr>
          <p:nvPr/>
        </p:nvSpPr>
        <p:spPr bwMode="auto">
          <a:xfrm>
            <a:off x="7239000" y="5867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X</a:t>
            </a:r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1143000" y="3429000"/>
            <a:ext cx="3968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1660525" y="5080000"/>
            <a:ext cx="3968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5132" name="Text Box 9"/>
          <p:cNvSpPr txBox="1">
            <a:spLocks noChangeArrowheads="1"/>
          </p:cNvSpPr>
          <p:nvPr/>
        </p:nvSpPr>
        <p:spPr bwMode="auto">
          <a:xfrm>
            <a:off x="1371600" y="335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A</a:t>
            </a:r>
          </a:p>
        </p:txBody>
      </p:sp>
      <p:sp>
        <p:nvSpPr>
          <p:cNvPr id="5133" name="Text Box 10"/>
          <p:cNvSpPr txBox="1">
            <a:spLocks noChangeArrowheads="1"/>
          </p:cNvSpPr>
          <p:nvPr/>
        </p:nvSpPr>
        <p:spPr bwMode="auto">
          <a:xfrm>
            <a:off x="1905000" y="5257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C</a:t>
            </a:r>
          </a:p>
        </p:txBody>
      </p:sp>
      <p:sp>
        <p:nvSpPr>
          <p:cNvPr id="5134" name="Text Box 11"/>
          <p:cNvSpPr txBox="1">
            <a:spLocks noChangeArrowheads="1"/>
          </p:cNvSpPr>
          <p:nvPr/>
        </p:nvSpPr>
        <p:spPr bwMode="auto">
          <a:xfrm>
            <a:off x="6324600" y="4876800"/>
            <a:ext cx="6762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 </a:t>
            </a:r>
            <a:r>
              <a:rPr lang="en-GB" altLang="en-US" sz="2400" b="1">
                <a:latin typeface="Calibri" pitchFamily="-109" charset="0"/>
              </a:rPr>
              <a:t>B</a:t>
            </a:r>
          </a:p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5135" name="Text Box 12"/>
          <p:cNvSpPr txBox="1">
            <a:spLocks noChangeArrowheads="1"/>
          </p:cNvSpPr>
          <p:nvPr/>
        </p:nvSpPr>
        <p:spPr bwMode="auto">
          <a:xfrm>
            <a:off x="152400" y="3352800"/>
            <a:ext cx="112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I/P</a:t>
            </a:r>
            <a:r>
              <a:rPr lang="en-GB" altLang="en-US" sz="2400" b="1" baseline="-25000">
                <a:latin typeface="Calibri" pitchFamily="-109" charset="0"/>
              </a:rPr>
              <a:t>Y</a:t>
            </a:r>
            <a:r>
              <a:rPr lang="en-GB" altLang="en-US" sz="2400" b="1">
                <a:latin typeface="Calibri" pitchFamily="-109" charset="0"/>
              </a:rPr>
              <a:t>= 5</a:t>
            </a:r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1295400" y="3810000"/>
            <a:ext cx="53340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0" name="Line 14"/>
          <p:cNvSpPr>
            <a:spLocks noChangeShapeType="1"/>
          </p:cNvSpPr>
          <p:nvPr/>
        </p:nvSpPr>
        <p:spPr bwMode="auto">
          <a:xfrm flipH="1">
            <a:off x="3276600" y="37338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2209800" y="3124200"/>
            <a:ext cx="249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Budget line = BL</a:t>
            </a:r>
            <a:r>
              <a:rPr lang="en-GB" altLang="en-US" sz="2400" b="1" baseline="-25000">
                <a:latin typeface="Calibri" pitchFamily="-109" charset="0"/>
              </a:rPr>
              <a:t>1</a:t>
            </a:r>
            <a:endParaRPr lang="en-GB" altLang="en-US" sz="2400" b="1">
              <a:latin typeface="Calibri" pitchFamily="-109" charset="0"/>
            </a:endParaRPr>
          </a:p>
        </p:txBody>
      </p:sp>
      <p:sp>
        <p:nvSpPr>
          <p:cNvPr id="198672" name="Text Box 16"/>
          <p:cNvSpPr txBox="1">
            <a:spLocks noChangeArrowheads="1"/>
          </p:cNvSpPr>
          <p:nvPr/>
        </p:nvSpPr>
        <p:spPr bwMode="auto">
          <a:xfrm>
            <a:off x="5943600" y="4876800"/>
            <a:ext cx="1849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-P</a:t>
            </a:r>
            <a:r>
              <a:rPr lang="en-GB" altLang="en-US" sz="2400" b="1" baseline="-25000">
                <a:latin typeface="Calibri" pitchFamily="-109" charset="0"/>
              </a:rPr>
              <a:t>X</a:t>
            </a:r>
            <a:r>
              <a:rPr lang="en-GB" altLang="en-US" sz="2400" b="1">
                <a:latin typeface="Calibri" pitchFamily="-109" charset="0"/>
              </a:rPr>
              <a:t>/P</a:t>
            </a:r>
            <a:r>
              <a:rPr lang="en-GB" altLang="en-US" sz="2400" b="1" baseline="-25000">
                <a:latin typeface="Calibri" pitchFamily="-109" charset="0"/>
              </a:rPr>
              <a:t>Y</a:t>
            </a:r>
            <a:r>
              <a:rPr lang="en-GB" altLang="en-US" sz="2400" b="1">
                <a:latin typeface="Calibri" pitchFamily="-109" charset="0"/>
              </a:rPr>
              <a:t> = -1/2</a:t>
            </a:r>
          </a:p>
        </p:txBody>
      </p:sp>
      <p:sp>
        <p:nvSpPr>
          <p:cNvPr id="198673" name="Arc 17"/>
          <p:cNvSpPr>
            <a:spLocks/>
          </p:cNvSpPr>
          <p:nvPr/>
        </p:nvSpPr>
        <p:spPr bwMode="auto">
          <a:xfrm>
            <a:off x="5791200" y="5791200"/>
            <a:ext cx="1524000" cy="306388"/>
          </a:xfrm>
          <a:custGeom>
            <a:avLst/>
            <a:gdLst>
              <a:gd name="T0" fmla="*/ 2147483647 w 21600"/>
              <a:gd name="T1" fmla="*/ 2147483647 h 17591"/>
              <a:gd name="T2" fmla="*/ 2147483647 w 21600"/>
              <a:gd name="T3" fmla="*/ 0 h 17591"/>
              <a:gd name="T4" fmla="*/ 2147483647 w 21600"/>
              <a:gd name="T5" fmla="*/ 2147483647 h 17591"/>
              <a:gd name="T6" fmla="*/ 0 60000 65536"/>
              <a:gd name="T7" fmla="*/ 0 60000 65536"/>
              <a:gd name="T8" fmla="*/ 0 60000 65536"/>
              <a:gd name="T9" fmla="*/ 0 w 21600"/>
              <a:gd name="T10" fmla="*/ 0 h 17591"/>
              <a:gd name="T11" fmla="*/ 21600 w 21600"/>
              <a:gd name="T12" fmla="*/ 17591 h 17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591" fill="none" extrusionOk="0">
                <a:moveTo>
                  <a:pt x="1380" y="17591"/>
                </a:moveTo>
                <a:cubicBezTo>
                  <a:pt x="467" y="15161"/>
                  <a:pt x="0" y="12587"/>
                  <a:pt x="0" y="9992"/>
                </a:cubicBezTo>
                <a:cubicBezTo>
                  <a:pt x="-1" y="6512"/>
                  <a:pt x="840" y="3084"/>
                  <a:pt x="2450" y="0"/>
                </a:cubicBezTo>
              </a:path>
              <a:path w="21600" h="17591" stroke="0" extrusionOk="0">
                <a:moveTo>
                  <a:pt x="1380" y="17591"/>
                </a:moveTo>
                <a:cubicBezTo>
                  <a:pt x="467" y="15161"/>
                  <a:pt x="0" y="12587"/>
                  <a:pt x="0" y="9992"/>
                </a:cubicBezTo>
                <a:cubicBezTo>
                  <a:pt x="-1" y="6512"/>
                  <a:pt x="840" y="3084"/>
                  <a:pt x="2450" y="0"/>
                </a:cubicBezTo>
                <a:lnTo>
                  <a:pt x="21600" y="9992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4" name="Line 18"/>
          <p:cNvSpPr>
            <a:spLocks noChangeShapeType="1"/>
          </p:cNvSpPr>
          <p:nvPr/>
        </p:nvSpPr>
        <p:spPr bwMode="auto">
          <a:xfrm flipH="1">
            <a:off x="6172200" y="5105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86" name="AutoShape 3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5122" name="Object 31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Clip" r:id="rId4" imgW="1819440" imgH="1816920" progId="MS_ClipArt_Gallery.2">
                  <p:embed/>
                </p:oleObj>
              </mc:Choice>
              <mc:Fallback>
                <p:oleObj name="Clip" r:id="rId4" imgW="1819440" imgH="181692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43" name="Picture 3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4" name="Picture 3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3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3" name="Object 35">
            <a:hlinkClick r:id="rId9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Clip" r:id="rId10" imgW="1819440" imgH="1815840" progId="MS_ClipArt_Gallery.2">
                  <p:embed/>
                </p:oleObj>
              </mc:Choice>
              <mc:Fallback>
                <p:oleObj name="Clip" r:id="rId10" imgW="1819440" imgH="1815840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Text Box 3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5147" name="Picture 3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94" name="AutoShape 38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A Budget Constraint Example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9" grpId="0" animBg="1"/>
      <p:bldP spid="198670" grpId="0" animBg="1"/>
      <p:bldP spid="198671" grpId="0" build="p" autoUpdateAnimBg="0"/>
      <p:bldP spid="198672" grpId="0" autoUpdateAnimBg="0"/>
      <p:bldP spid="198673" grpId="0" animBg="1"/>
      <p:bldP spid="1986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E31280-F3EC-46CD-A86C-B8BC4A56EAD8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377950" y="1601788"/>
          <a:ext cx="58372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Document" r:id="rId3" imgW="5486400" imgH="612720" progId="Word.Document.8">
                  <p:embed/>
                </p:oleObj>
              </mc:Choice>
              <mc:Fallback>
                <p:oleObj name="Document" r:id="rId3" imgW="5486400" imgH="6127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601788"/>
                        <a:ext cx="58372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371600" y="2438400"/>
          <a:ext cx="57165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Document" r:id="rId5" imgW="5486400" imgH="919080" progId="Word.Document.8">
                  <p:embed/>
                </p:oleObj>
              </mc:Choice>
              <mc:Fallback>
                <p:oleObj name="Document" r:id="rId5" imgW="5486400" imgH="919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5716588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377950" y="3506788"/>
          <a:ext cx="53498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Document" r:id="rId7" imgW="5486400" imgH="612720" progId="Word.Document.8">
                  <p:embed/>
                </p:oleObj>
              </mc:Choice>
              <mc:Fallback>
                <p:oleObj name="Document" r:id="rId7" imgW="5486400" imgH="612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3506788"/>
                        <a:ext cx="53498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8" name="AutoShape 2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6149" name="Object 21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Clip" r:id="rId8" imgW="1819440" imgH="1816920" progId="MS_ClipArt_Gallery.2">
                  <p:embed/>
                </p:oleObj>
              </mc:Choice>
              <mc:Fallback>
                <p:oleObj name="Clip" r:id="rId8" imgW="1819440" imgH="1816920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3" name="Picture 2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2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2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50" name="Object 25">
            <a:hlinkClick r:id="rId13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Clip" r:id="rId14" imgW="1819440" imgH="1815840" progId="MS_ClipArt_Gallery.2">
                  <p:embed/>
                </p:oleObj>
              </mc:Choice>
              <mc:Fallback>
                <p:oleObj name="Clip" r:id="rId14" imgW="1819440" imgH="181584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2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6157" name="Picture 2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38" name="AutoShape 3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Budget Constraint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6159" name="Content Placeholder 2"/>
          <p:cNvSpPr txBox="1">
            <a:spLocks/>
          </p:cNvSpPr>
          <p:nvPr/>
        </p:nvSpPr>
        <p:spPr bwMode="auto">
          <a:xfrm>
            <a:off x="4572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Location of budget line shows what the income level is.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Increase in Income will shift the budget line to the right.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-109" charset="0"/>
              </a:rPr>
              <a:t>More of each product becomes affordable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Decrease in Income will shift the budget line to the left.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-109" charset="0"/>
              </a:rPr>
              <a:t>less of each product becomes affordable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E7E01-FC5D-4A1D-806D-53B4A00857D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7174" name="Line 2"/>
          <p:cNvSpPr>
            <a:spLocks noChangeShapeType="1"/>
          </p:cNvSpPr>
          <p:nvPr/>
        </p:nvSpPr>
        <p:spPr bwMode="auto">
          <a:xfrm>
            <a:off x="533400" y="5943600"/>
            <a:ext cx="655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3"/>
          <p:cNvSpPr>
            <a:spLocks noChangeShapeType="1"/>
          </p:cNvSpPr>
          <p:nvPr/>
        </p:nvSpPr>
        <p:spPr bwMode="auto">
          <a:xfrm flipV="1">
            <a:off x="533400" y="1295400"/>
            <a:ext cx="0" cy="464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5715000" y="58674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        </a:t>
            </a:r>
          </a:p>
        </p:txBody>
      </p:sp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12700" y="11668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Y</a:t>
            </a:r>
          </a:p>
        </p:txBody>
      </p:sp>
      <p:sp>
        <p:nvSpPr>
          <p:cNvPr id="7178" name="Text Box 6"/>
          <p:cNvSpPr txBox="1">
            <a:spLocks noChangeArrowheads="1"/>
          </p:cNvSpPr>
          <p:nvPr/>
        </p:nvSpPr>
        <p:spPr bwMode="auto">
          <a:xfrm>
            <a:off x="7086600" y="5867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X</a:t>
            </a:r>
          </a:p>
        </p:txBody>
      </p:sp>
      <p:sp>
        <p:nvSpPr>
          <p:cNvPr id="7179" name="Text Box 7"/>
          <p:cNvSpPr txBox="1">
            <a:spLocks noChangeArrowheads="1"/>
          </p:cNvSpPr>
          <p:nvPr/>
        </p:nvSpPr>
        <p:spPr bwMode="auto">
          <a:xfrm>
            <a:off x="228600" y="34290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          </a:t>
            </a:r>
          </a:p>
        </p:txBody>
      </p:sp>
      <p:sp>
        <p:nvSpPr>
          <p:cNvPr id="199688" name="Line 8"/>
          <p:cNvSpPr>
            <a:spLocks noChangeShapeType="1"/>
          </p:cNvSpPr>
          <p:nvPr/>
        </p:nvSpPr>
        <p:spPr bwMode="auto">
          <a:xfrm>
            <a:off x="533400" y="3657600"/>
            <a:ext cx="53340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4953000" y="58674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        10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-533400" y="34290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          5</a:t>
            </a:r>
          </a:p>
        </p:txBody>
      </p:sp>
      <p:sp>
        <p:nvSpPr>
          <p:cNvPr id="199691" name="Line 11"/>
          <p:cNvSpPr>
            <a:spLocks noChangeShapeType="1"/>
          </p:cNvSpPr>
          <p:nvPr/>
        </p:nvSpPr>
        <p:spPr bwMode="auto">
          <a:xfrm flipV="1">
            <a:off x="22860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2651125" y="4841875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BL</a:t>
            </a:r>
            <a:r>
              <a:rPr lang="en-GB" altLang="en-US" sz="2400" b="1" baseline="-25000">
                <a:latin typeface="Calibri" pitchFamily="-109" charset="0"/>
              </a:rPr>
              <a:t>1</a:t>
            </a:r>
            <a:endParaRPr lang="en-GB" altLang="en-US" sz="2400" b="1">
              <a:latin typeface="Calibri" pitchFamily="-109" charset="0"/>
            </a:endParaRPr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>
            <a:off x="533400" y="3200400"/>
            <a:ext cx="62484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2286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6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6477000" y="5867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12</a:t>
            </a:r>
          </a:p>
        </p:txBody>
      </p: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4022725" y="4003675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BL</a:t>
            </a:r>
            <a:r>
              <a:rPr lang="en-GB" altLang="en-US" sz="2400" b="1" baseline="-25000">
                <a:latin typeface="Calibri" pitchFamily="-109" charset="0"/>
              </a:rPr>
              <a:t>2</a:t>
            </a:r>
            <a:endParaRPr lang="en-GB" altLang="en-US" sz="2400" b="1">
              <a:latin typeface="Calibri" pitchFamily="-109" charset="0"/>
            </a:endParaRPr>
          </a:p>
        </p:txBody>
      </p:sp>
      <p:sp>
        <p:nvSpPr>
          <p:cNvPr id="199697" name="Line 17"/>
          <p:cNvSpPr>
            <a:spLocks noChangeShapeType="1"/>
          </p:cNvSpPr>
          <p:nvPr/>
        </p:nvSpPr>
        <p:spPr bwMode="auto">
          <a:xfrm flipH="1">
            <a:off x="3657600" y="4343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18"/>
          <p:cNvSpPr txBox="1">
            <a:spLocks noChangeArrowheads="1"/>
          </p:cNvSpPr>
          <p:nvPr/>
        </p:nvSpPr>
        <p:spPr bwMode="auto">
          <a:xfrm>
            <a:off x="609600" y="1447800"/>
            <a:ext cx="27876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I = $12</a:t>
            </a:r>
          </a:p>
          <a:p>
            <a:r>
              <a:rPr lang="en-GB" altLang="en-US" sz="2400" b="1">
                <a:latin typeface="Calibri" pitchFamily="-109" charset="0"/>
              </a:rPr>
              <a:t>P</a:t>
            </a:r>
            <a:r>
              <a:rPr lang="en-GB" altLang="en-US" sz="2400" b="1" baseline="-25000">
                <a:latin typeface="Calibri" pitchFamily="-109" charset="0"/>
              </a:rPr>
              <a:t>X</a:t>
            </a:r>
            <a:r>
              <a:rPr lang="en-GB" altLang="en-US" sz="2400" b="1">
                <a:latin typeface="Calibri" pitchFamily="-109" charset="0"/>
              </a:rPr>
              <a:t> = $1</a:t>
            </a:r>
          </a:p>
          <a:p>
            <a:r>
              <a:rPr lang="en-GB" altLang="en-US" sz="2400" b="1">
                <a:latin typeface="Calibri" pitchFamily="-109" charset="0"/>
              </a:rPr>
              <a:t>P</a:t>
            </a:r>
            <a:r>
              <a:rPr lang="en-GB" altLang="en-US" sz="2400" b="1" baseline="-25000">
                <a:latin typeface="Calibri" pitchFamily="-109" charset="0"/>
              </a:rPr>
              <a:t>Y</a:t>
            </a:r>
            <a:r>
              <a:rPr lang="en-GB" altLang="en-US" sz="2400" b="1">
                <a:latin typeface="Calibri" pitchFamily="-109" charset="0"/>
              </a:rPr>
              <a:t> = $2</a:t>
            </a:r>
          </a:p>
          <a:p>
            <a:endParaRPr lang="en-GB" altLang="en-US" sz="2400" b="1">
              <a:latin typeface="Calibri" pitchFamily="-109" charset="0"/>
            </a:endParaRPr>
          </a:p>
          <a:p>
            <a:r>
              <a:rPr lang="en-GB" altLang="en-US" sz="2400" b="1">
                <a:latin typeface="Calibri" pitchFamily="-109" charset="0"/>
              </a:rPr>
              <a:t>Y = 6 - X/2   …. BL</a:t>
            </a:r>
            <a:r>
              <a:rPr lang="en-GB" altLang="en-US" sz="2400" b="1" baseline="-25000">
                <a:latin typeface="Calibri" pitchFamily="-109" charset="0"/>
              </a:rPr>
              <a:t>2</a:t>
            </a:r>
            <a:endParaRPr lang="en-GB" altLang="en-US" sz="2400" b="1">
              <a:latin typeface="Calibri" pitchFamily="-109" charset="0"/>
            </a:endParaRPr>
          </a:p>
        </p:txBody>
      </p:sp>
      <p:graphicFrame>
        <p:nvGraphicFramePr>
          <p:cNvPr id="7170" name="Object 19"/>
          <p:cNvGraphicFramePr>
            <a:graphicFrameLocks noChangeAspect="1"/>
          </p:cNvGraphicFramePr>
          <p:nvPr/>
        </p:nvGraphicFramePr>
        <p:xfrm>
          <a:off x="10052050" y="4783138"/>
          <a:ext cx="8856663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Document" r:id="rId3" imgW="5473800" imgH="1528560" progId="Word.Document.8">
                  <p:embed/>
                </p:oleObj>
              </mc:Choice>
              <mc:Fallback>
                <p:oleObj name="Document" r:id="rId3" imgW="5473800" imgH="1528560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0" y="4783138"/>
                        <a:ext cx="8856663" cy="247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3973513" y="2184400"/>
            <a:ext cx="4902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Calibri" pitchFamily="-109" charset="0"/>
              </a:rPr>
              <a:t>If income rises, the budget line shifts parallel to the right (shifts out)</a:t>
            </a:r>
          </a:p>
          <a:p>
            <a:endParaRPr lang="en-US" altLang="en-US" sz="2000">
              <a:latin typeface="Calibri" pitchFamily="-109" charset="0"/>
            </a:endParaRPr>
          </a:p>
          <a:p>
            <a:r>
              <a:rPr lang="en-US" altLang="en-US" sz="2000">
                <a:latin typeface="Calibri" pitchFamily="-109" charset="0"/>
              </a:rPr>
              <a:t>If income falls, the budget line shifts parallel to the left (shifts in)</a:t>
            </a:r>
          </a:p>
        </p:txBody>
      </p:sp>
      <p:pic>
        <p:nvPicPr>
          <p:cNvPr id="199701" name="Picture 21" descr="SY01265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3" y="2260600"/>
            <a:ext cx="1793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702" name="Picture 22" descr="SY01265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3" y="3327400"/>
            <a:ext cx="1793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703" name="Text Box 23"/>
          <p:cNvSpPr txBox="1">
            <a:spLocks noChangeArrowheads="1"/>
          </p:cNvSpPr>
          <p:nvPr/>
        </p:nvSpPr>
        <p:spPr bwMode="auto">
          <a:xfrm>
            <a:off x="2913063" y="1296988"/>
            <a:ext cx="2754312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>
                <a:solidFill>
                  <a:srgbClr val="000000"/>
                </a:solidFill>
                <a:latin typeface="Calibri" pitchFamily="-109" charset="0"/>
              </a:rPr>
              <a:t>Shift of a budget line</a:t>
            </a:r>
            <a:endParaRPr lang="en-US" altLang="en-US" sz="2400">
              <a:solidFill>
                <a:srgbClr val="000000"/>
              </a:solidFill>
              <a:latin typeface="Calibri" pitchFamily="-109" charset="0"/>
            </a:endParaRPr>
          </a:p>
        </p:txBody>
      </p:sp>
      <p:sp>
        <p:nvSpPr>
          <p:cNvPr id="199712" name="AutoShape 3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7171" name="Object 3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Clip" r:id="rId6" imgW="1819440" imgH="1816920" progId="MS_ClipArt_Gallery.2">
                  <p:embed/>
                </p:oleObj>
              </mc:Choice>
              <mc:Fallback>
                <p:oleObj name="Clip" r:id="rId6" imgW="1819440" imgH="1816920" progId="MS_ClipArt_Gallery.2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96" name="Picture 3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7" name="Picture 3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" name="Picture 3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2" name="Object 37">
            <a:hlinkClick r:id="rId11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Clip" r:id="rId12" imgW="1819440" imgH="1815840" progId="MS_ClipArt_Gallery.2">
                  <p:embed/>
                </p:oleObj>
              </mc:Choice>
              <mc:Fallback>
                <p:oleObj name="Clip" r:id="rId12" imgW="1819440" imgH="1815840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Text Box 3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7200" name="Picture 3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720" name="AutoShape 4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A Budget Constraint Example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8" grpId="0" animBg="1"/>
      <p:bldP spid="199689" grpId="0" autoUpdateAnimBg="0"/>
      <p:bldP spid="199690" grpId="0" autoUpdateAnimBg="0"/>
      <p:bldP spid="199691" grpId="0" animBg="1"/>
      <p:bldP spid="199692" grpId="0" autoUpdateAnimBg="0"/>
      <p:bldP spid="199693" grpId="0" animBg="1"/>
      <p:bldP spid="199694" grpId="0" autoUpdateAnimBg="0"/>
      <p:bldP spid="199695" grpId="0" autoUpdateAnimBg="0"/>
      <p:bldP spid="199696" grpId="0" autoUpdateAnimBg="0"/>
      <p:bldP spid="199697" grpId="0" animBg="1"/>
      <p:bldP spid="19970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6AA786-EF05-4B34-8593-9053BB13FC33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377950" y="1601788"/>
          <a:ext cx="58372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Document" r:id="rId3" imgW="5486400" imgH="612720" progId="Word.Document.8">
                  <p:embed/>
                </p:oleObj>
              </mc:Choice>
              <mc:Fallback>
                <p:oleObj name="Document" r:id="rId3" imgW="5486400" imgH="6127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601788"/>
                        <a:ext cx="58372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371600" y="2438400"/>
          <a:ext cx="57165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Document" r:id="rId5" imgW="5486400" imgH="919080" progId="Word.Document.8">
                  <p:embed/>
                </p:oleObj>
              </mc:Choice>
              <mc:Fallback>
                <p:oleObj name="Document" r:id="rId5" imgW="5486400" imgH="919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5716588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377950" y="3506788"/>
          <a:ext cx="53498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Document" r:id="rId7" imgW="5486400" imgH="612720" progId="Word.Document.8">
                  <p:embed/>
                </p:oleObj>
              </mc:Choice>
              <mc:Fallback>
                <p:oleObj name="Document" r:id="rId7" imgW="5486400" imgH="612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3506788"/>
                        <a:ext cx="53498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8" name="AutoShape 2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8197" name="Object 21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Clip" r:id="rId8" imgW="1819440" imgH="1816920" progId="MS_ClipArt_Gallery.2">
                  <p:embed/>
                </p:oleObj>
              </mc:Choice>
              <mc:Fallback>
                <p:oleObj name="Clip" r:id="rId8" imgW="1819440" imgH="1816920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1" name="Picture 2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2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2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8" name="Object 25">
            <a:hlinkClick r:id="rId13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Clip" r:id="rId14" imgW="1819440" imgH="1815840" progId="MS_ClipArt_Gallery.2">
                  <p:embed/>
                </p:oleObj>
              </mc:Choice>
              <mc:Fallback>
                <p:oleObj name="Clip" r:id="rId14" imgW="1819440" imgH="181584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2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Four</a:t>
            </a:r>
          </a:p>
        </p:txBody>
      </p:sp>
      <p:pic>
        <p:nvPicPr>
          <p:cNvPr id="8205" name="Picture 2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38" name="AutoShape 3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Budget Constraint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8207" name="Content Placeholder 2"/>
          <p:cNvSpPr txBox="1">
            <a:spLocks/>
          </p:cNvSpPr>
          <p:nvPr/>
        </p:nvSpPr>
        <p:spPr bwMode="auto">
          <a:xfrm>
            <a:off x="4572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Location of budget line shows what the income level is.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Increase in Income will shift the budget line to the right.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-109" charset="0"/>
              </a:rPr>
              <a:t>More of each product becomes affordable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Decrease in Income will shift the budget line to the left.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-109" charset="0"/>
              </a:rPr>
              <a:t>less of each product becomes affordable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1530</Words>
  <Application>Microsoft Office PowerPoint</Application>
  <PresentationFormat>On-screen Show (4:3)</PresentationFormat>
  <Paragraphs>335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Clip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Riverside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Economics</dc:creator>
  <cp:lastModifiedBy>Beesley, Scott</cp:lastModifiedBy>
  <cp:revision>24</cp:revision>
  <dcterms:created xsi:type="dcterms:W3CDTF">2010-04-07T23:51:55Z</dcterms:created>
  <dcterms:modified xsi:type="dcterms:W3CDTF">2015-05-11T17:39:09Z</dcterms:modified>
</cp:coreProperties>
</file>