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sldIdLst>
    <p:sldId id="257" r:id="rId2"/>
    <p:sldId id="258" r:id="rId3"/>
    <p:sldId id="307" r:id="rId4"/>
    <p:sldId id="306" r:id="rId5"/>
    <p:sldId id="259" r:id="rId6"/>
    <p:sldId id="260" r:id="rId7"/>
    <p:sldId id="261" r:id="rId8"/>
    <p:sldId id="262" r:id="rId9"/>
    <p:sldId id="267" r:id="rId10"/>
    <p:sldId id="268" r:id="rId11"/>
    <p:sldId id="271" r:id="rId12"/>
    <p:sldId id="272" r:id="rId13"/>
    <p:sldId id="273" r:id="rId14"/>
    <p:sldId id="277" r:id="rId15"/>
    <p:sldId id="278" r:id="rId16"/>
    <p:sldId id="279" r:id="rId17"/>
    <p:sldId id="280" r:id="rId18"/>
    <p:sldId id="281" r:id="rId19"/>
    <p:sldId id="308" r:id="rId20"/>
    <p:sldId id="309" r:id="rId21"/>
    <p:sldId id="321" r:id="rId22"/>
    <p:sldId id="282" r:id="rId23"/>
    <p:sldId id="323" r:id="rId24"/>
    <p:sldId id="283" r:id="rId25"/>
    <p:sldId id="286" r:id="rId26"/>
    <p:sldId id="310" r:id="rId27"/>
    <p:sldId id="311" r:id="rId28"/>
    <p:sldId id="324" r:id="rId29"/>
    <p:sldId id="325" r:id="rId30"/>
    <p:sldId id="326" r:id="rId31"/>
    <p:sldId id="327" r:id="rId32"/>
    <p:sldId id="328" r:id="rId33"/>
    <p:sldId id="329" r:id="rId34"/>
    <p:sldId id="330" r:id="rId35"/>
    <p:sldId id="331" r:id="rId36"/>
    <p:sldId id="332" r:id="rId37"/>
    <p:sldId id="333"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7" d="100"/>
          <a:sy n="97" d="100"/>
        </p:scale>
        <p:origin x="-102" y="-4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image" Target="../media/image45.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image" Target="../media/image48.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image" Target="../media/image52.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image" Target="../media/image55.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image" Target="../media/image58.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image" Target="../media/image6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image" Target="../media/image64.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2.emf"/><Relationship Id="rId1" Type="http://schemas.openxmlformats.org/officeDocument/2006/relationships/image" Target="../media/image71.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76.emf"/><Relationship Id="rId1" Type="http://schemas.openxmlformats.org/officeDocument/2006/relationships/image" Target="../media/image75.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79.emf"/><Relationship Id="rId1" Type="http://schemas.openxmlformats.org/officeDocument/2006/relationships/image" Target="../media/image78.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82.emf"/><Relationship Id="rId1" Type="http://schemas.openxmlformats.org/officeDocument/2006/relationships/image" Target="../media/image81.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09" charset="0"/>
              </a:defRPr>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109" charset="0"/>
              </a:defRPr>
            </a:lvl1pPr>
          </a:lstStyle>
          <a:p>
            <a:fld id="{E8459D2D-EB5A-4F9E-B1F4-6961560F400A}" type="datetimeFigureOut">
              <a:rPr lang="en-US" altLang="en-US"/>
              <a:pPr/>
              <a:t>5/11/2015</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09" charset="0"/>
              </a:defRPr>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109" charset="0"/>
              </a:defRPr>
            </a:lvl1pPr>
          </a:lstStyle>
          <a:p>
            <a:fld id="{FBCB732F-FBF0-4E1A-8016-7B4256060DE6}" type="slidenum">
              <a:rPr lang="en-US" altLang="en-US"/>
              <a:pPr/>
              <a:t>‹#›</a:t>
            </a:fld>
            <a:endParaRPr lang="en-US" altLang="en-US"/>
          </a:p>
        </p:txBody>
      </p:sp>
    </p:spTree>
    <p:extLst>
      <p:ext uri="{BB962C8B-B14F-4D97-AF65-F5344CB8AC3E}">
        <p14:creationId xmlns:p14="http://schemas.microsoft.com/office/powerpoint/2010/main" val="6651077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038E3EF-D078-487A-BAC4-E72C5ED5FFA3}" type="slidenum">
              <a:rPr lang="en-US" altLang="en-US">
                <a:latin typeface="Calibri" pitchFamily="-109" charset="0"/>
              </a:rPr>
              <a:pPr eaLnBrk="1" hangingPunct="1"/>
              <a:t>1</a:t>
            </a:fld>
            <a:endParaRPr lang="en-US" altLang="en-US">
              <a:latin typeface="Calibri" pitchFamily="-109"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1691618-B870-4247-AEBD-B5342CA567CE}" type="slidenum">
              <a:rPr lang="en-US" altLang="en-US">
                <a:latin typeface="Calibri" pitchFamily="-109" charset="0"/>
              </a:rPr>
              <a:pPr eaLnBrk="1" hangingPunct="1"/>
              <a:t>15</a:t>
            </a:fld>
            <a:endParaRPr lang="en-US" altLang="en-US">
              <a:latin typeface="Calibri" pitchFamily="-109"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A03FD15-3364-4CC9-A161-1750D794C9A9}" type="slidenum">
              <a:rPr lang="en-US" altLang="en-US">
                <a:latin typeface="Calibri" pitchFamily="-109" charset="0"/>
              </a:rPr>
              <a:pPr eaLnBrk="1" hangingPunct="1"/>
              <a:t>16</a:t>
            </a:fld>
            <a:endParaRPr lang="en-US" altLang="en-US">
              <a:latin typeface="Calibri" pitchFamily="-109" charset="0"/>
            </a:endParaRPr>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0386CD0-DCE9-42E8-9026-EC9B26C2FE1E}" type="slidenum">
              <a:rPr lang="en-US" altLang="en-US">
                <a:latin typeface="Calibri" pitchFamily="-109" charset="0"/>
              </a:rPr>
              <a:pPr eaLnBrk="1" hangingPunct="1"/>
              <a:t>17</a:t>
            </a:fld>
            <a:endParaRPr lang="en-US" altLang="en-US">
              <a:latin typeface="Calibri" pitchFamily="-109" charset="0"/>
            </a:endParaRPr>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54445EA-DA4E-4E54-AD86-4CCD07494CA9}" type="slidenum">
              <a:rPr lang="en-US" altLang="en-US">
                <a:latin typeface="Calibri" pitchFamily="-109" charset="0"/>
              </a:rPr>
              <a:pPr eaLnBrk="1" hangingPunct="1"/>
              <a:t>18</a:t>
            </a:fld>
            <a:endParaRPr lang="en-US" altLang="en-US">
              <a:latin typeface="Calibri" pitchFamily="-109" charset="0"/>
            </a:endParaRPr>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DCCD0C4-5048-4B3E-AA19-4B2750D7B6FC}" type="slidenum">
              <a:rPr lang="en-US" altLang="en-US">
                <a:latin typeface="Calibri" pitchFamily="-109" charset="0"/>
              </a:rPr>
              <a:pPr eaLnBrk="1" hangingPunct="1"/>
              <a:t>19</a:t>
            </a:fld>
            <a:endParaRPr lang="en-US" altLang="en-US">
              <a:latin typeface="Calibri" pitchFamily="-109" charset="0"/>
            </a:endParaRPr>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C25B29F-C42F-46A4-B75A-7C512B9B2BC9}" type="slidenum">
              <a:rPr lang="en-US" altLang="en-US">
                <a:latin typeface="Calibri" pitchFamily="-109" charset="0"/>
              </a:rPr>
              <a:pPr eaLnBrk="1" hangingPunct="1"/>
              <a:t>20</a:t>
            </a:fld>
            <a:endParaRPr lang="en-US" altLang="en-US">
              <a:latin typeface="Calibri" pitchFamily="-109" charset="0"/>
            </a:endParaRPr>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65732B9D-97F3-400C-A343-FE694F28A271}" type="datetime1">
              <a:rPr lang="en-US" altLang="en-US" smtClean="0"/>
              <a:t>5/11/2015</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6" name="Slide Number Placeholder 5"/>
          <p:cNvSpPr>
            <a:spLocks noGrp="1"/>
          </p:cNvSpPr>
          <p:nvPr>
            <p:ph type="sldNum" sz="quarter" idx="12"/>
          </p:nvPr>
        </p:nvSpPr>
        <p:spPr/>
        <p:txBody>
          <a:bodyPr/>
          <a:lstStyle>
            <a:lvl1pPr>
              <a:defRPr/>
            </a:lvl1pPr>
          </a:lstStyle>
          <a:p>
            <a:fld id="{1FA63B35-538E-4BFE-B31C-FF88B02AACC2}" type="slidenum">
              <a:rPr lang="en-US" altLang="en-US"/>
              <a:pPr/>
              <a:t>‹#›</a:t>
            </a:fld>
            <a:endParaRPr lang="en-US" altLang="en-US"/>
          </a:p>
        </p:txBody>
      </p:sp>
    </p:spTree>
    <p:extLst>
      <p:ext uri="{BB962C8B-B14F-4D97-AF65-F5344CB8AC3E}">
        <p14:creationId xmlns:p14="http://schemas.microsoft.com/office/powerpoint/2010/main" val="100052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0E0BD54C-DAD0-42DD-8540-ADBC9D7184CF}" type="datetime1">
              <a:rPr lang="en-US" altLang="en-US" smtClean="0"/>
              <a:t>5/11/2015</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6" name="Slide Number Placeholder 5"/>
          <p:cNvSpPr>
            <a:spLocks noGrp="1"/>
          </p:cNvSpPr>
          <p:nvPr>
            <p:ph type="sldNum" sz="quarter" idx="12"/>
          </p:nvPr>
        </p:nvSpPr>
        <p:spPr/>
        <p:txBody>
          <a:bodyPr/>
          <a:lstStyle>
            <a:lvl1pPr>
              <a:defRPr/>
            </a:lvl1pPr>
          </a:lstStyle>
          <a:p>
            <a:fld id="{02D73311-240E-4365-A792-E186554E013D}" type="slidenum">
              <a:rPr lang="en-US" altLang="en-US"/>
              <a:pPr/>
              <a:t>‹#›</a:t>
            </a:fld>
            <a:endParaRPr lang="en-US" altLang="en-US"/>
          </a:p>
        </p:txBody>
      </p:sp>
    </p:spTree>
    <p:extLst>
      <p:ext uri="{BB962C8B-B14F-4D97-AF65-F5344CB8AC3E}">
        <p14:creationId xmlns:p14="http://schemas.microsoft.com/office/powerpoint/2010/main" val="1800966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3F4080E-F53B-4EAE-982F-8B5C8C503CE1}" type="datetime1">
              <a:rPr lang="en-US" altLang="en-US" smtClean="0"/>
              <a:t>5/11/2015</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6" name="Slide Number Placeholder 5"/>
          <p:cNvSpPr>
            <a:spLocks noGrp="1"/>
          </p:cNvSpPr>
          <p:nvPr>
            <p:ph type="sldNum" sz="quarter" idx="12"/>
          </p:nvPr>
        </p:nvSpPr>
        <p:spPr/>
        <p:txBody>
          <a:bodyPr/>
          <a:lstStyle>
            <a:lvl1pPr>
              <a:defRPr/>
            </a:lvl1pPr>
          </a:lstStyle>
          <a:p>
            <a:fld id="{FAA7EFC5-C82C-4D5D-AE20-C3DEAC23EA33}" type="slidenum">
              <a:rPr lang="en-US" altLang="en-US"/>
              <a:pPr/>
              <a:t>‹#›</a:t>
            </a:fld>
            <a:endParaRPr lang="en-US" altLang="en-US"/>
          </a:p>
        </p:txBody>
      </p:sp>
    </p:spTree>
    <p:extLst>
      <p:ext uri="{BB962C8B-B14F-4D97-AF65-F5344CB8AC3E}">
        <p14:creationId xmlns:p14="http://schemas.microsoft.com/office/powerpoint/2010/main" val="334669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9C7F450-DB3F-481C-9C82-B91F5274B6B8}" type="datetime1">
              <a:rPr lang="en-US" altLang="en-US" smtClean="0"/>
              <a:t>5/11/2015</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6" name="Slide Number Placeholder 5"/>
          <p:cNvSpPr>
            <a:spLocks noGrp="1"/>
          </p:cNvSpPr>
          <p:nvPr>
            <p:ph type="sldNum" sz="quarter" idx="12"/>
          </p:nvPr>
        </p:nvSpPr>
        <p:spPr/>
        <p:txBody>
          <a:bodyPr/>
          <a:lstStyle>
            <a:lvl1pPr>
              <a:defRPr/>
            </a:lvl1pPr>
          </a:lstStyle>
          <a:p>
            <a:fld id="{2BFC8E0A-2B34-44AA-9279-6684CF877F22}" type="slidenum">
              <a:rPr lang="en-US" altLang="en-US"/>
              <a:pPr/>
              <a:t>‹#›</a:t>
            </a:fld>
            <a:endParaRPr lang="en-US" altLang="en-US"/>
          </a:p>
        </p:txBody>
      </p:sp>
    </p:spTree>
    <p:extLst>
      <p:ext uri="{BB962C8B-B14F-4D97-AF65-F5344CB8AC3E}">
        <p14:creationId xmlns:p14="http://schemas.microsoft.com/office/powerpoint/2010/main" val="856915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2A14015F-11DF-4BE5-AF30-4082F8B8B106}" type="datetime1">
              <a:rPr lang="en-US" altLang="en-US" smtClean="0"/>
              <a:t>5/11/2015</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6" name="Slide Number Placeholder 5"/>
          <p:cNvSpPr>
            <a:spLocks noGrp="1"/>
          </p:cNvSpPr>
          <p:nvPr>
            <p:ph type="sldNum" sz="quarter" idx="12"/>
          </p:nvPr>
        </p:nvSpPr>
        <p:spPr/>
        <p:txBody>
          <a:bodyPr/>
          <a:lstStyle>
            <a:lvl1pPr>
              <a:defRPr/>
            </a:lvl1pPr>
          </a:lstStyle>
          <a:p>
            <a:fld id="{930A5255-DB2D-4A83-BBA7-57CEE85BE051}" type="slidenum">
              <a:rPr lang="en-US" altLang="en-US"/>
              <a:pPr/>
              <a:t>‹#›</a:t>
            </a:fld>
            <a:endParaRPr lang="en-US" altLang="en-US"/>
          </a:p>
        </p:txBody>
      </p:sp>
    </p:spTree>
    <p:extLst>
      <p:ext uri="{BB962C8B-B14F-4D97-AF65-F5344CB8AC3E}">
        <p14:creationId xmlns:p14="http://schemas.microsoft.com/office/powerpoint/2010/main" val="1154769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0F8870B2-5100-4E20-ADC7-204398AAF491}" type="datetime1">
              <a:rPr lang="en-US" altLang="en-US" smtClean="0"/>
              <a:t>5/11/2015</a:t>
            </a:fld>
            <a:endParaRPr lang="en-US" altLang="en-US"/>
          </a:p>
        </p:txBody>
      </p:sp>
      <p:sp>
        <p:nvSpPr>
          <p:cNvPr id="6"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7" name="Slide Number Placeholder 5"/>
          <p:cNvSpPr>
            <a:spLocks noGrp="1"/>
          </p:cNvSpPr>
          <p:nvPr>
            <p:ph type="sldNum" sz="quarter" idx="12"/>
          </p:nvPr>
        </p:nvSpPr>
        <p:spPr/>
        <p:txBody>
          <a:bodyPr/>
          <a:lstStyle>
            <a:lvl1pPr>
              <a:defRPr/>
            </a:lvl1pPr>
          </a:lstStyle>
          <a:p>
            <a:fld id="{FE696957-6578-4CF0-BB58-E5F22EDB77D8}" type="slidenum">
              <a:rPr lang="en-US" altLang="en-US"/>
              <a:pPr/>
              <a:t>‹#›</a:t>
            </a:fld>
            <a:endParaRPr lang="en-US" altLang="en-US"/>
          </a:p>
        </p:txBody>
      </p:sp>
    </p:spTree>
    <p:extLst>
      <p:ext uri="{BB962C8B-B14F-4D97-AF65-F5344CB8AC3E}">
        <p14:creationId xmlns:p14="http://schemas.microsoft.com/office/powerpoint/2010/main" val="1759483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C0930CF1-C2CE-43D2-8937-61A7BDB34171}" type="datetime1">
              <a:rPr lang="en-US" altLang="en-US" smtClean="0"/>
              <a:t>5/11/2015</a:t>
            </a:fld>
            <a:endParaRPr lang="en-US" altLang="en-US"/>
          </a:p>
        </p:txBody>
      </p:sp>
      <p:sp>
        <p:nvSpPr>
          <p:cNvPr id="8"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9" name="Slide Number Placeholder 5"/>
          <p:cNvSpPr>
            <a:spLocks noGrp="1"/>
          </p:cNvSpPr>
          <p:nvPr>
            <p:ph type="sldNum" sz="quarter" idx="12"/>
          </p:nvPr>
        </p:nvSpPr>
        <p:spPr/>
        <p:txBody>
          <a:bodyPr/>
          <a:lstStyle>
            <a:lvl1pPr>
              <a:defRPr/>
            </a:lvl1pPr>
          </a:lstStyle>
          <a:p>
            <a:fld id="{63B2C7E4-4D03-4BE9-923E-A4ED0A1EDF79}" type="slidenum">
              <a:rPr lang="en-US" altLang="en-US"/>
              <a:pPr/>
              <a:t>‹#›</a:t>
            </a:fld>
            <a:endParaRPr lang="en-US" altLang="en-US"/>
          </a:p>
        </p:txBody>
      </p:sp>
    </p:spTree>
    <p:extLst>
      <p:ext uri="{BB962C8B-B14F-4D97-AF65-F5344CB8AC3E}">
        <p14:creationId xmlns:p14="http://schemas.microsoft.com/office/powerpoint/2010/main" val="523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80C627D7-3B90-4E86-9E81-A0948ACC0436}" type="datetime1">
              <a:rPr lang="en-US" altLang="en-US" smtClean="0"/>
              <a:t>5/11/2015</a:t>
            </a:fld>
            <a:endParaRPr lang="en-US" altLang="en-US"/>
          </a:p>
        </p:txBody>
      </p:sp>
      <p:sp>
        <p:nvSpPr>
          <p:cNvPr id="4"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5" name="Slide Number Placeholder 5"/>
          <p:cNvSpPr>
            <a:spLocks noGrp="1"/>
          </p:cNvSpPr>
          <p:nvPr>
            <p:ph type="sldNum" sz="quarter" idx="12"/>
          </p:nvPr>
        </p:nvSpPr>
        <p:spPr/>
        <p:txBody>
          <a:bodyPr/>
          <a:lstStyle>
            <a:lvl1pPr>
              <a:defRPr/>
            </a:lvl1pPr>
          </a:lstStyle>
          <a:p>
            <a:fld id="{DCCFFC0E-A7AB-4426-B6E4-D2D97DC641D2}" type="slidenum">
              <a:rPr lang="en-US" altLang="en-US"/>
              <a:pPr/>
              <a:t>‹#›</a:t>
            </a:fld>
            <a:endParaRPr lang="en-US" altLang="en-US"/>
          </a:p>
        </p:txBody>
      </p:sp>
    </p:spTree>
    <p:extLst>
      <p:ext uri="{BB962C8B-B14F-4D97-AF65-F5344CB8AC3E}">
        <p14:creationId xmlns:p14="http://schemas.microsoft.com/office/powerpoint/2010/main" val="354047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31E3C247-4945-4E1F-AAFF-B0AB3C33B09F}" type="datetime1">
              <a:rPr lang="en-US" altLang="en-US" smtClean="0"/>
              <a:t>5/11/2015</a:t>
            </a:fld>
            <a:endParaRPr lang="en-US" altLang="en-US"/>
          </a:p>
        </p:txBody>
      </p:sp>
      <p:sp>
        <p:nvSpPr>
          <p:cNvPr id="3"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4" name="Slide Number Placeholder 5"/>
          <p:cNvSpPr>
            <a:spLocks noGrp="1"/>
          </p:cNvSpPr>
          <p:nvPr>
            <p:ph type="sldNum" sz="quarter" idx="12"/>
          </p:nvPr>
        </p:nvSpPr>
        <p:spPr/>
        <p:txBody>
          <a:bodyPr/>
          <a:lstStyle>
            <a:lvl1pPr>
              <a:defRPr/>
            </a:lvl1pPr>
          </a:lstStyle>
          <a:p>
            <a:fld id="{B4272632-BA13-4310-9CF5-F60A8C7A9F46}" type="slidenum">
              <a:rPr lang="en-US" altLang="en-US"/>
              <a:pPr/>
              <a:t>‹#›</a:t>
            </a:fld>
            <a:endParaRPr lang="en-US" altLang="en-US"/>
          </a:p>
        </p:txBody>
      </p:sp>
    </p:spTree>
    <p:extLst>
      <p:ext uri="{BB962C8B-B14F-4D97-AF65-F5344CB8AC3E}">
        <p14:creationId xmlns:p14="http://schemas.microsoft.com/office/powerpoint/2010/main" val="2700384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5A12CC9F-9092-439F-8582-24F12F740D06}" type="datetime1">
              <a:rPr lang="en-US" altLang="en-US" smtClean="0"/>
              <a:t>5/11/2015</a:t>
            </a:fld>
            <a:endParaRPr lang="en-US" altLang="en-US"/>
          </a:p>
        </p:txBody>
      </p:sp>
      <p:sp>
        <p:nvSpPr>
          <p:cNvPr id="6"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7" name="Slide Number Placeholder 5"/>
          <p:cNvSpPr>
            <a:spLocks noGrp="1"/>
          </p:cNvSpPr>
          <p:nvPr>
            <p:ph type="sldNum" sz="quarter" idx="12"/>
          </p:nvPr>
        </p:nvSpPr>
        <p:spPr/>
        <p:txBody>
          <a:bodyPr/>
          <a:lstStyle>
            <a:lvl1pPr>
              <a:defRPr/>
            </a:lvl1pPr>
          </a:lstStyle>
          <a:p>
            <a:fld id="{E1DE4603-645F-4AE9-8DD3-6530AD7FA140}" type="slidenum">
              <a:rPr lang="en-US" altLang="en-US"/>
              <a:pPr/>
              <a:t>‹#›</a:t>
            </a:fld>
            <a:endParaRPr lang="en-US" altLang="en-US"/>
          </a:p>
        </p:txBody>
      </p:sp>
    </p:spTree>
    <p:extLst>
      <p:ext uri="{BB962C8B-B14F-4D97-AF65-F5344CB8AC3E}">
        <p14:creationId xmlns:p14="http://schemas.microsoft.com/office/powerpoint/2010/main" val="3246798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E20EF273-07B0-4FA6-9704-1AAB849BFAD6}" type="datetime1">
              <a:rPr lang="en-US" altLang="en-US" smtClean="0"/>
              <a:t>5/11/2015</a:t>
            </a:fld>
            <a:endParaRPr lang="en-US" altLang="en-US"/>
          </a:p>
        </p:txBody>
      </p:sp>
      <p:sp>
        <p:nvSpPr>
          <p:cNvPr id="6"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7" name="Slide Number Placeholder 5"/>
          <p:cNvSpPr>
            <a:spLocks noGrp="1"/>
          </p:cNvSpPr>
          <p:nvPr>
            <p:ph type="sldNum" sz="quarter" idx="12"/>
          </p:nvPr>
        </p:nvSpPr>
        <p:spPr/>
        <p:txBody>
          <a:bodyPr/>
          <a:lstStyle>
            <a:lvl1pPr>
              <a:defRPr/>
            </a:lvl1pPr>
          </a:lstStyle>
          <a:p>
            <a:fld id="{C1DA030D-658A-47ED-A024-CDB194F17EE3}" type="slidenum">
              <a:rPr lang="en-US" altLang="en-US"/>
              <a:pPr/>
              <a:t>‹#›</a:t>
            </a:fld>
            <a:endParaRPr lang="en-US" altLang="en-US"/>
          </a:p>
        </p:txBody>
      </p:sp>
    </p:spTree>
    <p:extLst>
      <p:ext uri="{BB962C8B-B14F-4D97-AF65-F5344CB8AC3E}">
        <p14:creationId xmlns:p14="http://schemas.microsoft.com/office/powerpoint/2010/main" val="810789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alpha val="70000"/>
          </a:schemeClr>
        </a:solidFill>
        <a:effectLst/>
      </p:bgPr>
    </p:bg>
    <p:spTree>
      <p:nvGrpSpPr>
        <p:cNvPr id="1" name=""/>
        <p:cNvGrpSpPr/>
        <p:nvPr/>
      </p:nvGrpSpPr>
      <p:grpSpPr>
        <a:xfrm>
          <a:off x="0" y="0"/>
          <a:ext cx="0" cy="0"/>
          <a:chOff x="0" y="0"/>
          <a:chExt cx="0" cy="0"/>
        </a:xfrm>
      </p:grpSpPr>
      <p:sp>
        <p:nvSpPr>
          <p:cNvPr id="3379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sp>
        <p:nvSpPr>
          <p:cNvPr id="3379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109" charset="0"/>
              </a:defRPr>
            </a:lvl1pPr>
          </a:lstStyle>
          <a:p>
            <a:fld id="{E74D9C38-449C-4EF1-BA1D-DA7F22DA2DBA}" type="datetime1">
              <a:rPr lang="en-US" altLang="en-US" smtClean="0"/>
              <a:t>5/11/2015</a:t>
            </a:fld>
            <a:endParaRPr lang="en-US" altLang="en-US"/>
          </a:p>
        </p:txBody>
      </p:sp>
      <p:sp>
        <p:nvSpPr>
          <p:cNvPr id="5" name="Footer Placeholder 4"/>
          <p:cNvSpPr>
            <a:spLocks noGrp="1"/>
          </p:cNvSpPr>
          <p:nvPr>
            <p:ph type="ftr" sz="quarter" idx="3"/>
          </p:nvPr>
        </p:nvSpPr>
        <p:spPr>
          <a:xfrm rot="16200000">
            <a:off x="7513638" y="446563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50">
                <a:solidFill>
                  <a:srgbClr val="898989"/>
                </a:solidFill>
                <a:latin typeface="Liberation Sans" panose="020B0604020202020204" pitchFamily="34" charset="0"/>
                <a:ea typeface="Liberation Sans" panose="020B0604020202020204" pitchFamily="34" charset="0"/>
                <a:cs typeface="Liberation Sans" panose="020B0604020202020204" pitchFamily="34" charset="0"/>
              </a:defRPr>
            </a:lvl1pPr>
          </a:lstStyle>
          <a:p>
            <a:r>
              <a:rPr lang="en-US" altLang="en-US" smtClean="0"/>
              <a:t>Copyright (c)2014 John Wiley &amp; Sons, Inc.</a:t>
            </a:r>
            <a:endParaRPr lang="en-US" alt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109" charset="0"/>
              </a:defRPr>
            </a:lvl1pPr>
          </a:lstStyle>
          <a:p>
            <a:fld id="{2C80B8C8-7705-4BE0-AE78-5F1C2F59E6B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7.bin"/><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6.wmf"/><Relationship Id="rId5" Type="http://schemas.openxmlformats.org/officeDocument/2006/relationships/image" Target="../media/image31.emf"/><Relationship Id="rId10" Type="http://schemas.openxmlformats.org/officeDocument/2006/relationships/image" Target="../media/image30.emf"/><Relationship Id="rId4" Type="http://schemas.openxmlformats.org/officeDocument/2006/relationships/image" Target="../media/image29.emf"/><Relationship Id="rId9" Type="http://schemas.openxmlformats.org/officeDocument/2006/relationships/oleObject" Target="../embeddings/oleObject18.bin"/></Relationships>
</file>

<file path=ppt/slides/_rels/slide11.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9.bin"/><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6.wmf"/><Relationship Id="rId5" Type="http://schemas.openxmlformats.org/officeDocument/2006/relationships/image" Target="../media/image34.emf"/><Relationship Id="rId10" Type="http://schemas.openxmlformats.org/officeDocument/2006/relationships/image" Target="../media/image33.emf"/><Relationship Id="rId4" Type="http://schemas.openxmlformats.org/officeDocument/2006/relationships/image" Target="../media/image32.emf"/><Relationship Id="rId9" Type="http://schemas.openxmlformats.org/officeDocument/2006/relationships/oleObject" Target="../embeddings/oleObject20.bin"/></Relationships>
</file>

<file path=ppt/slides/_rels/slide1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21.bin"/><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6.wmf"/><Relationship Id="rId11" Type="http://schemas.openxmlformats.org/officeDocument/2006/relationships/image" Target="../media/image38.png"/><Relationship Id="rId5" Type="http://schemas.openxmlformats.org/officeDocument/2006/relationships/image" Target="../media/image37.emf"/><Relationship Id="rId10" Type="http://schemas.openxmlformats.org/officeDocument/2006/relationships/image" Target="../media/image36.emf"/><Relationship Id="rId4" Type="http://schemas.openxmlformats.org/officeDocument/2006/relationships/image" Target="../media/image35.emf"/><Relationship Id="rId9" Type="http://schemas.openxmlformats.org/officeDocument/2006/relationships/oleObject" Target="../embeddings/oleObject22.bin"/></Relationships>
</file>

<file path=ppt/slides/_rels/slide13.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23.bin"/><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6.wmf"/><Relationship Id="rId5" Type="http://schemas.openxmlformats.org/officeDocument/2006/relationships/image" Target="../media/image41.emf"/><Relationship Id="rId10" Type="http://schemas.openxmlformats.org/officeDocument/2006/relationships/image" Target="../media/image40.emf"/><Relationship Id="rId4" Type="http://schemas.openxmlformats.org/officeDocument/2006/relationships/image" Target="../media/image39.emf"/><Relationship Id="rId9" Type="http://schemas.openxmlformats.org/officeDocument/2006/relationships/oleObject" Target="../embeddings/oleObject24.bin"/></Relationships>
</file>

<file path=ppt/slides/_rels/slide14.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25.bin"/><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6.wmf"/><Relationship Id="rId5" Type="http://schemas.openxmlformats.org/officeDocument/2006/relationships/image" Target="../media/image44.emf"/><Relationship Id="rId10" Type="http://schemas.openxmlformats.org/officeDocument/2006/relationships/image" Target="../media/image43.emf"/><Relationship Id="rId4" Type="http://schemas.openxmlformats.org/officeDocument/2006/relationships/image" Target="../media/image42.emf"/><Relationship Id="rId9" Type="http://schemas.openxmlformats.org/officeDocument/2006/relationships/oleObject" Target="../embeddings/oleObject26.bin"/></Relationships>
</file>

<file path=ppt/slides/_rels/slide15.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notesSlide" Target="../notesSlides/notesSlide2.xml"/><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7.emf"/><Relationship Id="rId11" Type="http://schemas.openxmlformats.org/officeDocument/2006/relationships/image" Target="../media/image46.emf"/><Relationship Id="rId5" Type="http://schemas.openxmlformats.org/officeDocument/2006/relationships/image" Target="../media/image45.emf"/><Relationship Id="rId10" Type="http://schemas.openxmlformats.org/officeDocument/2006/relationships/oleObject" Target="../embeddings/oleObject28.bin"/><Relationship Id="rId4" Type="http://schemas.openxmlformats.org/officeDocument/2006/relationships/oleObject" Target="../embeddings/oleObject27.bin"/><Relationship Id="rId9" Type="http://schemas.openxmlformats.org/officeDocument/2006/relationships/slide" Target="slide3.xml"/></Relationships>
</file>

<file path=ppt/slides/_rels/slide16.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notesSlide" Target="../notesSlides/notesSlide3.xml"/><Relationship Id="rId7" Type="http://schemas.openxmlformats.org/officeDocument/2006/relationships/image" Target="../media/image6.wmf"/><Relationship Id="rId12" Type="http://schemas.openxmlformats.org/officeDocument/2006/relationships/image" Target="../media/image51.png"/><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50.emf"/><Relationship Id="rId11" Type="http://schemas.openxmlformats.org/officeDocument/2006/relationships/image" Target="../media/image49.emf"/><Relationship Id="rId5" Type="http://schemas.openxmlformats.org/officeDocument/2006/relationships/image" Target="../media/image48.emf"/><Relationship Id="rId10" Type="http://schemas.openxmlformats.org/officeDocument/2006/relationships/oleObject" Target="../embeddings/oleObject30.bin"/><Relationship Id="rId4" Type="http://schemas.openxmlformats.org/officeDocument/2006/relationships/oleObject" Target="../embeddings/oleObject29.bin"/><Relationship Id="rId9" Type="http://schemas.openxmlformats.org/officeDocument/2006/relationships/slide" Target="slide3.xml"/></Relationships>
</file>

<file path=ppt/slides/_rels/slide17.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notesSlide" Target="../notesSlides/notesSlide4.xml"/><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54.emf"/><Relationship Id="rId11" Type="http://schemas.openxmlformats.org/officeDocument/2006/relationships/image" Target="../media/image53.emf"/><Relationship Id="rId5" Type="http://schemas.openxmlformats.org/officeDocument/2006/relationships/image" Target="../media/image52.emf"/><Relationship Id="rId10" Type="http://schemas.openxmlformats.org/officeDocument/2006/relationships/oleObject" Target="../embeddings/oleObject32.bin"/><Relationship Id="rId4" Type="http://schemas.openxmlformats.org/officeDocument/2006/relationships/oleObject" Target="../embeddings/oleObject31.bin"/><Relationship Id="rId9" Type="http://schemas.openxmlformats.org/officeDocument/2006/relationships/slide" Target="slide3.xml"/></Relationships>
</file>

<file path=ppt/slides/_rels/slide18.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notesSlide" Target="../notesSlides/notesSlide5.xml"/><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57.emf"/><Relationship Id="rId11" Type="http://schemas.openxmlformats.org/officeDocument/2006/relationships/image" Target="../media/image56.emf"/><Relationship Id="rId5" Type="http://schemas.openxmlformats.org/officeDocument/2006/relationships/image" Target="../media/image55.emf"/><Relationship Id="rId10" Type="http://schemas.openxmlformats.org/officeDocument/2006/relationships/oleObject" Target="../embeddings/oleObject34.bin"/><Relationship Id="rId4" Type="http://schemas.openxmlformats.org/officeDocument/2006/relationships/oleObject" Target="../embeddings/oleObject33.bin"/><Relationship Id="rId9" Type="http://schemas.openxmlformats.org/officeDocument/2006/relationships/slide" Target="slide3.xml"/></Relationships>
</file>

<file path=ppt/slides/_rels/slide19.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notesSlide" Target="../notesSlides/notesSlide6.xml"/><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60.emf"/><Relationship Id="rId11" Type="http://schemas.openxmlformats.org/officeDocument/2006/relationships/image" Target="../media/image59.emf"/><Relationship Id="rId5" Type="http://schemas.openxmlformats.org/officeDocument/2006/relationships/image" Target="../media/image58.emf"/><Relationship Id="rId10" Type="http://schemas.openxmlformats.org/officeDocument/2006/relationships/oleObject" Target="../embeddings/oleObject36.bin"/><Relationship Id="rId4" Type="http://schemas.openxmlformats.org/officeDocument/2006/relationships/oleObject" Target="../embeddings/oleObject35.bin"/><Relationship Id="rId9" Type="http://schemas.openxmlformats.org/officeDocument/2006/relationships/slide" Target="slide3.xml"/></Relationships>
</file>

<file path=ppt/slides/_rels/slide2.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4.jpeg"/><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emf"/><Relationship Id="rId11" Type="http://schemas.openxmlformats.org/officeDocument/2006/relationships/image" Target="../media/image3.emf"/><Relationship Id="rId5" Type="http://schemas.openxmlformats.org/officeDocument/2006/relationships/image" Target="../media/image2.emf"/><Relationship Id="rId10" Type="http://schemas.openxmlformats.org/officeDocument/2006/relationships/oleObject" Target="../embeddings/oleObject2.bin"/><Relationship Id="rId4" Type="http://schemas.openxmlformats.org/officeDocument/2006/relationships/oleObject" Target="../embeddings/oleObject1.bin"/><Relationship Id="rId9" Type="http://schemas.openxmlformats.org/officeDocument/2006/relationships/slide" Target="slide3.xml"/></Relationships>
</file>

<file path=ppt/slides/_rels/slide20.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notesSlide" Target="../notesSlides/notesSlide7.xml"/><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63.emf"/><Relationship Id="rId11" Type="http://schemas.openxmlformats.org/officeDocument/2006/relationships/image" Target="../media/image62.emf"/><Relationship Id="rId5" Type="http://schemas.openxmlformats.org/officeDocument/2006/relationships/image" Target="../media/image61.emf"/><Relationship Id="rId10" Type="http://schemas.openxmlformats.org/officeDocument/2006/relationships/oleObject" Target="../embeddings/oleObject38.bin"/><Relationship Id="rId4" Type="http://schemas.openxmlformats.org/officeDocument/2006/relationships/oleObject" Target="../embeddings/oleObject37.bin"/><Relationship Id="rId9" Type="http://schemas.openxmlformats.org/officeDocument/2006/relationships/slide" Target="slid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39.bin"/><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6.wmf"/><Relationship Id="rId11" Type="http://schemas.openxmlformats.org/officeDocument/2006/relationships/image" Target="../media/image67.png"/><Relationship Id="rId5" Type="http://schemas.openxmlformats.org/officeDocument/2006/relationships/image" Target="../media/image66.emf"/><Relationship Id="rId10" Type="http://schemas.openxmlformats.org/officeDocument/2006/relationships/image" Target="../media/image65.emf"/><Relationship Id="rId4" Type="http://schemas.openxmlformats.org/officeDocument/2006/relationships/image" Target="../media/image64.emf"/><Relationship Id="rId9" Type="http://schemas.openxmlformats.org/officeDocument/2006/relationships/oleObject" Target="../embeddings/oleObject40.bin"/></Relationships>
</file>

<file path=ppt/slides/_rels/slide23.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69.wmf"/><Relationship Id="rId5" Type="http://schemas.openxmlformats.org/officeDocument/2006/relationships/oleObject" Target="../embeddings/oleObject42.bin"/><Relationship Id="rId4" Type="http://schemas.openxmlformats.org/officeDocument/2006/relationships/image" Target="../media/image68.wmf"/></Relationships>
</file>

<file path=ppt/slides/_rels/slide24.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44.bin"/><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6.wmf"/><Relationship Id="rId11" Type="http://schemas.openxmlformats.org/officeDocument/2006/relationships/image" Target="../media/image74.png"/><Relationship Id="rId5" Type="http://schemas.openxmlformats.org/officeDocument/2006/relationships/image" Target="../media/image73.emf"/><Relationship Id="rId10" Type="http://schemas.openxmlformats.org/officeDocument/2006/relationships/image" Target="../media/image72.emf"/><Relationship Id="rId4" Type="http://schemas.openxmlformats.org/officeDocument/2006/relationships/image" Target="../media/image71.emf"/><Relationship Id="rId9" Type="http://schemas.openxmlformats.org/officeDocument/2006/relationships/oleObject" Target="../embeddings/oleObject45.bin"/></Relationships>
</file>

<file path=ppt/slides/_rels/slide25.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46.bin"/><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6.wmf"/><Relationship Id="rId5" Type="http://schemas.openxmlformats.org/officeDocument/2006/relationships/image" Target="../media/image77.emf"/><Relationship Id="rId10" Type="http://schemas.openxmlformats.org/officeDocument/2006/relationships/image" Target="../media/image76.emf"/><Relationship Id="rId4" Type="http://schemas.openxmlformats.org/officeDocument/2006/relationships/image" Target="../media/image75.emf"/><Relationship Id="rId9" Type="http://schemas.openxmlformats.org/officeDocument/2006/relationships/oleObject" Target="../embeddings/oleObject47.bin"/></Relationships>
</file>

<file path=ppt/slides/_rels/slide26.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48.bin"/><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6.wmf"/><Relationship Id="rId5" Type="http://schemas.openxmlformats.org/officeDocument/2006/relationships/image" Target="../media/image80.emf"/><Relationship Id="rId10" Type="http://schemas.openxmlformats.org/officeDocument/2006/relationships/image" Target="../media/image79.emf"/><Relationship Id="rId4" Type="http://schemas.openxmlformats.org/officeDocument/2006/relationships/image" Target="../media/image78.emf"/><Relationship Id="rId9" Type="http://schemas.openxmlformats.org/officeDocument/2006/relationships/oleObject" Target="../embeddings/oleObject49.bin"/></Relationships>
</file>

<file path=ppt/slides/_rels/slide27.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50.bin"/><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6.wmf"/><Relationship Id="rId5" Type="http://schemas.openxmlformats.org/officeDocument/2006/relationships/image" Target="../media/image83.emf"/><Relationship Id="rId10" Type="http://schemas.openxmlformats.org/officeDocument/2006/relationships/image" Target="../media/image82.emf"/><Relationship Id="rId4" Type="http://schemas.openxmlformats.org/officeDocument/2006/relationships/image" Target="../media/image81.emf"/><Relationship Id="rId9" Type="http://schemas.openxmlformats.org/officeDocument/2006/relationships/oleObject" Target="../embeddings/oleObject51.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4.jpeg"/><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0.emf"/><Relationship Id="rId11" Type="http://schemas.openxmlformats.org/officeDocument/2006/relationships/image" Target="../media/image9.emf"/><Relationship Id="rId5" Type="http://schemas.openxmlformats.org/officeDocument/2006/relationships/image" Target="../media/image8.emf"/><Relationship Id="rId10" Type="http://schemas.openxmlformats.org/officeDocument/2006/relationships/oleObject" Target="../embeddings/oleObject4.bin"/><Relationship Id="rId4" Type="http://schemas.openxmlformats.org/officeDocument/2006/relationships/oleObject" Target="../embeddings/oleObject3.bin"/><Relationship Id="rId9" Type="http://schemas.openxmlformats.org/officeDocument/2006/relationships/slide" Target="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4.jpeg"/><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3.emf"/><Relationship Id="rId11" Type="http://schemas.openxmlformats.org/officeDocument/2006/relationships/image" Target="../media/image12.emf"/><Relationship Id="rId5" Type="http://schemas.openxmlformats.org/officeDocument/2006/relationships/image" Target="../media/image11.emf"/><Relationship Id="rId10" Type="http://schemas.openxmlformats.org/officeDocument/2006/relationships/oleObject" Target="../embeddings/oleObject6.bin"/><Relationship Id="rId4" Type="http://schemas.openxmlformats.org/officeDocument/2006/relationships/oleObject" Target="../embeddings/oleObject5.bin"/><Relationship Id="rId9" Type="http://schemas.openxmlformats.org/officeDocument/2006/relationships/slide" Target="slide3.xml"/></Relationships>
</file>

<file path=ppt/slides/_rels/slide5.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7.bin"/><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6.wmf"/><Relationship Id="rId5" Type="http://schemas.openxmlformats.org/officeDocument/2006/relationships/image" Target="../media/image16.emf"/><Relationship Id="rId10" Type="http://schemas.openxmlformats.org/officeDocument/2006/relationships/image" Target="../media/image15.emf"/><Relationship Id="rId4" Type="http://schemas.openxmlformats.org/officeDocument/2006/relationships/image" Target="../media/image14.emf"/><Relationship Id="rId9" Type="http://schemas.openxmlformats.org/officeDocument/2006/relationships/oleObject" Target="../embeddings/oleObject8.bin"/></Relationships>
</file>

<file path=ppt/slides/_rels/slide6.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9.bin"/><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6.wmf"/><Relationship Id="rId5" Type="http://schemas.openxmlformats.org/officeDocument/2006/relationships/image" Target="../media/image19.emf"/><Relationship Id="rId10" Type="http://schemas.openxmlformats.org/officeDocument/2006/relationships/image" Target="../media/image18.emf"/><Relationship Id="rId4" Type="http://schemas.openxmlformats.org/officeDocument/2006/relationships/image" Target="../media/image17.emf"/><Relationship Id="rId9" Type="http://schemas.openxmlformats.org/officeDocument/2006/relationships/oleObject" Target="../embeddings/oleObject10.bin"/></Relationships>
</file>

<file path=ppt/slides/_rels/slide7.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1.bin"/><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6.wmf"/><Relationship Id="rId5" Type="http://schemas.openxmlformats.org/officeDocument/2006/relationships/image" Target="../media/image22.emf"/><Relationship Id="rId10" Type="http://schemas.openxmlformats.org/officeDocument/2006/relationships/image" Target="../media/image21.emf"/><Relationship Id="rId4" Type="http://schemas.openxmlformats.org/officeDocument/2006/relationships/image" Target="../media/image20.emf"/><Relationship Id="rId9" Type="http://schemas.openxmlformats.org/officeDocument/2006/relationships/oleObject" Target="../embeddings/oleObject12.bin"/></Relationships>
</file>

<file path=ppt/slides/_rels/slide8.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3.bin"/><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6.wmf"/><Relationship Id="rId5" Type="http://schemas.openxmlformats.org/officeDocument/2006/relationships/image" Target="../media/image25.emf"/><Relationship Id="rId10" Type="http://schemas.openxmlformats.org/officeDocument/2006/relationships/image" Target="../media/image24.emf"/><Relationship Id="rId4" Type="http://schemas.openxmlformats.org/officeDocument/2006/relationships/image" Target="../media/image23.emf"/><Relationship Id="rId9" Type="http://schemas.openxmlformats.org/officeDocument/2006/relationships/oleObject" Target="../embeddings/oleObject14.bin"/></Relationships>
</file>

<file path=ppt/slides/_rels/slide9.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5.bin"/><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6.wmf"/><Relationship Id="rId5" Type="http://schemas.openxmlformats.org/officeDocument/2006/relationships/image" Target="../media/image28.emf"/><Relationship Id="rId10" Type="http://schemas.openxmlformats.org/officeDocument/2006/relationships/image" Target="../media/image27.emf"/><Relationship Id="rId4" Type="http://schemas.openxmlformats.org/officeDocument/2006/relationships/image" Target="../media/image26.emf"/><Relationship Id="rId9" Type="http://schemas.openxmlformats.org/officeDocument/2006/relationships/oleObject" Target="../embeddings/oleObject1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DB08B56-8A11-4DD4-A705-52D3A8DEF144}" type="slidenum">
              <a:rPr lang="en-US" altLang="en-US">
                <a:solidFill>
                  <a:srgbClr val="898989"/>
                </a:solidFill>
                <a:latin typeface="Calibri" pitchFamily="-109" charset="0"/>
              </a:rPr>
              <a:pPr eaLnBrk="1" hangingPunct="1"/>
              <a:t>1</a:t>
            </a:fld>
            <a:endParaRPr lang="en-US" altLang="en-US">
              <a:solidFill>
                <a:srgbClr val="898989"/>
              </a:solidFill>
              <a:latin typeface="Calibri" pitchFamily="-109" charset="0"/>
            </a:endParaRPr>
          </a:p>
        </p:txBody>
      </p:sp>
      <p:sp>
        <p:nvSpPr>
          <p:cNvPr id="34819" name="Rectangle 2" descr="Recycled paper"/>
          <p:cNvSpPr>
            <a:spLocks noChangeArrowheads="1"/>
          </p:cNvSpPr>
          <p:nvPr/>
        </p:nvSpPr>
        <p:spPr bwMode="auto">
          <a:xfrm>
            <a:off x="5410200" y="2590800"/>
            <a:ext cx="35052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4400" b="1" dirty="0">
                <a:latin typeface="Calibri" pitchFamily="-109" charset="0"/>
              </a:rPr>
              <a:t>The Theory</a:t>
            </a:r>
          </a:p>
          <a:p>
            <a:pPr algn="ctr"/>
            <a:r>
              <a:rPr lang="en-US" altLang="en-US" sz="4400" b="1" dirty="0" smtClean="0">
                <a:latin typeface="Calibri" pitchFamily="-109" charset="0"/>
              </a:rPr>
              <a:t>of </a:t>
            </a:r>
            <a:r>
              <a:rPr lang="en-US" altLang="en-US" sz="4400" b="1" dirty="0">
                <a:latin typeface="Calibri" pitchFamily="-109" charset="0"/>
              </a:rPr>
              <a:t>Demand</a:t>
            </a:r>
          </a:p>
        </p:txBody>
      </p:sp>
      <p:sp>
        <p:nvSpPr>
          <p:cNvPr id="15" name="Title 14"/>
          <p:cNvSpPr txBox="1">
            <a:spLocks/>
          </p:cNvSpPr>
          <p:nvPr/>
        </p:nvSpPr>
        <p:spPr>
          <a:xfrm>
            <a:off x="5410200" y="304800"/>
            <a:ext cx="3505200" cy="914400"/>
          </a:xfrm>
          <a:prstGeom prst="rect">
            <a:avLst/>
          </a:prstGeom>
          <a:solidFill>
            <a:schemeClr val="accent3">
              <a:lumMod val="50000"/>
            </a:schemeClr>
          </a:solidFill>
        </p:spPr>
        <p:txBody>
          <a:bodyPr/>
          <a:lstStyle/>
          <a:p>
            <a:pPr algn="ctr" eaLnBrk="0" hangingPunct="0">
              <a:defRPr/>
            </a:pPr>
            <a:r>
              <a:rPr lang="en-US" sz="4400" b="1" dirty="0">
                <a:solidFill>
                  <a:schemeClr val="bg1"/>
                </a:solidFill>
                <a:latin typeface="+mj-lt"/>
                <a:ea typeface="+mj-ea"/>
                <a:cs typeface="+mj-cs"/>
              </a:rPr>
              <a:t>Chapter 5</a:t>
            </a:r>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86" y="51707"/>
            <a:ext cx="5254307" cy="6730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29EAE63-0415-47F1-A619-F8E3391C139F}" type="slidenum">
              <a:rPr lang="en-US" altLang="en-US">
                <a:solidFill>
                  <a:srgbClr val="898989"/>
                </a:solidFill>
                <a:latin typeface="Calibri" pitchFamily="-109" charset="0"/>
              </a:rPr>
              <a:pPr eaLnBrk="1" hangingPunct="1"/>
              <a:t>10</a:t>
            </a:fld>
            <a:endParaRPr lang="en-US" altLang="en-US">
              <a:solidFill>
                <a:srgbClr val="898989"/>
              </a:solidFill>
              <a:latin typeface="Calibri" pitchFamily="-109" charset="0"/>
            </a:endParaRPr>
          </a:p>
        </p:txBody>
      </p:sp>
      <p:sp>
        <p:nvSpPr>
          <p:cNvPr id="261123" name="Text Box 3"/>
          <p:cNvSpPr txBox="1">
            <a:spLocks noChangeArrowheads="1"/>
          </p:cNvSpPr>
          <p:nvPr/>
        </p:nvSpPr>
        <p:spPr bwMode="auto">
          <a:xfrm>
            <a:off x="2165350" y="3533775"/>
            <a:ext cx="5170488" cy="2424113"/>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a:latin typeface="Calibri" pitchFamily="-109" charset="0"/>
              </a:rPr>
              <a:t>We Have: </a:t>
            </a:r>
          </a:p>
          <a:p>
            <a:pPr lvl="1"/>
            <a:r>
              <a:rPr lang="en-US" altLang="en-US" sz="2000">
                <a:latin typeface="Calibri" pitchFamily="-109" charset="0"/>
              </a:rPr>
              <a:t>1.  p</a:t>
            </a:r>
            <a:r>
              <a:rPr lang="en-US" altLang="en-US" sz="2000" baseline="-25000">
                <a:latin typeface="Calibri" pitchFamily="-109" charset="0"/>
              </a:rPr>
              <a:t>x</a:t>
            </a:r>
            <a:r>
              <a:rPr lang="en-US" altLang="en-US" sz="2000">
                <a:latin typeface="Calibri" pitchFamily="-109" charset="0"/>
              </a:rPr>
              <a:t>x + p</a:t>
            </a:r>
            <a:r>
              <a:rPr lang="en-US" altLang="en-US" sz="2000" baseline="-25000">
                <a:latin typeface="Calibri" pitchFamily="-109" charset="0"/>
              </a:rPr>
              <a:t>y</a:t>
            </a:r>
            <a:r>
              <a:rPr lang="en-US" altLang="en-US" sz="2000">
                <a:latin typeface="Calibri" pitchFamily="-109" charset="0"/>
              </a:rPr>
              <a:t>y = I</a:t>
            </a:r>
          </a:p>
          <a:p>
            <a:pPr lvl="1"/>
            <a:r>
              <a:rPr lang="en-US" altLang="en-US" sz="2000">
                <a:latin typeface="Calibri" pitchFamily="-109" charset="0"/>
              </a:rPr>
              <a:t>2.  x/p</a:t>
            </a:r>
            <a:r>
              <a:rPr lang="en-US" altLang="en-US" sz="2000" baseline="-25000">
                <a:latin typeface="Calibri" pitchFamily="-109" charset="0"/>
              </a:rPr>
              <a:t>y</a:t>
            </a:r>
            <a:r>
              <a:rPr lang="en-US" altLang="en-US" sz="2000">
                <a:latin typeface="Calibri" pitchFamily="-109" charset="0"/>
              </a:rPr>
              <a:t> = y/p</a:t>
            </a:r>
            <a:r>
              <a:rPr lang="en-US" altLang="en-US" sz="2000" baseline="-25000">
                <a:latin typeface="Calibri" pitchFamily="-109" charset="0"/>
              </a:rPr>
              <a:t>x</a:t>
            </a:r>
          </a:p>
          <a:p>
            <a:endParaRPr lang="en-US" altLang="en-US" sz="2000" baseline="-25000">
              <a:latin typeface="Calibri" pitchFamily="-109" charset="0"/>
            </a:endParaRPr>
          </a:p>
          <a:p>
            <a:r>
              <a:rPr lang="en-US" altLang="en-US" sz="2000">
                <a:latin typeface="Calibri" pitchFamily="-109" charset="0"/>
              </a:rPr>
              <a:t>Substituting the second condition into the budget constraint, we then have:</a:t>
            </a:r>
          </a:p>
          <a:p>
            <a:endParaRPr lang="en-US" altLang="en-US" sz="2000">
              <a:latin typeface="Calibri" pitchFamily="-109" charset="0"/>
            </a:endParaRPr>
          </a:p>
          <a:p>
            <a:r>
              <a:rPr lang="en-US" altLang="en-US" sz="2000">
                <a:latin typeface="Calibri" pitchFamily="-109" charset="0"/>
              </a:rPr>
              <a:t>       3. p</a:t>
            </a:r>
            <a:r>
              <a:rPr lang="en-US" altLang="en-US" sz="2000" baseline="-25000">
                <a:latin typeface="Calibri" pitchFamily="-109" charset="0"/>
              </a:rPr>
              <a:t>x</a:t>
            </a:r>
            <a:r>
              <a:rPr lang="en-US" altLang="en-US" sz="2000">
                <a:latin typeface="Calibri" pitchFamily="-109" charset="0"/>
              </a:rPr>
              <a:t>x + p</a:t>
            </a:r>
            <a:r>
              <a:rPr lang="en-US" altLang="en-US" sz="2000" baseline="-25000">
                <a:latin typeface="Calibri" pitchFamily="-109" charset="0"/>
              </a:rPr>
              <a:t>y</a:t>
            </a:r>
            <a:r>
              <a:rPr lang="en-US" altLang="en-US" sz="2000">
                <a:latin typeface="Calibri" pitchFamily="-109" charset="0"/>
              </a:rPr>
              <a:t>(p</a:t>
            </a:r>
            <a:r>
              <a:rPr lang="en-US" altLang="en-US" sz="2000" baseline="-25000">
                <a:latin typeface="Calibri" pitchFamily="-109" charset="0"/>
              </a:rPr>
              <a:t>x</a:t>
            </a:r>
            <a:r>
              <a:rPr lang="en-US" altLang="en-US" sz="2000">
                <a:latin typeface="Calibri" pitchFamily="-109" charset="0"/>
              </a:rPr>
              <a:t>/p</a:t>
            </a:r>
            <a:r>
              <a:rPr lang="en-US" altLang="en-US" sz="2000" baseline="-25000">
                <a:latin typeface="Calibri" pitchFamily="-109" charset="0"/>
              </a:rPr>
              <a:t>y</a:t>
            </a:r>
            <a:r>
              <a:rPr lang="en-US" altLang="en-US" sz="2000">
                <a:latin typeface="Calibri" pitchFamily="-109" charset="0"/>
              </a:rPr>
              <a:t>)x = I    or…x = I/2p</a:t>
            </a:r>
            <a:r>
              <a:rPr lang="en-US" altLang="en-US" sz="2000" baseline="-25000">
                <a:latin typeface="Calibri" pitchFamily="-109" charset="0"/>
              </a:rPr>
              <a:t>x</a:t>
            </a:r>
            <a:endParaRPr lang="en-US" altLang="en-US" sz="2000">
              <a:latin typeface="Calibri" pitchFamily="-109" charset="0"/>
            </a:endParaRPr>
          </a:p>
        </p:txBody>
      </p:sp>
      <p:sp>
        <p:nvSpPr>
          <p:cNvPr id="261132" name="AutoShape 12"/>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921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9241"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223" name="Picture 14"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15"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16"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21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9242"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6" name="Text Box 18" descr="Recycled paper"/>
          <p:cNvSpPr txBox="1">
            <a:spLocks noChangeArrowheads="1"/>
          </p:cNvSpPr>
          <p:nvPr/>
        </p:nvSpPr>
        <p:spPr bwMode="auto">
          <a:xfrm>
            <a:off x="4146550" y="6477000"/>
            <a:ext cx="1044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Five</a:t>
            </a:r>
          </a:p>
        </p:txBody>
      </p:sp>
      <p:pic>
        <p:nvPicPr>
          <p:cNvPr id="9227" name="Picture 19"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1140" name="AutoShape 20"/>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109" charset="0"/>
              </a:rPr>
              <a:t>Demand Curve with an Interior Solution</a:t>
            </a:r>
            <a:endParaRPr lang="en-US" altLang="en-US" sz="3600" dirty="0">
              <a:solidFill>
                <a:srgbClr val="000066"/>
              </a:solidFill>
              <a:effectLst>
                <a:outerShdw blurRad="38100" dist="38100" dir="2700000" algn="tl">
                  <a:srgbClr val="000000"/>
                </a:outerShdw>
              </a:effectLst>
              <a:latin typeface="Calibri" pitchFamily="-109" charset="0"/>
            </a:endParaRPr>
          </a:p>
        </p:txBody>
      </p:sp>
      <p:sp>
        <p:nvSpPr>
          <p:cNvPr id="9229" name="Rectangle 21"/>
          <p:cNvSpPr>
            <a:spLocks noChangeArrowheads="1"/>
          </p:cNvSpPr>
          <p:nvPr/>
        </p:nvSpPr>
        <p:spPr bwMode="auto">
          <a:xfrm>
            <a:off x="2166938" y="1689100"/>
            <a:ext cx="5159375" cy="12160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Calibri" pitchFamily="-109" charset="0"/>
              </a:rPr>
              <a:t>Suppose that U(x,y) = xy.  MUx = y and MUy = x. The prices of x and y are px and py, respectively and income = I.</a:t>
            </a:r>
          </a:p>
        </p:txBody>
      </p:sp>
      <p:sp>
        <p:nvSpPr>
          <p:cNvPr id="261142" name="AutoShape 22"/>
          <p:cNvSpPr>
            <a:spLocks noChangeArrowheads="1"/>
          </p:cNvSpPr>
          <p:nvPr/>
        </p:nvSpPr>
        <p:spPr bwMode="auto">
          <a:xfrm>
            <a:off x="1373188" y="1898650"/>
            <a:ext cx="533400" cy="3810000"/>
          </a:xfrm>
          <a:prstGeom prst="curvedRightArrow">
            <a:avLst>
              <a:gd name="adj1" fmla="val 142857"/>
              <a:gd name="adj2" fmla="val 285714"/>
              <a:gd name="adj3" fmla="val 33333"/>
            </a:avLst>
          </a:prstGeom>
          <a:solidFill>
            <a:srgbClr val="CACADC"/>
          </a:solidFill>
          <a:ln w="9525">
            <a:noFill/>
            <a:miter lim="800000"/>
            <a:headEnd/>
            <a:tailEnd/>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latin typeface="Calibri" pitchFamily="-109"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1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92C6A49-3F86-421F-8D9D-7F69CA0A3317}" type="slidenum">
              <a:rPr lang="en-US" altLang="en-US">
                <a:solidFill>
                  <a:srgbClr val="898989"/>
                </a:solidFill>
                <a:latin typeface="Calibri" pitchFamily="-109" charset="0"/>
              </a:rPr>
              <a:pPr eaLnBrk="1" hangingPunct="1"/>
              <a:t>11</a:t>
            </a:fld>
            <a:endParaRPr lang="en-US" altLang="en-US">
              <a:solidFill>
                <a:srgbClr val="898989"/>
              </a:solidFill>
              <a:latin typeface="Calibri" pitchFamily="-109" charset="0"/>
            </a:endParaRPr>
          </a:p>
        </p:txBody>
      </p:sp>
      <p:sp>
        <p:nvSpPr>
          <p:cNvPr id="265229" name="AutoShape 1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1024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0265"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246" name="Picture 1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1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1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24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0266"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9" name="Text Box 19" descr="Recycled paper"/>
          <p:cNvSpPr txBox="1">
            <a:spLocks noChangeArrowheads="1"/>
          </p:cNvSpPr>
          <p:nvPr/>
        </p:nvSpPr>
        <p:spPr bwMode="auto">
          <a:xfrm>
            <a:off x="4146550" y="6477000"/>
            <a:ext cx="1044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Five</a:t>
            </a:r>
          </a:p>
        </p:txBody>
      </p:sp>
      <p:pic>
        <p:nvPicPr>
          <p:cNvPr id="10250" name="Picture 2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5237" name="AutoShape 2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a:solidFill>
                  <a:srgbClr val="000066"/>
                </a:solidFill>
                <a:latin typeface="Calibri" pitchFamily="-109" charset="0"/>
              </a:rPr>
              <a:t>Change in Income &amp; Demand</a:t>
            </a:r>
            <a:endParaRPr lang="en-US" altLang="en-US" sz="3600">
              <a:solidFill>
                <a:srgbClr val="000066"/>
              </a:solidFill>
              <a:effectLst>
                <a:outerShdw blurRad="38100" dist="38100" dir="2700000" algn="tl">
                  <a:srgbClr val="000000"/>
                </a:outerShdw>
              </a:effectLst>
              <a:latin typeface="Calibri" pitchFamily="-109" charset="0"/>
            </a:endParaRPr>
          </a:p>
        </p:txBody>
      </p:sp>
      <p:sp>
        <p:nvSpPr>
          <p:cNvPr id="265238" name="Rectangle 22"/>
          <p:cNvSpPr>
            <a:spLocks noChangeArrowheads="1"/>
          </p:cNvSpPr>
          <p:nvPr/>
        </p:nvSpPr>
        <p:spPr bwMode="auto">
          <a:xfrm>
            <a:off x="1981200" y="2590800"/>
            <a:ext cx="5334000" cy="3081338"/>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800">
                <a:latin typeface="Calibri" pitchFamily="-109" charset="0"/>
              </a:rPr>
              <a:t>The </a:t>
            </a:r>
            <a:r>
              <a:rPr lang="en-US" altLang="en-US" sz="2800">
                <a:solidFill>
                  <a:srgbClr val="000066"/>
                </a:solidFill>
                <a:latin typeface="Calibri" pitchFamily="-109" charset="0"/>
              </a:rPr>
              <a:t>income consumption curve</a:t>
            </a:r>
            <a:r>
              <a:rPr lang="en-US" altLang="en-US" sz="2800">
                <a:latin typeface="Calibri" pitchFamily="-109" charset="0"/>
              </a:rPr>
              <a:t> of good x  is the set of optimal baskets for every possible level of income.</a:t>
            </a:r>
          </a:p>
          <a:p>
            <a:pPr algn="just" eaLnBrk="1" hangingPunct="1"/>
            <a:endParaRPr lang="en-US" altLang="en-US" sz="2800">
              <a:latin typeface="Calibri" pitchFamily="-109" charset="0"/>
            </a:endParaRPr>
          </a:p>
          <a:p>
            <a:pPr algn="just" eaLnBrk="1" hangingPunct="1"/>
            <a:r>
              <a:rPr lang="en-US" altLang="en-US" sz="2800">
                <a:latin typeface="Calibri" pitchFamily="-109" charset="0"/>
              </a:rPr>
              <a:t>We can graph the points on the income consumption curve as points on a shifting demand curve.</a:t>
            </a:r>
          </a:p>
        </p:txBody>
      </p:sp>
      <p:sp>
        <p:nvSpPr>
          <p:cNvPr id="10253" name="WordArt 23"/>
          <p:cNvSpPr>
            <a:spLocks noChangeArrowheads="1" noChangeShapeType="1" noTextEdit="1"/>
          </p:cNvSpPr>
          <p:nvPr/>
        </p:nvSpPr>
        <p:spPr bwMode="auto">
          <a:xfrm>
            <a:off x="2057400" y="1447800"/>
            <a:ext cx="5076825" cy="5238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sz="3600" kern="10">
                <a:solidFill>
                  <a:srgbClr val="000080"/>
                </a:solidFill>
                <a:effectLst>
                  <a:outerShdw dist="45791" dir="2021404" algn="ctr" rotWithShape="0">
                    <a:srgbClr val="B2B2B2">
                      <a:alpha val="79999"/>
                    </a:srgbClr>
                  </a:outerShdw>
                </a:effectLst>
                <a:latin typeface="Times New Roman"/>
                <a:cs typeface="Times New Roman"/>
              </a:rPr>
              <a:t>Income Consumption Curve</a:t>
            </a:r>
          </a:p>
        </p:txBody>
      </p:sp>
      <p:sp>
        <p:nvSpPr>
          <p:cNvPr id="10254" name="Line 24"/>
          <p:cNvSpPr>
            <a:spLocks noChangeShapeType="1"/>
          </p:cNvSpPr>
          <p:nvPr/>
        </p:nvSpPr>
        <p:spPr bwMode="auto">
          <a:xfrm>
            <a:off x="2438400" y="2133600"/>
            <a:ext cx="4495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333CBBF-48B4-4B80-8022-357FACC0C9F7}" type="slidenum">
              <a:rPr lang="en-US" altLang="en-US">
                <a:solidFill>
                  <a:srgbClr val="898989"/>
                </a:solidFill>
                <a:latin typeface="Calibri" pitchFamily="-109" charset="0"/>
              </a:rPr>
              <a:pPr eaLnBrk="1" hangingPunct="1"/>
              <a:t>12</a:t>
            </a:fld>
            <a:endParaRPr lang="en-US" altLang="en-US">
              <a:solidFill>
                <a:srgbClr val="898989"/>
              </a:solidFill>
              <a:latin typeface="Calibri" pitchFamily="-109" charset="0"/>
            </a:endParaRPr>
          </a:p>
        </p:txBody>
      </p:sp>
      <p:sp>
        <p:nvSpPr>
          <p:cNvPr id="11269" name="Text Box 21"/>
          <p:cNvSpPr txBox="1">
            <a:spLocks noChangeArrowheads="1"/>
          </p:cNvSpPr>
          <p:nvPr/>
        </p:nvSpPr>
        <p:spPr bwMode="auto">
          <a:xfrm>
            <a:off x="4403725" y="67818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GB" altLang="en-US" sz="2400">
              <a:latin typeface="Calibri" pitchFamily="-109" charset="0"/>
            </a:endParaRPr>
          </a:p>
        </p:txBody>
      </p:sp>
      <p:sp>
        <p:nvSpPr>
          <p:cNvPr id="266288" name="AutoShape 48"/>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1126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1289"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1271" name="Picture 50"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Picture 51"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 name="Picture 52"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26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1290"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4" name="Text Box 54" descr="Recycled paper"/>
          <p:cNvSpPr txBox="1">
            <a:spLocks noChangeArrowheads="1"/>
          </p:cNvSpPr>
          <p:nvPr/>
        </p:nvSpPr>
        <p:spPr bwMode="auto">
          <a:xfrm>
            <a:off x="4146550" y="6477000"/>
            <a:ext cx="1044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Five</a:t>
            </a:r>
          </a:p>
        </p:txBody>
      </p:sp>
      <p:pic>
        <p:nvPicPr>
          <p:cNvPr id="11275" name="Picture 55"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 name="Picture 5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84338" y="1238250"/>
            <a:ext cx="5895975" cy="511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8" name="AutoShape 58"/>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a:solidFill>
                  <a:srgbClr val="000066"/>
                </a:solidFill>
                <a:latin typeface="Calibri" pitchFamily="-109" charset="0"/>
              </a:rPr>
              <a:t>Income Consumption Curve</a:t>
            </a:r>
            <a:endParaRPr lang="en-US" altLang="en-US" sz="3600">
              <a:solidFill>
                <a:srgbClr val="000066"/>
              </a:solidFill>
              <a:effectLst>
                <a:outerShdw blurRad="38100" dist="38100" dir="2700000" algn="tl">
                  <a:srgbClr val="000000"/>
                </a:outerShdw>
              </a:effectLst>
              <a:latin typeface="Calibri" pitchFamily="-109" charset="0"/>
            </a:endParaRPr>
          </a:p>
        </p:txBody>
      </p:sp>
      <p:sp>
        <p:nvSpPr>
          <p:cNvPr id="266299" name="AutoShape 59"/>
          <p:cNvSpPr>
            <a:spLocks noChangeArrowheads="1"/>
          </p:cNvSpPr>
          <p:nvPr/>
        </p:nvSpPr>
        <p:spPr bwMode="auto">
          <a:xfrm>
            <a:off x="1352550" y="2170113"/>
            <a:ext cx="381000" cy="3429000"/>
          </a:xfrm>
          <a:prstGeom prst="curvedRightArrow">
            <a:avLst>
              <a:gd name="adj1" fmla="val 180000"/>
              <a:gd name="adj2" fmla="val 360000"/>
              <a:gd name="adj3" fmla="val 33333"/>
            </a:avLst>
          </a:prstGeom>
          <a:solidFill>
            <a:srgbClr val="CACADC"/>
          </a:solidFill>
          <a:ln w="9525">
            <a:noFill/>
            <a:miter lim="800000"/>
            <a:headEnd/>
            <a:tailEnd/>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latin typeface="Calibri" pitchFamily="-109"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783891E-0A0C-46D9-821A-000F1959C16C}" type="slidenum">
              <a:rPr lang="en-US" altLang="en-US">
                <a:solidFill>
                  <a:srgbClr val="898989"/>
                </a:solidFill>
                <a:latin typeface="Calibri" pitchFamily="-109" charset="0"/>
              </a:rPr>
              <a:pPr eaLnBrk="1" hangingPunct="1"/>
              <a:t>13</a:t>
            </a:fld>
            <a:endParaRPr lang="en-US" altLang="en-US">
              <a:solidFill>
                <a:srgbClr val="898989"/>
              </a:solidFill>
              <a:latin typeface="Calibri" pitchFamily="-109" charset="0"/>
            </a:endParaRPr>
          </a:p>
        </p:txBody>
      </p:sp>
      <p:sp>
        <p:nvSpPr>
          <p:cNvPr id="267267" name="Text Box 3"/>
          <p:cNvSpPr txBox="1">
            <a:spLocks noChangeArrowheads="1"/>
          </p:cNvSpPr>
          <p:nvPr/>
        </p:nvSpPr>
        <p:spPr bwMode="auto">
          <a:xfrm>
            <a:off x="1749425" y="1908175"/>
            <a:ext cx="5768975" cy="35369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spcBef>
                <a:spcPct val="50000"/>
              </a:spcBef>
            </a:pPr>
            <a:r>
              <a:rPr lang="en-US" altLang="en-US" sz="2800">
                <a:latin typeface="Calibri" pitchFamily="-109" charset="0"/>
              </a:rPr>
              <a:t>The income consumption curve for good x also can be written as the quantity consumed of good x for any income level.  This is the individual’s </a:t>
            </a:r>
            <a:r>
              <a:rPr lang="en-US" altLang="en-US" sz="2800" b="1" i="1">
                <a:latin typeface="Calibri" pitchFamily="-109" charset="0"/>
              </a:rPr>
              <a:t>Engel Curve</a:t>
            </a:r>
            <a:r>
              <a:rPr lang="en-US" altLang="en-US" sz="2800">
                <a:latin typeface="Calibri" pitchFamily="-109" charset="0"/>
              </a:rPr>
              <a:t> for good x. When the income consumption curve is positively sloped, the slope of the Engel Curve is positive.</a:t>
            </a:r>
          </a:p>
        </p:txBody>
      </p:sp>
      <p:sp>
        <p:nvSpPr>
          <p:cNvPr id="267277" name="AutoShape 1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1229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2311"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2295" name="Picture 1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1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7" name="Picture 1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29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2312"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8" name="Text Box 19" descr="Recycled paper"/>
          <p:cNvSpPr txBox="1">
            <a:spLocks noChangeArrowheads="1"/>
          </p:cNvSpPr>
          <p:nvPr/>
        </p:nvSpPr>
        <p:spPr bwMode="auto">
          <a:xfrm>
            <a:off x="4146550" y="6477000"/>
            <a:ext cx="1044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Five</a:t>
            </a:r>
          </a:p>
        </p:txBody>
      </p:sp>
      <p:pic>
        <p:nvPicPr>
          <p:cNvPr id="12299" name="Picture 2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7285" name="AutoShape 2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109" charset="0"/>
              </a:rPr>
              <a:t>Engel Curves</a:t>
            </a:r>
            <a:endParaRPr lang="en-US" altLang="en-US" sz="3600" dirty="0">
              <a:solidFill>
                <a:srgbClr val="000066"/>
              </a:solidFill>
              <a:effectLst>
                <a:outerShdw blurRad="38100" dist="38100" dir="2700000" algn="tl">
                  <a:srgbClr val="000000"/>
                </a:outerShdw>
              </a:effectLst>
              <a:latin typeface="Calibri" pitchFamily="-109"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7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6E168A0-B07E-4F5F-9902-A773520D76D6}" type="slidenum">
              <a:rPr lang="en-US" altLang="en-US">
                <a:solidFill>
                  <a:srgbClr val="898989"/>
                </a:solidFill>
                <a:latin typeface="Calibri" pitchFamily="-109" charset="0"/>
              </a:rPr>
              <a:pPr eaLnBrk="1" hangingPunct="1"/>
              <a:t>14</a:t>
            </a:fld>
            <a:endParaRPr lang="en-US" altLang="en-US">
              <a:solidFill>
                <a:srgbClr val="898989"/>
              </a:solidFill>
              <a:latin typeface="Calibri" pitchFamily="-109" charset="0"/>
            </a:endParaRPr>
          </a:p>
        </p:txBody>
      </p:sp>
      <p:sp>
        <p:nvSpPr>
          <p:cNvPr id="13317" name="Line 2"/>
          <p:cNvSpPr>
            <a:spLocks noChangeShapeType="1"/>
          </p:cNvSpPr>
          <p:nvPr/>
        </p:nvSpPr>
        <p:spPr bwMode="auto">
          <a:xfrm>
            <a:off x="1066800" y="6019800"/>
            <a:ext cx="55626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18" name="Text Box 4"/>
          <p:cNvSpPr txBox="1">
            <a:spLocks noChangeArrowheads="1"/>
          </p:cNvSpPr>
          <p:nvPr/>
        </p:nvSpPr>
        <p:spPr bwMode="auto">
          <a:xfrm>
            <a:off x="6842125" y="5832475"/>
            <a:ext cx="1328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109" charset="0"/>
              </a:rPr>
              <a:t>X (units)</a:t>
            </a:r>
          </a:p>
        </p:txBody>
      </p:sp>
      <p:sp>
        <p:nvSpPr>
          <p:cNvPr id="13319" name="Text Box 5"/>
          <p:cNvSpPr txBox="1">
            <a:spLocks noChangeArrowheads="1"/>
          </p:cNvSpPr>
          <p:nvPr/>
        </p:nvSpPr>
        <p:spPr bwMode="auto">
          <a:xfrm>
            <a:off x="746125" y="59086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109" charset="0"/>
              </a:rPr>
              <a:t>0</a:t>
            </a:r>
          </a:p>
        </p:txBody>
      </p:sp>
      <p:sp>
        <p:nvSpPr>
          <p:cNvPr id="13320" name="Arc 7"/>
          <p:cNvSpPr>
            <a:spLocks/>
          </p:cNvSpPr>
          <p:nvPr/>
        </p:nvSpPr>
        <p:spPr bwMode="auto">
          <a:xfrm>
            <a:off x="1066800" y="990600"/>
            <a:ext cx="3011488" cy="4060825"/>
          </a:xfrm>
          <a:custGeom>
            <a:avLst/>
            <a:gdLst>
              <a:gd name="T0" fmla="*/ 2147483647 w 19459"/>
              <a:gd name="T1" fmla="*/ 2147483647 h 20927"/>
              <a:gd name="T2" fmla="*/ 2147483647 w 19459"/>
              <a:gd name="T3" fmla="*/ 2147483647 h 20927"/>
              <a:gd name="T4" fmla="*/ 0 w 19459"/>
              <a:gd name="T5" fmla="*/ 0 h 20927"/>
              <a:gd name="T6" fmla="*/ 0 60000 65536"/>
              <a:gd name="T7" fmla="*/ 0 60000 65536"/>
              <a:gd name="T8" fmla="*/ 0 60000 65536"/>
              <a:gd name="T9" fmla="*/ 0 w 19459"/>
              <a:gd name="T10" fmla="*/ 0 h 20927"/>
              <a:gd name="T11" fmla="*/ 19459 w 19459"/>
              <a:gd name="T12" fmla="*/ 20927 h 20927"/>
            </a:gdLst>
            <a:ahLst/>
            <a:cxnLst>
              <a:cxn ang="T6">
                <a:pos x="T0" y="T1"/>
              </a:cxn>
              <a:cxn ang="T7">
                <a:pos x="T2" y="T3"/>
              </a:cxn>
              <a:cxn ang="T8">
                <a:pos x="T4" y="T5"/>
              </a:cxn>
            </a:cxnLst>
            <a:rect l="T9" t="T10" r="T11" b="T12"/>
            <a:pathLst>
              <a:path w="19459" h="20927" fill="none" extrusionOk="0">
                <a:moveTo>
                  <a:pt x="19458" y="9375"/>
                </a:moveTo>
                <a:cubicBezTo>
                  <a:pt x="16691" y="15120"/>
                  <a:pt x="11526" y="19348"/>
                  <a:pt x="5348" y="20927"/>
                </a:cubicBezTo>
              </a:path>
              <a:path w="19459" h="20927" stroke="0" extrusionOk="0">
                <a:moveTo>
                  <a:pt x="19458" y="9375"/>
                </a:moveTo>
                <a:cubicBezTo>
                  <a:pt x="16691" y="15120"/>
                  <a:pt x="11526" y="19348"/>
                  <a:pt x="5348" y="20927"/>
                </a:cubicBezTo>
                <a:lnTo>
                  <a:pt x="0" y="0"/>
                </a:lnTo>
                <a:close/>
              </a:path>
            </a:pathLst>
          </a:cu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21" name="Line 8"/>
          <p:cNvSpPr>
            <a:spLocks noChangeShapeType="1"/>
          </p:cNvSpPr>
          <p:nvPr/>
        </p:nvSpPr>
        <p:spPr bwMode="auto">
          <a:xfrm flipH="1">
            <a:off x="1066800" y="47244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2" name="Line 10"/>
          <p:cNvSpPr>
            <a:spLocks noChangeShapeType="1"/>
          </p:cNvSpPr>
          <p:nvPr/>
        </p:nvSpPr>
        <p:spPr bwMode="auto">
          <a:xfrm flipH="1">
            <a:off x="1066800" y="3048000"/>
            <a:ext cx="289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3" name="Text Box 11"/>
          <p:cNvSpPr txBox="1">
            <a:spLocks noChangeArrowheads="1"/>
          </p:cNvSpPr>
          <p:nvPr/>
        </p:nvSpPr>
        <p:spPr bwMode="auto">
          <a:xfrm>
            <a:off x="609600" y="2819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109" charset="0"/>
              </a:rPr>
              <a:t>92</a:t>
            </a:r>
          </a:p>
        </p:txBody>
      </p:sp>
      <p:sp>
        <p:nvSpPr>
          <p:cNvPr id="13324" name="Text Box 12"/>
          <p:cNvSpPr txBox="1">
            <a:spLocks noChangeArrowheads="1"/>
          </p:cNvSpPr>
          <p:nvPr/>
        </p:nvSpPr>
        <p:spPr bwMode="auto">
          <a:xfrm>
            <a:off x="609600" y="3657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109" charset="0"/>
              </a:rPr>
              <a:t>68</a:t>
            </a:r>
          </a:p>
        </p:txBody>
      </p:sp>
      <p:sp>
        <p:nvSpPr>
          <p:cNvPr id="13325" name="Text Box 13"/>
          <p:cNvSpPr txBox="1">
            <a:spLocks noChangeArrowheads="1"/>
          </p:cNvSpPr>
          <p:nvPr/>
        </p:nvSpPr>
        <p:spPr bwMode="auto">
          <a:xfrm>
            <a:off x="609600" y="4495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109" charset="0"/>
              </a:rPr>
              <a:t>40</a:t>
            </a:r>
          </a:p>
        </p:txBody>
      </p:sp>
      <p:sp>
        <p:nvSpPr>
          <p:cNvPr id="13326" name="Line 14"/>
          <p:cNvSpPr>
            <a:spLocks noChangeShapeType="1"/>
          </p:cNvSpPr>
          <p:nvPr/>
        </p:nvSpPr>
        <p:spPr bwMode="auto">
          <a:xfrm>
            <a:off x="2514600" y="4724400"/>
            <a:ext cx="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7" name="Line 15"/>
          <p:cNvSpPr>
            <a:spLocks noChangeShapeType="1"/>
          </p:cNvSpPr>
          <p:nvPr/>
        </p:nvSpPr>
        <p:spPr bwMode="auto">
          <a:xfrm>
            <a:off x="3429000" y="3886200"/>
            <a:ext cx="0" cy="213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8" name="Line 16"/>
          <p:cNvSpPr>
            <a:spLocks noChangeShapeType="1"/>
          </p:cNvSpPr>
          <p:nvPr/>
        </p:nvSpPr>
        <p:spPr bwMode="auto">
          <a:xfrm>
            <a:off x="3962400" y="3048000"/>
            <a:ext cx="0" cy="297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9" name="Text Box 17"/>
          <p:cNvSpPr txBox="1">
            <a:spLocks noChangeArrowheads="1"/>
          </p:cNvSpPr>
          <p:nvPr/>
        </p:nvSpPr>
        <p:spPr bwMode="auto">
          <a:xfrm>
            <a:off x="2193925" y="5984875"/>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109" charset="0"/>
              </a:rPr>
              <a:t>10        18     24</a:t>
            </a:r>
          </a:p>
        </p:txBody>
      </p:sp>
      <p:sp>
        <p:nvSpPr>
          <p:cNvPr id="13330" name="Text Box 18"/>
          <p:cNvSpPr txBox="1">
            <a:spLocks noChangeArrowheads="1"/>
          </p:cNvSpPr>
          <p:nvPr/>
        </p:nvSpPr>
        <p:spPr bwMode="auto">
          <a:xfrm>
            <a:off x="2514600" y="2209800"/>
            <a:ext cx="1817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109" charset="0"/>
              </a:rPr>
              <a:t>Engel Curve</a:t>
            </a:r>
          </a:p>
        </p:txBody>
      </p:sp>
      <p:sp>
        <p:nvSpPr>
          <p:cNvPr id="271389" name="AutoShape 29"/>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1331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3352"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3332" name="Picture 31"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3" name="Picture 32"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4" name="Picture 33"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31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3353"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35" name="Text Box 35" descr="Recycled paper"/>
          <p:cNvSpPr txBox="1">
            <a:spLocks noChangeArrowheads="1"/>
          </p:cNvSpPr>
          <p:nvPr/>
        </p:nvSpPr>
        <p:spPr bwMode="auto">
          <a:xfrm>
            <a:off x="4146550" y="6477000"/>
            <a:ext cx="1044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Five</a:t>
            </a:r>
          </a:p>
        </p:txBody>
      </p:sp>
      <p:pic>
        <p:nvPicPr>
          <p:cNvPr id="13336" name="Picture 36"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7" name="Line 37"/>
          <p:cNvSpPr>
            <a:spLocks noChangeShapeType="1"/>
          </p:cNvSpPr>
          <p:nvPr/>
        </p:nvSpPr>
        <p:spPr bwMode="auto">
          <a:xfrm flipV="1">
            <a:off x="1066800" y="1171575"/>
            <a:ext cx="22225" cy="4848225"/>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38" name="Text Box 38"/>
          <p:cNvSpPr txBox="1">
            <a:spLocks noChangeArrowheads="1"/>
          </p:cNvSpPr>
          <p:nvPr/>
        </p:nvSpPr>
        <p:spPr bwMode="auto">
          <a:xfrm>
            <a:off x="762000" y="1219200"/>
            <a:ext cx="887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109" charset="0"/>
              </a:rPr>
              <a:t>I   ($)</a:t>
            </a:r>
          </a:p>
        </p:txBody>
      </p:sp>
      <p:sp>
        <p:nvSpPr>
          <p:cNvPr id="271399" name="Text Box 39"/>
          <p:cNvSpPr txBox="1">
            <a:spLocks noChangeArrowheads="1"/>
          </p:cNvSpPr>
          <p:nvPr/>
        </p:nvSpPr>
        <p:spPr bwMode="auto">
          <a:xfrm>
            <a:off x="4787900" y="2420938"/>
            <a:ext cx="2944813" cy="457200"/>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109" charset="0"/>
              </a:rPr>
              <a:t>“X is a normal good”</a:t>
            </a:r>
          </a:p>
        </p:txBody>
      </p:sp>
      <p:sp>
        <p:nvSpPr>
          <p:cNvPr id="271400" name="AutoShape 40"/>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a:solidFill>
                  <a:srgbClr val="000066"/>
                </a:solidFill>
                <a:latin typeface="Calibri" pitchFamily="-109" charset="0"/>
              </a:rPr>
              <a:t>Engel Curves</a:t>
            </a:r>
            <a:endParaRPr lang="en-US" altLang="en-US" sz="3600">
              <a:solidFill>
                <a:srgbClr val="000066"/>
              </a:solidFill>
              <a:effectLst>
                <a:outerShdw blurRad="38100" dist="38100" dir="2700000" algn="tl">
                  <a:srgbClr val="000000"/>
                </a:outerShdw>
              </a:effectLst>
              <a:latin typeface="Calibri" pitchFamily="-109" charset="0"/>
            </a:endParaRPr>
          </a:p>
        </p:txBody>
      </p:sp>
      <p:sp>
        <p:nvSpPr>
          <p:cNvPr id="13341" name="Line 41"/>
          <p:cNvSpPr>
            <a:spLocks noChangeShapeType="1"/>
          </p:cNvSpPr>
          <p:nvPr/>
        </p:nvSpPr>
        <p:spPr bwMode="auto">
          <a:xfrm flipH="1">
            <a:off x="1066800" y="3886200"/>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7C62D07-818D-489B-B6C2-4D3D8EF39725}" type="slidenum">
              <a:rPr lang="en-US" altLang="en-US">
                <a:solidFill>
                  <a:srgbClr val="898989"/>
                </a:solidFill>
                <a:latin typeface="Calibri" pitchFamily="-109" charset="0"/>
              </a:rPr>
              <a:pPr eaLnBrk="1" hangingPunct="1"/>
              <a:t>15</a:t>
            </a:fld>
            <a:endParaRPr lang="en-US" altLang="en-US">
              <a:solidFill>
                <a:srgbClr val="898989"/>
              </a:solidFill>
              <a:latin typeface="Calibri" pitchFamily="-109" charset="0"/>
            </a:endParaRPr>
          </a:p>
        </p:txBody>
      </p:sp>
      <p:sp>
        <p:nvSpPr>
          <p:cNvPr id="272387" name="Text Box 3"/>
          <p:cNvSpPr txBox="1">
            <a:spLocks noChangeArrowheads="1"/>
          </p:cNvSpPr>
          <p:nvPr/>
        </p:nvSpPr>
        <p:spPr bwMode="auto">
          <a:xfrm>
            <a:off x="533400" y="1219200"/>
            <a:ext cx="8229600" cy="526256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dirty="0">
                <a:latin typeface="Calibri" pitchFamily="-109" charset="0"/>
              </a:rPr>
              <a:t>•  If the income consumption curve shows that the consumer purchases more of good x as her income rises, good x is a </a:t>
            </a:r>
            <a:r>
              <a:rPr lang="en-US" altLang="en-US" sz="2400" b="1" dirty="0">
                <a:solidFill>
                  <a:srgbClr val="000066"/>
                </a:solidFill>
                <a:latin typeface="Calibri" pitchFamily="-109" charset="0"/>
              </a:rPr>
              <a:t>normal</a:t>
            </a:r>
            <a:r>
              <a:rPr lang="en-US" altLang="en-US" sz="2400" dirty="0">
                <a:latin typeface="Calibri" pitchFamily="-109" charset="0"/>
              </a:rPr>
              <a:t> good. </a:t>
            </a:r>
          </a:p>
          <a:p>
            <a:pPr algn="just"/>
            <a:endParaRPr lang="en-US" altLang="en-US" sz="2400" dirty="0">
              <a:latin typeface="Calibri" pitchFamily="-109" charset="0"/>
            </a:endParaRPr>
          </a:p>
          <a:p>
            <a:pPr algn="just"/>
            <a:r>
              <a:rPr lang="en-US" altLang="en-US" sz="2400" dirty="0">
                <a:latin typeface="Calibri" pitchFamily="-109" charset="0"/>
              </a:rPr>
              <a:t>•  Equivalently, if the slope of the Engel curve is positive, the good is a normal good.</a:t>
            </a:r>
          </a:p>
          <a:p>
            <a:pPr algn="just"/>
            <a:endParaRPr lang="en-US" altLang="en-US" sz="2400" dirty="0">
              <a:latin typeface="Calibri" pitchFamily="-109" charset="0"/>
            </a:endParaRPr>
          </a:p>
          <a:p>
            <a:pPr algn="just">
              <a:spcBef>
                <a:spcPct val="50000"/>
              </a:spcBef>
            </a:pPr>
            <a:r>
              <a:rPr lang="en-US" altLang="en-US" sz="2400" dirty="0">
                <a:latin typeface="Calibri" pitchFamily="-109" charset="0"/>
              </a:rPr>
              <a:t>• If the income consumption curve shows that the consumer purchases less of good x as her income rises, good x is an </a:t>
            </a:r>
            <a:r>
              <a:rPr lang="en-US" altLang="en-US" sz="2400" b="1" dirty="0">
                <a:solidFill>
                  <a:srgbClr val="000066"/>
                </a:solidFill>
                <a:latin typeface="Calibri" pitchFamily="-109" charset="0"/>
              </a:rPr>
              <a:t>inferior</a:t>
            </a:r>
            <a:r>
              <a:rPr lang="en-US" altLang="en-US" sz="2400" dirty="0">
                <a:latin typeface="Calibri" pitchFamily="-109" charset="0"/>
              </a:rPr>
              <a:t> good. </a:t>
            </a:r>
          </a:p>
          <a:p>
            <a:pPr algn="just">
              <a:spcBef>
                <a:spcPct val="50000"/>
              </a:spcBef>
            </a:pPr>
            <a:endParaRPr lang="en-US" altLang="en-US" sz="2400" dirty="0">
              <a:latin typeface="Calibri" pitchFamily="-109" charset="0"/>
            </a:endParaRPr>
          </a:p>
          <a:p>
            <a:pPr algn="just"/>
            <a:r>
              <a:rPr lang="en-US" altLang="en-US" sz="2400" dirty="0">
                <a:latin typeface="Calibri" pitchFamily="-109" charset="0"/>
              </a:rPr>
              <a:t>•  Equivalently, if the slope of the Engel curve is negative, the good is an inferior good.</a:t>
            </a:r>
          </a:p>
        </p:txBody>
      </p:sp>
      <p:sp>
        <p:nvSpPr>
          <p:cNvPr id="272396" name="AutoShape 12"/>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1433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4359" name="Clip" r:id="rId4" imgW="1819440" imgH="1816920" progId="MS_ClipArt_Gallery.2">
                  <p:embed/>
                </p:oleObj>
              </mc:Choice>
              <mc:Fallback>
                <p:oleObj name="Clip" r:id="rId4" imgW="1819440" imgH="1816920" progId="MS_ClipArt_Gallery.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4343" name="Picture 14" descr="Recycled paper">
            <a:hlinkClick r:id="" action="ppaction://hlinkshowjump?jump=lastslide" highlightClick="1"/>
            <a:hlinkHover r:id="" action="ppaction://noaction" highlightClick="1"/>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15" descr="Recycled paper">
            <a:hlinkClick r:id="" action="ppaction://hlinkshowjump?jump=nextslide"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16" descr="Recycled paper">
            <a:hlinkClick r:id="" action="ppaction://hlinkshowjump?jump=lastslideviewed" highlightClick="1"/>
            <a:hlinkHover r:id="" action="ppaction://noaction" highlightClick="1"/>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339" name="Object 3">
            <a:hlinkClick r:id="rId9"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4360" name="Clip" r:id="rId10" imgW="1819440" imgH="1815840" progId="MS_ClipArt_Gallery.2">
                  <p:embed/>
                </p:oleObj>
              </mc:Choice>
              <mc:Fallback>
                <p:oleObj name="Clip" r:id="rId10" imgW="1819440" imgH="1815840" progId="MS_ClipArt_Gallery.2">
                  <p:embed/>
                  <p:pic>
                    <p:nvPicPr>
                      <p:cNvPr id="0" name="Object 3"/>
                      <p:cNvPicPr>
                        <a:picLocks noChangeAspect="1" noChangeArrowheads="1"/>
                      </p:cNvPicPr>
                      <p:nvPr/>
                    </p:nvPicPr>
                    <p:blipFill>
                      <a:blip r:embed="rId11">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6" name="Text Box 18" descr="Recycled paper"/>
          <p:cNvSpPr txBox="1">
            <a:spLocks noChangeArrowheads="1"/>
          </p:cNvSpPr>
          <p:nvPr/>
        </p:nvSpPr>
        <p:spPr bwMode="auto">
          <a:xfrm>
            <a:off x="4146550" y="6477000"/>
            <a:ext cx="1044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Five</a:t>
            </a:r>
          </a:p>
        </p:txBody>
      </p:sp>
      <p:pic>
        <p:nvPicPr>
          <p:cNvPr id="14347" name="Picture 19" descr="Recycled paper">
            <a:hlinkClick r:id="" action="ppaction://hlinkshowjump?jump=previousslide"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2404" name="AutoShape 20"/>
          <p:cNvSpPr>
            <a:spLocks noChangeArrowheads="1"/>
          </p:cNvSpPr>
          <p:nvPr/>
        </p:nvSpPr>
        <p:spPr bwMode="auto">
          <a:xfrm>
            <a:off x="0" y="108857"/>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a:solidFill>
                  <a:srgbClr val="000066"/>
                </a:solidFill>
                <a:latin typeface="Calibri" pitchFamily="-109" charset="0"/>
              </a:rPr>
              <a:t>Definitions of Goods</a:t>
            </a:r>
            <a:endParaRPr lang="en-US" altLang="en-US" sz="3600">
              <a:solidFill>
                <a:srgbClr val="000066"/>
              </a:solidFill>
              <a:effectLst>
                <a:outerShdw blurRad="38100" dist="38100" dir="2700000" algn="tl">
                  <a:srgbClr val="000000"/>
                </a:outerShdw>
              </a:effectLst>
              <a:latin typeface="Calibri" pitchFamily="-109"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72387">
                                            <p:txEl>
                                              <p:pRg st="0" end="0"/>
                                            </p:txEl>
                                          </p:spTgt>
                                        </p:tgtEl>
                                        <p:attrNameLst>
                                          <p:attrName>style.visibility</p:attrName>
                                        </p:attrNameLst>
                                      </p:cBhvr>
                                      <p:to>
                                        <p:strVal val="visible"/>
                                      </p:to>
                                    </p:set>
                                    <p:animEffect transition="in" filter="box(out)">
                                      <p:cBhvr>
                                        <p:cTn id="7" dur="500"/>
                                        <p:tgtEl>
                                          <p:spTgt spid="272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72387">
                                            <p:txEl>
                                              <p:pRg st="2" end="2"/>
                                            </p:txEl>
                                          </p:spTgt>
                                        </p:tgtEl>
                                        <p:attrNameLst>
                                          <p:attrName>style.visibility</p:attrName>
                                        </p:attrNameLst>
                                      </p:cBhvr>
                                      <p:to>
                                        <p:strVal val="visible"/>
                                      </p:to>
                                    </p:set>
                                    <p:animEffect transition="in" filter="box(out)">
                                      <p:cBhvr>
                                        <p:cTn id="12" dur="500"/>
                                        <p:tgtEl>
                                          <p:spTgt spid="2723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72387">
                                            <p:txEl>
                                              <p:pRg st="4" end="4"/>
                                            </p:txEl>
                                          </p:spTgt>
                                        </p:tgtEl>
                                        <p:attrNameLst>
                                          <p:attrName>style.visibility</p:attrName>
                                        </p:attrNameLst>
                                      </p:cBhvr>
                                      <p:to>
                                        <p:strVal val="visible"/>
                                      </p:to>
                                    </p:set>
                                    <p:animEffect transition="in" filter="box(out)">
                                      <p:cBhvr>
                                        <p:cTn id="17" dur="500"/>
                                        <p:tgtEl>
                                          <p:spTgt spid="27238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72387">
                                            <p:txEl>
                                              <p:pRg st="6" end="6"/>
                                            </p:txEl>
                                          </p:spTgt>
                                        </p:tgtEl>
                                        <p:attrNameLst>
                                          <p:attrName>style.visibility</p:attrName>
                                        </p:attrNameLst>
                                      </p:cBhvr>
                                      <p:to>
                                        <p:strVal val="visible"/>
                                      </p:to>
                                    </p:set>
                                    <p:animEffect transition="in" filter="box(out)">
                                      <p:cBhvr>
                                        <p:cTn id="22" dur="500"/>
                                        <p:tgtEl>
                                          <p:spTgt spid="2723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5771DDB-C554-4996-86A8-4270D4D72CC9}" type="slidenum">
              <a:rPr lang="en-US" altLang="en-US">
                <a:solidFill>
                  <a:srgbClr val="898989"/>
                </a:solidFill>
                <a:latin typeface="Calibri" pitchFamily="-109" charset="0"/>
              </a:rPr>
              <a:pPr eaLnBrk="1" hangingPunct="1"/>
              <a:t>16</a:t>
            </a:fld>
            <a:endParaRPr lang="en-US" altLang="en-US">
              <a:solidFill>
                <a:srgbClr val="898989"/>
              </a:solidFill>
              <a:latin typeface="Calibri" pitchFamily="-109" charset="0"/>
            </a:endParaRPr>
          </a:p>
        </p:txBody>
      </p:sp>
      <p:sp>
        <p:nvSpPr>
          <p:cNvPr id="274495" name="AutoShape 63"/>
          <p:cNvSpPr>
            <a:spLocks noChangeArrowheads="1"/>
          </p:cNvSpPr>
          <p:nvPr/>
        </p:nvSpPr>
        <p:spPr bwMode="auto">
          <a:xfrm rot="1439040">
            <a:off x="6724650" y="2587625"/>
            <a:ext cx="533400" cy="3505200"/>
          </a:xfrm>
          <a:prstGeom prst="curvedLeftArrow">
            <a:avLst>
              <a:gd name="adj1" fmla="val 131429"/>
              <a:gd name="adj2" fmla="val 262857"/>
              <a:gd name="adj3" fmla="val 33333"/>
            </a:avLst>
          </a:prstGeom>
          <a:solidFill>
            <a:srgbClr val="CACADC"/>
          </a:solidFill>
          <a:ln w="9525">
            <a:noFill/>
            <a:miter lim="800000"/>
            <a:headEnd/>
            <a:tailEnd/>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latin typeface="Calibri" pitchFamily="-109" charset="0"/>
            </a:endParaRPr>
          </a:p>
        </p:txBody>
      </p:sp>
      <p:sp>
        <p:nvSpPr>
          <p:cNvPr id="15366" name="Text Box 3"/>
          <p:cNvSpPr txBox="1">
            <a:spLocks noChangeArrowheads="1"/>
          </p:cNvSpPr>
          <p:nvPr/>
        </p:nvSpPr>
        <p:spPr bwMode="auto">
          <a:xfrm>
            <a:off x="4038600" y="72390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GB" altLang="en-US" sz="2400">
              <a:latin typeface="Calibri" pitchFamily="-109" charset="0"/>
            </a:endParaRPr>
          </a:p>
        </p:txBody>
      </p:sp>
      <p:sp>
        <p:nvSpPr>
          <p:cNvPr id="15367" name="Text Box 22"/>
          <p:cNvSpPr txBox="1">
            <a:spLocks noChangeArrowheads="1"/>
          </p:cNvSpPr>
          <p:nvPr/>
        </p:nvSpPr>
        <p:spPr bwMode="auto">
          <a:xfrm>
            <a:off x="4403725" y="67468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GB" altLang="en-US" sz="2400">
              <a:latin typeface="Calibri" pitchFamily="-109" charset="0"/>
            </a:endParaRPr>
          </a:p>
        </p:txBody>
      </p:sp>
      <p:sp>
        <p:nvSpPr>
          <p:cNvPr id="15368" name="Text Box 41"/>
          <p:cNvSpPr txBox="1">
            <a:spLocks noChangeArrowheads="1"/>
          </p:cNvSpPr>
          <p:nvPr/>
        </p:nvSpPr>
        <p:spPr bwMode="auto">
          <a:xfrm>
            <a:off x="4778375" y="1439863"/>
            <a:ext cx="402113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spcBef>
                <a:spcPct val="50000"/>
              </a:spcBef>
            </a:pPr>
            <a:r>
              <a:rPr lang="en-US" altLang="en-US" sz="2400">
                <a:solidFill>
                  <a:srgbClr val="000066"/>
                </a:solidFill>
                <a:latin typeface="Calibri" pitchFamily="-109" charset="0"/>
              </a:rPr>
              <a:t>Example:</a:t>
            </a:r>
            <a:r>
              <a:rPr lang="en-US" altLang="en-US" sz="2400">
                <a:latin typeface="Calibri" pitchFamily="-109" charset="0"/>
              </a:rPr>
              <a:t>  </a:t>
            </a:r>
            <a:r>
              <a:rPr lang="en-US" altLang="en-US" sz="2400" i="1">
                <a:latin typeface="Calibri" pitchFamily="-109" charset="0"/>
              </a:rPr>
              <a:t>Backward Bending Engel Curve</a:t>
            </a:r>
            <a:r>
              <a:rPr lang="en-US" altLang="en-US" sz="2400">
                <a:latin typeface="Calibri" pitchFamily="-109" charset="0"/>
              </a:rPr>
              <a:t> – a good can be  normal over some ranges and inferior over others</a:t>
            </a:r>
          </a:p>
        </p:txBody>
      </p:sp>
      <p:sp>
        <p:nvSpPr>
          <p:cNvPr id="274484" name="AutoShape 52"/>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1536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5387" name="Clip" r:id="rId4" imgW="1819440" imgH="1816920" progId="MS_ClipArt_Gallery.2">
                  <p:embed/>
                </p:oleObj>
              </mc:Choice>
              <mc:Fallback>
                <p:oleObj name="Clip" r:id="rId4" imgW="1819440" imgH="1816920" progId="MS_ClipArt_Gallery.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5370" name="Picture 54" descr="Recycled paper">
            <a:hlinkClick r:id="" action="ppaction://hlinkshowjump?jump=lastslide" highlightClick="1"/>
            <a:hlinkHover r:id="" action="ppaction://noaction" highlightClick="1"/>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1" name="Picture 55" descr="Recycled paper">
            <a:hlinkClick r:id="" action="ppaction://hlinkshowjump?jump=nextslide"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2" name="Picture 56" descr="Recycled paper">
            <a:hlinkClick r:id="" action="ppaction://hlinkshowjump?jump=lastslideviewed" highlightClick="1"/>
            <a:hlinkHover r:id="" action="ppaction://noaction" highlightClick="1"/>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363" name="Object 3">
            <a:hlinkClick r:id="rId9"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5388" name="Clip" r:id="rId10" imgW="1819440" imgH="1815840" progId="MS_ClipArt_Gallery.2">
                  <p:embed/>
                </p:oleObj>
              </mc:Choice>
              <mc:Fallback>
                <p:oleObj name="Clip" r:id="rId10" imgW="1819440" imgH="1815840" progId="MS_ClipArt_Gallery.2">
                  <p:embed/>
                  <p:pic>
                    <p:nvPicPr>
                      <p:cNvPr id="0" name="Object 3"/>
                      <p:cNvPicPr>
                        <a:picLocks noChangeAspect="1" noChangeArrowheads="1"/>
                      </p:cNvPicPr>
                      <p:nvPr/>
                    </p:nvPicPr>
                    <p:blipFill>
                      <a:blip r:embed="rId11">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3" name="Text Box 58" descr="Recycled paper"/>
          <p:cNvSpPr txBox="1">
            <a:spLocks noChangeArrowheads="1"/>
          </p:cNvSpPr>
          <p:nvPr/>
        </p:nvSpPr>
        <p:spPr bwMode="auto">
          <a:xfrm>
            <a:off x="4146550" y="6477000"/>
            <a:ext cx="1044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Five</a:t>
            </a:r>
          </a:p>
        </p:txBody>
      </p:sp>
      <p:pic>
        <p:nvPicPr>
          <p:cNvPr id="15374" name="Picture 59" descr="Recycled paper">
            <a:hlinkClick r:id="" action="ppaction://hlinkshowjump?jump=previousslide"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5" name="Picture 6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4800" y="1182688"/>
            <a:ext cx="6026150" cy="520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4494" name="AutoShape 6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a:solidFill>
                  <a:srgbClr val="000066"/>
                </a:solidFill>
                <a:latin typeface="Calibri" pitchFamily="-109" charset="0"/>
              </a:rPr>
              <a:t>Definitions of Goods</a:t>
            </a:r>
            <a:endParaRPr lang="en-US" altLang="en-US" sz="3600">
              <a:solidFill>
                <a:srgbClr val="000066"/>
              </a:solidFill>
              <a:effectLst>
                <a:outerShdw blurRad="38100" dist="38100" dir="2700000" algn="tl">
                  <a:srgbClr val="000000"/>
                </a:outerShdw>
              </a:effectLst>
              <a:latin typeface="Calibri" pitchFamily="-109"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5E0D1A7-8944-4C1C-8E2E-E27FFA2B7402}" type="slidenum">
              <a:rPr lang="en-US" altLang="en-US">
                <a:solidFill>
                  <a:srgbClr val="898989"/>
                </a:solidFill>
                <a:latin typeface="Calibri" pitchFamily="-109" charset="0"/>
              </a:rPr>
              <a:pPr eaLnBrk="1" hangingPunct="1"/>
              <a:t>17</a:t>
            </a:fld>
            <a:endParaRPr lang="en-US" altLang="en-US">
              <a:solidFill>
                <a:srgbClr val="898989"/>
              </a:solidFill>
              <a:latin typeface="Calibri" pitchFamily="-109" charset="0"/>
            </a:endParaRPr>
          </a:p>
        </p:txBody>
      </p:sp>
      <p:sp>
        <p:nvSpPr>
          <p:cNvPr id="16389" name="Text Box 4"/>
          <p:cNvSpPr txBox="1">
            <a:spLocks noChangeArrowheads="1"/>
          </p:cNvSpPr>
          <p:nvPr/>
        </p:nvSpPr>
        <p:spPr bwMode="auto">
          <a:xfrm>
            <a:off x="762000" y="4572000"/>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endParaRPr lang="en-US" altLang="en-US" sz="2400">
              <a:latin typeface="Tahoma" pitchFamily="34" charset="0"/>
            </a:endParaRPr>
          </a:p>
        </p:txBody>
      </p:sp>
      <p:sp>
        <p:nvSpPr>
          <p:cNvPr id="276493" name="AutoShape 1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1638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6408" name="Clip" r:id="rId4" imgW="1819440" imgH="1816920" progId="MS_ClipArt_Gallery.2">
                  <p:embed/>
                </p:oleObj>
              </mc:Choice>
              <mc:Fallback>
                <p:oleObj name="Clip" r:id="rId4" imgW="1819440" imgH="1816920" progId="MS_ClipArt_Gallery.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6391" name="Picture 15" descr="Recycled paper">
            <a:hlinkClick r:id="" action="ppaction://hlinkshowjump?jump=lastslide" highlightClick="1"/>
            <a:hlinkHover r:id="" action="ppaction://noaction" highlightClick="1"/>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2" name="Picture 16" descr="Recycled paper">
            <a:hlinkClick r:id="" action="ppaction://hlinkshowjump?jump=nextslide"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3" name="Picture 17" descr="Recycled paper">
            <a:hlinkClick r:id="" action="ppaction://hlinkshowjump?jump=lastslideviewed" highlightClick="1"/>
            <a:hlinkHover r:id="" action="ppaction://noaction" highlightClick="1"/>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387" name="Object 3">
            <a:hlinkClick r:id="rId9"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6409" name="Clip" r:id="rId10" imgW="1819440" imgH="1815840" progId="MS_ClipArt_Gallery.2">
                  <p:embed/>
                </p:oleObj>
              </mc:Choice>
              <mc:Fallback>
                <p:oleObj name="Clip" r:id="rId10" imgW="1819440" imgH="1815840" progId="MS_ClipArt_Gallery.2">
                  <p:embed/>
                  <p:pic>
                    <p:nvPicPr>
                      <p:cNvPr id="0" name="Object 3"/>
                      <p:cNvPicPr>
                        <a:picLocks noChangeAspect="1" noChangeArrowheads="1"/>
                      </p:cNvPicPr>
                      <p:nvPr/>
                    </p:nvPicPr>
                    <p:blipFill>
                      <a:blip r:embed="rId11">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4" name="Text Box 19" descr="Recycled paper"/>
          <p:cNvSpPr txBox="1">
            <a:spLocks noChangeArrowheads="1"/>
          </p:cNvSpPr>
          <p:nvPr/>
        </p:nvSpPr>
        <p:spPr bwMode="auto">
          <a:xfrm>
            <a:off x="4146550" y="6477000"/>
            <a:ext cx="1044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Five</a:t>
            </a:r>
          </a:p>
        </p:txBody>
      </p:sp>
      <p:pic>
        <p:nvPicPr>
          <p:cNvPr id="16395" name="Picture 20" descr="Recycled paper">
            <a:hlinkClick r:id="" action="ppaction://hlinkshowjump?jump=previousslide"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01" name="AutoShape 2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109" charset="0"/>
              </a:rPr>
              <a:t>Impact of Change in the Price of a Good</a:t>
            </a:r>
            <a:endParaRPr lang="en-US" altLang="en-US" sz="3600" dirty="0">
              <a:solidFill>
                <a:srgbClr val="000066"/>
              </a:solidFill>
              <a:effectLst>
                <a:outerShdw blurRad="38100" dist="38100" dir="2700000" algn="tl">
                  <a:srgbClr val="000000"/>
                </a:outerShdw>
              </a:effectLst>
              <a:latin typeface="Calibri" pitchFamily="-109" charset="0"/>
            </a:endParaRPr>
          </a:p>
        </p:txBody>
      </p:sp>
      <p:sp>
        <p:nvSpPr>
          <p:cNvPr id="16397" name="Content Placeholder 2"/>
          <p:cNvSpPr txBox="1">
            <a:spLocks/>
          </p:cNvSpPr>
          <p:nvPr/>
        </p:nvSpPr>
        <p:spPr bwMode="auto">
          <a:xfrm>
            <a:off x="457200" y="1676400"/>
            <a:ext cx="7924800"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charset="0"/>
              <a:buChar char="•"/>
            </a:pPr>
            <a:r>
              <a:rPr lang="en-US" altLang="en-US" sz="3200">
                <a:latin typeface="Calibri" pitchFamily="-109" charset="0"/>
              </a:rPr>
              <a:t>Substitution Effect:  Relative change in price affects the amount of good that is bought as consumer tries to achieve the same level of utility</a:t>
            </a:r>
          </a:p>
          <a:p>
            <a:pPr eaLnBrk="1" hangingPunct="1">
              <a:spcBef>
                <a:spcPct val="20000"/>
              </a:spcBef>
              <a:buFont typeface="Arial" charset="0"/>
              <a:buChar char="•"/>
            </a:pPr>
            <a:endParaRPr lang="en-US" altLang="en-US" sz="3200">
              <a:latin typeface="Calibri" pitchFamily="-109" charset="0"/>
            </a:endParaRPr>
          </a:p>
          <a:p>
            <a:pPr eaLnBrk="1" hangingPunct="1">
              <a:spcBef>
                <a:spcPct val="20000"/>
              </a:spcBef>
              <a:buFont typeface="Arial" charset="0"/>
              <a:buChar char="•"/>
            </a:pPr>
            <a:r>
              <a:rPr lang="en-US" altLang="en-US" sz="3200">
                <a:latin typeface="Calibri" pitchFamily="-109" charset="0"/>
              </a:rPr>
              <a:t>Income Effect: Consumer’s purchasing power changes and affects the consumer in a way similar to effect of a change in income</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FCBAA73-CDAB-4194-ADF8-2E478AF20AD9}" type="slidenum">
              <a:rPr lang="en-US" altLang="en-US">
                <a:solidFill>
                  <a:srgbClr val="898989"/>
                </a:solidFill>
                <a:latin typeface="Calibri" pitchFamily="-109" charset="0"/>
              </a:rPr>
              <a:pPr eaLnBrk="1" hangingPunct="1"/>
              <a:t>18</a:t>
            </a:fld>
            <a:endParaRPr lang="en-US" altLang="en-US">
              <a:solidFill>
                <a:srgbClr val="898989"/>
              </a:solidFill>
              <a:latin typeface="Calibri" pitchFamily="-109" charset="0"/>
            </a:endParaRPr>
          </a:p>
        </p:txBody>
      </p:sp>
      <p:sp>
        <p:nvSpPr>
          <p:cNvPr id="17413" name="Text Box 4"/>
          <p:cNvSpPr txBox="1">
            <a:spLocks noChangeArrowheads="1"/>
          </p:cNvSpPr>
          <p:nvPr/>
        </p:nvSpPr>
        <p:spPr bwMode="auto">
          <a:xfrm>
            <a:off x="533400" y="1447800"/>
            <a:ext cx="7848600" cy="540147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spcBef>
                <a:spcPct val="50000"/>
              </a:spcBef>
              <a:buFontTx/>
              <a:buChar char="•"/>
            </a:pPr>
            <a:r>
              <a:rPr lang="en-US" altLang="en-US" sz="3000" dirty="0">
                <a:latin typeface="Calibri" pitchFamily="-109" charset="0"/>
              </a:rPr>
              <a:t> As the price of x falls, all else constant, good x becomes cheaper </a:t>
            </a:r>
            <a:r>
              <a:rPr lang="en-US" altLang="en-US" sz="3000" i="1" dirty="0">
                <a:latin typeface="Calibri" pitchFamily="-109" charset="0"/>
              </a:rPr>
              <a:t>relative </a:t>
            </a:r>
            <a:r>
              <a:rPr lang="en-US" altLang="en-US" sz="3000" dirty="0">
                <a:latin typeface="Calibri" pitchFamily="-109" charset="0"/>
              </a:rPr>
              <a:t>to good y.  </a:t>
            </a:r>
          </a:p>
          <a:p>
            <a:pPr algn="just">
              <a:spcBef>
                <a:spcPct val="50000"/>
              </a:spcBef>
              <a:buFontTx/>
              <a:buChar char="•"/>
            </a:pPr>
            <a:r>
              <a:rPr lang="en-US" altLang="en-US" sz="3000" dirty="0">
                <a:latin typeface="Calibri" pitchFamily="-109" charset="0"/>
              </a:rPr>
              <a:t>This change in relative prices </a:t>
            </a:r>
            <a:r>
              <a:rPr lang="en-US" altLang="en-US" sz="3000" i="1" dirty="0">
                <a:latin typeface="Calibri" pitchFamily="-109" charset="0"/>
              </a:rPr>
              <a:t>alone </a:t>
            </a:r>
            <a:r>
              <a:rPr lang="en-US" altLang="en-US" sz="3000" dirty="0">
                <a:latin typeface="Calibri" pitchFamily="-109" charset="0"/>
              </a:rPr>
              <a:t>causes the consumer to adjust his/ her consumption basket.</a:t>
            </a:r>
          </a:p>
          <a:p>
            <a:pPr algn="just">
              <a:spcBef>
                <a:spcPct val="50000"/>
              </a:spcBef>
              <a:buFontTx/>
              <a:buChar char="•"/>
            </a:pPr>
            <a:r>
              <a:rPr lang="en-US" altLang="en-US" sz="3000" dirty="0">
                <a:latin typeface="Calibri" pitchFamily="-109" charset="0"/>
              </a:rPr>
              <a:t> This effect is called the </a:t>
            </a:r>
            <a:r>
              <a:rPr lang="en-US" altLang="en-US" sz="3000" dirty="0">
                <a:solidFill>
                  <a:srgbClr val="000066"/>
                </a:solidFill>
                <a:latin typeface="Calibri" pitchFamily="-109" charset="0"/>
              </a:rPr>
              <a:t>substitution effect.</a:t>
            </a:r>
            <a:r>
              <a:rPr lang="en-US" altLang="en-US" sz="3000" dirty="0">
                <a:latin typeface="Calibri" pitchFamily="-109" charset="0"/>
              </a:rPr>
              <a:t>  </a:t>
            </a:r>
          </a:p>
          <a:p>
            <a:pPr algn="just">
              <a:spcBef>
                <a:spcPct val="50000"/>
              </a:spcBef>
              <a:buFontTx/>
              <a:buChar char="•"/>
            </a:pPr>
            <a:r>
              <a:rPr lang="en-US" altLang="en-US" sz="3000" dirty="0">
                <a:latin typeface="Calibri" pitchFamily="-109" charset="0"/>
              </a:rPr>
              <a:t> </a:t>
            </a:r>
            <a:r>
              <a:rPr lang="en-US" altLang="en-US" sz="2800" dirty="0">
                <a:latin typeface="Calibri" pitchFamily="-109" charset="0"/>
              </a:rPr>
              <a:t>The substitution effect always is </a:t>
            </a:r>
            <a:r>
              <a:rPr lang="en-US" altLang="en-US" sz="2800" dirty="0" smtClean="0">
                <a:latin typeface="Calibri" pitchFamily="-109" charset="0"/>
              </a:rPr>
              <a:t>negative.</a:t>
            </a:r>
          </a:p>
          <a:p>
            <a:pPr algn="just">
              <a:spcBef>
                <a:spcPct val="50000"/>
              </a:spcBef>
              <a:buFontTx/>
              <a:buChar char="•"/>
            </a:pPr>
            <a:r>
              <a:rPr lang="en-US" altLang="en-US" sz="2800" dirty="0" smtClean="0">
                <a:solidFill>
                  <a:srgbClr val="FF0000"/>
                </a:solidFill>
                <a:latin typeface="Calibri" pitchFamily="-109" charset="0"/>
              </a:rPr>
              <a:t>(i.e. if </a:t>
            </a:r>
            <a:r>
              <a:rPr lang="en-US" altLang="en-US" sz="2800" dirty="0" err="1" smtClean="0">
                <a:solidFill>
                  <a:srgbClr val="FF0000"/>
                </a:solidFill>
                <a:latin typeface="Calibri" pitchFamily="-109" charset="0"/>
              </a:rPr>
              <a:t>Px</a:t>
            </a:r>
            <a:r>
              <a:rPr lang="en-US" altLang="en-US" sz="2800" dirty="0" smtClean="0">
                <a:solidFill>
                  <a:srgbClr val="FF0000"/>
                </a:solidFill>
                <a:latin typeface="Calibri" pitchFamily="-109" charset="0"/>
              </a:rPr>
              <a:t> up, X falls, if </a:t>
            </a:r>
            <a:r>
              <a:rPr lang="en-US" altLang="en-US" sz="2800" dirty="0" err="1" smtClean="0">
                <a:solidFill>
                  <a:srgbClr val="FF0000"/>
                </a:solidFill>
                <a:latin typeface="Calibri" pitchFamily="-109" charset="0"/>
              </a:rPr>
              <a:t>Px</a:t>
            </a:r>
            <a:r>
              <a:rPr lang="en-US" altLang="en-US" sz="2800" dirty="0" smtClean="0">
                <a:solidFill>
                  <a:srgbClr val="FF0000"/>
                </a:solidFill>
                <a:latin typeface="Calibri" pitchFamily="-109" charset="0"/>
              </a:rPr>
              <a:t> down, X increases)</a:t>
            </a:r>
            <a:endParaRPr lang="en-US" altLang="en-US" sz="2800" dirty="0">
              <a:solidFill>
                <a:srgbClr val="FF0000"/>
              </a:solidFill>
              <a:latin typeface="Calibri" pitchFamily="-109" charset="0"/>
            </a:endParaRPr>
          </a:p>
          <a:p>
            <a:pPr algn="just">
              <a:spcBef>
                <a:spcPct val="50000"/>
              </a:spcBef>
              <a:buFontTx/>
              <a:buChar char="•"/>
            </a:pPr>
            <a:r>
              <a:rPr lang="en-US" altLang="en-US" sz="3000" dirty="0">
                <a:solidFill>
                  <a:srgbClr val="000000"/>
                </a:solidFill>
                <a:latin typeface="Calibri" pitchFamily="-109" charset="0"/>
              </a:rPr>
              <a:t> Usually, a move </a:t>
            </a:r>
            <a:r>
              <a:rPr lang="en-US" altLang="en-US" sz="3000" i="1" dirty="0">
                <a:solidFill>
                  <a:srgbClr val="000000"/>
                </a:solidFill>
                <a:latin typeface="Calibri" pitchFamily="-109" charset="0"/>
              </a:rPr>
              <a:t>along </a:t>
            </a:r>
            <a:r>
              <a:rPr lang="en-US" altLang="en-US" sz="3000" dirty="0">
                <a:solidFill>
                  <a:srgbClr val="000000"/>
                </a:solidFill>
                <a:latin typeface="Calibri" pitchFamily="-109" charset="0"/>
              </a:rPr>
              <a:t>a demand curve will be composed of both effects.</a:t>
            </a:r>
            <a:endParaRPr lang="en-US" altLang="en-US" sz="3000" dirty="0">
              <a:latin typeface="Calibri" pitchFamily="-109" charset="0"/>
            </a:endParaRPr>
          </a:p>
        </p:txBody>
      </p:sp>
      <p:sp>
        <p:nvSpPr>
          <p:cNvPr id="278543" name="AutoShape 15"/>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1741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7431" name="Clip" r:id="rId4" imgW="1819440" imgH="1816920" progId="MS_ClipArt_Gallery.2">
                  <p:embed/>
                </p:oleObj>
              </mc:Choice>
              <mc:Fallback>
                <p:oleObj name="Clip" r:id="rId4" imgW="1819440" imgH="1816920" progId="MS_ClipArt_Gallery.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7415" name="Picture 17" descr="Recycled paper">
            <a:hlinkClick r:id="" action="ppaction://hlinkshowjump?jump=lastslide" highlightClick="1"/>
            <a:hlinkHover r:id="" action="ppaction://noaction" highlightClick="1"/>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18" descr="Recycled paper">
            <a:hlinkClick r:id="" action="ppaction://hlinkshowjump?jump=nextslide"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19" descr="Recycled paper">
            <a:hlinkClick r:id="" action="ppaction://hlinkshowjump?jump=lastslideviewed" highlightClick="1"/>
            <a:hlinkHover r:id="" action="ppaction://noaction" highlightClick="1"/>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411" name="Object 3">
            <a:hlinkClick r:id="rId9"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7432" name="Clip" r:id="rId10" imgW="1819440" imgH="1815840" progId="MS_ClipArt_Gallery.2">
                  <p:embed/>
                </p:oleObj>
              </mc:Choice>
              <mc:Fallback>
                <p:oleObj name="Clip" r:id="rId10" imgW="1819440" imgH="1815840" progId="MS_ClipArt_Gallery.2">
                  <p:embed/>
                  <p:pic>
                    <p:nvPicPr>
                      <p:cNvPr id="0" name="Object 3"/>
                      <p:cNvPicPr>
                        <a:picLocks noChangeAspect="1" noChangeArrowheads="1"/>
                      </p:cNvPicPr>
                      <p:nvPr/>
                    </p:nvPicPr>
                    <p:blipFill>
                      <a:blip r:embed="rId11">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8" name="Text Box 21" descr="Recycled paper"/>
          <p:cNvSpPr txBox="1">
            <a:spLocks noChangeArrowheads="1"/>
          </p:cNvSpPr>
          <p:nvPr/>
        </p:nvSpPr>
        <p:spPr bwMode="auto">
          <a:xfrm>
            <a:off x="4146550" y="6477000"/>
            <a:ext cx="1044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Five</a:t>
            </a:r>
          </a:p>
        </p:txBody>
      </p:sp>
      <p:pic>
        <p:nvPicPr>
          <p:cNvPr id="17419" name="Picture 22" descr="Recycled paper">
            <a:hlinkClick r:id="" action="ppaction://hlinkshowjump?jump=previousslide"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8552" name="AutoShape 24"/>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a:solidFill>
                  <a:srgbClr val="000066"/>
                </a:solidFill>
                <a:latin typeface="Calibri" pitchFamily="-109" charset="0"/>
              </a:rPr>
              <a:t>The Substitution Effect</a:t>
            </a:r>
            <a:endParaRPr lang="en-US" altLang="en-US" sz="3600">
              <a:solidFill>
                <a:srgbClr val="000066"/>
              </a:solidFill>
              <a:effectLst>
                <a:outerShdw blurRad="38100" dist="38100" dir="2700000" algn="tl">
                  <a:srgbClr val="000000"/>
                </a:outerShdw>
              </a:effectLst>
              <a:latin typeface="Calibri" pitchFamily="-109" charset="0"/>
            </a:endParaRPr>
          </a:p>
        </p:txBody>
      </p:sp>
      <p:sp>
        <p:nvSpPr>
          <p:cNvPr id="2" name="Footer Placeholder 1"/>
          <p:cNvSpPr>
            <a:spLocks noGrp="1"/>
          </p:cNvSpPr>
          <p:nvPr>
            <p:ph type="ftr" sz="quarter" idx="11"/>
          </p:nvPr>
        </p:nvSpPr>
        <p:spPr/>
        <p:txBody>
          <a:bodyPr/>
          <a:lstStyle/>
          <a:p>
            <a:r>
              <a:rPr lang="en-US" altLang="en-US" dirty="0" smtClean="0"/>
              <a:t>Copyright (c)2014 John Wiley &amp; Sons, Inc.</a:t>
            </a:r>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073C9D8-0BAB-4CF3-A252-ECFE4E134700}" type="slidenum">
              <a:rPr lang="en-US" altLang="en-US">
                <a:solidFill>
                  <a:srgbClr val="898989"/>
                </a:solidFill>
                <a:latin typeface="Calibri" pitchFamily="-109" charset="0"/>
              </a:rPr>
              <a:pPr eaLnBrk="1" hangingPunct="1"/>
              <a:t>19</a:t>
            </a:fld>
            <a:endParaRPr lang="en-US" altLang="en-US">
              <a:solidFill>
                <a:srgbClr val="898989"/>
              </a:solidFill>
              <a:latin typeface="Calibri" pitchFamily="-109" charset="0"/>
            </a:endParaRPr>
          </a:p>
        </p:txBody>
      </p:sp>
      <p:sp>
        <p:nvSpPr>
          <p:cNvPr id="18437" name="Text Box 4"/>
          <p:cNvSpPr txBox="1">
            <a:spLocks noChangeArrowheads="1"/>
          </p:cNvSpPr>
          <p:nvPr/>
        </p:nvSpPr>
        <p:spPr bwMode="auto">
          <a:xfrm>
            <a:off x="762000" y="4572000"/>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endParaRPr lang="en-US" altLang="en-US" sz="2400">
              <a:latin typeface="Tahoma" pitchFamily="34" charset="0"/>
            </a:endParaRPr>
          </a:p>
        </p:txBody>
      </p:sp>
      <p:sp>
        <p:nvSpPr>
          <p:cNvPr id="276493" name="AutoShape 1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1843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8456" name="Clip" r:id="rId4" imgW="1819440" imgH="1816920" progId="MS_ClipArt_Gallery.2">
                  <p:embed/>
                </p:oleObj>
              </mc:Choice>
              <mc:Fallback>
                <p:oleObj name="Clip" r:id="rId4" imgW="1819440" imgH="1816920" progId="MS_ClipArt_Gallery.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8439" name="Picture 15" descr="Recycled paper">
            <a:hlinkClick r:id="" action="ppaction://hlinkshowjump?jump=lastslide" highlightClick="1"/>
            <a:hlinkHover r:id="" action="ppaction://noaction" highlightClick="1"/>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16" descr="Recycled paper">
            <a:hlinkClick r:id="" action="ppaction://hlinkshowjump?jump=nextslide"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17" descr="Recycled paper">
            <a:hlinkClick r:id="" action="ppaction://hlinkshowjump?jump=lastslideviewed" highlightClick="1"/>
            <a:hlinkHover r:id="" action="ppaction://noaction" highlightClick="1"/>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435" name="Object 3">
            <a:hlinkClick r:id="rId9"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8457" name="Clip" r:id="rId10" imgW="1819440" imgH="1815840" progId="MS_ClipArt_Gallery.2">
                  <p:embed/>
                </p:oleObj>
              </mc:Choice>
              <mc:Fallback>
                <p:oleObj name="Clip" r:id="rId10" imgW="1819440" imgH="1815840" progId="MS_ClipArt_Gallery.2">
                  <p:embed/>
                  <p:pic>
                    <p:nvPicPr>
                      <p:cNvPr id="0" name="Object 3"/>
                      <p:cNvPicPr>
                        <a:picLocks noChangeAspect="1" noChangeArrowheads="1"/>
                      </p:cNvPicPr>
                      <p:nvPr/>
                    </p:nvPicPr>
                    <p:blipFill>
                      <a:blip r:embed="rId11">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2" name="Text Box 19" descr="Recycled paper"/>
          <p:cNvSpPr txBox="1">
            <a:spLocks noChangeArrowheads="1"/>
          </p:cNvSpPr>
          <p:nvPr/>
        </p:nvSpPr>
        <p:spPr bwMode="auto">
          <a:xfrm>
            <a:off x="4146550" y="6477000"/>
            <a:ext cx="1044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Five</a:t>
            </a:r>
          </a:p>
        </p:txBody>
      </p:sp>
      <p:pic>
        <p:nvPicPr>
          <p:cNvPr id="18443" name="Picture 20" descr="Recycled paper">
            <a:hlinkClick r:id="" action="ppaction://hlinkshowjump?jump=previousslide"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01" name="AutoShape 2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a:solidFill>
                  <a:srgbClr val="000066"/>
                </a:solidFill>
                <a:latin typeface="Calibri" pitchFamily="-109" charset="0"/>
              </a:rPr>
              <a:t>Impact of Change in the Price of a Good</a:t>
            </a:r>
            <a:endParaRPr lang="en-US" altLang="en-US" sz="3600">
              <a:solidFill>
                <a:srgbClr val="000066"/>
              </a:solidFill>
              <a:effectLst>
                <a:outerShdw blurRad="38100" dist="38100" dir="2700000" algn="tl">
                  <a:srgbClr val="000000"/>
                </a:outerShdw>
              </a:effectLst>
              <a:latin typeface="Calibri" pitchFamily="-109" charset="0"/>
            </a:endParaRPr>
          </a:p>
        </p:txBody>
      </p:sp>
      <p:sp>
        <p:nvSpPr>
          <p:cNvPr id="18445" name="Rectangle 24"/>
          <p:cNvSpPr>
            <a:spLocks noChangeArrowheads="1"/>
          </p:cNvSpPr>
          <p:nvPr/>
        </p:nvSpPr>
        <p:spPr bwMode="auto">
          <a:xfrm>
            <a:off x="533400" y="1295400"/>
            <a:ext cx="8077200" cy="50165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3200" i="1" u="sng">
                <a:solidFill>
                  <a:srgbClr val="000066"/>
                </a:solidFill>
                <a:latin typeface="Calibri" pitchFamily="-109" charset="0"/>
              </a:rPr>
              <a:t>Definition:</a:t>
            </a:r>
            <a:r>
              <a:rPr lang="en-US" altLang="en-US" sz="3200">
                <a:latin typeface="Calibri" pitchFamily="-109" charset="0"/>
              </a:rPr>
              <a:t>  As the price of x falls, all else constant, purchasing power rises. As the price of x rises, all else constant, purchasing power falls.  </a:t>
            </a:r>
          </a:p>
          <a:p>
            <a:pPr eaLnBrk="1" hangingPunct="1"/>
            <a:endParaRPr lang="en-US" altLang="en-US" sz="3200">
              <a:latin typeface="Calibri" pitchFamily="-109" charset="0"/>
            </a:endParaRPr>
          </a:p>
          <a:p>
            <a:pPr eaLnBrk="1" hangingPunct="1"/>
            <a:r>
              <a:rPr lang="en-US" altLang="en-US" sz="3200">
                <a:latin typeface="Calibri" pitchFamily="-109" charset="0"/>
              </a:rPr>
              <a:t>This is called the </a:t>
            </a:r>
            <a:r>
              <a:rPr lang="en-US" altLang="en-US" sz="3200" b="1">
                <a:solidFill>
                  <a:srgbClr val="000066"/>
                </a:solidFill>
                <a:latin typeface="Calibri" pitchFamily="-109" charset="0"/>
              </a:rPr>
              <a:t>income effect</a:t>
            </a:r>
            <a:r>
              <a:rPr lang="en-US" altLang="en-US" sz="3200">
                <a:latin typeface="Calibri" pitchFamily="-109" charset="0"/>
              </a:rPr>
              <a:t> of a change in price.</a:t>
            </a:r>
          </a:p>
          <a:p>
            <a:pPr lvl="3" eaLnBrk="1" hangingPunct="1"/>
            <a:endParaRPr lang="en-US" altLang="en-US" sz="3200" i="1">
              <a:latin typeface="Calibri" pitchFamily="-109" charset="0"/>
            </a:endParaRPr>
          </a:p>
          <a:p>
            <a:pPr eaLnBrk="1" hangingPunct="1"/>
            <a:r>
              <a:rPr lang="en-US" altLang="en-US" sz="3200" i="1">
                <a:latin typeface="Calibri" pitchFamily="-109" charset="0"/>
              </a:rPr>
              <a:t>The income effect may be positive (normal good) or negative (inferior good).</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8C3377E-0E48-4524-BE75-EDEE27A5BB1C}" type="slidenum">
              <a:rPr lang="en-US" altLang="en-US">
                <a:solidFill>
                  <a:srgbClr val="898989"/>
                </a:solidFill>
                <a:latin typeface="Calibri" pitchFamily="-109" charset="0"/>
              </a:rPr>
              <a:pPr eaLnBrk="1" hangingPunct="1"/>
              <a:t>2</a:t>
            </a:fld>
            <a:endParaRPr lang="en-US" altLang="en-US">
              <a:solidFill>
                <a:srgbClr val="898989"/>
              </a:solidFill>
              <a:latin typeface="Calibri" pitchFamily="-109" charset="0"/>
            </a:endParaRPr>
          </a:p>
        </p:txBody>
      </p:sp>
      <p:sp>
        <p:nvSpPr>
          <p:cNvPr id="1132546" name="AutoShape 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109" charset="0"/>
              </a:rPr>
              <a:t>Chapter Five Overview</a:t>
            </a:r>
            <a:endParaRPr lang="en-US" altLang="en-US" sz="2400" dirty="0">
              <a:solidFill>
                <a:srgbClr val="000066"/>
              </a:solidFill>
              <a:effectLst>
                <a:outerShdw blurRad="38100" dist="38100" dir="2700000" algn="tl">
                  <a:srgbClr val="000000"/>
                </a:outerShdw>
              </a:effectLst>
              <a:latin typeface="Calibri" pitchFamily="-109" charset="0"/>
            </a:endParaRPr>
          </a:p>
        </p:txBody>
      </p:sp>
      <p:sp>
        <p:nvSpPr>
          <p:cNvPr id="1132547" name="Text Box 3" descr="Newsprint"/>
          <p:cNvSpPr txBox="1">
            <a:spLocks noChangeArrowheads="1"/>
          </p:cNvSpPr>
          <p:nvPr/>
        </p:nvSpPr>
        <p:spPr bwMode="auto">
          <a:xfrm>
            <a:off x="2133600" y="1676400"/>
            <a:ext cx="5181600" cy="3786188"/>
          </a:xfrm>
          <a:prstGeom prst="rect">
            <a:avLst/>
          </a:prstGeom>
          <a:blipFill dpi="0" rotWithShape="1">
            <a:blip r:embed="rId3" cstate="print"/>
            <a:srcRect/>
            <a:tile tx="0" ty="0" sx="100000" sy="100000" flip="none" algn="tl"/>
          </a:blipFill>
          <a:ln w="9525">
            <a:noFill/>
            <a:miter lim="800000"/>
            <a:headEnd/>
            <a:tailEnd/>
          </a:ln>
          <a:effectLst>
            <a:outerShdw dist="107763" dir="2700000" algn="ctr" rotWithShape="0">
              <a:schemeClr val="bg2">
                <a:alpha val="50000"/>
              </a:schemeClr>
            </a:outerShdw>
          </a:effectLst>
        </p:spPr>
        <p:txBody>
          <a:bodyPr>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257300" indent="-3429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AutoNum type="arabicPeriod"/>
            </a:pPr>
            <a:r>
              <a:rPr lang="en-US" altLang="en-US" sz="2400">
                <a:latin typeface="Calibri" pitchFamily="-109" charset="0"/>
              </a:rPr>
              <a:t>Individual Demand Curves</a:t>
            </a:r>
          </a:p>
          <a:p>
            <a:pPr eaLnBrk="1" hangingPunct="1">
              <a:buFontTx/>
              <a:buAutoNum type="arabicPeriod"/>
            </a:pPr>
            <a:endParaRPr lang="en-US" altLang="en-US" sz="2400">
              <a:latin typeface="Calibri" pitchFamily="-109" charset="0"/>
            </a:endParaRPr>
          </a:p>
          <a:p>
            <a:pPr eaLnBrk="1" hangingPunct="1">
              <a:buFontTx/>
              <a:buAutoNum type="arabicPeriod" startAt="2"/>
            </a:pPr>
            <a:r>
              <a:rPr lang="en-US" altLang="en-US" sz="2400">
                <a:latin typeface="Calibri" pitchFamily="-109" charset="0"/>
              </a:rPr>
              <a:t>Income and Substitution Effects &amp; the Slope of Demand</a:t>
            </a:r>
          </a:p>
          <a:p>
            <a:pPr eaLnBrk="1" hangingPunct="1">
              <a:buFontTx/>
              <a:buAutoNum type="arabicPeriod" startAt="2"/>
            </a:pPr>
            <a:endParaRPr lang="en-US" altLang="en-US" sz="2400">
              <a:latin typeface="Calibri" pitchFamily="-109" charset="0"/>
            </a:endParaRPr>
          </a:p>
          <a:p>
            <a:pPr lvl="1" eaLnBrk="1" hangingPunct="1">
              <a:buFontTx/>
              <a:buChar char="•"/>
            </a:pPr>
            <a:r>
              <a:rPr lang="en-US" altLang="en-US" sz="2400">
                <a:latin typeface="Calibri" pitchFamily="-109" charset="0"/>
              </a:rPr>
              <a:t>Applications: </a:t>
            </a:r>
          </a:p>
          <a:p>
            <a:pPr lvl="2" eaLnBrk="1" hangingPunct="1">
              <a:buFont typeface="Wingdings" pitchFamily="2" charset="2"/>
              <a:buChar char="Ø"/>
            </a:pPr>
            <a:r>
              <a:rPr lang="en-US" altLang="en-US" sz="2400" i="1">
                <a:latin typeface="Calibri" pitchFamily="-109" charset="0"/>
              </a:rPr>
              <a:t>The Work-Leisure Trade-off</a:t>
            </a:r>
          </a:p>
          <a:p>
            <a:pPr lvl="2" eaLnBrk="1" hangingPunct="1">
              <a:buFont typeface="Wingdings" pitchFamily="2" charset="2"/>
              <a:buChar char="Ø"/>
            </a:pPr>
            <a:r>
              <a:rPr lang="en-US" altLang="en-US" sz="2400" i="1">
                <a:latin typeface="Calibri" pitchFamily="-109" charset="0"/>
              </a:rPr>
              <a:t>Consumer Surplus</a:t>
            </a:r>
          </a:p>
          <a:p>
            <a:pPr eaLnBrk="1" hangingPunct="1">
              <a:buFontTx/>
              <a:buAutoNum type="arabicPeriod" startAt="4"/>
            </a:pPr>
            <a:endParaRPr lang="en-US" altLang="en-US" sz="2400" i="1">
              <a:latin typeface="Calibri" pitchFamily="-109" charset="0"/>
            </a:endParaRPr>
          </a:p>
          <a:p>
            <a:pPr eaLnBrk="1" hangingPunct="1">
              <a:buFontTx/>
              <a:buAutoNum type="arabicPeriod" startAt="3"/>
            </a:pPr>
            <a:r>
              <a:rPr lang="en-US" altLang="en-US" sz="2400">
                <a:latin typeface="Calibri" pitchFamily="-109" charset="0"/>
              </a:rPr>
              <a:t>Constructing Market Demand</a:t>
            </a:r>
          </a:p>
        </p:txBody>
      </p:sp>
      <p:sp>
        <p:nvSpPr>
          <p:cNvPr id="1132548"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102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047" name="Clip" r:id="rId4" imgW="1819440" imgH="1816920" progId="MS_ClipArt_Gallery.2">
                  <p:embed/>
                </p:oleObj>
              </mc:Choice>
              <mc:Fallback>
                <p:oleObj name="Clip" r:id="rId4" imgW="1819440" imgH="1816920" progId="MS_ClipArt_Gallery.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32" name="Picture 6" descr="Recycled paper">
            <a:hlinkClick r:id="" action="ppaction://hlinkshowjump?jump=lastslide" highlightClick="1"/>
            <a:hlinkHover r:id="" action="ppaction://noaction" highlightClick="1"/>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7" descr="Recycled paper">
            <a:hlinkClick r:id="" action="ppaction://hlinkshowjump?jump=nextslide"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27" name="Object 3">
            <a:hlinkClick r:id="rId9"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048" name="Clip" r:id="rId10" imgW="1819440" imgH="1815840" progId="MS_ClipArt_Gallery.2">
                  <p:embed/>
                </p:oleObj>
              </mc:Choice>
              <mc:Fallback>
                <p:oleObj name="Clip" r:id="rId10" imgW="1819440" imgH="1815840" progId="MS_ClipArt_Gallery.2">
                  <p:embed/>
                  <p:pic>
                    <p:nvPicPr>
                      <p:cNvPr id="0" name="Object 3"/>
                      <p:cNvPicPr>
                        <a:picLocks noChangeAspect="1" noChangeArrowheads="1"/>
                      </p:cNvPicPr>
                      <p:nvPr/>
                    </p:nvPicPr>
                    <p:blipFill>
                      <a:blip r:embed="rId11">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5" name="Text Box 10" descr="Recycled paper"/>
          <p:cNvSpPr txBox="1">
            <a:spLocks noChangeArrowheads="1"/>
          </p:cNvSpPr>
          <p:nvPr/>
        </p:nvSpPr>
        <p:spPr bwMode="auto">
          <a:xfrm>
            <a:off x="4146550" y="6477000"/>
            <a:ext cx="1044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Five</a:t>
            </a:r>
          </a:p>
        </p:txBody>
      </p:sp>
      <p:pic>
        <p:nvPicPr>
          <p:cNvPr id="1036"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9EE93CF-E474-4D37-977C-CAFC16C1EEFB}" type="slidenum">
              <a:rPr lang="en-US" altLang="en-US">
                <a:solidFill>
                  <a:srgbClr val="898989"/>
                </a:solidFill>
                <a:latin typeface="Calibri" pitchFamily="-109" charset="0"/>
              </a:rPr>
              <a:pPr eaLnBrk="1" hangingPunct="1"/>
              <a:t>20</a:t>
            </a:fld>
            <a:endParaRPr lang="en-US" altLang="en-US">
              <a:solidFill>
                <a:srgbClr val="898989"/>
              </a:solidFill>
              <a:latin typeface="Calibri" pitchFamily="-109" charset="0"/>
            </a:endParaRPr>
          </a:p>
        </p:txBody>
      </p:sp>
      <p:sp>
        <p:nvSpPr>
          <p:cNvPr id="19461" name="Text Box 4"/>
          <p:cNvSpPr txBox="1">
            <a:spLocks noChangeArrowheads="1"/>
          </p:cNvSpPr>
          <p:nvPr/>
        </p:nvSpPr>
        <p:spPr bwMode="auto">
          <a:xfrm>
            <a:off x="762000" y="4572000"/>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endParaRPr lang="en-US" altLang="en-US" sz="2400">
              <a:latin typeface="Tahoma" pitchFamily="34" charset="0"/>
            </a:endParaRPr>
          </a:p>
        </p:txBody>
      </p:sp>
      <p:sp>
        <p:nvSpPr>
          <p:cNvPr id="276493" name="AutoShape 1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1945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9480" name="Clip" r:id="rId4" imgW="1819440" imgH="1816920" progId="MS_ClipArt_Gallery.2">
                  <p:embed/>
                </p:oleObj>
              </mc:Choice>
              <mc:Fallback>
                <p:oleObj name="Clip" r:id="rId4" imgW="1819440" imgH="1816920" progId="MS_ClipArt_Gallery.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9463" name="Picture 15" descr="Recycled paper">
            <a:hlinkClick r:id="" action="ppaction://hlinkshowjump?jump=lastslide" highlightClick="1"/>
            <a:hlinkHover r:id="" action="ppaction://noaction" highlightClick="1"/>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4" name="Picture 16" descr="Recycled paper">
            <a:hlinkClick r:id="" action="ppaction://hlinkshowjump?jump=nextslide"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5" name="Picture 17" descr="Recycled paper">
            <a:hlinkClick r:id="" action="ppaction://hlinkshowjump?jump=lastslideviewed" highlightClick="1"/>
            <a:hlinkHover r:id="" action="ppaction://noaction" highlightClick="1"/>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459" name="Object 3">
            <a:hlinkClick r:id="rId9"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9481" name="Clip" r:id="rId10" imgW="1819440" imgH="1815840" progId="MS_ClipArt_Gallery.2">
                  <p:embed/>
                </p:oleObj>
              </mc:Choice>
              <mc:Fallback>
                <p:oleObj name="Clip" r:id="rId10" imgW="1819440" imgH="1815840" progId="MS_ClipArt_Gallery.2">
                  <p:embed/>
                  <p:pic>
                    <p:nvPicPr>
                      <p:cNvPr id="0" name="Object 3"/>
                      <p:cNvPicPr>
                        <a:picLocks noChangeAspect="1" noChangeArrowheads="1"/>
                      </p:cNvPicPr>
                      <p:nvPr/>
                    </p:nvPicPr>
                    <p:blipFill>
                      <a:blip r:embed="rId11">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6" name="Text Box 19" descr="Recycled paper"/>
          <p:cNvSpPr txBox="1">
            <a:spLocks noChangeArrowheads="1"/>
          </p:cNvSpPr>
          <p:nvPr/>
        </p:nvSpPr>
        <p:spPr bwMode="auto">
          <a:xfrm>
            <a:off x="4146550" y="6477000"/>
            <a:ext cx="1044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Five</a:t>
            </a:r>
          </a:p>
        </p:txBody>
      </p:sp>
      <p:pic>
        <p:nvPicPr>
          <p:cNvPr id="19467" name="Picture 20" descr="Recycled paper">
            <a:hlinkClick r:id="" action="ppaction://hlinkshowjump?jump=previousslide"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01" name="AutoShape 2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109" charset="0"/>
              </a:rPr>
              <a:t>Impact of Change in the Price of a Good</a:t>
            </a:r>
            <a:endParaRPr lang="en-US" altLang="en-US" sz="3600" dirty="0">
              <a:solidFill>
                <a:srgbClr val="000066"/>
              </a:solidFill>
              <a:effectLst>
                <a:outerShdw blurRad="38100" dist="38100" dir="2700000" algn="tl">
                  <a:srgbClr val="000000"/>
                </a:outerShdw>
              </a:effectLst>
              <a:latin typeface="Calibri" pitchFamily="-109" charset="0"/>
            </a:endParaRPr>
          </a:p>
        </p:txBody>
      </p:sp>
      <p:sp>
        <p:nvSpPr>
          <p:cNvPr id="19469" name="Rectangle 24"/>
          <p:cNvSpPr>
            <a:spLocks noChangeArrowheads="1"/>
          </p:cNvSpPr>
          <p:nvPr/>
        </p:nvSpPr>
        <p:spPr bwMode="auto">
          <a:xfrm>
            <a:off x="533400" y="1981200"/>
            <a:ext cx="8077200" cy="35401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Arial" charset="0"/>
              <a:buChar char="•"/>
            </a:pPr>
            <a:r>
              <a:rPr lang="en-US" altLang="en-US" sz="3200"/>
              <a:t>If price of a good falls – consumer substitutes into the good to achieve the same level of utility</a:t>
            </a:r>
          </a:p>
          <a:p>
            <a:pPr eaLnBrk="1" hangingPunct="1">
              <a:buFont typeface="Arial" charset="0"/>
              <a:buChar char="•"/>
            </a:pPr>
            <a:endParaRPr lang="en-US" altLang="en-US" sz="3200"/>
          </a:p>
          <a:p>
            <a:pPr eaLnBrk="1" hangingPunct="1">
              <a:buFont typeface="Arial" charset="0"/>
              <a:buChar char="•"/>
            </a:pPr>
            <a:r>
              <a:rPr lang="en-US" altLang="en-US" sz="3200"/>
              <a:t>When price falls – purchasing power increases the consumer can buy the same amount and still have money left</a:t>
            </a:r>
            <a:endParaRPr lang="en-US" altLang="en-US" sz="3200" i="1">
              <a:latin typeface="Calibri" pitchFamily="-109"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rot="5400000">
            <a:off x="152400" y="4343400"/>
            <a:ext cx="3505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905000" y="6096000"/>
            <a:ext cx="5486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1714500" y="3848100"/>
            <a:ext cx="2438400" cy="2057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905000" y="3657600"/>
            <a:ext cx="4114800" cy="2438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Arc 12"/>
          <p:cNvSpPr/>
          <p:nvPr/>
        </p:nvSpPr>
        <p:spPr>
          <a:xfrm rot="10800000">
            <a:off x="2667000" y="2590800"/>
            <a:ext cx="3429000" cy="2971800"/>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cxnSp>
        <p:nvCxnSpPr>
          <p:cNvPr id="15" name="Straight Connector 14"/>
          <p:cNvCxnSpPr/>
          <p:nvPr/>
        </p:nvCxnSpPr>
        <p:spPr>
          <a:xfrm>
            <a:off x="1905000" y="4419600"/>
            <a:ext cx="2895600" cy="167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Arc 15"/>
          <p:cNvSpPr/>
          <p:nvPr/>
        </p:nvSpPr>
        <p:spPr>
          <a:xfrm rot="10800000">
            <a:off x="3429000" y="2286000"/>
            <a:ext cx="3429000" cy="2971800"/>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cxnSp>
        <p:nvCxnSpPr>
          <p:cNvPr id="18" name="Straight Connector 17"/>
          <p:cNvCxnSpPr/>
          <p:nvPr/>
        </p:nvCxnSpPr>
        <p:spPr>
          <a:xfrm rot="5400000">
            <a:off x="2362200" y="5486400"/>
            <a:ext cx="1219200"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3543300" y="5524500"/>
            <a:ext cx="1143000" cy="0"/>
          </a:xfrm>
          <a:prstGeom prst="line">
            <a:avLst/>
          </a:prstGeom>
          <a:ln w="2222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3238500" y="5753100"/>
            <a:ext cx="685800" cy="0"/>
          </a:xfrm>
          <a:prstGeom prst="line">
            <a:avLst/>
          </a:prstGeom>
          <a:ln w="22225">
            <a:solidFill>
              <a:srgbClr val="92D050"/>
            </a:solidFill>
          </a:ln>
        </p:spPr>
        <p:style>
          <a:lnRef idx="1">
            <a:schemeClr val="accent1"/>
          </a:lnRef>
          <a:fillRef idx="0">
            <a:schemeClr val="accent1"/>
          </a:fillRef>
          <a:effectRef idx="0">
            <a:schemeClr val="accent1"/>
          </a:effectRef>
          <a:fontRef idx="minor">
            <a:schemeClr val="tx1"/>
          </a:fontRef>
        </p:style>
      </p:cxnSp>
      <p:sp>
        <p:nvSpPr>
          <p:cNvPr id="35852" name="TextBox 25"/>
          <p:cNvSpPr txBox="1">
            <a:spLocks noChangeArrowheads="1"/>
          </p:cNvSpPr>
          <p:nvPr/>
        </p:nvSpPr>
        <p:spPr bwMode="auto">
          <a:xfrm rot="-5400000">
            <a:off x="838200" y="2667001"/>
            <a:ext cx="10302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t>Y</a:t>
            </a:r>
          </a:p>
          <a:p>
            <a:pPr algn="ctr" eaLnBrk="1" hangingPunct="1"/>
            <a:r>
              <a:rPr lang="en-US" altLang="en-US"/>
              <a:t>Clothing</a:t>
            </a:r>
          </a:p>
        </p:txBody>
      </p:sp>
      <p:sp>
        <p:nvSpPr>
          <p:cNvPr id="35853" name="TextBox 26"/>
          <p:cNvSpPr txBox="1">
            <a:spLocks noChangeArrowheads="1"/>
          </p:cNvSpPr>
          <p:nvPr/>
        </p:nvSpPr>
        <p:spPr bwMode="auto">
          <a:xfrm>
            <a:off x="6705600" y="6019800"/>
            <a:ext cx="990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t>X</a:t>
            </a:r>
          </a:p>
          <a:p>
            <a:pPr algn="ctr" eaLnBrk="1" hangingPunct="1"/>
            <a:r>
              <a:rPr lang="en-US" altLang="en-US"/>
              <a:t>Food</a:t>
            </a:r>
          </a:p>
        </p:txBody>
      </p:sp>
      <p:sp>
        <p:nvSpPr>
          <p:cNvPr id="28" name="TextBox 27"/>
          <p:cNvSpPr txBox="1">
            <a:spLocks noChangeArrowheads="1"/>
          </p:cNvSpPr>
          <p:nvPr/>
        </p:nvSpPr>
        <p:spPr bwMode="auto">
          <a:xfrm>
            <a:off x="2895600" y="4495800"/>
            <a:ext cx="33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a:t>
            </a:r>
          </a:p>
        </p:txBody>
      </p:sp>
      <p:sp>
        <p:nvSpPr>
          <p:cNvPr id="29" name="TextBox 28"/>
          <p:cNvSpPr txBox="1">
            <a:spLocks noChangeArrowheads="1"/>
          </p:cNvSpPr>
          <p:nvPr/>
        </p:nvSpPr>
        <p:spPr bwMode="auto">
          <a:xfrm>
            <a:off x="4114800" y="4572000"/>
            <a:ext cx="350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C</a:t>
            </a:r>
          </a:p>
        </p:txBody>
      </p:sp>
      <p:sp>
        <p:nvSpPr>
          <p:cNvPr id="30" name="TextBox 29"/>
          <p:cNvSpPr txBox="1">
            <a:spLocks noChangeArrowheads="1"/>
          </p:cNvSpPr>
          <p:nvPr/>
        </p:nvSpPr>
        <p:spPr bwMode="auto">
          <a:xfrm>
            <a:off x="3505200" y="5029200"/>
            <a:ext cx="33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B</a:t>
            </a:r>
          </a:p>
        </p:txBody>
      </p:sp>
      <p:sp>
        <p:nvSpPr>
          <p:cNvPr id="31" name="TextBox 30"/>
          <p:cNvSpPr txBox="1">
            <a:spLocks noChangeArrowheads="1"/>
          </p:cNvSpPr>
          <p:nvPr/>
        </p:nvSpPr>
        <p:spPr bwMode="auto">
          <a:xfrm>
            <a:off x="2743200" y="6096000"/>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X</a:t>
            </a:r>
            <a:r>
              <a:rPr lang="en-US" altLang="en-US" baseline="-25000"/>
              <a:t>A</a:t>
            </a:r>
          </a:p>
        </p:txBody>
      </p:sp>
      <p:sp>
        <p:nvSpPr>
          <p:cNvPr id="32" name="TextBox 31"/>
          <p:cNvSpPr txBox="1">
            <a:spLocks noChangeArrowheads="1"/>
          </p:cNvSpPr>
          <p:nvPr/>
        </p:nvSpPr>
        <p:spPr bwMode="auto">
          <a:xfrm>
            <a:off x="3962400" y="6172200"/>
            <a:ext cx="449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X</a:t>
            </a:r>
            <a:r>
              <a:rPr lang="en-US" altLang="en-US" baseline="-25000"/>
              <a:t>C</a:t>
            </a:r>
          </a:p>
        </p:txBody>
      </p:sp>
      <p:sp>
        <p:nvSpPr>
          <p:cNvPr id="33" name="TextBox 32"/>
          <p:cNvSpPr txBox="1">
            <a:spLocks noChangeArrowheads="1"/>
          </p:cNvSpPr>
          <p:nvPr/>
        </p:nvSpPr>
        <p:spPr bwMode="auto">
          <a:xfrm>
            <a:off x="3352800" y="6172200"/>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X</a:t>
            </a:r>
            <a:r>
              <a:rPr lang="en-US" altLang="en-US" baseline="-25000"/>
              <a:t>B</a:t>
            </a:r>
          </a:p>
        </p:txBody>
      </p:sp>
      <p:sp>
        <p:nvSpPr>
          <p:cNvPr id="36" name="TextBox 35"/>
          <p:cNvSpPr txBox="1">
            <a:spLocks noChangeArrowheads="1"/>
          </p:cNvSpPr>
          <p:nvPr/>
        </p:nvSpPr>
        <p:spPr bwMode="auto">
          <a:xfrm>
            <a:off x="3657600" y="5638800"/>
            <a:ext cx="595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BL1</a:t>
            </a:r>
          </a:p>
        </p:txBody>
      </p:sp>
      <p:sp>
        <p:nvSpPr>
          <p:cNvPr id="37" name="TextBox 36"/>
          <p:cNvSpPr txBox="1">
            <a:spLocks noChangeArrowheads="1"/>
          </p:cNvSpPr>
          <p:nvPr/>
        </p:nvSpPr>
        <p:spPr bwMode="auto">
          <a:xfrm>
            <a:off x="5791200" y="5638800"/>
            <a:ext cx="595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BL2</a:t>
            </a:r>
          </a:p>
        </p:txBody>
      </p:sp>
      <p:sp>
        <p:nvSpPr>
          <p:cNvPr id="38" name="TextBox 37"/>
          <p:cNvSpPr txBox="1">
            <a:spLocks noChangeArrowheads="1"/>
          </p:cNvSpPr>
          <p:nvPr/>
        </p:nvSpPr>
        <p:spPr bwMode="auto">
          <a:xfrm>
            <a:off x="1981200" y="4648200"/>
            <a:ext cx="552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BL</a:t>
            </a:r>
            <a:r>
              <a:rPr lang="en-US" altLang="en-US" baseline="-25000"/>
              <a:t>d</a:t>
            </a:r>
          </a:p>
        </p:txBody>
      </p:sp>
      <p:sp>
        <p:nvSpPr>
          <p:cNvPr id="39" name="TextBox 38"/>
          <p:cNvSpPr txBox="1">
            <a:spLocks noChangeArrowheads="1"/>
          </p:cNvSpPr>
          <p:nvPr/>
        </p:nvSpPr>
        <p:spPr bwMode="auto">
          <a:xfrm>
            <a:off x="4419600" y="5410200"/>
            <a:ext cx="47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U1</a:t>
            </a:r>
          </a:p>
        </p:txBody>
      </p:sp>
      <p:sp>
        <p:nvSpPr>
          <p:cNvPr id="40" name="TextBox 39"/>
          <p:cNvSpPr txBox="1">
            <a:spLocks noChangeArrowheads="1"/>
          </p:cNvSpPr>
          <p:nvPr/>
        </p:nvSpPr>
        <p:spPr bwMode="auto">
          <a:xfrm>
            <a:off x="5257800" y="5029200"/>
            <a:ext cx="47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U2</a:t>
            </a:r>
          </a:p>
        </p:txBody>
      </p:sp>
      <p:sp>
        <p:nvSpPr>
          <p:cNvPr id="41" name="Content Placeholder 2"/>
          <p:cNvSpPr>
            <a:spLocks noGrp="1"/>
          </p:cNvSpPr>
          <p:nvPr>
            <p:ph idx="1"/>
          </p:nvPr>
        </p:nvSpPr>
        <p:spPr>
          <a:xfrm>
            <a:off x="5562600" y="2590800"/>
            <a:ext cx="3200400" cy="2438400"/>
          </a:xfrm>
        </p:spPr>
        <p:txBody>
          <a:bodyPr/>
          <a:lstStyle/>
          <a:p>
            <a:r>
              <a:rPr lang="en-US" altLang="en-US" sz="2800" smtClean="0"/>
              <a:t>Initial Basket</a:t>
            </a:r>
          </a:p>
          <a:p>
            <a:r>
              <a:rPr lang="en-US" altLang="en-US" sz="2800" smtClean="0"/>
              <a:t>Final Basket</a:t>
            </a:r>
          </a:p>
          <a:p>
            <a:r>
              <a:rPr lang="en-US" altLang="en-US" sz="2800" smtClean="0"/>
              <a:t>Decomposition Basket</a:t>
            </a:r>
          </a:p>
        </p:txBody>
      </p:sp>
      <p:sp>
        <p:nvSpPr>
          <p:cNvPr id="35" name="AutoShape 47"/>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109" charset="0"/>
              </a:rPr>
              <a:t>The Substitution and Income Effects</a:t>
            </a:r>
            <a:endParaRPr lang="en-US" altLang="en-US" sz="3600" dirty="0">
              <a:solidFill>
                <a:srgbClr val="000066"/>
              </a:solidFill>
              <a:effectLst>
                <a:outerShdw blurRad="38100" dist="38100" dir="2700000" algn="tl">
                  <a:srgbClr val="000000"/>
                </a:outerShdw>
              </a:effectLst>
              <a:latin typeface="Calibri" pitchFamily="-109"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
        <p:nvSpPr>
          <p:cNvPr id="3" name="Slide Number Placeholder 2"/>
          <p:cNvSpPr>
            <a:spLocks noGrp="1"/>
          </p:cNvSpPr>
          <p:nvPr>
            <p:ph type="sldNum" sz="quarter" idx="12"/>
          </p:nvPr>
        </p:nvSpPr>
        <p:spPr/>
        <p:txBody>
          <a:bodyPr/>
          <a:lstStyle/>
          <a:p>
            <a:fld id="{2BFC8E0A-2B34-44AA-9279-6684CF877F22}" type="slidenum">
              <a:rPr lang="en-US" altLang="en-US" smtClean="0"/>
              <a:pPr/>
              <a:t>21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 calcmode="lin" valueType="num">
                                      <p:cBhvr additive="base">
                                        <p:cTn id="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blinds(horizontal)">
                                      <p:cBhvr>
                                        <p:cTn id="13" dur="500"/>
                                        <p:tgtEl>
                                          <p:spTgt spid="3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500" fill="hold"/>
                                        <p:tgtEl>
                                          <p:spTgt spid="39"/>
                                        </p:tgtEl>
                                        <p:attrNameLst>
                                          <p:attrName>ppt_x</p:attrName>
                                        </p:attrNameLst>
                                      </p:cBhvr>
                                      <p:tavLst>
                                        <p:tav tm="0">
                                          <p:val>
                                            <p:strVal val="#ppt_x"/>
                                          </p:val>
                                        </p:tav>
                                        <p:tav tm="100000">
                                          <p:val>
                                            <p:strVal val="#ppt_x"/>
                                          </p:val>
                                        </p:tav>
                                      </p:tavLst>
                                    </p:anim>
                                    <p:anim calcmode="lin" valueType="num">
                                      <p:cBhvr additive="base">
                                        <p:cTn id="19"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blinds(horizontal)">
                                      <p:cBhvr>
                                        <p:cTn id="24" dur="500"/>
                                        <p:tgtEl>
                                          <p:spTgt spid="3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down)">
                                      <p:cBhvr>
                                        <p:cTn id="35" dur="500"/>
                                        <p:tgtEl>
                                          <p:spTgt spid="1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box(in)">
                                      <p:cBhvr>
                                        <p:cTn id="46" dur="500"/>
                                        <p:tgtEl>
                                          <p:spTgt spid="2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box(in)">
                                      <p:cBhvr>
                                        <p:cTn id="51" dur="500"/>
                                        <p:tgtEl>
                                          <p:spTgt spid="3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blinds(horizontal)">
                                      <p:cBhvr>
                                        <p:cTn id="56" dur="500"/>
                                        <p:tgtEl>
                                          <p:spTgt spid="4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box(in)">
                                      <p:cBhvr>
                                        <p:cTn id="61" dur="500"/>
                                        <p:tgtEl>
                                          <p:spTgt spid="3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16" fill="hold"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box(in)">
                                      <p:cBhvr>
                                        <p:cTn id="66" dur="500"/>
                                        <p:tgtEl>
                                          <p:spTgt spid="1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5" presetClass="entr" presetSubtype="10" fill="hold" nodeType="click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checkerboard(across)">
                                      <p:cBhvr>
                                        <p:cTn id="71" dur="500"/>
                                        <p:tgtEl>
                                          <p:spTgt spid="2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blinds(horizontal)">
                                      <p:cBhvr>
                                        <p:cTn id="76" dur="500"/>
                                        <p:tgtEl>
                                          <p:spTgt spid="38"/>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8" presetClass="entr" presetSubtype="16" fill="hold" grpId="0" nodeType="click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diamond(in)">
                                      <p:cBhvr>
                                        <p:cTn id="81" dur="2000"/>
                                        <p:tgtEl>
                                          <p:spTgt spid="30"/>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blinds(horizontal)">
                                      <p:cBhvr>
                                        <p:cTn id="86" dur="500"/>
                                        <p:tgtEl>
                                          <p:spTgt spid="33"/>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41">
                                            <p:txEl>
                                              <p:pRg st="0" end="0"/>
                                            </p:txEl>
                                          </p:spTgt>
                                        </p:tgtEl>
                                        <p:attrNameLst>
                                          <p:attrName>style.visibility</p:attrName>
                                        </p:attrNameLst>
                                      </p:cBhvr>
                                      <p:to>
                                        <p:strVal val="visible"/>
                                      </p:to>
                                    </p:set>
                                    <p:animEffect transition="in" filter="blinds(horizontal)">
                                      <p:cBhvr>
                                        <p:cTn id="91" dur="500"/>
                                        <p:tgtEl>
                                          <p:spTgt spid="41">
                                            <p:txEl>
                                              <p:pRg st="0" end="0"/>
                                            </p:txEl>
                                          </p:spTgt>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41">
                                            <p:txEl>
                                              <p:pRg st="1" end="1"/>
                                            </p:txEl>
                                          </p:spTgt>
                                        </p:tgtEl>
                                        <p:attrNameLst>
                                          <p:attrName>style.visibility</p:attrName>
                                        </p:attrNameLst>
                                      </p:cBhvr>
                                      <p:to>
                                        <p:strVal val="visible"/>
                                      </p:to>
                                    </p:set>
                                    <p:animEffect transition="in" filter="blinds(horizontal)">
                                      <p:cBhvr>
                                        <p:cTn id="96" dur="500"/>
                                        <p:tgtEl>
                                          <p:spTgt spid="41">
                                            <p:txEl>
                                              <p:pRg st="1" end="1"/>
                                            </p:txEl>
                                          </p:spTgt>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41">
                                            <p:txEl>
                                              <p:pRg st="2" end="2"/>
                                            </p:txEl>
                                          </p:spTgt>
                                        </p:tgtEl>
                                        <p:attrNameLst>
                                          <p:attrName>style.visibility</p:attrName>
                                        </p:attrNameLst>
                                      </p:cBhvr>
                                      <p:to>
                                        <p:strVal val="visible"/>
                                      </p:to>
                                    </p:set>
                                    <p:animEffect transition="in" filter="blinds(horizontal)">
                                      <p:cBhvr>
                                        <p:cTn id="101" dur="500"/>
                                        <p:tgtEl>
                                          <p:spTgt spid="4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P spid="29" grpId="0"/>
      <p:bldP spid="30" grpId="0"/>
      <p:bldP spid="31" grpId="0"/>
      <p:bldP spid="32" grpId="0"/>
      <p:bldP spid="33" grpId="0"/>
      <p:bldP spid="36" grpId="0"/>
      <p:bldP spid="37" grpId="0"/>
      <p:bldP spid="38" grpId="0"/>
      <p:bldP spid="39" grpId="0"/>
      <p:bldP spid="40" grpId="0"/>
      <p:bldP spid="4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0970AD6-0E7C-4AE9-8F58-6452B4DE79E8}" type="slidenum">
              <a:rPr lang="en-US" altLang="en-US">
                <a:solidFill>
                  <a:srgbClr val="898989"/>
                </a:solidFill>
                <a:latin typeface="Calibri" pitchFamily="-109" charset="0"/>
              </a:rPr>
              <a:pPr eaLnBrk="1" hangingPunct="1"/>
              <a:t>22</a:t>
            </a:fld>
            <a:endParaRPr lang="en-US" altLang="en-US">
              <a:solidFill>
                <a:srgbClr val="898989"/>
              </a:solidFill>
              <a:latin typeface="Calibri" pitchFamily="-109" charset="0"/>
            </a:endParaRPr>
          </a:p>
        </p:txBody>
      </p:sp>
      <p:sp>
        <p:nvSpPr>
          <p:cNvPr id="280615" name="AutoShape 39"/>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2048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0503"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486" name="Picture 41"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42"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Picture 43"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48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0504"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9" name="Text Box 45" descr="Recycled paper"/>
          <p:cNvSpPr txBox="1">
            <a:spLocks noChangeArrowheads="1"/>
          </p:cNvSpPr>
          <p:nvPr/>
        </p:nvSpPr>
        <p:spPr bwMode="auto">
          <a:xfrm>
            <a:off x="4146550" y="6477000"/>
            <a:ext cx="1044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Five</a:t>
            </a:r>
          </a:p>
        </p:txBody>
      </p:sp>
      <p:pic>
        <p:nvPicPr>
          <p:cNvPr id="20490" name="Picture 46"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1" name="Picture 4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8200" y="1219200"/>
            <a:ext cx="7267575"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0625" name="AutoShape 49"/>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109" charset="0"/>
              </a:rPr>
              <a:t>The Substitution and Income Effects</a:t>
            </a:r>
            <a:endParaRPr lang="en-US" altLang="en-US" sz="3600" dirty="0">
              <a:solidFill>
                <a:srgbClr val="000066"/>
              </a:solidFill>
              <a:effectLst>
                <a:outerShdw blurRad="38100" dist="38100" dir="2700000" algn="tl">
                  <a:srgbClr val="000000"/>
                </a:outerShdw>
              </a:effectLst>
              <a:latin typeface="Calibri" pitchFamily="-109"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9" name="Group 25"/>
          <p:cNvGrpSpPr>
            <a:grpSpLocks/>
          </p:cNvGrpSpPr>
          <p:nvPr/>
        </p:nvGrpSpPr>
        <p:grpSpPr bwMode="auto">
          <a:xfrm>
            <a:off x="268288" y="2286000"/>
            <a:ext cx="6665912" cy="4379913"/>
            <a:chOff x="268560" y="2286000"/>
            <a:chExt cx="6665640" cy="4380131"/>
          </a:xfrm>
        </p:grpSpPr>
        <p:cxnSp>
          <p:nvCxnSpPr>
            <p:cNvPr id="3" name="Straight Connector 2"/>
            <p:cNvCxnSpPr/>
            <p:nvPr/>
          </p:nvCxnSpPr>
          <p:spPr>
            <a:xfrm rot="5400000">
              <a:off x="-609451" y="4343502"/>
              <a:ext cx="35053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1143236" y="6096190"/>
              <a:ext cx="54861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6200000" flipH="1">
              <a:off x="952634" y="3848271"/>
              <a:ext cx="2438521" cy="2057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43236" y="3657668"/>
              <a:ext cx="4114632" cy="24385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Arc 6"/>
            <p:cNvSpPr/>
            <p:nvPr/>
          </p:nvSpPr>
          <p:spPr>
            <a:xfrm rot="10800000">
              <a:off x="1905205" y="2590815"/>
              <a:ext cx="3428860" cy="2971948"/>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cxnSp>
          <p:nvCxnSpPr>
            <p:cNvPr id="8" name="Straight Connector 7"/>
            <p:cNvCxnSpPr/>
            <p:nvPr/>
          </p:nvCxnSpPr>
          <p:spPr>
            <a:xfrm>
              <a:off x="1143236" y="4419706"/>
              <a:ext cx="2895482" cy="16764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Arc 8"/>
            <p:cNvSpPr/>
            <p:nvPr/>
          </p:nvSpPr>
          <p:spPr>
            <a:xfrm rot="10800000">
              <a:off x="2667174" y="2286000"/>
              <a:ext cx="3428860" cy="2971948"/>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cxnSp>
          <p:nvCxnSpPr>
            <p:cNvPr id="10" name="Straight Connector 9"/>
            <p:cNvCxnSpPr/>
            <p:nvPr/>
          </p:nvCxnSpPr>
          <p:spPr>
            <a:xfrm rot="5400000">
              <a:off x="1600362" y="5486559"/>
              <a:ext cx="121926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781418" y="5524661"/>
              <a:ext cx="1143057" cy="0"/>
            </a:xfrm>
            <a:prstGeom prst="line">
              <a:avLst/>
            </a:prstGeom>
            <a:ln w="2222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2476651" y="5753273"/>
              <a:ext cx="685834" cy="0"/>
            </a:xfrm>
            <a:prstGeom prst="line">
              <a:avLst/>
            </a:prstGeom>
            <a:ln w="22225">
              <a:solidFill>
                <a:srgbClr val="92D050"/>
              </a:solidFill>
            </a:ln>
          </p:spPr>
          <p:style>
            <a:lnRef idx="1">
              <a:schemeClr val="accent1"/>
            </a:lnRef>
            <a:fillRef idx="0">
              <a:schemeClr val="accent1"/>
            </a:fillRef>
            <a:effectRef idx="0">
              <a:schemeClr val="accent1"/>
            </a:effectRef>
            <a:fontRef idx="minor">
              <a:schemeClr val="tx1"/>
            </a:fontRef>
          </p:style>
        </p:cxnSp>
        <p:sp>
          <p:nvSpPr>
            <p:cNvPr id="21522" name="TextBox 12"/>
            <p:cNvSpPr txBox="1">
              <a:spLocks noChangeArrowheads="1"/>
            </p:cNvSpPr>
            <p:nvPr/>
          </p:nvSpPr>
          <p:spPr bwMode="auto">
            <a:xfrm rot="-5400000">
              <a:off x="76200" y="2667000"/>
              <a:ext cx="103105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t>Y</a:t>
              </a:r>
            </a:p>
            <a:p>
              <a:pPr algn="ctr" eaLnBrk="1" hangingPunct="1"/>
              <a:r>
                <a:rPr lang="en-US" altLang="en-US"/>
                <a:t>Clothing</a:t>
              </a:r>
            </a:p>
          </p:txBody>
        </p:sp>
        <p:sp>
          <p:nvSpPr>
            <p:cNvPr id="21523" name="TextBox 13"/>
            <p:cNvSpPr txBox="1">
              <a:spLocks noChangeArrowheads="1"/>
            </p:cNvSpPr>
            <p:nvPr/>
          </p:nvSpPr>
          <p:spPr bwMode="auto">
            <a:xfrm>
              <a:off x="5943600" y="6019800"/>
              <a:ext cx="990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t>X</a:t>
              </a:r>
            </a:p>
            <a:p>
              <a:pPr algn="ctr" eaLnBrk="1" hangingPunct="1"/>
              <a:r>
                <a:rPr lang="en-US" altLang="en-US"/>
                <a:t>Food</a:t>
              </a:r>
            </a:p>
          </p:txBody>
        </p:sp>
        <p:sp>
          <p:nvSpPr>
            <p:cNvPr id="21524" name="TextBox 14"/>
            <p:cNvSpPr txBox="1">
              <a:spLocks noChangeArrowheads="1"/>
            </p:cNvSpPr>
            <p:nvPr/>
          </p:nvSpPr>
          <p:spPr bwMode="auto">
            <a:xfrm>
              <a:off x="2133600" y="4495800"/>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A</a:t>
              </a:r>
            </a:p>
          </p:txBody>
        </p:sp>
        <p:sp>
          <p:nvSpPr>
            <p:cNvPr id="21525" name="TextBox 15"/>
            <p:cNvSpPr txBox="1">
              <a:spLocks noChangeArrowheads="1"/>
            </p:cNvSpPr>
            <p:nvPr/>
          </p:nvSpPr>
          <p:spPr bwMode="auto">
            <a:xfrm>
              <a:off x="3352800" y="4572000"/>
              <a:ext cx="35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C</a:t>
              </a:r>
            </a:p>
          </p:txBody>
        </p:sp>
        <p:sp>
          <p:nvSpPr>
            <p:cNvPr id="21526" name="TextBox 16"/>
            <p:cNvSpPr txBox="1">
              <a:spLocks noChangeArrowheads="1"/>
            </p:cNvSpPr>
            <p:nvPr/>
          </p:nvSpPr>
          <p:spPr bwMode="auto">
            <a:xfrm>
              <a:off x="2743200" y="5029200"/>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B</a:t>
              </a:r>
            </a:p>
          </p:txBody>
        </p:sp>
        <p:sp>
          <p:nvSpPr>
            <p:cNvPr id="21527" name="TextBox 17"/>
            <p:cNvSpPr txBox="1">
              <a:spLocks noChangeArrowheads="1"/>
            </p:cNvSpPr>
            <p:nvPr/>
          </p:nvSpPr>
          <p:spPr bwMode="auto">
            <a:xfrm>
              <a:off x="1981200" y="6096000"/>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X</a:t>
              </a:r>
              <a:r>
                <a:rPr lang="en-US" altLang="en-US" baseline="-25000"/>
                <a:t>A</a:t>
              </a:r>
            </a:p>
          </p:txBody>
        </p:sp>
        <p:sp>
          <p:nvSpPr>
            <p:cNvPr id="21528" name="TextBox 18"/>
            <p:cNvSpPr txBox="1">
              <a:spLocks noChangeArrowheads="1"/>
            </p:cNvSpPr>
            <p:nvPr/>
          </p:nvSpPr>
          <p:spPr bwMode="auto">
            <a:xfrm>
              <a:off x="3200400" y="6172200"/>
              <a:ext cx="4491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X</a:t>
              </a:r>
              <a:r>
                <a:rPr lang="en-US" altLang="en-US" baseline="-25000"/>
                <a:t>C</a:t>
              </a:r>
            </a:p>
          </p:txBody>
        </p:sp>
        <p:sp>
          <p:nvSpPr>
            <p:cNvPr id="21529" name="TextBox 19"/>
            <p:cNvSpPr txBox="1">
              <a:spLocks noChangeArrowheads="1"/>
            </p:cNvSpPr>
            <p:nvPr/>
          </p:nvSpPr>
          <p:spPr bwMode="auto">
            <a:xfrm>
              <a:off x="2590800" y="6172200"/>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X</a:t>
              </a:r>
              <a:r>
                <a:rPr lang="en-US" altLang="en-US" baseline="-25000"/>
                <a:t>B</a:t>
              </a:r>
            </a:p>
          </p:txBody>
        </p:sp>
        <p:sp>
          <p:nvSpPr>
            <p:cNvPr id="21530" name="TextBox 20"/>
            <p:cNvSpPr txBox="1">
              <a:spLocks noChangeArrowheads="1"/>
            </p:cNvSpPr>
            <p:nvPr/>
          </p:nvSpPr>
          <p:spPr bwMode="auto">
            <a:xfrm>
              <a:off x="2895600" y="5638800"/>
              <a:ext cx="595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BL1</a:t>
              </a:r>
            </a:p>
          </p:txBody>
        </p:sp>
        <p:sp>
          <p:nvSpPr>
            <p:cNvPr id="21531" name="TextBox 21"/>
            <p:cNvSpPr txBox="1">
              <a:spLocks noChangeArrowheads="1"/>
            </p:cNvSpPr>
            <p:nvPr/>
          </p:nvSpPr>
          <p:spPr bwMode="auto">
            <a:xfrm>
              <a:off x="5029200" y="5638800"/>
              <a:ext cx="595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BL2</a:t>
              </a:r>
            </a:p>
          </p:txBody>
        </p:sp>
        <p:sp>
          <p:nvSpPr>
            <p:cNvPr id="21532" name="TextBox 22"/>
            <p:cNvSpPr txBox="1">
              <a:spLocks noChangeArrowheads="1"/>
            </p:cNvSpPr>
            <p:nvPr/>
          </p:nvSpPr>
          <p:spPr bwMode="auto">
            <a:xfrm>
              <a:off x="1219200" y="4648200"/>
              <a:ext cx="5517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BL</a:t>
              </a:r>
              <a:r>
                <a:rPr lang="en-US" altLang="en-US" baseline="-25000"/>
                <a:t>d</a:t>
              </a:r>
            </a:p>
          </p:txBody>
        </p:sp>
        <p:sp>
          <p:nvSpPr>
            <p:cNvPr id="21533" name="TextBox 23"/>
            <p:cNvSpPr txBox="1">
              <a:spLocks noChangeArrowheads="1"/>
            </p:cNvSpPr>
            <p:nvPr/>
          </p:nvSpPr>
          <p:spPr bwMode="auto">
            <a:xfrm>
              <a:off x="3657600" y="5410200"/>
              <a:ext cx="4796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U1</a:t>
              </a:r>
            </a:p>
          </p:txBody>
        </p:sp>
        <p:sp>
          <p:nvSpPr>
            <p:cNvPr id="21534" name="TextBox 24"/>
            <p:cNvSpPr txBox="1">
              <a:spLocks noChangeArrowheads="1"/>
            </p:cNvSpPr>
            <p:nvPr/>
          </p:nvSpPr>
          <p:spPr bwMode="auto">
            <a:xfrm>
              <a:off x="4495800" y="5029200"/>
              <a:ext cx="4796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U2</a:t>
              </a:r>
            </a:p>
          </p:txBody>
        </p:sp>
      </p:grpSp>
      <p:sp>
        <p:nvSpPr>
          <p:cNvPr id="21510" name="Content Placeholder 2"/>
          <p:cNvSpPr txBox="1">
            <a:spLocks/>
          </p:cNvSpPr>
          <p:nvPr/>
        </p:nvSpPr>
        <p:spPr bwMode="auto">
          <a:xfrm>
            <a:off x="4572000" y="1295400"/>
            <a:ext cx="3886200"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Tx/>
              <a:buChar char="•"/>
            </a:pPr>
            <a:r>
              <a:rPr lang="en-US" altLang="en-US" sz="3200">
                <a:solidFill>
                  <a:schemeClr val="accent2"/>
                </a:solidFill>
                <a:latin typeface="Calibri" pitchFamily="-109" charset="0"/>
              </a:rPr>
              <a:t>Initial Basket A</a:t>
            </a:r>
          </a:p>
          <a:p>
            <a:pPr eaLnBrk="1" hangingPunct="1">
              <a:spcBef>
                <a:spcPct val="20000"/>
              </a:spcBef>
              <a:buFontTx/>
              <a:buChar char="•"/>
            </a:pPr>
            <a:endParaRPr lang="en-US" altLang="en-US" sz="3200">
              <a:solidFill>
                <a:schemeClr val="accent2"/>
              </a:solidFill>
              <a:latin typeface="Calibri" pitchFamily="-109" charset="0"/>
            </a:endParaRPr>
          </a:p>
          <a:p>
            <a:pPr eaLnBrk="1" hangingPunct="1">
              <a:spcBef>
                <a:spcPct val="20000"/>
              </a:spcBef>
              <a:buFontTx/>
              <a:buChar char="•"/>
            </a:pPr>
            <a:r>
              <a:rPr lang="en-US" altLang="en-US" sz="3200">
                <a:solidFill>
                  <a:schemeClr val="accent2"/>
                </a:solidFill>
                <a:latin typeface="Calibri" pitchFamily="-109" charset="0"/>
              </a:rPr>
              <a:t>Final Basket C</a:t>
            </a:r>
          </a:p>
          <a:p>
            <a:pPr eaLnBrk="1" hangingPunct="1">
              <a:spcBef>
                <a:spcPct val="20000"/>
              </a:spcBef>
              <a:buFontTx/>
              <a:buChar char="•"/>
            </a:pPr>
            <a:endParaRPr lang="en-US" altLang="en-US" sz="3200">
              <a:solidFill>
                <a:schemeClr val="accent2"/>
              </a:solidFill>
              <a:latin typeface="Calibri" pitchFamily="-109" charset="0"/>
            </a:endParaRPr>
          </a:p>
          <a:p>
            <a:pPr eaLnBrk="1" hangingPunct="1">
              <a:spcBef>
                <a:spcPct val="20000"/>
              </a:spcBef>
              <a:buFontTx/>
              <a:buChar char="•"/>
            </a:pPr>
            <a:endParaRPr lang="en-US" altLang="en-US" sz="3200">
              <a:solidFill>
                <a:schemeClr val="accent2"/>
              </a:solidFill>
              <a:latin typeface="Calibri" pitchFamily="-109" charset="0"/>
            </a:endParaRPr>
          </a:p>
          <a:p>
            <a:pPr eaLnBrk="1" hangingPunct="1">
              <a:spcBef>
                <a:spcPct val="20000"/>
              </a:spcBef>
              <a:buFontTx/>
              <a:buChar char="•"/>
            </a:pPr>
            <a:r>
              <a:rPr lang="en-US" altLang="en-US" sz="3200">
                <a:solidFill>
                  <a:schemeClr val="accent2"/>
                </a:solidFill>
                <a:latin typeface="Calibri" pitchFamily="-109" charset="0"/>
              </a:rPr>
              <a:t>Decomposition Basket B</a:t>
            </a:r>
            <a:endParaRPr lang="en-US" altLang="en-US" sz="2800">
              <a:solidFill>
                <a:schemeClr val="accent2"/>
              </a:solidFill>
              <a:latin typeface="Calibri" pitchFamily="-109" charset="0"/>
            </a:endParaRPr>
          </a:p>
        </p:txBody>
      </p:sp>
      <p:graphicFrame>
        <p:nvGraphicFramePr>
          <p:cNvPr id="21506" name="Object 2"/>
          <p:cNvGraphicFramePr>
            <a:graphicFrameLocks noChangeAspect="1"/>
          </p:cNvGraphicFramePr>
          <p:nvPr/>
        </p:nvGraphicFramePr>
        <p:xfrm>
          <a:off x="5791200" y="1752600"/>
          <a:ext cx="2438400" cy="854075"/>
        </p:xfrm>
        <a:graphic>
          <a:graphicData uri="http://schemas.openxmlformats.org/presentationml/2006/ole">
            <mc:AlternateContent xmlns:mc="http://schemas.openxmlformats.org/markup-compatibility/2006">
              <mc:Choice xmlns:v="urn:schemas-microsoft-com:vml" Requires="v">
                <p:oleObj spid="_x0000_s21550" name="Equation" r:id="rId3" imgW="1269720" imgH="444240" progId="Equation.3">
                  <p:embed/>
                </p:oleObj>
              </mc:Choice>
              <mc:Fallback>
                <p:oleObj name="Equation" r:id="rId3" imgW="1269720" imgH="4442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1752600"/>
                        <a:ext cx="2438400" cy="854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7" name="Object 3"/>
          <p:cNvGraphicFramePr>
            <a:graphicFrameLocks noChangeAspect="1"/>
          </p:cNvGraphicFramePr>
          <p:nvPr/>
        </p:nvGraphicFramePr>
        <p:xfrm>
          <a:off x="6248400" y="2971800"/>
          <a:ext cx="1905000" cy="1443038"/>
        </p:xfrm>
        <a:graphic>
          <a:graphicData uri="http://schemas.openxmlformats.org/presentationml/2006/ole">
            <mc:AlternateContent xmlns:mc="http://schemas.openxmlformats.org/markup-compatibility/2006">
              <mc:Choice xmlns:v="urn:schemas-microsoft-com:vml" Requires="v">
                <p:oleObj spid="_x0000_s21551" name="Equation" r:id="rId5" imgW="1206360" imgH="914400" progId="Equation.3">
                  <p:embed/>
                </p:oleObj>
              </mc:Choice>
              <mc:Fallback>
                <p:oleObj name="Equation" r:id="rId5" imgW="1206360" imgH="9144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2971800"/>
                        <a:ext cx="1905000" cy="1443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8" name="Object 4"/>
          <p:cNvGraphicFramePr>
            <a:graphicFrameLocks noChangeAspect="1"/>
          </p:cNvGraphicFramePr>
          <p:nvPr/>
        </p:nvGraphicFramePr>
        <p:xfrm>
          <a:off x="7010400" y="4724400"/>
          <a:ext cx="1828800" cy="2076450"/>
        </p:xfrm>
        <a:graphic>
          <a:graphicData uri="http://schemas.openxmlformats.org/presentationml/2006/ole">
            <mc:AlternateContent xmlns:mc="http://schemas.openxmlformats.org/markup-compatibility/2006">
              <mc:Choice xmlns:v="urn:schemas-microsoft-com:vml" Requires="v">
                <p:oleObj spid="_x0000_s21552" name="Equation" r:id="rId7" imgW="1218960" imgH="1384200" progId="Equation.3">
                  <p:embed/>
                </p:oleObj>
              </mc:Choice>
              <mc:Fallback>
                <p:oleObj name="Equation" r:id="rId7" imgW="1218960" imgH="13842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0400" y="4724400"/>
                        <a:ext cx="1828800" cy="207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AutoShape 49"/>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a:solidFill>
                  <a:srgbClr val="000066"/>
                </a:solidFill>
                <a:latin typeface="Calibri" pitchFamily="-109" charset="0"/>
              </a:rPr>
              <a:t>The Substitution and Income Effects</a:t>
            </a:r>
            <a:endParaRPr lang="en-US" altLang="en-US" sz="3600">
              <a:solidFill>
                <a:srgbClr val="000066"/>
              </a:solidFill>
              <a:effectLst>
                <a:outerShdw blurRad="38100" dist="38100" dir="2700000" algn="tl">
                  <a:srgbClr val="000000"/>
                </a:outerShdw>
              </a:effectLst>
              <a:latin typeface="Calibri" pitchFamily="-109"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
        <p:nvSpPr>
          <p:cNvPr id="13" name="Slide Number Placeholder 12"/>
          <p:cNvSpPr>
            <a:spLocks noGrp="1"/>
          </p:cNvSpPr>
          <p:nvPr>
            <p:ph type="sldNum" sz="quarter" idx="12"/>
          </p:nvPr>
        </p:nvSpPr>
        <p:spPr/>
        <p:txBody>
          <a:bodyPr/>
          <a:lstStyle/>
          <a:p>
            <a:fld id="{B4272632-BA13-4310-9CF5-F60A8C7A9F46}" type="slidenum">
              <a:rPr lang="en-US" altLang="en-US" smtClean="0"/>
              <a:pPr/>
              <a:t>23</a:t>
            </a:fld>
            <a:endParaRPr lang="en-US"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2FF1B88-461B-49E3-B888-0CE125E2FDF7}" type="slidenum">
              <a:rPr lang="en-US" altLang="en-US">
                <a:solidFill>
                  <a:srgbClr val="898989"/>
                </a:solidFill>
                <a:latin typeface="Calibri" pitchFamily="-109" charset="0"/>
              </a:rPr>
              <a:pPr eaLnBrk="1" hangingPunct="1"/>
              <a:t>24</a:t>
            </a:fld>
            <a:endParaRPr lang="en-US" altLang="en-US">
              <a:solidFill>
                <a:srgbClr val="898989"/>
              </a:solidFill>
              <a:latin typeface="Calibri" pitchFamily="-109" charset="0"/>
            </a:endParaRPr>
          </a:p>
        </p:txBody>
      </p:sp>
      <p:sp>
        <p:nvSpPr>
          <p:cNvPr id="281639" name="AutoShape 39"/>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2253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2551"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2534" name="Picture 41"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42"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43"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253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2552"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7" name="Text Box 45" descr="Recycled paper"/>
          <p:cNvSpPr txBox="1">
            <a:spLocks noChangeArrowheads="1"/>
          </p:cNvSpPr>
          <p:nvPr/>
        </p:nvSpPr>
        <p:spPr bwMode="auto">
          <a:xfrm>
            <a:off x="4146550" y="6477000"/>
            <a:ext cx="1044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Five</a:t>
            </a:r>
          </a:p>
        </p:txBody>
      </p:sp>
      <p:pic>
        <p:nvPicPr>
          <p:cNvPr id="22538" name="Picture 46"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1647" name="AutoShape 47"/>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a:solidFill>
                  <a:srgbClr val="000066"/>
                </a:solidFill>
                <a:latin typeface="Calibri" pitchFamily="-109" charset="0"/>
              </a:rPr>
              <a:t>The Substitution and Income Effects</a:t>
            </a:r>
            <a:endParaRPr lang="en-US" altLang="en-US" sz="3600">
              <a:solidFill>
                <a:srgbClr val="000066"/>
              </a:solidFill>
              <a:effectLst>
                <a:outerShdw blurRad="38100" dist="38100" dir="2700000" algn="tl">
                  <a:srgbClr val="000000"/>
                </a:outerShdw>
              </a:effectLst>
              <a:latin typeface="Calibri" pitchFamily="-109" charset="0"/>
            </a:endParaRPr>
          </a:p>
        </p:txBody>
      </p:sp>
      <p:pic>
        <p:nvPicPr>
          <p:cNvPr id="22540" name="Picture 4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2950" y="1225550"/>
            <a:ext cx="7418388"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35AF88E-F3D7-433B-8994-6F88FE5B21BE}" type="slidenum">
              <a:rPr lang="en-US" altLang="en-US">
                <a:solidFill>
                  <a:srgbClr val="898989"/>
                </a:solidFill>
                <a:latin typeface="Calibri" pitchFamily="-109" charset="0"/>
              </a:rPr>
              <a:pPr eaLnBrk="1" hangingPunct="1"/>
              <a:t>25</a:t>
            </a:fld>
            <a:endParaRPr lang="en-US" altLang="en-US">
              <a:solidFill>
                <a:srgbClr val="898989"/>
              </a:solidFill>
              <a:latin typeface="Calibri" pitchFamily="-109" charset="0"/>
            </a:endParaRPr>
          </a:p>
        </p:txBody>
      </p:sp>
      <p:sp>
        <p:nvSpPr>
          <p:cNvPr id="284683" name="AutoShape 11"/>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2560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5624"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5606" name="Picture 13"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14"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8" name="Picture 15"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560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5625"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9" name="Text Box 17" descr="Recycled paper"/>
          <p:cNvSpPr txBox="1">
            <a:spLocks noChangeArrowheads="1"/>
          </p:cNvSpPr>
          <p:nvPr/>
        </p:nvSpPr>
        <p:spPr bwMode="auto">
          <a:xfrm>
            <a:off x="4146550" y="6477000"/>
            <a:ext cx="1044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Five</a:t>
            </a:r>
          </a:p>
        </p:txBody>
      </p:sp>
      <p:pic>
        <p:nvPicPr>
          <p:cNvPr id="25610" name="Picture 18"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4691" name="AutoShape 19"/>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600" b="1" dirty="0">
                <a:solidFill>
                  <a:srgbClr val="000066"/>
                </a:solidFill>
                <a:latin typeface="Calibri" pitchFamily="-109" charset="0"/>
              </a:rPr>
              <a:t>Example – Income and Substitution </a:t>
            </a:r>
            <a:r>
              <a:rPr lang="en-US" altLang="en-US" sz="2600" b="1" dirty="0" smtClean="0">
                <a:solidFill>
                  <a:srgbClr val="000066"/>
                </a:solidFill>
                <a:latin typeface="Calibri" pitchFamily="-109" charset="0"/>
              </a:rPr>
              <a:t>Effects (normal goods)</a:t>
            </a:r>
            <a:endParaRPr lang="en-US" altLang="en-US" sz="2600" dirty="0">
              <a:solidFill>
                <a:srgbClr val="000066"/>
              </a:solidFill>
              <a:effectLst>
                <a:outerShdw blurRad="38100" dist="38100" dir="2700000" algn="tl">
                  <a:srgbClr val="000000"/>
                </a:outerShdw>
              </a:effectLst>
              <a:latin typeface="Calibri" pitchFamily="-109" charset="0"/>
            </a:endParaRPr>
          </a:p>
        </p:txBody>
      </p:sp>
      <p:sp>
        <p:nvSpPr>
          <p:cNvPr id="25612" name="Rectangle 20"/>
          <p:cNvSpPr>
            <a:spLocks noChangeArrowheads="1"/>
          </p:cNvSpPr>
          <p:nvPr/>
        </p:nvSpPr>
        <p:spPr bwMode="auto">
          <a:xfrm>
            <a:off x="838200" y="1905000"/>
            <a:ext cx="7924800" cy="41544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400">
                <a:latin typeface="Calibri" pitchFamily="-109" charset="0"/>
              </a:rPr>
              <a:t>Suppose U(x,y) = xy </a:t>
            </a:r>
            <a:r>
              <a:rPr lang="en-US" altLang="en-US" sz="2400" noProof="1">
                <a:latin typeface="Calibri" pitchFamily="-109" charset="0"/>
                <a:sym typeface="Wingdings" pitchFamily="2" charset="2"/>
              </a:rPr>
              <a:t> </a:t>
            </a:r>
            <a:r>
              <a:rPr lang="en-US" altLang="en-US" sz="2400">
                <a:latin typeface="Calibri" pitchFamily="-109" charset="0"/>
              </a:rPr>
              <a:t>MU</a:t>
            </a:r>
            <a:r>
              <a:rPr lang="en-US" altLang="en-US" sz="2400" baseline="-25000">
                <a:latin typeface="Calibri" pitchFamily="-109" charset="0"/>
              </a:rPr>
              <a:t>x</a:t>
            </a:r>
            <a:r>
              <a:rPr lang="en-US" altLang="en-US" sz="2400">
                <a:latin typeface="Calibri" pitchFamily="-109" charset="0"/>
              </a:rPr>
              <a:t> = y, MU</a:t>
            </a:r>
            <a:r>
              <a:rPr lang="en-US" altLang="en-US" sz="2400" baseline="-25000">
                <a:latin typeface="Calibri" pitchFamily="-109" charset="0"/>
              </a:rPr>
              <a:t>y</a:t>
            </a:r>
            <a:r>
              <a:rPr lang="en-US" altLang="en-US" sz="2400">
                <a:latin typeface="Calibri" pitchFamily="-109" charset="0"/>
              </a:rPr>
              <a:t> = x</a:t>
            </a:r>
          </a:p>
          <a:p>
            <a:pPr algn="just" eaLnBrk="1" hangingPunct="1"/>
            <a:r>
              <a:rPr lang="en-US" altLang="en-US" sz="2400">
                <a:latin typeface="Calibri" pitchFamily="-109" charset="0"/>
              </a:rPr>
              <a:t>P</a:t>
            </a:r>
            <a:r>
              <a:rPr lang="en-US" altLang="en-US" sz="2400" baseline="-25000">
                <a:latin typeface="Calibri" pitchFamily="-109" charset="0"/>
              </a:rPr>
              <a:t>y</a:t>
            </a:r>
            <a:r>
              <a:rPr lang="en-US" altLang="en-US" sz="2400">
                <a:latin typeface="Calibri" pitchFamily="-109" charset="0"/>
              </a:rPr>
              <a:t> = $1/unit and I = $72</a:t>
            </a:r>
          </a:p>
          <a:p>
            <a:pPr algn="just" eaLnBrk="1" hangingPunct="1"/>
            <a:endParaRPr lang="en-US" altLang="en-US" sz="2400">
              <a:latin typeface="Calibri" pitchFamily="-109" charset="0"/>
            </a:endParaRPr>
          </a:p>
          <a:p>
            <a:pPr algn="just" eaLnBrk="1" hangingPunct="1"/>
            <a:r>
              <a:rPr lang="en-US" altLang="en-US" sz="2400">
                <a:latin typeface="Calibri" pitchFamily="-109" charset="0"/>
              </a:rPr>
              <a:t>Suppose that P</a:t>
            </a:r>
            <a:r>
              <a:rPr lang="en-US" altLang="en-US" sz="2400" baseline="-25000">
                <a:latin typeface="Calibri" pitchFamily="-109" charset="0"/>
              </a:rPr>
              <a:t>x1</a:t>
            </a:r>
            <a:r>
              <a:rPr lang="en-US" altLang="en-US" sz="2400">
                <a:latin typeface="Calibri" pitchFamily="-109" charset="0"/>
              </a:rPr>
              <a:t> = $9/unit.  What is the (initial) optimal consumption basket?</a:t>
            </a:r>
          </a:p>
          <a:p>
            <a:pPr algn="just" eaLnBrk="1" hangingPunct="1"/>
            <a:endParaRPr lang="en-US" altLang="en-US" sz="2400" b="1">
              <a:solidFill>
                <a:srgbClr val="000066"/>
              </a:solidFill>
              <a:latin typeface="Calibri" pitchFamily="-109" charset="0"/>
            </a:endParaRPr>
          </a:p>
          <a:p>
            <a:pPr algn="just" eaLnBrk="1" hangingPunct="1"/>
            <a:r>
              <a:rPr lang="en-US" altLang="en-US" sz="2400" b="1">
                <a:solidFill>
                  <a:srgbClr val="000066"/>
                </a:solidFill>
                <a:latin typeface="Calibri" pitchFamily="-109" charset="0"/>
              </a:rPr>
              <a:t>Tangency Condition:</a:t>
            </a:r>
            <a:r>
              <a:rPr lang="en-US" altLang="en-US" sz="2400">
                <a:latin typeface="Calibri" pitchFamily="-109" charset="0"/>
              </a:rPr>
              <a:t>  MU</a:t>
            </a:r>
            <a:r>
              <a:rPr lang="en-US" altLang="en-US" sz="2400" baseline="-25000">
                <a:latin typeface="Calibri" pitchFamily="-109" charset="0"/>
              </a:rPr>
              <a:t>x</a:t>
            </a:r>
            <a:r>
              <a:rPr lang="en-US" altLang="en-US" sz="2400">
                <a:latin typeface="Calibri" pitchFamily="-109" charset="0"/>
              </a:rPr>
              <a:t>/MU</a:t>
            </a:r>
            <a:r>
              <a:rPr lang="en-US" altLang="en-US" sz="2400" baseline="-25000">
                <a:latin typeface="Calibri" pitchFamily="-109" charset="0"/>
              </a:rPr>
              <a:t>y</a:t>
            </a:r>
            <a:r>
              <a:rPr lang="en-US" altLang="en-US" sz="2400">
                <a:latin typeface="Calibri" pitchFamily="-109" charset="0"/>
              </a:rPr>
              <a:t> = P</a:t>
            </a:r>
            <a:r>
              <a:rPr lang="en-US" altLang="en-US" sz="2400" baseline="-25000">
                <a:latin typeface="Calibri" pitchFamily="-109" charset="0"/>
              </a:rPr>
              <a:t>x</a:t>
            </a:r>
            <a:r>
              <a:rPr lang="en-US" altLang="en-US" sz="2400">
                <a:latin typeface="Calibri" pitchFamily="-109" charset="0"/>
              </a:rPr>
              <a:t>/P</a:t>
            </a:r>
            <a:r>
              <a:rPr lang="en-US" altLang="en-US" sz="2400" baseline="-25000">
                <a:latin typeface="Calibri" pitchFamily="-109" charset="0"/>
              </a:rPr>
              <a:t>y</a:t>
            </a:r>
            <a:r>
              <a:rPr lang="en-US" altLang="en-US" sz="2400">
                <a:latin typeface="Calibri" pitchFamily="-109" charset="0"/>
              </a:rPr>
              <a:t> </a:t>
            </a:r>
            <a:r>
              <a:rPr lang="en-US" altLang="en-US" sz="2400" noProof="1">
                <a:latin typeface="Calibri" pitchFamily="-109" charset="0"/>
                <a:sym typeface="Wingdings" pitchFamily="2" charset="2"/>
              </a:rPr>
              <a:t> y = 9x</a:t>
            </a:r>
          </a:p>
          <a:p>
            <a:pPr algn="just" eaLnBrk="1" hangingPunct="1"/>
            <a:r>
              <a:rPr lang="en-US" altLang="en-US" sz="2400" b="1">
                <a:solidFill>
                  <a:srgbClr val="000066"/>
                </a:solidFill>
                <a:latin typeface="Calibri" pitchFamily="-109" charset="0"/>
              </a:rPr>
              <a:t>Constraint:</a:t>
            </a:r>
            <a:r>
              <a:rPr lang="en-US" altLang="en-US" sz="2400">
                <a:latin typeface="Calibri" pitchFamily="-109" charset="0"/>
              </a:rPr>
              <a:t>  P</a:t>
            </a:r>
            <a:r>
              <a:rPr lang="en-US" altLang="en-US" sz="2400" baseline="-25000">
                <a:latin typeface="Calibri" pitchFamily="-109" charset="0"/>
              </a:rPr>
              <a:t>x</a:t>
            </a:r>
            <a:r>
              <a:rPr lang="en-US" altLang="en-US" sz="2400">
                <a:latin typeface="Calibri" pitchFamily="-109" charset="0"/>
              </a:rPr>
              <a:t>x + P</a:t>
            </a:r>
            <a:r>
              <a:rPr lang="en-US" altLang="en-US" sz="2400" baseline="-25000">
                <a:latin typeface="Calibri" pitchFamily="-109" charset="0"/>
              </a:rPr>
              <a:t>y</a:t>
            </a:r>
            <a:r>
              <a:rPr lang="en-US" altLang="en-US" sz="2400">
                <a:latin typeface="Calibri" pitchFamily="-109" charset="0"/>
              </a:rPr>
              <a:t>y = I  </a:t>
            </a:r>
            <a:r>
              <a:rPr lang="en-US" altLang="en-US" sz="2400" noProof="1">
                <a:latin typeface="Calibri" pitchFamily="-109" charset="0"/>
                <a:sym typeface="Wingdings" pitchFamily="2" charset="2"/>
              </a:rPr>
              <a:t>  9x + y = 72</a:t>
            </a:r>
          </a:p>
          <a:p>
            <a:pPr algn="just" eaLnBrk="1" hangingPunct="1"/>
            <a:endParaRPr lang="en-US" altLang="en-US" sz="2400" noProof="1">
              <a:latin typeface="Calibri" pitchFamily="-109" charset="0"/>
              <a:sym typeface="Wingdings" pitchFamily="2" charset="2"/>
            </a:endParaRPr>
          </a:p>
          <a:p>
            <a:pPr algn="just" eaLnBrk="1" hangingPunct="1"/>
            <a:r>
              <a:rPr lang="en-US" altLang="en-US" sz="2400" b="1">
                <a:solidFill>
                  <a:srgbClr val="000066"/>
                </a:solidFill>
                <a:latin typeface="Calibri" pitchFamily="-109" charset="0"/>
              </a:rPr>
              <a:t>Solving:</a:t>
            </a:r>
            <a:r>
              <a:rPr lang="en-US" altLang="en-US" sz="2400" noProof="1">
                <a:latin typeface="Calibri" pitchFamily="-109" charset="0"/>
                <a:sym typeface="Wingdings" pitchFamily="2" charset="2"/>
              </a:rPr>
              <a:t> x = 4 and y = 36</a:t>
            </a:r>
          </a:p>
          <a:p>
            <a:pPr algn="just" eaLnBrk="1" hangingPunct="1"/>
            <a:endParaRPr lang="en-US" altLang="en-US" sz="2400">
              <a:latin typeface="Calibri" pitchFamily="-109" charset="0"/>
            </a:endParaRPr>
          </a:p>
        </p:txBody>
      </p:sp>
      <p:sp>
        <p:nvSpPr>
          <p:cNvPr id="26637" name="WordArt 21"/>
          <p:cNvSpPr>
            <a:spLocks noChangeArrowheads="1" noChangeShapeType="1" noTextEdit="1"/>
          </p:cNvSpPr>
          <p:nvPr/>
        </p:nvSpPr>
        <p:spPr bwMode="auto">
          <a:xfrm>
            <a:off x="3454400" y="1331913"/>
            <a:ext cx="2259013" cy="430212"/>
          </a:xfrm>
          <a:prstGeom prst="rect">
            <a:avLst/>
          </a:prstGeom>
        </p:spPr>
        <p:txBody>
          <a:bodyPr wrap="none" fromWordArt="1">
            <a:prstTxWarp prst="textPlain">
              <a:avLst>
                <a:gd name="adj" fmla="val 50000"/>
              </a:avLst>
            </a:prstTxWarp>
          </a:bodyPr>
          <a:lstStyle/>
          <a:p>
            <a:pPr>
              <a:defRPr/>
            </a:pPr>
            <a:r>
              <a:rPr lang="en-US" sz="3600" kern="10" dirty="0">
                <a:ln w="9525">
                  <a:noFill/>
                  <a:round/>
                  <a:headEnd/>
                  <a:tailEnd/>
                </a:ln>
                <a:solidFill>
                  <a:srgbClr val="000066"/>
                </a:solidFill>
                <a:latin typeface="Times New Roman"/>
                <a:cs typeface="Times New Roman"/>
              </a:rPr>
              <a:t>Example</a:t>
            </a:r>
            <a:r>
              <a:rPr lang="en-US" sz="3600" kern="10" dirty="0">
                <a:ln w="9525">
                  <a:noFill/>
                  <a:round/>
                  <a:headEnd/>
                  <a:tailEnd/>
                </a:ln>
                <a:solidFill>
                  <a:srgbClr val="000066"/>
                </a:solidFill>
                <a:effectLst>
                  <a:outerShdw dist="45791" dir="2021404" algn="ctr" rotWithShape="0">
                    <a:srgbClr val="B2B2B2">
                      <a:alpha val="79999"/>
                    </a:srgbClr>
                  </a:outerShdw>
                </a:effectLst>
                <a:latin typeface="Times New Roman"/>
                <a:cs typeface="Times New Roman"/>
              </a:rPr>
              <a:t>:</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9355662-A43C-4105-B5E5-B9C689D37FD2}" type="slidenum">
              <a:rPr lang="en-US" altLang="en-US">
                <a:solidFill>
                  <a:srgbClr val="898989"/>
                </a:solidFill>
                <a:latin typeface="Calibri" pitchFamily="-109" charset="0"/>
              </a:rPr>
              <a:pPr eaLnBrk="1" hangingPunct="1"/>
              <a:t>26</a:t>
            </a:fld>
            <a:endParaRPr lang="en-US" altLang="en-US">
              <a:solidFill>
                <a:srgbClr val="898989"/>
              </a:solidFill>
              <a:latin typeface="Calibri" pitchFamily="-109" charset="0"/>
            </a:endParaRPr>
          </a:p>
        </p:txBody>
      </p:sp>
      <p:sp>
        <p:nvSpPr>
          <p:cNvPr id="284683" name="AutoShape 11"/>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2662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6648"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6630" name="Picture 13"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14"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2" name="Picture 15"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662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6649"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3" name="Text Box 17" descr="Recycled paper"/>
          <p:cNvSpPr txBox="1">
            <a:spLocks noChangeArrowheads="1"/>
          </p:cNvSpPr>
          <p:nvPr/>
        </p:nvSpPr>
        <p:spPr bwMode="auto">
          <a:xfrm>
            <a:off x="4146550" y="6477000"/>
            <a:ext cx="1044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Five</a:t>
            </a:r>
          </a:p>
        </p:txBody>
      </p:sp>
      <p:pic>
        <p:nvPicPr>
          <p:cNvPr id="26634" name="Picture 18"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4691" name="AutoShape 19"/>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000" b="1">
                <a:solidFill>
                  <a:srgbClr val="000066"/>
                </a:solidFill>
                <a:latin typeface="Calibri" pitchFamily="-109" charset="0"/>
              </a:rPr>
              <a:t>Example – Income and Substitution Effects</a:t>
            </a:r>
            <a:endParaRPr lang="en-US" altLang="en-US" sz="3000">
              <a:solidFill>
                <a:srgbClr val="000066"/>
              </a:solidFill>
              <a:effectLst>
                <a:outerShdw blurRad="38100" dist="38100" dir="2700000" algn="tl">
                  <a:srgbClr val="000000"/>
                </a:outerShdw>
              </a:effectLst>
              <a:latin typeface="Calibri" pitchFamily="-109" charset="0"/>
            </a:endParaRPr>
          </a:p>
        </p:txBody>
      </p:sp>
      <p:sp>
        <p:nvSpPr>
          <p:cNvPr id="26636" name="Rectangle 20"/>
          <p:cNvSpPr>
            <a:spLocks noChangeArrowheads="1"/>
          </p:cNvSpPr>
          <p:nvPr/>
        </p:nvSpPr>
        <p:spPr bwMode="auto">
          <a:xfrm>
            <a:off x="838200" y="1905000"/>
            <a:ext cx="7924800" cy="41544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400">
                <a:latin typeface="Calibri" pitchFamily="-109" charset="0"/>
              </a:rPr>
              <a:t>Suppose U(x,y) = XY </a:t>
            </a:r>
            <a:r>
              <a:rPr lang="en-US" altLang="en-US" sz="2400" noProof="1">
                <a:latin typeface="Calibri" pitchFamily="-109" charset="0"/>
                <a:sym typeface="Wingdings" pitchFamily="2" charset="2"/>
              </a:rPr>
              <a:t> </a:t>
            </a:r>
            <a:r>
              <a:rPr lang="en-US" altLang="en-US" sz="2400">
                <a:latin typeface="Calibri" pitchFamily="-109" charset="0"/>
              </a:rPr>
              <a:t>MU</a:t>
            </a:r>
            <a:r>
              <a:rPr lang="en-US" altLang="en-US" sz="2400" baseline="-25000">
                <a:latin typeface="Calibri" pitchFamily="-109" charset="0"/>
              </a:rPr>
              <a:t>x</a:t>
            </a:r>
            <a:r>
              <a:rPr lang="en-US" altLang="en-US" sz="2400">
                <a:latin typeface="Calibri" pitchFamily="-109" charset="0"/>
              </a:rPr>
              <a:t> = y, MU</a:t>
            </a:r>
            <a:r>
              <a:rPr lang="en-US" altLang="en-US" sz="2400" baseline="-25000">
                <a:latin typeface="Calibri" pitchFamily="-109" charset="0"/>
              </a:rPr>
              <a:t>y</a:t>
            </a:r>
            <a:r>
              <a:rPr lang="en-US" altLang="en-US" sz="2400">
                <a:latin typeface="Calibri" pitchFamily="-109" charset="0"/>
              </a:rPr>
              <a:t> = x</a:t>
            </a:r>
          </a:p>
          <a:p>
            <a:pPr algn="just" eaLnBrk="1" hangingPunct="1"/>
            <a:r>
              <a:rPr lang="en-US" altLang="en-US" sz="2400">
                <a:latin typeface="Calibri" pitchFamily="-109" charset="0"/>
              </a:rPr>
              <a:t>P</a:t>
            </a:r>
            <a:r>
              <a:rPr lang="en-US" altLang="en-US" sz="2400" baseline="-25000">
                <a:latin typeface="Calibri" pitchFamily="-109" charset="0"/>
              </a:rPr>
              <a:t>y</a:t>
            </a:r>
            <a:r>
              <a:rPr lang="en-US" altLang="en-US" sz="2400">
                <a:latin typeface="Calibri" pitchFamily="-109" charset="0"/>
              </a:rPr>
              <a:t> = $1/unit and I = $72</a:t>
            </a:r>
          </a:p>
          <a:p>
            <a:pPr algn="just" eaLnBrk="1" hangingPunct="1"/>
            <a:endParaRPr lang="en-US" altLang="en-US" sz="2400">
              <a:latin typeface="Calibri" pitchFamily="-109" charset="0"/>
            </a:endParaRPr>
          </a:p>
          <a:p>
            <a:pPr algn="just" eaLnBrk="1" hangingPunct="1"/>
            <a:r>
              <a:rPr lang="en-US" altLang="en-US" sz="2400">
                <a:latin typeface="Calibri" pitchFamily="-109" charset="0"/>
              </a:rPr>
              <a:t>Suppose that price of x falls and P</a:t>
            </a:r>
            <a:r>
              <a:rPr lang="en-US" altLang="en-US" sz="2400" baseline="-25000">
                <a:latin typeface="Calibri" pitchFamily="-109" charset="0"/>
              </a:rPr>
              <a:t>x2</a:t>
            </a:r>
            <a:r>
              <a:rPr lang="en-US" altLang="en-US" sz="2400">
                <a:latin typeface="Calibri" pitchFamily="-109" charset="0"/>
              </a:rPr>
              <a:t> = $4/unit.  What is the (final) optimal consumption basket?</a:t>
            </a:r>
          </a:p>
          <a:p>
            <a:pPr algn="just" eaLnBrk="1" hangingPunct="1"/>
            <a:endParaRPr lang="en-US" altLang="en-US" sz="2400" b="1">
              <a:solidFill>
                <a:srgbClr val="000066"/>
              </a:solidFill>
              <a:latin typeface="Calibri" pitchFamily="-109" charset="0"/>
            </a:endParaRPr>
          </a:p>
          <a:p>
            <a:pPr algn="just" eaLnBrk="1" hangingPunct="1"/>
            <a:r>
              <a:rPr lang="en-US" altLang="en-US" sz="2400" b="1">
                <a:solidFill>
                  <a:srgbClr val="000066"/>
                </a:solidFill>
                <a:latin typeface="Calibri" pitchFamily="-109" charset="0"/>
              </a:rPr>
              <a:t>Tangency Condition:</a:t>
            </a:r>
            <a:r>
              <a:rPr lang="en-US" altLang="en-US" sz="2400">
                <a:latin typeface="Calibri" pitchFamily="-109" charset="0"/>
              </a:rPr>
              <a:t>  MU</a:t>
            </a:r>
            <a:r>
              <a:rPr lang="en-US" altLang="en-US" sz="2400" baseline="-25000">
                <a:latin typeface="Calibri" pitchFamily="-109" charset="0"/>
              </a:rPr>
              <a:t>x</a:t>
            </a:r>
            <a:r>
              <a:rPr lang="en-US" altLang="en-US" sz="2400">
                <a:latin typeface="Calibri" pitchFamily="-109" charset="0"/>
              </a:rPr>
              <a:t>/MU</a:t>
            </a:r>
            <a:r>
              <a:rPr lang="en-US" altLang="en-US" sz="2400" baseline="-25000">
                <a:latin typeface="Calibri" pitchFamily="-109" charset="0"/>
              </a:rPr>
              <a:t>y</a:t>
            </a:r>
            <a:r>
              <a:rPr lang="en-US" altLang="en-US" sz="2400">
                <a:latin typeface="Calibri" pitchFamily="-109" charset="0"/>
              </a:rPr>
              <a:t> = P</a:t>
            </a:r>
            <a:r>
              <a:rPr lang="en-US" altLang="en-US" sz="2400" baseline="-25000">
                <a:latin typeface="Calibri" pitchFamily="-109" charset="0"/>
              </a:rPr>
              <a:t>x</a:t>
            </a:r>
            <a:r>
              <a:rPr lang="en-US" altLang="en-US" sz="2400">
                <a:latin typeface="Calibri" pitchFamily="-109" charset="0"/>
              </a:rPr>
              <a:t>/P</a:t>
            </a:r>
            <a:r>
              <a:rPr lang="en-US" altLang="en-US" sz="2400" baseline="-25000">
                <a:latin typeface="Calibri" pitchFamily="-109" charset="0"/>
              </a:rPr>
              <a:t>y</a:t>
            </a:r>
            <a:r>
              <a:rPr lang="en-US" altLang="en-US" sz="2400">
                <a:latin typeface="Calibri" pitchFamily="-109" charset="0"/>
              </a:rPr>
              <a:t> </a:t>
            </a:r>
            <a:r>
              <a:rPr lang="en-US" altLang="en-US" sz="2400" noProof="1">
                <a:latin typeface="Calibri" pitchFamily="-109" charset="0"/>
                <a:sym typeface="Wingdings" pitchFamily="2" charset="2"/>
              </a:rPr>
              <a:t> y = 4x</a:t>
            </a:r>
          </a:p>
          <a:p>
            <a:pPr algn="just" eaLnBrk="1" hangingPunct="1"/>
            <a:r>
              <a:rPr lang="en-US" altLang="en-US" sz="2400" b="1">
                <a:solidFill>
                  <a:srgbClr val="000066"/>
                </a:solidFill>
                <a:latin typeface="Calibri" pitchFamily="-109" charset="0"/>
              </a:rPr>
              <a:t>Constraint:</a:t>
            </a:r>
            <a:r>
              <a:rPr lang="en-US" altLang="en-US" sz="2400">
                <a:latin typeface="Calibri" pitchFamily="-109" charset="0"/>
              </a:rPr>
              <a:t>  P</a:t>
            </a:r>
            <a:r>
              <a:rPr lang="en-US" altLang="en-US" sz="2400" baseline="-25000">
                <a:latin typeface="Calibri" pitchFamily="-109" charset="0"/>
              </a:rPr>
              <a:t>x</a:t>
            </a:r>
            <a:r>
              <a:rPr lang="en-US" altLang="en-US" sz="2400">
                <a:latin typeface="Calibri" pitchFamily="-109" charset="0"/>
              </a:rPr>
              <a:t>x + P</a:t>
            </a:r>
            <a:r>
              <a:rPr lang="en-US" altLang="en-US" sz="2400" baseline="-25000">
                <a:latin typeface="Calibri" pitchFamily="-109" charset="0"/>
              </a:rPr>
              <a:t>y</a:t>
            </a:r>
            <a:r>
              <a:rPr lang="en-US" altLang="en-US" sz="2400">
                <a:latin typeface="Calibri" pitchFamily="-109" charset="0"/>
              </a:rPr>
              <a:t>y = I  </a:t>
            </a:r>
            <a:r>
              <a:rPr lang="en-US" altLang="en-US" sz="2400" noProof="1">
                <a:latin typeface="Calibri" pitchFamily="-109" charset="0"/>
                <a:sym typeface="Wingdings" pitchFamily="2" charset="2"/>
              </a:rPr>
              <a:t>  4x + y = 72</a:t>
            </a:r>
          </a:p>
          <a:p>
            <a:pPr algn="just" eaLnBrk="1" hangingPunct="1"/>
            <a:endParaRPr lang="en-US" altLang="en-US" sz="2400" noProof="1">
              <a:latin typeface="Calibri" pitchFamily="-109" charset="0"/>
              <a:sym typeface="Wingdings" pitchFamily="2" charset="2"/>
            </a:endParaRPr>
          </a:p>
          <a:p>
            <a:pPr algn="just" eaLnBrk="1" hangingPunct="1"/>
            <a:r>
              <a:rPr lang="en-US" altLang="en-US" sz="2400" b="1">
                <a:solidFill>
                  <a:srgbClr val="000066"/>
                </a:solidFill>
                <a:latin typeface="Calibri" pitchFamily="-109" charset="0"/>
              </a:rPr>
              <a:t>Solving:</a:t>
            </a:r>
            <a:r>
              <a:rPr lang="en-US" altLang="en-US" sz="2400" noProof="1">
                <a:latin typeface="Calibri" pitchFamily="-109" charset="0"/>
                <a:sym typeface="Wingdings" pitchFamily="2" charset="2"/>
              </a:rPr>
              <a:t> x = 9 and y = 36</a:t>
            </a:r>
          </a:p>
          <a:p>
            <a:pPr algn="just" eaLnBrk="1" hangingPunct="1"/>
            <a:endParaRPr lang="en-US" altLang="en-US" sz="2400">
              <a:latin typeface="Calibri" pitchFamily="-109" charset="0"/>
            </a:endParaRPr>
          </a:p>
        </p:txBody>
      </p:sp>
      <p:sp>
        <p:nvSpPr>
          <p:cNvPr id="27661" name="WordArt 21"/>
          <p:cNvSpPr>
            <a:spLocks noChangeArrowheads="1" noChangeShapeType="1" noTextEdit="1"/>
          </p:cNvSpPr>
          <p:nvPr/>
        </p:nvSpPr>
        <p:spPr bwMode="auto">
          <a:xfrm>
            <a:off x="3454400" y="1331913"/>
            <a:ext cx="2259013" cy="430212"/>
          </a:xfrm>
          <a:prstGeom prst="rect">
            <a:avLst/>
          </a:prstGeom>
        </p:spPr>
        <p:txBody>
          <a:bodyPr wrap="none" fromWordArt="1">
            <a:prstTxWarp prst="textPlain">
              <a:avLst>
                <a:gd name="adj" fmla="val 50000"/>
              </a:avLst>
            </a:prstTxWarp>
          </a:bodyPr>
          <a:lstStyle/>
          <a:p>
            <a:pPr>
              <a:defRPr/>
            </a:pPr>
            <a:r>
              <a:rPr lang="en-US" sz="3600" kern="10" dirty="0" smtClean="0">
                <a:ln w="9525">
                  <a:noFill/>
                  <a:round/>
                  <a:headEnd/>
                  <a:tailEnd/>
                </a:ln>
                <a:solidFill>
                  <a:srgbClr val="000066"/>
                </a:solidFill>
                <a:latin typeface="Times New Roman"/>
                <a:cs typeface="Times New Roman"/>
              </a:rPr>
              <a:t>Example (continued)</a:t>
            </a:r>
            <a:r>
              <a:rPr lang="en-US" sz="3600" kern="10" dirty="0" smtClean="0">
                <a:ln w="9525">
                  <a:noFill/>
                  <a:round/>
                  <a:headEnd/>
                  <a:tailEnd/>
                </a:ln>
                <a:solidFill>
                  <a:srgbClr val="000066"/>
                </a:solidFill>
                <a:effectLst>
                  <a:outerShdw dist="45791" dir="2021404" algn="ctr" rotWithShape="0">
                    <a:srgbClr val="B2B2B2">
                      <a:alpha val="79999"/>
                    </a:srgbClr>
                  </a:outerShdw>
                </a:effectLst>
                <a:latin typeface="Times New Roman"/>
                <a:cs typeface="Times New Roman"/>
              </a:rPr>
              <a:t>:</a:t>
            </a:r>
            <a:endParaRPr lang="en-US" sz="3600" kern="10" dirty="0">
              <a:ln w="9525">
                <a:noFill/>
                <a:round/>
                <a:headEnd/>
                <a:tailEnd/>
              </a:ln>
              <a:solidFill>
                <a:srgbClr val="000066"/>
              </a:solidFill>
              <a:effectLst>
                <a:outerShdw dist="45791" dir="2021404" algn="ctr" rotWithShape="0">
                  <a:srgbClr val="B2B2B2">
                    <a:alpha val="79999"/>
                  </a:srgbClr>
                </a:outerShdw>
              </a:effectLst>
              <a:latin typeface="Times New Roman"/>
              <a:cs typeface="Times New Roman"/>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142AD38-09CB-4BAB-B093-17C05B5A730C}" type="slidenum">
              <a:rPr lang="en-US" altLang="en-US">
                <a:solidFill>
                  <a:srgbClr val="898989"/>
                </a:solidFill>
                <a:latin typeface="Calibri" pitchFamily="-109" charset="0"/>
              </a:rPr>
              <a:pPr eaLnBrk="1" hangingPunct="1"/>
              <a:t>27</a:t>
            </a:fld>
            <a:endParaRPr lang="en-US" altLang="en-US">
              <a:solidFill>
                <a:srgbClr val="898989"/>
              </a:solidFill>
              <a:latin typeface="Calibri" pitchFamily="-109" charset="0"/>
            </a:endParaRPr>
          </a:p>
        </p:txBody>
      </p:sp>
      <p:sp>
        <p:nvSpPr>
          <p:cNvPr id="284683" name="AutoShape 11"/>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2765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7671"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7654" name="Picture 13"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14"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15"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65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7672"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7" name="Text Box 17" descr="Recycled paper"/>
          <p:cNvSpPr txBox="1">
            <a:spLocks noChangeArrowheads="1"/>
          </p:cNvSpPr>
          <p:nvPr/>
        </p:nvSpPr>
        <p:spPr bwMode="auto">
          <a:xfrm>
            <a:off x="4146550" y="6477000"/>
            <a:ext cx="1044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Five</a:t>
            </a:r>
          </a:p>
        </p:txBody>
      </p:sp>
      <p:pic>
        <p:nvPicPr>
          <p:cNvPr id="27658" name="Picture 18"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4691" name="AutoShape 19"/>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000" b="1" dirty="0">
                <a:solidFill>
                  <a:srgbClr val="000066"/>
                </a:solidFill>
                <a:latin typeface="Calibri" pitchFamily="-109" charset="0"/>
              </a:rPr>
              <a:t>Example – Income and Substitution </a:t>
            </a:r>
            <a:r>
              <a:rPr lang="en-US" altLang="en-US" sz="3000" b="1" dirty="0" smtClean="0">
                <a:solidFill>
                  <a:srgbClr val="000066"/>
                </a:solidFill>
                <a:latin typeface="Calibri" pitchFamily="-109" charset="0"/>
              </a:rPr>
              <a:t>Effects (</a:t>
            </a:r>
            <a:r>
              <a:rPr lang="en-US" altLang="en-US" sz="3000" b="1" dirty="0" err="1" smtClean="0">
                <a:solidFill>
                  <a:srgbClr val="000066"/>
                </a:solidFill>
                <a:latin typeface="Calibri" pitchFamily="-109" charset="0"/>
              </a:rPr>
              <a:t>con’t</a:t>
            </a:r>
            <a:r>
              <a:rPr lang="en-US" altLang="en-US" sz="3000" b="1" dirty="0" smtClean="0">
                <a:solidFill>
                  <a:srgbClr val="000066"/>
                </a:solidFill>
                <a:latin typeface="Calibri" pitchFamily="-109" charset="0"/>
              </a:rPr>
              <a:t>)</a:t>
            </a:r>
            <a:endParaRPr lang="en-US" altLang="en-US" sz="3000" dirty="0">
              <a:solidFill>
                <a:srgbClr val="000066"/>
              </a:solidFill>
              <a:effectLst>
                <a:outerShdw blurRad="38100" dist="38100" dir="2700000" algn="tl">
                  <a:srgbClr val="000000"/>
                </a:outerShdw>
              </a:effectLst>
              <a:latin typeface="Calibri" pitchFamily="-109" charset="0"/>
            </a:endParaRPr>
          </a:p>
        </p:txBody>
      </p:sp>
      <p:sp>
        <p:nvSpPr>
          <p:cNvPr id="27660" name="Rectangle 20"/>
          <p:cNvSpPr>
            <a:spLocks noChangeArrowheads="1"/>
          </p:cNvSpPr>
          <p:nvPr/>
        </p:nvSpPr>
        <p:spPr bwMode="auto">
          <a:xfrm>
            <a:off x="838200" y="1447800"/>
            <a:ext cx="7924800" cy="489426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400" dirty="0">
                <a:latin typeface="Calibri" pitchFamily="-109" charset="0"/>
              </a:rPr>
              <a:t>Find the decomposition basket B.</a:t>
            </a:r>
          </a:p>
          <a:p>
            <a:pPr algn="just" eaLnBrk="1" hangingPunct="1">
              <a:buFontTx/>
              <a:buAutoNum type="arabicPeriod"/>
            </a:pPr>
            <a:r>
              <a:rPr lang="en-US" altLang="en-US" sz="2400" dirty="0">
                <a:latin typeface="Calibri" pitchFamily="-109" charset="0"/>
              </a:rPr>
              <a:t>It must lie on the </a:t>
            </a:r>
            <a:r>
              <a:rPr lang="en-US" altLang="en-US" sz="2400" i="1" dirty="0">
                <a:latin typeface="Calibri" pitchFamily="-109" charset="0"/>
              </a:rPr>
              <a:t>original</a:t>
            </a:r>
            <a:r>
              <a:rPr lang="en-US" altLang="en-US" sz="2400" dirty="0">
                <a:latin typeface="Calibri" pitchFamily="-109" charset="0"/>
              </a:rPr>
              <a:t> indifference curve U</a:t>
            </a:r>
            <a:r>
              <a:rPr lang="en-US" altLang="en-US" sz="2400" baseline="-25000" dirty="0">
                <a:latin typeface="Calibri" pitchFamily="-109" charset="0"/>
              </a:rPr>
              <a:t>1</a:t>
            </a:r>
            <a:r>
              <a:rPr lang="en-US" altLang="en-US" sz="2400" dirty="0">
                <a:latin typeface="Calibri" pitchFamily="-109" charset="0"/>
              </a:rPr>
              <a:t> along with basket A </a:t>
            </a:r>
            <a:r>
              <a:rPr lang="en-US" altLang="en-US" sz="2400" noProof="1">
                <a:latin typeface="Calibri" pitchFamily="-109" charset="0"/>
                <a:sym typeface="Wingdings" pitchFamily="2" charset="2"/>
              </a:rPr>
              <a:t> </a:t>
            </a:r>
            <a:r>
              <a:rPr lang="en-US" altLang="en-US" sz="2400" dirty="0">
                <a:latin typeface="Calibri" pitchFamily="-109" charset="0"/>
              </a:rPr>
              <a:t>U</a:t>
            </a:r>
            <a:r>
              <a:rPr lang="en-US" altLang="en-US" sz="2400" baseline="-25000" dirty="0">
                <a:latin typeface="Calibri" pitchFamily="-109" charset="0"/>
              </a:rPr>
              <a:t>1</a:t>
            </a:r>
            <a:r>
              <a:rPr lang="en-US" altLang="en-US" sz="2400" dirty="0">
                <a:latin typeface="Calibri" pitchFamily="-109" charset="0"/>
              </a:rPr>
              <a:t> = XY = 4(36) = 144.</a:t>
            </a:r>
          </a:p>
          <a:p>
            <a:pPr algn="just" eaLnBrk="1" hangingPunct="1">
              <a:buFontTx/>
              <a:buAutoNum type="arabicPeriod"/>
            </a:pPr>
            <a:r>
              <a:rPr lang="en-US" altLang="en-US" sz="2400" dirty="0">
                <a:latin typeface="Calibri" pitchFamily="-109" charset="0"/>
              </a:rPr>
              <a:t>It must lie at the point where the decomposition budget line is tangent to the indifference curve.</a:t>
            </a:r>
          </a:p>
          <a:p>
            <a:pPr algn="just" eaLnBrk="1" hangingPunct="1">
              <a:buFontTx/>
              <a:buAutoNum type="arabicPeriod"/>
            </a:pPr>
            <a:r>
              <a:rPr lang="en-US" altLang="en-US" sz="2400" dirty="0">
                <a:latin typeface="Calibri" pitchFamily="-109" charset="0"/>
              </a:rPr>
              <a:t>Price of X (P</a:t>
            </a:r>
            <a:r>
              <a:rPr lang="en-US" altLang="en-US" sz="2400" baseline="-25000" dirty="0">
                <a:latin typeface="Calibri" pitchFamily="-109" charset="0"/>
              </a:rPr>
              <a:t>X</a:t>
            </a:r>
            <a:r>
              <a:rPr lang="en-US" altLang="en-US" sz="2400" dirty="0">
                <a:latin typeface="Calibri" pitchFamily="-109" charset="0"/>
              </a:rPr>
              <a:t>) on the decomposition budget line is final price of $4.</a:t>
            </a:r>
            <a:endParaRPr lang="en-US" altLang="en-US" sz="2400" b="1" dirty="0">
              <a:solidFill>
                <a:srgbClr val="000066"/>
              </a:solidFill>
              <a:latin typeface="Calibri" pitchFamily="-109" charset="0"/>
            </a:endParaRPr>
          </a:p>
          <a:p>
            <a:pPr algn="just" eaLnBrk="1" hangingPunct="1"/>
            <a:endParaRPr lang="en-US" altLang="en-US" sz="2400" b="1" dirty="0">
              <a:solidFill>
                <a:srgbClr val="000066"/>
              </a:solidFill>
              <a:latin typeface="Calibri" pitchFamily="-109" charset="0"/>
            </a:endParaRPr>
          </a:p>
          <a:p>
            <a:pPr algn="just" eaLnBrk="1" hangingPunct="1"/>
            <a:r>
              <a:rPr lang="en-US" altLang="en-US" sz="2400" b="1" dirty="0">
                <a:solidFill>
                  <a:srgbClr val="000066"/>
                </a:solidFill>
                <a:latin typeface="Calibri" pitchFamily="-109" charset="0"/>
              </a:rPr>
              <a:t>Tangency Condition:</a:t>
            </a:r>
            <a:r>
              <a:rPr lang="en-US" altLang="en-US" sz="2400" dirty="0">
                <a:latin typeface="Calibri" pitchFamily="-109" charset="0"/>
              </a:rPr>
              <a:t>  </a:t>
            </a:r>
            <a:r>
              <a:rPr lang="en-US" altLang="en-US" sz="2400" dirty="0" err="1">
                <a:latin typeface="Calibri" pitchFamily="-109" charset="0"/>
              </a:rPr>
              <a:t>MU</a:t>
            </a:r>
            <a:r>
              <a:rPr lang="en-US" altLang="en-US" sz="2400" baseline="-25000" dirty="0" err="1">
                <a:latin typeface="Calibri" pitchFamily="-109" charset="0"/>
              </a:rPr>
              <a:t>x</a:t>
            </a:r>
            <a:r>
              <a:rPr lang="en-US" altLang="en-US" sz="2400" dirty="0">
                <a:latin typeface="Calibri" pitchFamily="-109" charset="0"/>
              </a:rPr>
              <a:t>/</a:t>
            </a:r>
            <a:r>
              <a:rPr lang="en-US" altLang="en-US" sz="2400" dirty="0" err="1">
                <a:latin typeface="Calibri" pitchFamily="-109" charset="0"/>
              </a:rPr>
              <a:t>MU</a:t>
            </a:r>
            <a:r>
              <a:rPr lang="en-US" altLang="en-US" sz="2400" baseline="-25000" dirty="0" err="1">
                <a:latin typeface="Calibri" pitchFamily="-109" charset="0"/>
              </a:rPr>
              <a:t>y</a:t>
            </a:r>
            <a:r>
              <a:rPr lang="en-US" altLang="en-US" sz="2400" dirty="0">
                <a:latin typeface="Calibri" pitchFamily="-109" charset="0"/>
              </a:rPr>
              <a:t> = </a:t>
            </a:r>
            <a:r>
              <a:rPr lang="en-US" altLang="en-US" sz="2400" dirty="0" err="1">
                <a:latin typeface="Calibri" pitchFamily="-109" charset="0"/>
              </a:rPr>
              <a:t>P</a:t>
            </a:r>
            <a:r>
              <a:rPr lang="en-US" altLang="en-US" sz="2400" baseline="-25000" dirty="0" err="1">
                <a:latin typeface="Calibri" pitchFamily="-109" charset="0"/>
              </a:rPr>
              <a:t>x</a:t>
            </a:r>
            <a:r>
              <a:rPr lang="en-US" altLang="en-US" sz="2400" dirty="0">
                <a:latin typeface="Calibri" pitchFamily="-109" charset="0"/>
              </a:rPr>
              <a:t>/</a:t>
            </a:r>
            <a:r>
              <a:rPr lang="en-US" altLang="en-US" sz="2400" dirty="0" err="1">
                <a:latin typeface="Calibri" pitchFamily="-109" charset="0"/>
              </a:rPr>
              <a:t>P</a:t>
            </a:r>
            <a:r>
              <a:rPr lang="en-US" altLang="en-US" sz="2400" baseline="-25000" dirty="0" err="1">
                <a:latin typeface="Calibri" pitchFamily="-109" charset="0"/>
              </a:rPr>
              <a:t>y</a:t>
            </a:r>
            <a:r>
              <a:rPr lang="en-US" altLang="en-US" sz="2400" dirty="0">
                <a:latin typeface="Calibri" pitchFamily="-109" charset="0"/>
              </a:rPr>
              <a:t> </a:t>
            </a:r>
            <a:r>
              <a:rPr lang="en-US" altLang="en-US" sz="2400" noProof="1">
                <a:latin typeface="Calibri" pitchFamily="-109" charset="0"/>
                <a:sym typeface="Wingdings" pitchFamily="2" charset="2"/>
              </a:rPr>
              <a:t> y = 4x</a:t>
            </a:r>
          </a:p>
          <a:p>
            <a:pPr algn="just" eaLnBrk="1" hangingPunct="1"/>
            <a:r>
              <a:rPr lang="en-US" altLang="en-US" sz="2400" noProof="1">
                <a:latin typeface="Calibri" pitchFamily="-109" charset="0"/>
                <a:sym typeface="Wingdings" pitchFamily="2" charset="2"/>
              </a:rPr>
              <a:t>Combined with XY = 144   x = 6, y = 24</a:t>
            </a:r>
          </a:p>
          <a:p>
            <a:pPr algn="just" eaLnBrk="1" hangingPunct="1"/>
            <a:endParaRPr lang="en-US" altLang="en-US" sz="2400" noProof="1">
              <a:latin typeface="Calibri" pitchFamily="-109" charset="0"/>
              <a:sym typeface="Wingdings" pitchFamily="2" charset="2"/>
            </a:endParaRPr>
          </a:p>
          <a:p>
            <a:pPr algn="just" eaLnBrk="1" hangingPunct="1"/>
            <a:r>
              <a:rPr lang="en-US" altLang="en-US" sz="2400" dirty="0">
                <a:latin typeface="Calibri" pitchFamily="-109" charset="0"/>
              </a:rPr>
              <a:t>Substitution Effect: 6 – 4 = 2 units of </a:t>
            </a:r>
            <a:r>
              <a:rPr lang="en-US" altLang="en-US" sz="2400" dirty="0" smtClean="0">
                <a:latin typeface="Calibri" pitchFamily="-109" charset="0"/>
              </a:rPr>
              <a:t>X</a:t>
            </a:r>
            <a:r>
              <a:rPr lang="en-US" altLang="en-US" sz="2400" dirty="0" smtClean="0">
                <a:solidFill>
                  <a:srgbClr val="FF0000"/>
                </a:solidFill>
                <a:latin typeface="Calibri" pitchFamily="-109" charset="0"/>
              </a:rPr>
              <a:t>; 24 – 36 = -12 units of Y </a:t>
            </a:r>
            <a:endParaRPr lang="en-US" altLang="en-US" sz="2400" dirty="0">
              <a:solidFill>
                <a:srgbClr val="FF0000"/>
              </a:solidFill>
              <a:latin typeface="Calibri" pitchFamily="-109" charset="0"/>
            </a:endParaRPr>
          </a:p>
          <a:p>
            <a:pPr algn="just" eaLnBrk="1" hangingPunct="1"/>
            <a:r>
              <a:rPr lang="en-US" altLang="en-US" sz="2400" dirty="0">
                <a:latin typeface="Calibri" pitchFamily="-109" charset="0"/>
              </a:rPr>
              <a:t>Income Effect: 9 – 6 = 3 units of </a:t>
            </a:r>
            <a:r>
              <a:rPr lang="en-US" altLang="en-US" sz="2400" dirty="0">
                <a:latin typeface="Calibri" pitchFamily="-109" charset="0"/>
              </a:rPr>
              <a:t>X </a:t>
            </a:r>
            <a:r>
              <a:rPr lang="en-US" altLang="en-US" sz="2400" dirty="0">
                <a:solidFill>
                  <a:srgbClr val="FF0000"/>
                </a:solidFill>
                <a:latin typeface="Calibri" pitchFamily="-109" charset="0"/>
              </a:rPr>
              <a:t>; </a:t>
            </a:r>
            <a:r>
              <a:rPr lang="en-US" altLang="en-US" sz="2400" dirty="0" smtClean="0">
                <a:solidFill>
                  <a:srgbClr val="FF0000"/>
                </a:solidFill>
                <a:latin typeface="Calibri" pitchFamily="-109" charset="0"/>
              </a:rPr>
              <a:t>36 </a:t>
            </a:r>
            <a:r>
              <a:rPr lang="en-US" altLang="en-US" sz="2400" dirty="0">
                <a:solidFill>
                  <a:srgbClr val="FF0000"/>
                </a:solidFill>
                <a:latin typeface="Calibri" pitchFamily="-109" charset="0"/>
              </a:rPr>
              <a:t>– </a:t>
            </a:r>
            <a:r>
              <a:rPr lang="en-US" altLang="en-US" sz="2400" dirty="0" smtClean="0">
                <a:solidFill>
                  <a:srgbClr val="FF0000"/>
                </a:solidFill>
                <a:latin typeface="Calibri" pitchFamily="-109" charset="0"/>
              </a:rPr>
              <a:t>24 </a:t>
            </a:r>
            <a:r>
              <a:rPr lang="en-US" altLang="en-US" sz="2400" dirty="0">
                <a:solidFill>
                  <a:srgbClr val="FF0000"/>
                </a:solidFill>
                <a:latin typeface="Calibri" pitchFamily="-109" charset="0"/>
              </a:rPr>
              <a:t>= </a:t>
            </a:r>
            <a:r>
              <a:rPr lang="en-US" altLang="en-US" sz="2400" dirty="0" smtClean="0">
                <a:solidFill>
                  <a:srgbClr val="FF0000"/>
                </a:solidFill>
                <a:latin typeface="Calibri" pitchFamily="-109" charset="0"/>
              </a:rPr>
              <a:t>12 </a:t>
            </a:r>
            <a:r>
              <a:rPr lang="en-US" altLang="en-US" sz="2400" dirty="0">
                <a:solidFill>
                  <a:srgbClr val="FF0000"/>
                </a:solidFill>
                <a:latin typeface="Calibri" pitchFamily="-109" charset="0"/>
              </a:rPr>
              <a:t>units of Y</a:t>
            </a:r>
            <a:endParaRPr lang="en-US" altLang="en-US" sz="2400" dirty="0">
              <a:solidFill>
                <a:srgbClr val="FF0000"/>
              </a:solidFill>
              <a:latin typeface="Calibri" pitchFamily="-109" charset="0"/>
            </a:endParaRPr>
          </a:p>
        </p:txBody>
      </p:sp>
      <p:sp>
        <p:nvSpPr>
          <p:cNvPr id="2" name="Footer Placeholder 1"/>
          <p:cNvSpPr>
            <a:spLocks noGrp="1"/>
          </p:cNvSpPr>
          <p:nvPr>
            <p:ph type="ftr" sz="quarter" idx="11"/>
          </p:nvPr>
        </p:nvSpPr>
        <p:spPr/>
        <p:txBody>
          <a:bodyPr/>
          <a:lstStyle/>
          <a:p>
            <a:r>
              <a:rPr lang="en-US" altLang="en-US" dirty="0" smtClean="0"/>
              <a:t>Copyright (c)2014 John Wiley &amp; Sons, Inc.</a:t>
            </a:r>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idx="1"/>
          </p:nvPr>
        </p:nvSpPr>
        <p:spPr/>
        <p:txBody>
          <a:bodyPr/>
          <a:lstStyle/>
          <a:p>
            <a:r>
              <a:rPr lang="en-US" altLang="en-US" smtClean="0"/>
              <a:t>If one consumer's demand for a good changes with the number of other consumers who buy the good, there are </a:t>
            </a:r>
            <a:r>
              <a:rPr lang="en-US" altLang="en-US" smtClean="0">
                <a:solidFill>
                  <a:srgbClr val="000066"/>
                </a:solidFill>
              </a:rPr>
              <a:t>network externalities.</a:t>
            </a:r>
          </a:p>
          <a:p>
            <a:endParaRPr lang="en-US" altLang="en-US" smtClean="0"/>
          </a:p>
        </p:txBody>
      </p:sp>
      <p:sp>
        <p:nvSpPr>
          <p:cNvPr id="5" name="AutoShape 46"/>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109" charset="0"/>
              </a:rPr>
              <a:t>Network Externalities</a:t>
            </a:r>
            <a:endParaRPr lang="en-US" altLang="en-US" sz="3600" dirty="0">
              <a:solidFill>
                <a:srgbClr val="000066"/>
              </a:solidFill>
              <a:effectLst>
                <a:outerShdw blurRad="38100" dist="38100" dir="2700000" algn="tl">
                  <a:srgbClr val="000000"/>
                </a:outerShdw>
              </a:effectLst>
              <a:latin typeface="Calibri" pitchFamily="-109"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
        <p:nvSpPr>
          <p:cNvPr id="3" name="Slide Number Placeholder 2"/>
          <p:cNvSpPr>
            <a:spLocks noGrp="1"/>
          </p:cNvSpPr>
          <p:nvPr>
            <p:ph type="sldNum" sz="quarter" idx="12"/>
          </p:nvPr>
        </p:nvSpPr>
        <p:spPr/>
        <p:txBody>
          <a:bodyPr/>
          <a:lstStyle/>
          <a:p>
            <a:fld id="{2BFC8E0A-2B34-44AA-9279-6684CF877F22}" type="slidenum">
              <a:rPr lang="en-US" altLang="en-US" smtClean="0"/>
              <a:pPr/>
              <a:t>28</a:t>
            </a:fld>
            <a:endParaRPr lang="en-US"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p:txBody>
          <a:bodyPr/>
          <a:lstStyle/>
          <a:p>
            <a:r>
              <a:rPr lang="en-US" altLang="en-US" smtClean="0"/>
              <a:t>Bandwagon effect:  A positive network externality that refers to the increase in each consumer’s demand for a good as more consumers buy the good</a:t>
            </a:r>
          </a:p>
        </p:txBody>
      </p:sp>
      <p:sp>
        <p:nvSpPr>
          <p:cNvPr id="5" name="AutoShape 46"/>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a:solidFill>
                  <a:srgbClr val="000066"/>
                </a:solidFill>
                <a:latin typeface="Calibri" pitchFamily="-109" charset="0"/>
              </a:rPr>
              <a:t>Network Externalities</a:t>
            </a:r>
            <a:endParaRPr lang="en-US" altLang="en-US" sz="3600">
              <a:solidFill>
                <a:srgbClr val="000066"/>
              </a:solidFill>
              <a:effectLst>
                <a:outerShdw blurRad="38100" dist="38100" dir="2700000" algn="tl">
                  <a:srgbClr val="000000"/>
                </a:outerShdw>
              </a:effectLst>
              <a:latin typeface="Calibri" pitchFamily="-109"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
        <p:nvSpPr>
          <p:cNvPr id="3" name="Slide Number Placeholder 2"/>
          <p:cNvSpPr>
            <a:spLocks noGrp="1"/>
          </p:cNvSpPr>
          <p:nvPr>
            <p:ph type="sldNum" sz="quarter" idx="12"/>
          </p:nvPr>
        </p:nvSpPr>
        <p:spPr/>
        <p:txBody>
          <a:bodyPr/>
          <a:lstStyle/>
          <a:p>
            <a:fld id="{2BFC8E0A-2B34-44AA-9279-6684CF877F22}" type="slidenum">
              <a:rPr lang="en-US" altLang="en-US" smtClean="0"/>
              <a:pPr/>
              <a:t>29</a:t>
            </a:fld>
            <a:endParaRPr lang="en-US"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1E06B7E-0DC7-42FF-BAAD-7A48E9FF2F47}" type="slidenum">
              <a:rPr lang="en-US" altLang="en-US">
                <a:solidFill>
                  <a:srgbClr val="898989"/>
                </a:solidFill>
                <a:latin typeface="Calibri" pitchFamily="-109" charset="0"/>
              </a:rPr>
              <a:pPr eaLnBrk="1" hangingPunct="1"/>
              <a:t>3</a:t>
            </a:fld>
            <a:endParaRPr lang="en-US" altLang="en-US">
              <a:solidFill>
                <a:srgbClr val="898989"/>
              </a:solidFill>
              <a:latin typeface="Calibri" pitchFamily="-109" charset="0"/>
            </a:endParaRPr>
          </a:p>
        </p:txBody>
      </p:sp>
      <p:sp>
        <p:nvSpPr>
          <p:cNvPr id="1132546" name="AutoShape 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109" charset="0"/>
              </a:rPr>
              <a:t>Chapter Five Overview</a:t>
            </a:r>
            <a:endParaRPr lang="en-US" altLang="en-US" sz="2400">
              <a:solidFill>
                <a:srgbClr val="000066"/>
              </a:solidFill>
              <a:effectLst>
                <a:outerShdw blurRad="38100" dist="38100" dir="2700000" algn="tl">
                  <a:srgbClr val="000000"/>
                </a:outerShdw>
              </a:effectLst>
              <a:latin typeface="Calibri" pitchFamily="-109" charset="0"/>
            </a:endParaRPr>
          </a:p>
        </p:txBody>
      </p:sp>
      <p:sp>
        <p:nvSpPr>
          <p:cNvPr id="1132547" name="Text Box 3" descr="Newsprint"/>
          <p:cNvSpPr txBox="1">
            <a:spLocks noChangeArrowheads="1"/>
          </p:cNvSpPr>
          <p:nvPr/>
        </p:nvSpPr>
        <p:spPr bwMode="auto">
          <a:xfrm>
            <a:off x="609600" y="1676400"/>
            <a:ext cx="7848600" cy="1754188"/>
          </a:xfrm>
          <a:prstGeom prst="rect">
            <a:avLst/>
          </a:prstGeom>
          <a:blipFill dpi="0" rotWithShape="1">
            <a:blip r:embed="rId3" cstate="print"/>
            <a:srcRect/>
            <a:tile tx="0" ty="0" sx="100000" sy="100000" flip="none" algn="tl"/>
          </a:blipFill>
          <a:ln w="9525">
            <a:noFill/>
            <a:miter lim="800000"/>
            <a:headEnd/>
            <a:tailEnd/>
          </a:ln>
          <a:effectLst>
            <a:outerShdw dist="107763" dir="2700000" algn="ctr" rotWithShape="0">
              <a:schemeClr val="bg2">
                <a:alpha val="50000"/>
              </a:schemeClr>
            </a:outerShdw>
          </a:effectLst>
        </p:spPr>
        <p:txBody>
          <a:bodyPr>
            <a:spAutoFit/>
          </a:bodyPr>
          <a:lstStyle/>
          <a:p>
            <a:pPr marL="342900" indent="-342900" fontAlgn="auto">
              <a:spcBef>
                <a:spcPts val="0"/>
              </a:spcBef>
              <a:spcAft>
                <a:spcPts val="0"/>
              </a:spcAft>
              <a:defRPr/>
            </a:pPr>
            <a:r>
              <a:rPr lang="en-US" sz="3600" dirty="0">
                <a:latin typeface="+mn-lt"/>
              </a:rPr>
              <a:t>The Effects of a Change in Price</a:t>
            </a:r>
          </a:p>
          <a:p>
            <a:pPr marL="800100" lvl="1" indent="-342900" fontAlgn="auto">
              <a:spcBef>
                <a:spcPts val="0"/>
              </a:spcBef>
              <a:spcAft>
                <a:spcPts val="0"/>
              </a:spcAft>
              <a:buFont typeface="Arial" pitchFamily="34" charset="0"/>
              <a:buChar char="•"/>
              <a:defRPr/>
            </a:pPr>
            <a:r>
              <a:rPr lang="en-US" sz="3600" dirty="0">
                <a:latin typeface="+mn-lt"/>
              </a:rPr>
              <a:t>Optimal Choice</a:t>
            </a:r>
          </a:p>
          <a:p>
            <a:pPr marL="800100" lvl="1" indent="-342900" fontAlgn="auto">
              <a:spcBef>
                <a:spcPts val="0"/>
              </a:spcBef>
              <a:spcAft>
                <a:spcPts val="0"/>
              </a:spcAft>
              <a:buFont typeface="Arial" pitchFamily="34" charset="0"/>
              <a:buChar char="•"/>
              <a:defRPr/>
            </a:pPr>
            <a:r>
              <a:rPr lang="en-US" sz="3600" dirty="0">
                <a:latin typeface="+mn-lt"/>
              </a:rPr>
              <a:t>Demand Curve</a:t>
            </a:r>
          </a:p>
        </p:txBody>
      </p:sp>
      <p:sp>
        <p:nvSpPr>
          <p:cNvPr id="1132548"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205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071" name="Clip" r:id="rId4" imgW="1819440" imgH="1816920" progId="MS_ClipArt_Gallery.2">
                  <p:embed/>
                </p:oleObj>
              </mc:Choice>
              <mc:Fallback>
                <p:oleObj name="Clip" r:id="rId4" imgW="1819440" imgH="1816920" progId="MS_ClipArt_Gallery.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56" name="Picture 6" descr="Recycled paper">
            <a:hlinkClick r:id="" action="ppaction://hlinkshowjump?jump=lastslide" highlightClick="1"/>
            <a:hlinkHover r:id="" action="ppaction://noaction" highlightClick="1"/>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7" descr="Recycled paper">
            <a:hlinkClick r:id="" action="ppaction://hlinkshowjump?jump=nextslide"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51" name="Object 3">
            <a:hlinkClick r:id="rId9"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072" name="Clip" r:id="rId10" imgW="1819440" imgH="1815840" progId="MS_ClipArt_Gallery.2">
                  <p:embed/>
                </p:oleObj>
              </mc:Choice>
              <mc:Fallback>
                <p:oleObj name="Clip" r:id="rId10" imgW="1819440" imgH="1815840" progId="MS_ClipArt_Gallery.2">
                  <p:embed/>
                  <p:pic>
                    <p:nvPicPr>
                      <p:cNvPr id="0" name="Object 3"/>
                      <p:cNvPicPr>
                        <a:picLocks noChangeAspect="1" noChangeArrowheads="1"/>
                      </p:cNvPicPr>
                      <p:nvPr/>
                    </p:nvPicPr>
                    <p:blipFill>
                      <a:blip r:embed="rId11">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9" name="Text Box 10" descr="Recycled paper"/>
          <p:cNvSpPr txBox="1">
            <a:spLocks noChangeArrowheads="1"/>
          </p:cNvSpPr>
          <p:nvPr/>
        </p:nvSpPr>
        <p:spPr bwMode="auto">
          <a:xfrm>
            <a:off x="4146550" y="6477000"/>
            <a:ext cx="1044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Five</a:t>
            </a:r>
          </a:p>
        </p:txBody>
      </p:sp>
      <p:pic>
        <p:nvPicPr>
          <p:cNvPr id="2060"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4"/>
          <p:cNvSpPr>
            <a:spLocks noChangeShapeType="1"/>
          </p:cNvSpPr>
          <p:nvPr/>
        </p:nvSpPr>
        <p:spPr bwMode="auto">
          <a:xfrm>
            <a:off x="854075" y="6207125"/>
            <a:ext cx="61722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15" name="Line 5"/>
          <p:cNvSpPr>
            <a:spLocks noChangeShapeType="1"/>
          </p:cNvSpPr>
          <p:nvPr/>
        </p:nvSpPr>
        <p:spPr bwMode="auto">
          <a:xfrm flipH="1" flipV="1">
            <a:off x="838200" y="1752600"/>
            <a:ext cx="15875" cy="4454525"/>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16" name="Text Box 7"/>
          <p:cNvSpPr txBox="1">
            <a:spLocks noChangeArrowheads="1"/>
          </p:cNvSpPr>
          <p:nvPr/>
        </p:nvSpPr>
        <p:spPr bwMode="auto">
          <a:xfrm>
            <a:off x="808038" y="1600200"/>
            <a:ext cx="515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t>P</a:t>
            </a:r>
            <a:r>
              <a:rPr lang="en-GB" altLang="en-US" sz="2400" b="1" baseline="-25000"/>
              <a:t>X</a:t>
            </a:r>
            <a:endParaRPr lang="en-GB" altLang="en-US" sz="2400" b="1"/>
          </a:p>
        </p:txBody>
      </p:sp>
      <p:sp>
        <p:nvSpPr>
          <p:cNvPr id="38917" name="Line 8"/>
          <p:cNvSpPr>
            <a:spLocks noChangeShapeType="1"/>
          </p:cNvSpPr>
          <p:nvPr/>
        </p:nvSpPr>
        <p:spPr bwMode="auto">
          <a:xfrm>
            <a:off x="1463675" y="2854325"/>
            <a:ext cx="2133600" cy="2819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18" name="Line 9"/>
          <p:cNvSpPr>
            <a:spLocks noChangeShapeType="1"/>
          </p:cNvSpPr>
          <p:nvPr/>
        </p:nvSpPr>
        <p:spPr bwMode="auto">
          <a:xfrm>
            <a:off x="2530475" y="1939925"/>
            <a:ext cx="2819400" cy="3657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19" name="Text Box 10"/>
          <p:cNvSpPr txBox="1">
            <a:spLocks noChangeArrowheads="1"/>
          </p:cNvSpPr>
          <p:nvPr/>
        </p:nvSpPr>
        <p:spPr bwMode="auto">
          <a:xfrm>
            <a:off x="1219200" y="2362200"/>
            <a:ext cx="60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t>D</a:t>
            </a:r>
            <a:r>
              <a:rPr lang="en-GB" altLang="en-US" sz="2400" b="1" baseline="-25000"/>
              <a:t>30</a:t>
            </a:r>
            <a:endParaRPr lang="en-GB" altLang="en-US" sz="2400" b="1"/>
          </a:p>
        </p:txBody>
      </p:sp>
      <p:sp>
        <p:nvSpPr>
          <p:cNvPr id="38920" name="Text Box 11"/>
          <p:cNvSpPr txBox="1">
            <a:spLocks noChangeArrowheads="1"/>
          </p:cNvSpPr>
          <p:nvPr/>
        </p:nvSpPr>
        <p:spPr bwMode="auto">
          <a:xfrm>
            <a:off x="2347913" y="1482725"/>
            <a:ext cx="608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t>D</a:t>
            </a:r>
            <a:r>
              <a:rPr lang="en-GB" altLang="en-US" sz="2400" b="1" baseline="-25000"/>
              <a:t>60</a:t>
            </a:r>
            <a:endParaRPr lang="en-GB" altLang="en-US" sz="2400" b="1"/>
          </a:p>
        </p:txBody>
      </p:sp>
      <p:sp>
        <p:nvSpPr>
          <p:cNvPr id="38921" name="Line 12"/>
          <p:cNvSpPr>
            <a:spLocks noChangeShapeType="1"/>
          </p:cNvSpPr>
          <p:nvPr/>
        </p:nvSpPr>
        <p:spPr bwMode="auto">
          <a:xfrm>
            <a:off x="1235075" y="3387725"/>
            <a:ext cx="4876800" cy="17526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22" name="Text Box 13"/>
          <p:cNvSpPr txBox="1">
            <a:spLocks noChangeArrowheads="1"/>
          </p:cNvSpPr>
          <p:nvPr/>
        </p:nvSpPr>
        <p:spPr bwMode="auto">
          <a:xfrm>
            <a:off x="6172200" y="4953000"/>
            <a:ext cx="2343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t>Market Demand</a:t>
            </a:r>
          </a:p>
        </p:txBody>
      </p:sp>
      <p:sp>
        <p:nvSpPr>
          <p:cNvPr id="38923" name="Line 14"/>
          <p:cNvSpPr>
            <a:spLocks noChangeShapeType="1"/>
          </p:cNvSpPr>
          <p:nvPr/>
        </p:nvSpPr>
        <p:spPr bwMode="auto">
          <a:xfrm>
            <a:off x="2149475" y="3692525"/>
            <a:ext cx="0"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24" name="Line 15"/>
          <p:cNvSpPr>
            <a:spLocks noChangeShapeType="1"/>
          </p:cNvSpPr>
          <p:nvPr/>
        </p:nvSpPr>
        <p:spPr bwMode="auto">
          <a:xfrm flipH="1">
            <a:off x="854075" y="3692525"/>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25" name="Line 16"/>
          <p:cNvSpPr>
            <a:spLocks noChangeShapeType="1"/>
          </p:cNvSpPr>
          <p:nvPr/>
        </p:nvSpPr>
        <p:spPr bwMode="auto">
          <a:xfrm flipH="1">
            <a:off x="854075" y="4606925"/>
            <a:ext cx="388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26" name="Line 17"/>
          <p:cNvSpPr>
            <a:spLocks noChangeShapeType="1"/>
          </p:cNvSpPr>
          <p:nvPr/>
        </p:nvSpPr>
        <p:spPr bwMode="auto">
          <a:xfrm>
            <a:off x="2759075" y="4606925"/>
            <a:ext cx="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27" name="Text Box 18"/>
          <p:cNvSpPr txBox="1">
            <a:spLocks noChangeArrowheads="1"/>
          </p:cNvSpPr>
          <p:nvPr/>
        </p:nvSpPr>
        <p:spPr bwMode="auto">
          <a:xfrm>
            <a:off x="1920875" y="3311525"/>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b="1"/>
              <a:t>•</a:t>
            </a:r>
          </a:p>
        </p:txBody>
      </p:sp>
      <p:sp>
        <p:nvSpPr>
          <p:cNvPr id="38928" name="Text Box 19"/>
          <p:cNvSpPr txBox="1">
            <a:spLocks noChangeArrowheads="1"/>
          </p:cNvSpPr>
          <p:nvPr/>
        </p:nvSpPr>
        <p:spPr bwMode="auto">
          <a:xfrm>
            <a:off x="2606675" y="4149725"/>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b="1"/>
              <a:t>•</a:t>
            </a:r>
          </a:p>
        </p:txBody>
      </p:sp>
      <p:sp>
        <p:nvSpPr>
          <p:cNvPr id="38929" name="Text Box 20"/>
          <p:cNvSpPr txBox="1">
            <a:spLocks noChangeArrowheads="1"/>
          </p:cNvSpPr>
          <p:nvPr/>
        </p:nvSpPr>
        <p:spPr bwMode="auto">
          <a:xfrm>
            <a:off x="4359275" y="4149725"/>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b="1"/>
              <a:t>•</a:t>
            </a:r>
          </a:p>
        </p:txBody>
      </p:sp>
      <p:sp>
        <p:nvSpPr>
          <p:cNvPr id="38930" name="Text Box 21"/>
          <p:cNvSpPr txBox="1">
            <a:spLocks noChangeArrowheads="1"/>
          </p:cNvSpPr>
          <p:nvPr/>
        </p:nvSpPr>
        <p:spPr bwMode="auto">
          <a:xfrm>
            <a:off x="2057400" y="32766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t>A</a:t>
            </a:r>
          </a:p>
        </p:txBody>
      </p:sp>
      <p:sp>
        <p:nvSpPr>
          <p:cNvPr id="38931" name="Text Box 22"/>
          <p:cNvSpPr txBox="1">
            <a:spLocks noChangeArrowheads="1"/>
          </p:cNvSpPr>
          <p:nvPr/>
        </p:nvSpPr>
        <p:spPr bwMode="auto">
          <a:xfrm>
            <a:off x="2743200" y="41148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t>B</a:t>
            </a:r>
          </a:p>
        </p:txBody>
      </p:sp>
      <p:sp>
        <p:nvSpPr>
          <p:cNvPr id="38932" name="Text Box 23"/>
          <p:cNvSpPr txBox="1">
            <a:spLocks noChangeArrowheads="1"/>
          </p:cNvSpPr>
          <p:nvPr/>
        </p:nvSpPr>
        <p:spPr bwMode="auto">
          <a:xfrm>
            <a:off x="4495800" y="41148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t>C</a:t>
            </a:r>
          </a:p>
        </p:txBody>
      </p:sp>
      <p:sp>
        <p:nvSpPr>
          <p:cNvPr id="38933" name="Text Box 24"/>
          <p:cNvSpPr txBox="1">
            <a:spLocks noChangeArrowheads="1"/>
          </p:cNvSpPr>
          <p:nvPr/>
        </p:nvSpPr>
        <p:spPr bwMode="auto">
          <a:xfrm>
            <a:off x="381000" y="3429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t>20</a:t>
            </a:r>
          </a:p>
        </p:txBody>
      </p:sp>
      <p:sp>
        <p:nvSpPr>
          <p:cNvPr id="38934" name="Text Box 25"/>
          <p:cNvSpPr txBox="1">
            <a:spLocks noChangeArrowheads="1"/>
          </p:cNvSpPr>
          <p:nvPr/>
        </p:nvSpPr>
        <p:spPr bwMode="auto">
          <a:xfrm>
            <a:off x="381000" y="4343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t>10</a:t>
            </a:r>
          </a:p>
        </p:txBody>
      </p:sp>
      <p:sp>
        <p:nvSpPr>
          <p:cNvPr id="38935" name="Line 27"/>
          <p:cNvSpPr>
            <a:spLocks noChangeShapeType="1"/>
          </p:cNvSpPr>
          <p:nvPr/>
        </p:nvSpPr>
        <p:spPr bwMode="auto">
          <a:xfrm>
            <a:off x="4587875" y="4606925"/>
            <a:ext cx="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36" name="Text Box 28"/>
          <p:cNvSpPr txBox="1">
            <a:spLocks noChangeArrowheads="1"/>
          </p:cNvSpPr>
          <p:nvPr/>
        </p:nvSpPr>
        <p:spPr bwMode="auto">
          <a:xfrm>
            <a:off x="4343400" y="6172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t>60</a:t>
            </a:r>
          </a:p>
        </p:txBody>
      </p:sp>
      <p:sp>
        <p:nvSpPr>
          <p:cNvPr id="38937" name="Line 29"/>
          <p:cNvSpPr>
            <a:spLocks noChangeShapeType="1"/>
          </p:cNvSpPr>
          <p:nvPr/>
        </p:nvSpPr>
        <p:spPr bwMode="auto">
          <a:xfrm>
            <a:off x="2530475" y="5902325"/>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38" name="Line 30"/>
          <p:cNvSpPr>
            <a:spLocks noChangeShapeType="1"/>
          </p:cNvSpPr>
          <p:nvPr/>
        </p:nvSpPr>
        <p:spPr bwMode="auto">
          <a:xfrm flipH="1">
            <a:off x="2149475" y="5902325"/>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39" name="Line 31"/>
          <p:cNvSpPr>
            <a:spLocks noChangeShapeType="1"/>
          </p:cNvSpPr>
          <p:nvPr/>
        </p:nvSpPr>
        <p:spPr bwMode="auto">
          <a:xfrm flipH="1">
            <a:off x="2835275" y="5902325"/>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40" name="Line 32"/>
          <p:cNvSpPr>
            <a:spLocks noChangeShapeType="1"/>
          </p:cNvSpPr>
          <p:nvPr/>
        </p:nvSpPr>
        <p:spPr bwMode="auto">
          <a:xfrm>
            <a:off x="3597275" y="5902325"/>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41" name="Text Box 33"/>
          <p:cNvSpPr txBox="1">
            <a:spLocks noChangeArrowheads="1"/>
          </p:cNvSpPr>
          <p:nvPr/>
        </p:nvSpPr>
        <p:spPr bwMode="auto">
          <a:xfrm>
            <a:off x="2133600" y="4973638"/>
            <a:ext cx="7048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600" b="1"/>
              <a:t>Pure</a:t>
            </a:r>
          </a:p>
          <a:p>
            <a:r>
              <a:rPr lang="en-GB" altLang="en-US" sz="1600" b="1"/>
              <a:t>Price</a:t>
            </a:r>
          </a:p>
          <a:p>
            <a:r>
              <a:rPr lang="en-GB" altLang="en-US" sz="1600" b="1"/>
              <a:t>Effect</a:t>
            </a:r>
          </a:p>
        </p:txBody>
      </p:sp>
      <p:sp>
        <p:nvSpPr>
          <p:cNvPr id="38942" name="Text Box 34"/>
          <p:cNvSpPr txBox="1">
            <a:spLocks noChangeArrowheads="1"/>
          </p:cNvSpPr>
          <p:nvPr/>
        </p:nvSpPr>
        <p:spPr bwMode="auto">
          <a:xfrm>
            <a:off x="2835275" y="5583238"/>
            <a:ext cx="1841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600" b="1"/>
              <a:t>Bandwagon Effect</a:t>
            </a:r>
          </a:p>
        </p:txBody>
      </p:sp>
      <p:sp>
        <p:nvSpPr>
          <p:cNvPr id="38943" name="Text Box 35"/>
          <p:cNvSpPr txBox="1">
            <a:spLocks noChangeArrowheads="1"/>
          </p:cNvSpPr>
          <p:nvPr/>
        </p:nvSpPr>
        <p:spPr bwMode="auto">
          <a:xfrm>
            <a:off x="5638800" y="2209800"/>
            <a:ext cx="2773363"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GB" altLang="en-US" sz="2400">
                <a:solidFill>
                  <a:srgbClr val="000066"/>
                </a:solidFill>
              </a:rPr>
              <a:t>Bandwagon Effect:</a:t>
            </a:r>
          </a:p>
          <a:p>
            <a:pPr algn="just">
              <a:buFontTx/>
              <a:buChar char="•"/>
            </a:pPr>
            <a:r>
              <a:rPr lang="en-GB" altLang="en-US" sz="2400">
                <a:solidFill>
                  <a:srgbClr val="000066"/>
                </a:solidFill>
              </a:rPr>
              <a:t> </a:t>
            </a:r>
            <a:r>
              <a:rPr lang="en-GB" altLang="en-US" sz="2000" i="1"/>
              <a:t>(increased quantity demanded when more consumers purchase)</a:t>
            </a:r>
          </a:p>
        </p:txBody>
      </p:sp>
      <p:sp>
        <p:nvSpPr>
          <p:cNvPr id="35" name="AutoShape 46"/>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a:solidFill>
                  <a:srgbClr val="000066"/>
                </a:solidFill>
                <a:latin typeface="Calibri" pitchFamily="-109" charset="0"/>
              </a:rPr>
              <a:t>Network Externalities</a:t>
            </a:r>
            <a:endParaRPr lang="en-US" altLang="en-US" sz="3600">
              <a:solidFill>
                <a:srgbClr val="000066"/>
              </a:solidFill>
              <a:effectLst>
                <a:outerShdw blurRad="38100" dist="38100" dir="2700000" algn="tl">
                  <a:srgbClr val="000000"/>
                </a:outerShdw>
              </a:effectLst>
              <a:latin typeface="Calibri" pitchFamily="-109"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
        <p:nvSpPr>
          <p:cNvPr id="3" name="Slide Number Placeholder 2"/>
          <p:cNvSpPr>
            <a:spLocks noGrp="1"/>
          </p:cNvSpPr>
          <p:nvPr>
            <p:ph type="sldNum" sz="quarter" idx="12"/>
          </p:nvPr>
        </p:nvSpPr>
        <p:spPr/>
        <p:txBody>
          <a:bodyPr/>
          <a:lstStyle/>
          <a:p>
            <a:fld id="{2BFC8E0A-2B34-44AA-9279-6684CF877F22}" type="slidenum">
              <a:rPr lang="en-US" altLang="en-US" smtClean="0"/>
              <a:pPr/>
              <a:t>30</a:t>
            </a:fld>
            <a:endParaRPr lang="en-US"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p:cNvSpPr>
            <a:spLocks noGrp="1"/>
          </p:cNvSpPr>
          <p:nvPr>
            <p:ph idx="1"/>
          </p:nvPr>
        </p:nvSpPr>
        <p:spPr/>
        <p:txBody>
          <a:bodyPr/>
          <a:lstStyle/>
          <a:p>
            <a:r>
              <a:rPr lang="en-US" altLang="en-US" smtClean="0"/>
              <a:t>Snob effect:  A negative network externality that refers to the decrease in each consumer’s demand as more consumers buy the good</a:t>
            </a:r>
          </a:p>
        </p:txBody>
      </p:sp>
      <p:sp>
        <p:nvSpPr>
          <p:cNvPr id="4" name="AutoShape 46"/>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109" charset="0"/>
              </a:rPr>
              <a:t>Network Externalities</a:t>
            </a:r>
            <a:endParaRPr lang="en-US" altLang="en-US" sz="3600" dirty="0">
              <a:solidFill>
                <a:srgbClr val="000066"/>
              </a:solidFill>
              <a:effectLst>
                <a:outerShdw blurRad="38100" dist="38100" dir="2700000" algn="tl">
                  <a:srgbClr val="000000"/>
                </a:outerShdw>
              </a:effectLst>
              <a:latin typeface="Calibri" pitchFamily="-109"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
        <p:nvSpPr>
          <p:cNvPr id="3" name="Slide Number Placeholder 2"/>
          <p:cNvSpPr>
            <a:spLocks noGrp="1"/>
          </p:cNvSpPr>
          <p:nvPr>
            <p:ph type="sldNum" sz="quarter" idx="12"/>
          </p:nvPr>
        </p:nvSpPr>
        <p:spPr/>
        <p:txBody>
          <a:bodyPr/>
          <a:lstStyle/>
          <a:p>
            <a:fld id="{2BFC8E0A-2B34-44AA-9279-6684CF877F22}" type="slidenum">
              <a:rPr lang="en-US" altLang="en-US" smtClean="0"/>
              <a:pPr/>
              <a:t>31</a:t>
            </a:fld>
            <a:endParaRPr lang="en-US"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Line 4"/>
          <p:cNvSpPr>
            <a:spLocks noChangeShapeType="1"/>
          </p:cNvSpPr>
          <p:nvPr/>
        </p:nvSpPr>
        <p:spPr bwMode="auto">
          <a:xfrm>
            <a:off x="1066800" y="5943600"/>
            <a:ext cx="61722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63" name="Line 5"/>
          <p:cNvSpPr>
            <a:spLocks noChangeShapeType="1"/>
          </p:cNvSpPr>
          <p:nvPr/>
        </p:nvSpPr>
        <p:spPr bwMode="auto">
          <a:xfrm flipH="1" flipV="1">
            <a:off x="1022350" y="1562100"/>
            <a:ext cx="44450" cy="43815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64" name="Text Box 6"/>
          <p:cNvSpPr txBox="1">
            <a:spLocks noChangeArrowheads="1"/>
          </p:cNvSpPr>
          <p:nvPr/>
        </p:nvSpPr>
        <p:spPr bwMode="auto">
          <a:xfrm>
            <a:off x="7146925" y="5984875"/>
            <a:ext cx="1328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t>X (units)</a:t>
            </a:r>
          </a:p>
        </p:txBody>
      </p:sp>
      <p:sp>
        <p:nvSpPr>
          <p:cNvPr id="40965" name="Text Box 7"/>
          <p:cNvSpPr txBox="1">
            <a:spLocks noChangeArrowheads="1"/>
          </p:cNvSpPr>
          <p:nvPr/>
        </p:nvSpPr>
        <p:spPr bwMode="auto">
          <a:xfrm>
            <a:off x="388938" y="1517650"/>
            <a:ext cx="515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t>P</a:t>
            </a:r>
            <a:r>
              <a:rPr lang="en-GB" altLang="en-US" sz="2400" b="1" baseline="-25000"/>
              <a:t>X</a:t>
            </a:r>
            <a:endParaRPr lang="en-GB" altLang="en-US" sz="2400" b="1"/>
          </a:p>
        </p:txBody>
      </p:sp>
      <p:sp>
        <p:nvSpPr>
          <p:cNvPr id="40966" name="Line 8"/>
          <p:cNvSpPr>
            <a:spLocks noChangeShapeType="1"/>
          </p:cNvSpPr>
          <p:nvPr/>
        </p:nvSpPr>
        <p:spPr bwMode="auto">
          <a:xfrm>
            <a:off x="1676400" y="2590800"/>
            <a:ext cx="2133600" cy="28194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7" name="Text Box 9"/>
          <p:cNvSpPr txBox="1">
            <a:spLocks noChangeArrowheads="1"/>
          </p:cNvSpPr>
          <p:nvPr/>
        </p:nvSpPr>
        <p:spPr bwMode="auto">
          <a:xfrm>
            <a:off x="1481138" y="2136775"/>
            <a:ext cx="2343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t>Market Demand</a:t>
            </a:r>
          </a:p>
        </p:txBody>
      </p:sp>
      <p:sp>
        <p:nvSpPr>
          <p:cNvPr id="40968" name="Line 10"/>
          <p:cNvSpPr>
            <a:spLocks noChangeShapeType="1"/>
          </p:cNvSpPr>
          <p:nvPr/>
        </p:nvSpPr>
        <p:spPr bwMode="auto">
          <a:xfrm>
            <a:off x="2362200" y="3429000"/>
            <a:ext cx="0"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9" name="Line 11"/>
          <p:cNvSpPr>
            <a:spLocks noChangeShapeType="1"/>
          </p:cNvSpPr>
          <p:nvPr/>
        </p:nvSpPr>
        <p:spPr bwMode="auto">
          <a:xfrm flipH="1">
            <a:off x="1066800" y="34290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70" name="Line 12"/>
          <p:cNvSpPr>
            <a:spLocks noChangeShapeType="1"/>
          </p:cNvSpPr>
          <p:nvPr/>
        </p:nvSpPr>
        <p:spPr bwMode="auto">
          <a:xfrm flipH="1">
            <a:off x="1066800" y="4343400"/>
            <a:ext cx="396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71" name="Line 13"/>
          <p:cNvSpPr>
            <a:spLocks noChangeShapeType="1"/>
          </p:cNvSpPr>
          <p:nvPr/>
        </p:nvSpPr>
        <p:spPr bwMode="auto">
          <a:xfrm>
            <a:off x="2971800" y="4343400"/>
            <a:ext cx="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72" name="Text Box 14"/>
          <p:cNvSpPr txBox="1">
            <a:spLocks noChangeArrowheads="1"/>
          </p:cNvSpPr>
          <p:nvPr/>
        </p:nvSpPr>
        <p:spPr bwMode="auto">
          <a:xfrm>
            <a:off x="2133600" y="3048000"/>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b="1"/>
              <a:t>•</a:t>
            </a:r>
          </a:p>
        </p:txBody>
      </p:sp>
      <p:sp>
        <p:nvSpPr>
          <p:cNvPr id="40973" name="Text Box 15"/>
          <p:cNvSpPr txBox="1">
            <a:spLocks noChangeArrowheads="1"/>
          </p:cNvSpPr>
          <p:nvPr/>
        </p:nvSpPr>
        <p:spPr bwMode="auto">
          <a:xfrm>
            <a:off x="2819400" y="3886200"/>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b="1"/>
              <a:t>•</a:t>
            </a:r>
          </a:p>
        </p:txBody>
      </p:sp>
      <p:sp>
        <p:nvSpPr>
          <p:cNvPr id="40974" name="Text Box 16"/>
          <p:cNvSpPr txBox="1">
            <a:spLocks noChangeArrowheads="1"/>
          </p:cNvSpPr>
          <p:nvPr/>
        </p:nvSpPr>
        <p:spPr bwMode="auto">
          <a:xfrm>
            <a:off x="2270125" y="3013075"/>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t>A</a:t>
            </a:r>
          </a:p>
        </p:txBody>
      </p:sp>
      <p:sp>
        <p:nvSpPr>
          <p:cNvPr id="40975" name="Text Box 17"/>
          <p:cNvSpPr txBox="1">
            <a:spLocks noChangeArrowheads="1"/>
          </p:cNvSpPr>
          <p:nvPr/>
        </p:nvSpPr>
        <p:spPr bwMode="auto">
          <a:xfrm>
            <a:off x="2955925" y="3851275"/>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t>C</a:t>
            </a:r>
          </a:p>
        </p:txBody>
      </p:sp>
      <p:sp>
        <p:nvSpPr>
          <p:cNvPr id="40976" name="Text Box 19"/>
          <p:cNvSpPr txBox="1">
            <a:spLocks noChangeArrowheads="1"/>
          </p:cNvSpPr>
          <p:nvPr/>
        </p:nvSpPr>
        <p:spPr bwMode="auto">
          <a:xfrm>
            <a:off x="355600" y="40386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t>900</a:t>
            </a:r>
          </a:p>
        </p:txBody>
      </p:sp>
      <p:sp>
        <p:nvSpPr>
          <p:cNvPr id="40977" name="Line 20"/>
          <p:cNvSpPr>
            <a:spLocks noChangeShapeType="1"/>
          </p:cNvSpPr>
          <p:nvPr/>
        </p:nvSpPr>
        <p:spPr bwMode="auto">
          <a:xfrm>
            <a:off x="5029200" y="4343400"/>
            <a:ext cx="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78" name="Line 22"/>
          <p:cNvSpPr>
            <a:spLocks noChangeShapeType="1"/>
          </p:cNvSpPr>
          <p:nvPr/>
        </p:nvSpPr>
        <p:spPr bwMode="auto">
          <a:xfrm>
            <a:off x="1219200" y="3124200"/>
            <a:ext cx="4343400" cy="1371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79" name="Line 23"/>
          <p:cNvSpPr>
            <a:spLocks noChangeShapeType="1"/>
          </p:cNvSpPr>
          <p:nvPr/>
        </p:nvSpPr>
        <p:spPr bwMode="auto">
          <a:xfrm>
            <a:off x="1295400" y="3810000"/>
            <a:ext cx="3962400" cy="1219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80" name="Text Box 24"/>
          <p:cNvSpPr txBox="1">
            <a:spLocks noChangeArrowheads="1"/>
          </p:cNvSpPr>
          <p:nvPr/>
        </p:nvSpPr>
        <p:spPr bwMode="auto">
          <a:xfrm>
            <a:off x="5546725" y="4003675"/>
            <a:ext cx="811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t>D</a:t>
            </a:r>
            <a:r>
              <a:rPr lang="en-GB" altLang="en-US" sz="2400" b="1" baseline="-25000"/>
              <a:t>1000</a:t>
            </a:r>
            <a:endParaRPr lang="en-GB" altLang="en-US" sz="2400" b="1"/>
          </a:p>
        </p:txBody>
      </p:sp>
      <p:sp>
        <p:nvSpPr>
          <p:cNvPr id="40981" name="Text Box 25"/>
          <p:cNvSpPr txBox="1">
            <a:spLocks noChangeArrowheads="1"/>
          </p:cNvSpPr>
          <p:nvPr/>
        </p:nvSpPr>
        <p:spPr bwMode="auto">
          <a:xfrm>
            <a:off x="5165725" y="4841875"/>
            <a:ext cx="811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t>D</a:t>
            </a:r>
            <a:r>
              <a:rPr lang="en-GB" altLang="en-US" sz="2400" b="1" baseline="-25000"/>
              <a:t>1300</a:t>
            </a:r>
            <a:endParaRPr lang="en-GB" altLang="en-US" sz="2400" b="1"/>
          </a:p>
        </p:txBody>
      </p:sp>
      <p:sp>
        <p:nvSpPr>
          <p:cNvPr id="40982" name="Text Box 26"/>
          <p:cNvSpPr txBox="1">
            <a:spLocks noChangeArrowheads="1"/>
          </p:cNvSpPr>
          <p:nvPr/>
        </p:nvSpPr>
        <p:spPr bwMode="auto">
          <a:xfrm>
            <a:off x="4876800" y="3886200"/>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b="1"/>
              <a:t>•</a:t>
            </a:r>
          </a:p>
        </p:txBody>
      </p:sp>
      <p:sp>
        <p:nvSpPr>
          <p:cNvPr id="40983" name="Text Box 27"/>
          <p:cNvSpPr txBox="1">
            <a:spLocks noChangeArrowheads="1"/>
          </p:cNvSpPr>
          <p:nvPr/>
        </p:nvSpPr>
        <p:spPr bwMode="auto">
          <a:xfrm>
            <a:off x="4937125" y="3851275"/>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t>B</a:t>
            </a:r>
          </a:p>
        </p:txBody>
      </p:sp>
      <p:grpSp>
        <p:nvGrpSpPr>
          <p:cNvPr id="40984" name="Group 52"/>
          <p:cNvGrpSpPr>
            <a:grpSpLocks/>
          </p:cNvGrpSpPr>
          <p:nvPr/>
        </p:nvGrpSpPr>
        <p:grpSpPr bwMode="auto">
          <a:xfrm>
            <a:off x="2438400" y="6096000"/>
            <a:ext cx="2562225" cy="0"/>
            <a:chOff x="1344" y="3641"/>
            <a:chExt cx="1614" cy="0"/>
          </a:xfrm>
        </p:grpSpPr>
        <p:sp>
          <p:nvSpPr>
            <p:cNvPr id="40991" name="Line 28"/>
            <p:cNvSpPr>
              <a:spLocks noChangeShapeType="1"/>
            </p:cNvSpPr>
            <p:nvPr/>
          </p:nvSpPr>
          <p:spPr bwMode="auto">
            <a:xfrm flipH="1">
              <a:off x="1344" y="3641"/>
              <a:ext cx="57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92" name="Line 29"/>
            <p:cNvSpPr>
              <a:spLocks noChangeShapeType="1"/>
            </p:cNvSpPr>
            <p:nvPr/>
          </p:nvSpPr>
          <p:spPr bwMode="auto">
            <a:xfrm>
              <a:off x="1902" y="3641"/>
              <a:ext cx="105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0985" name="Text Box 30"/>
          <p:cNvSpPr txBox="1">
            <a:spLocks noChangeArrowheads="1"/>
          </p:cNvSpPr>
          <p:nvPr/>
        </p:nvSpPr>
        <p:spPr bwMode="auto">
          <a:xfrm>
            <a:off x="2795588" y="6045200"/>
            <a:ext cx="15986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600" i="1"/>
              <a:t>Pure Price Effect</a:t>
            </a:r>
          </a:p>
        </p:txBody>
      </p:sp>
      <p:sp>
        <p:nvSpPr>
          <p:cNvPr id="40986" name="Line 31"/>
          <p:cNvSpPr>
            <a:spLocks noChangeShapeType="1"/>
          </p:cNvSpPr>
          <p:nvPr/>
        </p:nvSpPr>
        <p:spPr bwMode="auto">
          <a:xfrm flipH="1">
            <a:off x="2971800" y="57912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87" name="Line 32"/>
          <p:cNvSpPr>
            <a:spLocks noChangeShapeType="1"/>
          </p:cNvSpPr>
          <p:nvPr/>
        </p:nvSpPr>
        <p:spPr bwMode="auto">
          <a:xfrm>
            <a:off x="3581400" y="5791200"/>
            <a:ext cx="1371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88" name="Text Box 33"/>
          <p:cNvSpPr txBox="1">
            <a:spLocks noChangeArrowheads="1"/>
          </p:cNvSpPr>
          <p:nvPr/>
        </p:nvSpPr>
        <p:spPr bwMode="auto">
          <a:xfrm>
            <a:off x="3276600" y="5486400"/>
            <a:ext cx="1195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600" b="1"/>
              <a:t>Snob Effect</a:t>
            </a:r>
          </a:p>
        </p:txBody>
      </p:sp>
      <p:sp>
        <p:nvSpPr>
          <p:cNvPr id="40989" name="Text Box 21"/>
          <p:cNvSpPr txBox="1">
            <a:spLocks noChangeArrowheads="1"/>
          </p:cNvSpPr>
          <p:nvPr/>
        </p:nvSpPr>
        <p:spPr bwMode="auto">
          <a:xfrm>
            <a:off x="5562600" y="2057400"/>
            <a:ext cx="277971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GB" altLang="en-US" sz="2400">
                <a:solidFill>
                  <a:srgbClr val="000066"/>
                </a:solidFill>
              </a:rPr>
              <a:t>Snob Effect:</a:t>
            </a:r>
          </a:p>
          <a:p>
            <a:pPr algn="just">
              <a:buFontTx/>
              <a:buChar char="•"/>
            </a:pPr>
            <a:r>
              <a:rPr lang="en-GB" altLang="en-US" sz="2000" i="1"/>
              <a:t> (decreased quantity demanded when more consumers purchase)</a:t>
            </a:r>
          </a:p>
        </p:txBody>
      </p:sp>
      <p:sp>
        <p:nvSpPr>
          <p:cNvPr id="34" name="AutoShape 46"/>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a:solidFill>
                  <a:srgbClr val="000066"/>
                </a:solidFill>
                <a:latin typeface="Calibri" pitchFamily="-109" charset="0"/>
              </a:rPr>
              <a:t>Network Externalities</a:t>
            </a:r>
            <a:endParaRPr lang="en-US" altLang="en-US" sz="3600">
              <a:solidFill>
                <a:srgbClr val="000066"/>
              </a:solidFill>
              <a:effectLst>
                <a:outerShdw blurRad="38100" dist="38100" dir="2700000" algn="tl">
                  <a:srgbClr val="000000"/>
                </a:outerShdw>
              </a:effectLst>
              <a:latin typeface="Calibri" pitchFamily="-109"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
        <p:nvSpPr>
          <p:cNvPr id="3" name="Slide Number Placeholder 2"/>
          <p:cNvSpPr>
            <a:spLocks noGrp="1"/>
          </p:cNvSpPr>
          <p:nvPr>
            <p:ph type="sldNum" sz="quarter" idx="12"/>
          </p:nvPr>
        </p:nvSpPr>
        <p:spPr/>
        <p:txBody>
          <a:bodyPr/>
          <a:lstStyle/>
          <a:p>
            <a:fld id="{2BFC8E0A-2B34-44AA-9279-6684CF877F22}" type="slidenum">
              <a:rPr lang="en-US" altLang="en-US" smtClean="0"/>
              <a:pPr/>
              <a:t>32</a:t>
            </a:fld>
            <a:endParaRPr lang="en-US"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p:cNvSpPr>
            <a:spLocks noGrp="1"/>
          </p:cNvSpPr>
          <p:nvPr>
            <p:ph idx="1"/>
          </p:nvPr>
        </p:nvSpPr>
        <p:spPr/>
        <p:txBody>
          <a:bodyPr/>
          <a:lstStyle/>
          <a:p>
            <a:r>
              <a:rPr lang="en-US" altLang="en-US" smtClean="0"/>
              <a:t>Divide the day into two parts:  Work hours and leisure (non work) hours.</a:t>
            </a:r>
          </a:p>
          <a:p>
            <a:r>
              <a:rPr lang="en-US" altLang="en-US" smtClean="0"/>
              <a:t>Earns income during work hours and uses the income to pay for activities he enjoys in his leisure time.</a:t>
            </a:r>
          </a:p>
        </p:txBody>
      </p:sp>
      <p:sp>
        <p:nvSpPr>
          <p:cNvPr id="5" name="AutoShape 46"/>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109" charset="0"/>
              </a:rPr>
              <a:t>Labor-Leisure Trade-off</a:t>
            </a:r>
            <a:endParaRPr lang="en-US" altLang="en-US" sz="3600" dirty="0">
              <a:solidFill>
                <a:srgbClr val="000066"/>
              </a:solidFill>
              <a:effectLst>
                <a:outerShdw blurRad="38100" dist="38100" dir="2700000" algn="tl">
                  <a:srgbClr val="000000"/>
                </a:outerShdw>
              </a:effectLst>
              <a:latin typeface="Calibri" pitchFamily="-109"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
        <p:nvSpPr>
          <p:cNvPr id="3" name="Slide Number Placeholder 2"/>
          <p:cNvSpPr>
            <a:spLocks noGrp="1"/>
          </p:cNvSpPr>
          <p:nvPr>
            <p:ph type="sldNum" sz="quarter" idx="12"/>
          </p:nvPr>
        </p:nvSpPr>
        <p:spPr/>
        <p:txBody>
          <a:bodyPr/>
          <a:lstStyle/>
          <a:p>
            <a:fld id="{2BFC8E0A-2B34-44AA-9279-6684CF877F22}" type="slidenum">
              <a:rPr lang="en-US" altLang="en-US" smtClean="0"/>
              <a:pPr/>
              <a:t>33</a:t>
            </a:fld>
            <a:endParaRPr lang="en-US"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p:cNvSpPr>
            <a:spLocks noGrp="1"/>
          </p:cNvSpPr>
          <p:nvPr>
            <p:ph idx="1"/>
          </p:nvPr>
        </p:nvSpPr>
        <p:spPr/>
        <p:txBody>
          <a:bodyPr/>
          <a:lstStyle/>
          <a:p>
            <a:r>
              <a:rPr lang="en-US" altLang="en-US" smtClean="0"/>
              <a:t>Total Daily income:</a:t>
            </a:r>
          </a:p>
          <a:p>
            <a:r>
              <a:rPr lang="en-US" altLang="en-US" i="1" smtClean="0"/>
              <a:t>w(24-L)</a:t>
            </a:r>
          </a:p>
          <a:p>
            <a:pPr>
              <a:buFont typeface="Arial" charset="0"/>
              <a:buNone/>
            </a:pPr>
            <a:r>
              <a:rPr lang="en-US" altLang="en-US" i="1" smtClean="0"/>
              <a:t>	where w is the hourly wage rate</a:t>
            </a:r>
          </a:p>
          <a:p>
            <a:pPr>
              <a:buFont typeface="Arial" charset="0"/>
              <a:buNone/>
            </a:pPr>
            <a:r>
              <a:rPr lang="en-US" altLang="en-US" i="1" smtClean="0"/>
              <a:t>L is the leisure hours</a:t>
            </a:r>
          </a:p>
          <a:p>
            <a:pPr>
              <a:buFont typeface="Arial" charset="0"/>
              <a:buNone/>
            </a:pPr>
            <a:r>
              <a:rPr lang="en-US" altLang="en-US" i="1" smtClean="0"/>
              <a:t>24 is the 24 hours in a day</a:t>
            </a:r>
          </a:p>
        </p:txBody>
      </p:sp>
      <p:sp>
        <p:nvSpPr>
          <p:cNvPr id="6" name="AutoShape 46"/>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a:solidFill>
                  <a:srgbClr val="000066"/>
                </a:solidFill>
                <a:latin typeface="Calibri" pitchFamily="-109" charset="0"/>
              </a:rPr>
              <a:t>Defining Labor Supply</a:t>
            </a:r>
            <a:endParaRPr lang="en-US" altLang="en-US" sz="3600">
              <a:solidFill>
                <a:srgbClr val="000066"/>
              </a:solidFill>
              <a:effectLst>
                <a:outerShdw blurRad="38100" dist="38100" dir="2700000" algn="tl">
                  <a:srgbClr val="000000"/>
                </a:outerShdw>
              </a:effectLst>
              <a:latin typeface="Calibri" pitchFamily="-109"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
        <p:nvSpPr>
          <p:cNvPr id="3" name="Slide Number Placeholder 2"/>
          <p:cNvSpPr>
            <a:spLocks noGrp="1"/>
          </p:cNvSpPr>
          <p:nvPr>
            <p:ph type="sldNum" sz="quarter" idx="12"/>
          </p:nvPr>
        </p:nvSpPr>
        <p:spPr/>
        <p:txBody>
          <a:bodyPr/>
          <a:lstStyle/>
          <a:p>
            <a:fld id="{2BFC8E0A-2B34-44AA-9279-6684CF877F22}" type="slidenum">
              <a:rPr lang="en-US" altLang="en-US" smtClean="0"/>
              <a:pPr/>
              <a:t>34</a:t>
            </a:fld>
            <a:endParaRPr lang="en-US"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p:cNvSpPr>
            <a:spLocks noGrp="1"/>
          </p:cNvSpPr>
          <p:nvPr>
            <p:ph idx="1"/>
          </p:nvPr>
        </p:nvSpPr>
        <p:spPr/>
        <p:txBody>
          <a:bodyPr/>
          <a:lstStyle/>
          <a:p>
            <a:r>
              <a:rPr lang="en-US" altLang="en-US" smtClean="0"/>
              <a:t>An increase in wage rate reduces the amount of labor required to buy a unit of the composite good</a:t>
            </a:r>
          </a:p>
          <a:p>
            <a:r>
              <a:rPr lang="en-US" altLang="en-US" smtClean="0"/>
              <a:t>This leads to both a Substitution effect and Income effect.</a:t>
            </a:r>
          </a:p>
        </p:txBody>
      </p:sp>
      <p:sp>
        <p:nvSpPr>
          <p:cNvPr id="5" name="AutoShape 46"/>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a:solidFill>
                  <a:srgbClr val="000066"/>
                </a:solidFill>
                <a:latin typeface="Calibri" pitchFamily="-109" charset="0"/>
              </a:rPr>
              <a:t>Supply of Labor</a:t>
            </a:r>
            <a:endParaRPr lang="en-US" altLang="en-US" sz="3600">
              <a:solidFill>
                <a:srgbClr val="000066"/>
              </a:solidFill>
              <a:effectLst>
                <a:outerShdw blurRad="38100" dist="38100" dir="2700000" algn="tl">
                  <a:srgbClr val="000000"/>
                </a:outerShdw>
              </a:effectLst>
              <a:latin typeface="Calibri" pitchFamily="-109"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
        <p:nvSpPr>
          <p:cNvPr id="3" name="Slide Number Placeholder 2"/>
          <p:cNvSpPr>
            <a:spLocks noGrp="1"/>
          </p:cNvSpPr>
          <p:nvPr>
            <p:ph type="sldNum" sz="quarter" idx="12"/>
          </p:nvPr>
        </p:nvSpPr>
        <p:spPr/>
        <p:txBody>
          <a:bodyPr/>
          <a:lstStyle/>
          <a:p>
            <a:fld id="{2BFC8E0A-2B34-44AA-9279-6684CF877F22}" type="slidenum">
              <a:rPr lang="en-US" altLang="en-US" smtClean="0"/>
              <a:pPr/>
              <a:t>35</a:t>
            </a:fld>
            <a:endParaRPr lang="en-US"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p:cNvSpPr>
            <a:spLocks noGrp="1"/>
          </p:cNvSpPr>
          <p:nvPr>
            <p:ph idx="1"/>
          </p:nvPr>
        </p:nvSpPr>
        <p:spPr/>
        <p:txBody>
          <a:bodyPr/>
          <a:lstStyle/>
          <a:p>
            <a:r>
              <a:rPr lang="en-US" altLang="en-US" smtClean="0"/>
              <a:t>The labor supply curve slopes upward over the region where the substitution effect associated with the wage increase outweighs the income effect, but bends backward over the region where the income effect outweighs the substitution effect.</a:t>
            </a:r>
          </a:p>
        </p:txBody>
      </p:sp>
      <p:sp>
        <p:nvSpPr>
          <p:cNvPr id="5" name="AutoShape 46"/>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109" charset="0"/>
              </a:rPr>
              <a:t>Labor Supply Curve</a:t>
            </a:r>
            <a:endParaRPr lang="en-US" altLang="en-US" sz="3600" dirty="0">
              <a:solidFill>
                <a:srgbClr val="000066"/>
              </a:solidFill>
              <a:effectLst>
                <a:outerShdw blurRad="38100" dist="38100" dir="2700000" algn="tl">
                  <a:srgbClr val="000000"/>
                </a:outerShdw>
              </a:effectLst>
              <a:latin typeface="Calibri" pitchFamily="-109"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
        <p:nvSpPr>
          <p:cNvPr id="3" name="Slide Number Placeholder 2"/>
          <p:cNvSpPr>
            <a:spLocks noGrp="1"/>
          </p:cNvSpPr>
          <p:nvPr>
            <p:ph type="sldNum" sz="quarter" idx="12"/>
          </p:nvPr>
        </p:nvSpPr>
        <p:spPr/>
        <p:txBody>
          <a:bodyPr/>
          <a:lstStyle/>
          <a:p>
            <a:fld id="{2BFC8E0A-2B34-44AA-9279-6684CF877F22}" type="slidenum">
              <a:rPr lang="en-US" altLang="en-US" smtClean="0"/>
              <a:pPr/>
              <a:t>36</a:t>
            </a:fld>
            <a:endParaRPr lang="en-US"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6"/>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109" charset="0"/>
              </a:rPr>
              <a:t>Labor Supply Curve</a:t>
            </a:r>
            <a:endParaRPr lang="en-US" altLang="en-US" sz="3600" dirty="0">
              <a:solidFill>
                <a:srgbClr val="000066"/>
              </a:solidFill>
              <a:effectLst>
                <a:outerShdw blurRad="38100" dist="38100" dir="2700000" algn="tl">
                  <a:srgbClr val="000000"/>
                </a:outerShdw>
              </a:effectLst>
              <a:latin typeface="Calibri" pitchFamily="-109" charset="0"/>
            </a:endParaRPr>
          </a:p>
        </p:txBody>
      </p:sp>
      <p:pic>
        <p:nvPicPr>
          <p:cNvPr id="4608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19200"/>
            <a:ext cx="5486400" cy="521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676400"/>
            <a:ext cx="4105275" cy="30003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
        <p:nvSpPr>
          <p:cNvPr id="3" name="Slide Number Placeholder 2"/>
          <p:cNvSpPr>
            <a:spLocks noGrp="1"/>
          </p:cNvSpPr>
          <p:nvPr>
            <p:ph type="sldNum" sz="quarter" idx="12"/>
          </p:nvPr>
        </p:nvSpPr>
        <p:spPr/>
        <p:txBody>
          <a:bodyPr/>
          <a:lstStyle/>
          <a:p>
            <a:fld id="{2BFC8E0A-2B34-44AA-9279-6684CF877F22}" type="slidenum">
              <a:rPr lang="en-US" altLang="en-US" smtClean="0"/>
              <a:pPr/>
              <a:t>37</a:t>
            </a:fld>
            <a:endParaRPr lang="en-US"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F51AEC2-098C-4459-8825-F35F9EC8143E}" type="slidenum">
              <a:rPr lang="en-US" altLang="en-US">
                <a:solidFill>
                  <a:srgbClr val="898989"/>
                </a:solidFill>
                <a:latin typeface="Calibri" pitchFamily="-109" charset="0"/>
              </a:rPr>
              <a:pPr eaLnBrk="1" hangingPunct="1"/>
              <a:t>4</a:t>
            </a:fld>
            <a:endParaRPr lang="en-US" altLang="en-US">
              <a:solidFill>
                <a:srgbClr val="898989"/>
              </a:solidFill>
              <a:latin typeface="Calibri" pitchFamily="-109" charset="0"/>
            </a:endParaRPr>
          </a:p>
        </p:txBody>
      </p:sp>
      <p:sp>
        <p:nvSpPr>
          <p:cNvPr id="1132546" name="AutoShape 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109" charset="0"/>
              </a:rPr>
              <a:t>Individual Demand Curves</a:t>
            </a:r>
            <a:endParaRPr lang="en-US" altLang="en-US" sz="2400" dirty="0">
              <a:solidFill>
                <a:srgbClr val="000066"/>
              </a:solidFill>
              <a:effectLst>
                <a:outerShdw blurRad="38100" dist="38100" dir="2700000" algn="tl">
                  <a:srgbClr val="000000"/>
                </a:outerShdw>
              </a:effectLst>
              <a:latin typeface="Calibri" pitchFamily="-109" charset="0"/>
            </a:endParaRPr>
          </a:p>
        </p:txBody>
      </p:sp>
      <p:sp>
        <p:nvSpPr>
          <p:cNvPr id="1132547" name="Text Box 3" descr="Newsprint"/>
          <p:cNvSpPr txBox="1">
            <a:spLocks noChangeArrowheads="1"/>
          </p:cNvSpPr>
          <p:nvPr/>
        </p:nvSpPr>
        <p:spPr bwMode="auto">
          <a:xfrm>
            <a:off x="228600" y="1295400"/>
            <a:ext cx="8458200" cy="4894263"/>
          </a:xfrm>
          <a:prstGeom prst="rect">
            <a:avLst/>
          </a:prstGeom>
          <a:blipFill dpi="0" rotWithShape="1">
            <a:blip r:embed="rId3" cstate="print"/>
            <a:srcRect/>
            <a:tile tx="0" ty="0" sx="100000" sy="100000" flip="none" algn="tl"/>
          </a:blipFill>
          <a:ln w="9525">
            <a:noFill/>
            <a:miter lim="800000"/>
            <a:headEnd/>
            <a:tailEnd/>
          </a:ln>
          <a:effectLst>
            <a:outerShdw dist="107763" dir="2700000" algn="ctr" rotWithShape="0">
              <a:schemeClr val="bg2">
                <a:alpha val="50000"/>
              </a:schemeClr>
            </a:outerShdw>
          </a:effectLst>
        </p:spPr>
        <p:txBody>
          <a:bodyPr>
            <a:spAutoFit/>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Arial" charset="0"/>
              <a:buChar char="•"/>
            </a:pPr>
            <a:r>
              <a:rPr lang="en-US" altLang="en-US" sz="2600">
                <a:latin typeface="Calibri" pitchFamily="-109" charset="0"/>
              </a:rPr>
              <a:t>In Chapter 4, consumer’s optimal basket was determined.</a:t>
            </a:r>
          </a:p>
          <a:p>
            <a:pPr eaLnBrk="1" hangingPunct="1">
              <a:buFont typeface="Arial" charset="0"/>
              <a:buChar char="•"/>
            </a:pPr>
            <a:endParaRPr lang="en-US" altLang="en-US" sz="2600">
              <a:latin typeface="Calibri" pitchFamily="-109" charset="0"/>
            </a:endParaRPr>
          </a:p>
          <a:p>
            <a:pPr eaLnBrk="1" hangingPunct="1">
              <a:buFont typeface="Arial" charset="0"/>
              <a:buChar char="•"/>
            </a:pPr>
            <a:r>
              <a:rPr lang="en-US" altLang="en-US" sz="2600">
                <a:latin typeface="Calibri" pitchFamily="-109" charset="0"/>
              </a:rPr>
              <a:t>Thus, we can tell – for a given income and prices of other goods – how much a consumer will demand of X for a given price of X.</a:t>
            </a:r>
          </a:p>
          <a:p>
            <a:pPr eaLnBrk="1" hangingPunct="1">
              <a:buFont typeface="Arial" charset="0"/>
              <a:buChar char="•"/>
            </a:pPr>
            <a:endParaRPr lang="en-US" altLang="en-US" sz="2600">
              <a:latin typeface="Calibri" pitchFamily="-109" charset="0"/>
            </a:endParaRPr>
          </a:p>
          <a:p>
            <a:pPr eaLnBrk="1" hangingPunct="1">
              <a:buFont typeface="Arial" charset="0"/>
              <a:buChar char="•"/>
            </a:pPr>
            <a:r>
              <a:rPr lang="en-US" altLang="en-US" sz="2600">
                <a:latin typeface="Calibri" pitchFamily="-109" charset="0"/>
              </a:rPr>
              <a:t>This is a point on the consumer’s demand curve.</a:t>
            </a:r>
          </a:p>
          <a:p>
            <a:pPr eaLnBrk="1" hangingPunct="1">
              <a:buFont typeface="Arial" charset="0"/>
              <a:buChar char="•"/>
            </a:pPr>
            <a:endParaRPr lang="en-US" altLang="en-US" sz="2600">
              <a:latin typeface="Calibri" pitchFamily="-109" charset="0"/>
            </a:endParaRPr>
          </a:p>
          <a:p>
            <a:pPr eaLnBrk="1" hangingPunct="1">
              <a:buFont typeface="Arial" charset="0"/>
              <a:buChar char="•"/>
            </a:pPr>
            <a:r>
              <a:rPr lang="en-US" altLang="en-US" sz="2600">
                <a:latin typeface="Calibri" pitchFamily="-109" charset="0"/>
              </a:rPr>
              <a:t>We can find more points on the demand curve for X by changing the price of X and determining how much of X the consumer will demand – prices of other goods and income are held constant.</a:t>
            </a:r>
          </a:p>
        </p:txBody>
      </p:sp>
      <p:sp>
        <p:nvSpPr>
          <p:cNvPr id="1132548"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307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3095" name="Clip" r:id="rId4" imgW="1819440" imgH="1816920" progId="MS_ClipArt_Gallery.2">
                  <p:embed/>
                </p:oleObj>
              </mc:Choice>
              <mc:Fallback>
                <p:oleObj name="Clip" r:id="rId4" imgW="1819440" imgH="1816920" progId="MS_ClipArt_Gallery.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080" name="Picture 6" descr="Recycled paper">
            <a:hlinkClick r:id="" action="ppaction://hlinkshowjump?jump=lastslide" highlightClick="1"/>
            <a:hlinkHover r:id="" action="ppaction://noaction" highlightClick="1"/>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1" name="Picture 7" descr="Recycled paper">
            <a:hlinkClick r:id="" action="ppaction://hlinkshowjump?jump=nextslide"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75" name="Object 3">
            <a:hlinkClick r:id="rId9"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3096" name="Clip" r:id="rId10" imgW="1819440" imgH="1815840" progId="MS_ClipArt_Gallery.2">
                  <p:embed/>
                </p:oleObj>
              </mc:Choice>
              <mc:Fallback>
                <p:oleObj name="Clip" r:id="rId10" imgW="1819440" imgH="1815840" progId="MS_ClipArt_Gallery.2">
                  <p:embed/>
                  <p:pic>
                    <p:nvPicPr>
                      <p:cNvPr id="0" name="Object 3"/>
                      <p:cNvPicPr>
                        <a:picLocks noChangeAspect="1" noChangeArrowheads="1"/>
                      </p:cNvPicPr>
                      <p:nvPr/>
                    </p:nvPicPr>
                    <p:blipFill>
                      <a:blip r:embed="rId11">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3" name="Text Box 10" descr="Recycled paper"/>
          <p:cNvSpPr txBox="1">
            <a:spLocks noChangeArrowheads="1"/>
          </p:cNvSpPr>
          <p:nvPr/>
        </p:nvSpPr>
        <p:spPr bwMode="auto">
          <a:xfrm>
            <a:off x="4146550" y="6477000"/>
            <a:ext cx="1044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Five</a:t>
            </a:r>
          </a:p>
        </p:txBody>
      </p:sp>
      <p:pic>
        <p:nvPicPr>
          <p:cNvPr id="3084"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235B688-73D0-4DE4-9F2F-210F24F22EFE}" type="slidenum">
              <a:rPr lang="en-US" altLang="en-US">
                <a:solidFill>
                  <a:srgbClr val="898989"/>
                </a:solidFill>
                <a:latin typeface="Calibri" pitchFamily="-109" charset="0"/>
              </a:rPr>
              <a:pPr eaLnBrk="1" hangingPunct="1"/>
              <a:t>5</a:t>
            </a:fld>
            <a:endParaRPr lang="en-US" altLang="en-US">
              <a:solidFill>
                <a:srgbClr val="898989"/>
              </a:solidFill>
              <a:latin typeface="Calibri" pitchFamily="-109" charset="0"/>
            </a:endParaRPr>
          </a:p>
        </p:txBody>
      </p:sp>
      <p:sp>
        <p:nvSpPr>
          <p:cNvPr id="4101" name="AutoShape 22"/>
          <p:cNvSpPr>
            <a:spLocks noChangeArrowheads="1"/>
          </p:cNvSpPr>
          <p:nvPr/>
        </p:nvSpPr>
        <p:spPr bwMode="auto">
          <a:xfrm rot="-1150607">
            <a:off x="1549400" y="2181225"/>
            <a:ext cx="838200" cy="3048000"/>
          </a:xfrm>
          <a:prstGeom prst="curvedRightArrow">
            <a:avLst>
              <a:gd name="adj1" fmla="val 72727"/>
              <a:gd name="adj2" fmla="val 145455"/>
              <a:gd name="adj3" fmla="val 33333"/>
            </a:avLst>
          </a:prstGeom>
          <a:solidFill>
            <a:srgbClr val="CACAD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latin typeface="Calibri" pitchFamily="-109" charset="0"/>
            </a:endParaRPr>
          </a:p>
        </p:txBody>
      </p:sp>
      <p:sp>
        <p:nvSpPr>
          <p:cNvPr id="4102" name="Text Box 2"/>
          <p:cNvSpPr txBox="1">
            <a:spLocks noChangeArrowheads="1"/>
          </p:cNvSpPr>
          <p:nvPr/>
        </p:nvSpPr>
        <p:spPr bwMode="auto">
          <a:xfrm>
            <a:off x="2770188" y="3373438"/>
            <a:ext cx="4760912" cy="1828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800">
                <a:latin typeface="Calibri" pitchFamily="-109" charset="0"/>
              </a:rPr>
              <a:t>Is the set of optimal baskets for every possible price of good x, holding all other prices and income constant.</a:t>
            </a:r>
          </a:p>
        </p:txBody>
      </p:sp>
      <p:sp>
        <p:nvSpPr>
          <p:cNvPr id="248836" name="Rectangle 4"/>
          <p:cNvSpPr>
            <a:spLocks noChangeArrowheads="1"/>
          </p:cNvSpPr>
          <p:nvPr/>
        </p:nvSpPr>
        <p:spPr bwMode="auto">
          <a:xfrm>
            <a:off x="595313" y="2122488"/>
            <a:ext cx="6226175" cy="519112"/>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wrap="none">
            <a:spAutoFit/>
          </a:bodyPr>
          <a:lstStyle/>
          <a:p>
            <a:pPr eaLnBrk="0" fontAlgn="auto" hangingPunct="0">
              <a:spcBef>
                <a:spcPts val="0"/>
              </a:spcBef>
              <a:spcAft>
                <a:spcPts val="0"/>
              </a:spcAft>
              <a:defRPr/>
            </a:pPr>
            <a:r>
              <a:rPr lang="en-US" sz="2800" dirty="0">
                <a:latin typeface="+mn-lt"/>
              </a:rPr>
              <a:t>The Price Consumption Curve of Good X:</a:t>
            </a:r>
          </a:p>
        </p:txBody>
      </p:sp>
      <p:sp>
        <p:nvSpPr>
          <p:cNvPr id="248845" name="AutoShape 1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409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4121"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105" name="Picture 1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09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4122"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8" name="Text Box 19" descr="Recycled paper"/>
          <p:cNvSpPr txBox="1">
            <a:spLocks noChangeArrowheads="1"/>
          </p:cNvSpPr>
          <p:nvPr/>
        </p:nvSpPr>
        <p:spPr bwMode="auto">
          <a:xfrm>
            <a:off x="4146550" y="6477000"/>
            <a:ext cx="1044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Five</a:t>
            </a:r>
          </a:p>
        </p:txBody>
      </p:sp>
      <p:pic>
        <p:nvPicPr>
          <p:cNvPr id="4109" name="Picture 2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8853" name="AutoShape 2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109" charset="0"/>
              </a:rPr>
              <a:t>Individual Demand Curves</a:t>
            </a:r>
            <a:endParaRPr lang="en-US" altLang="en-US" sz="2400">
              <a:solidFill>
                <a:srgbClr val="000066"/>
              </a:solidFill>
              <a:effectLst>
                <a:outerShdw blurRad="38100" dist="38100" dir="2700000" algn="tl">
                  <a:srgbClr val="000000"/>
                </a:outerShdw>
              </a:effectLst>
              <a:latin typeface="Calibri" pitchFamily="-109"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48836"/>
                                        </p:tgtEl>
                                        <p:attrNameLst>
                                          <p:attrName>style.visibility</p:attrName>
                                        </p:attrNameLst>
                                      </p:cBhvr>
                                      <p:to>
                                        <p:strVal val="visible"/>
                                      </p:to>
                                    </p:set>
                                    <p:anim calcmode="lin" valueType="num">
                                      <p:cBhvr>
                                        <p:cTn id="7" dur="500" fill="hold"/>
                                        <p:tgtEl>
                                          <p:spTgt spid="248836"/>
                                        </p:tgtEl>
                                        <p:attrNameLst>
                                          <p:attrName>ppt_x</p:attrName>
                                        </p:attrNameLst>
                                      </p:cBhvr>
                                      <p:tavLst>
                                        <p:tav tm="0">
                                          <p:val>
                                            <p:strVal val="#ppt_x-#ppt_w/2"/>
                                          </p:val>
                                        </p:tav>
                                        <p:tav tm="100000">
                                          <p:val>
                                            <p:strVal val="#ppt_x"/>
                                          </p:val>
                                        </p:tav>
                                      </p:tavLst>
                                    </p:anim>
                                    <p:anim calcmode="lin" valueType="num">
                                      <p:cBhvr>
                                        <p:cTn id="8" dur="500" fill="hold"/>
                                        <p:tgtEl>
                                          <p:spTgt spid="248836"/>
                                        </p:tgtEl>
                                        <p:attrNameLst>
                                          <p:attrName>ppt_y</p:attrName>
                                        </p:attrNameLst>
                                      </p:cBhvr>
                                      <p:tavLst>
                                        <p:tav tm="0">
                                          <p:val>
                                            <p:strVal val="#ppt_y"/>
                                          </p:val>
                                        </p:tav>
                                        <p:tav tm="100000">
                                          <p:val>
                                            <p:strVal val="#ppt_y"/>
                                          </p:val>
                                        </p:tav>
                                      </p:tavLst>
                                    </p:anim>
                                    <p:anim calcmode="lin" valueType="num">
                                      <p:cBhvr>
                                        <p:cTn id="9" dur="500" fill="hold"/>
                                        <p:tgtEl>
                                          <p:spTgt spid="248836"/>
                                        </p:tgtEl>
                                        <p:attrNameLst>
                                          <p:attrName>ppt_w</p:attrName>
                                        </p:attrNameLst>
                                      </p:cBhvr>
                                      <p:tavLst>
                                        <p:tav tm="0">
                                          <p:val>
                                            <p:fltVal val="0"/>
                                          </p:val>
                                        </p:tav>
                                        <p:tav tm="100000">
                                          <p:val>
                                            <p:strVal val="#ppt_w"/>
                                          </p:val>
                                        </p:tav>
                                      </p:tavLst>
                                    </p:anim>
                                    <p:anim calcmode="lin" valueType="num">
                                      <p:cBhvr>
                                        <p:cTn id="10" dur="500" fill="hold"/>
                                        <p:tgtEl>
                                          <p:spTgt spid="2488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6"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6F5C172-DF12-43F3-8433-6E417BE4EA59}" type="slidenum">
              <a:rPr lang="en-US" altLang="en-US">
                <a:solidFill>
                  <a:srgbClr val="898989"/>
                </a:solidFill>
                <a:latin typeface="Calibri" pitchFamily="-109" charset="0"/>
              </a:rPr>
              <a:pPr eaLnBrk="1" hangingPunct="1"/>
              <a:t>6</a:t>
            </a:fld>
            <a:endParaRPr lang="en-US" altLang="en-US">
              <a:solidFill>
                <a:srgbClr val="898989"/>
              </a:solidFill>
              <a:latin typeface="Calibri" pitchFamily="-109" charset="0"/>
            </a:endParaRPr>
          </a:p>
        </p:txBody>
      </p:sp>
      <p:sp>
        <p:nvSpPr>
          <p:cNvPr id="5125" name="Line 2"/>
          <p:cNvSpPr>
            <a:spLocks noChangeShapeType="1"/>
          </p:cNvSpPr>
          <p:nvPr/>
        </p:nvSpPr>
        <p:spPr bwMode="auto">
          <a:xfrm>
            <a:off x="549275" y="6130925"/>
            <a:ext cx="60960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26" name="Line 3"/>
          <p:cNvSpPr>
            <a:spLocks noChangeShapeType="1"/>
          </p:cNvSpPr>
          <p:nvPr/>
        </p:nvSpPr>
        <p:spPr bwMode="auto">
          <a:xfrm flipV="1">
            <a:off x="549275" y="1293813"/>
            <a:ext cx="17463" cy="483711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27" name="Text Box 4"/>
          <p:cNvSpPr txBox="1">
            <a:spLocks noChangeArrowheads="1"/>
          </p:cNvSpPr>
          <p:nvPr/>
        </p:nvSpPr>
        <p:spPr bwMode="auto">
          <a:xfrm>
            <a:off x="708025" y="1295400"/>
            <a:ext cx="1328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109" charset="0"/>
              </a:rPr>
              <a:t>Y (units)</a:t>
            </a:r>
          </a:p>
        </p:txBody>
      </p:sp>
      <p:sp>
        <p:nvSpPr>
          <p:cNvPr id="5128" name="Text Box 5"/>
          <p:cNvSpPr txBox="1">
            <a:spLocks noChangeArrowheads="1"/>
          </p:cNvSpPr>
          <p:nvPr/>
        </p:nvSpPr>
        <p:spPr bwMode="auto">
          <a:xfrm>
            <a:off x="6781800" y="5943600"/>
            <a:ext cx="1328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109" charset="0"/>
              </a:rPr>
              <a:t>X (units)</a:t>
            </a:r>
          </a:p>
        </p:txBody>
      </p:sp>
      <p:sp>
        <p:nvSpPr>
          <p:cNvPr id="5129" name="Text Box 6"/>
          <p:cNvSpPr txBox="1">
            <a:spLocks noChangeArrowheads="1"/>
          </p:cNvSpPr>
          <p:nvPr/>
        </p:nvSpPr>
        <p:spPr bwMode="auto">
          <a:xfrm>
            <a:off x="244475" y="59785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109" charset="0"/>
              </a:rPr>
              <a:t>0</a:t>
            </a:r>
          </a:p>
        </p:txBody>
      </p:sp>
      <p:sp>
        <p:nvSpPr>
          <p:cNvPr id="5130" name="Line 7"/>
          <p:cNvSpPr>
            <a:spLocks noChangeShapeType="1"/>
          </p:cNvSpPr>
          <p:nvPr/>
        </p:nvSpPr>
        <p:spPr bwMode="auto">
          <a:xfrm>
            <a:off x="549275" y="3463925"/>
            <a:ext cx="2667000" cy="2667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1" name="Line 8"/>
          <p:cNvSpPr>
            <a:spLocks noChangeShapeType="1"/>
          </p:cNvSpPr>
          <p:nvPr/>
        </p:nvSpPr>
        <p:spPr bwMode="auto">
          <a:xfrm>
            <a:off x="549275" y="3463925"/>
            <a:ext cx="5486400" cy="2667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2" name="Line 9"/>
          <p:cNvSpPr>
            <a:spLocks noChangeShapeType="1"/>
          </p:cNvSpPr>
          <p:nvPr/>
        </p:nvSpPr>
        <p:spPr bwMode="auto">
          <a:xfrm>
            <a:off x="549275" y="3463925"/>
            <a:ext cx="6858000" cy="1828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3" name="Text Box 10"/>
          <p:cNvSpPr txBox="1">
            <a:spLocks noChangeArrowheads="1"/>
          </p:cNvSpPr>
          <p:nvPr/>
        </p:nvSpPr>
        <p:spPr bwMode="auto">
          <a:xfrm>
            <a:off x="1920875" y="5597525"/>
            <a:ext cx="993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109" charset="0"/>
              </a:rPr>
              <a:t>P</a:t>
            </a:r>
            <a:r>
              <a:rPr lang="en-GB" altLang="en-US" sz="2400" b="1" baseline="-25000">
                <a:latin typeface="Calibri" pitchFamily="-109" charset="0"/>
              </a:rPr>
              <a:t>X</a:t>
            </a:r>
            <a:r>
              <a:rPr lang="en-GB" altLang="en-US" sz="2400" b="1">
                <a:latin typeface="Calibri" pitchFamily="-109" charset="0"/>
              </a:rPr>
              <a:t> = 4</a:t>
            </a:r>
          </a:p>
        </p:txBody>
      </p:sp>
      <p:sp>
        <p:nvSpPr>
          <p:cNvPr id="5134" name="Text Box 11"/>
          <p:cNvSpPr txBox="1">
            <a:spLocks noChangeArrowheads="1"/>
          </p:cNvSpPr>
          <p:nvPr/>
        </p:nvSpPr>
        <p:spPr bwMode="auto">
          <a:xfrm>
            <a:off x="5638800" y="5486400"/>
            <a:ext cx="993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109" charset="0"/>
              </a:rPr>
              <a:t>P</a:t>
            </a:r>
            <a:r>
              <a:rPr lang="en-GB" altLang="en-US" sz="2400" b="1" baseline="-25000">
                <a:latin typeface="Calibri" pitchFamily="-109" charset="0"/>
              </a:rPr>
              <a:t>X</a:t>
            </a:r>
            <a:r>
              <a:rPr lang="en-GB" altLang="en-US" sz="2400" b="1">
                <a:latin typeface="Calibri" pitchFamily="-109" charset="0"/>
              </a:rPr>
              <a:t> = 2</a:t>
            </a:r>
          </a:p>
        </p:txBody>
      </p:sp>
      <p:sp>
        <p:nvSpPr>
          <p:cNvPr id="5135" name="Text Box 12"/>
          <p:cNvSpPr txBox="1">
            <a:spLocks noChangeArrowheads="1"/>
          </p:cNvSpPr>
          <p:nvPr/>
        </p:nvSpPr>
        <p:spPr bwMode="auto">
          <a:xfrm>
            <a:off x="7010400" y="4724400"/>
            <a:ext cx="993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109" charset="0"/>
              </a:rPr>
              <a:t>P</a:t>
            </a:r>
            <a:r>
              <a:rPr lang="en-GB" altLang="en-US" sz="2400" b="1" baseline="-25000">
                <a:latin typeface="Calibri" pitchFamily="-109" charset="0"/>
              </a:rPr>
              <a:t>X</a:t>
            </a:r>
            <a:r>
              <a:rPr lang="en-GB" altLang="en-US" sz="2400" b="1">
                <a:latin typeface="Calibri" pitchFamily="-109" charset="0"/>
              </a:rPr>
              <a:t> = 1</a:t>
            </a:r>
          </a:p>
        </p:txBody>
      </p:sp>
      <p:sp>
        <p:nvSpPr>
          <p:cNvPr id="5136" name="Arc 13"/>
          <p:cNvSpPr>
            <a:spLocks/>
          </p:cNvSpPr>
          <p:nvPr/>
        </p:nvSpPr>
        <p:spPr bwMode="auto">
          <a:xfrm>
            <a:off x="2808288" y="2473325"/>
            <a:ext cx="2281237" cy="2079625"/>
          </a:xfrm>
          <a:custGeom>
            <a:avLst/>
            <a:gdLst>
              <a:gd name="T0" fmla="*/ 2147483647 w 19280"/>
              <a:gd name="T1" fmla="*/ 2147483647 h 21574"/>
              <a:gd name="T2" fmla="*/ 0 w 19280"/>
              <a:gd name="T3" fmla="*/ 2147483647 h 21574"/>
              <a:gd name="T4" fmla="*/ 2147483647 w 19280"/>
              <a:gd name="T5" fmla="*/ 0 h 21574"/>
              <a:gd name="T6" fmla="*/ 0 60000 65536"/>
              <a:gd name="T7" fmla="*/ 0 60000 65536"/>
              <a:gd name="T8" fmla="*/ 0 60000 65536"/>
              <a:gd name="T9" fmla="*/ 0 w 19280"/>
              <a:gd name="T10" fmla="*/ 0 h 21574"/>
              <a:gd name="T11" fmla="*/ 19280 w 19280"/>
              <a:gd name="T12" fmla="*/ 21574 h 21574"/>
            </a:gdLst>
            <a:ahLst/>
            <a:cxnLst>
              <a:cxn ang="T6">
                <a:pos x="T0" y="T1"/>
              </a:cxn>
              <a:cxn ang="T7">
                <a:pos x="T2" y="T3"/>
              </a:cxn>
              <a:cxn ang="T8">
                <a:pos x="T4" y="T5"/>
              </a:cxn>
            </a:cxnLst>
            <a:rect l="T9" t="T10" r="T11" b="T12"/>
            <a:pathLst>
              <a:path w="19280" h="21574" fill="none" extrusionOk="0">
                <a:moveTo>
                  <a:pt x="18228" y="21574"/>
                </a:moveTo>
                <a:cubicBezTo>
                  <a:pt x="10465" y="21196"/>
                  <a:pt x="3504" y="16676"/>
                  <a:pt x="0" y="9738"/>
                </a:cubicBezTo>
              </a:path>
              <a:path w="19280" h="21574" stroke="0" extrusionOk="0">
                <a:moveTo>
                  <a:pt x="18228" y="21574"/>
                </a:moveTo>
                <a:cubicBezTo>
                  <a:pt x="10465" y="21196"/>
                  <a:pt x="3504" y="16676"/>
                  <a:pt x="0" y="9738"/>
                </a:cubicBezTo>
                <a:lnTo>
                  <a:pt x="19280"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37" name="Arc 14"/>
          <p:cNvSpPr>
            <a:spLocks/>
          </p:cNvSpPr>
          <p:nvPr/>
        </p:nvSpPr>
        <p:spPr bwMode="auto">
          <a:xfrm>
            <a:off x="1966913" y="3044825"/>
            <a:ext cx="2052637" cy="1849438"/>
          </a:xfrm>
          <a:custGeom>
            <a:avLst/>
            <a:gdLst>
              <a:gd name="T0" fmla="*/ 2147483647 w 21156"/>
              <a:gd name="T1" fmla="*/ 2147483647 h 21405"/>
              <a:gd name="T2" fmla="*/ 0 w 21156"/>
              <a:gd name="T3" fmla="*/ 2147483647 h 21405"/>
              <a:gd name="T4" fmla="*/ 2147483647 w 21156"/>
              <a:gd name="T5" fmla="*/ 0 h 21405"/>
              <a:gd name="T6" fmla="*/ 0 60000 65536"/>
              <a:gd name="T7" fmla="*/ 0 60000 65536"/>
              <a:gd name="T8" fmla="*/ 0 60000 65536"/>
              <a:gd name="T9" fmla="*/ 0 w 21156"/>
              <a:gd name="T10" fmla="*/ 0 h 21405"/>
              <a:gd name="T11" fmla="*/ 21156 w 21156"/>
              <a:gd name="T12" fmla="*/ 21405 h 21405"/>
            </a:gdLst>
            <a:ahLst/>
            <a:cxnLst>
              <a:cxn ang="T6">
                <a:pos x="T0" y="T1"/>
              </a:cxn>
              <a:cxn ang="T7">
                <a:pos x="T2" y="T3"/>
              </a:cxn>
              <a:cxn ang="T8">
                <a:pos x="T4" y="T5"/>
              </a:cxn>
            </a:cxnLst>
            <a:rect l="T9" t="T10" r="T11" b="T12"/>
            <a:pathLst>
              <a:path w="21156" h="21405" fill="none" extrusionOk="0">
                <a:moveTo>
                  <a:pt x="18263" y="21405"/>
                </a:moveTo>
                <a:cubicBezTo>
                  <a:pt x="9172" y="20177"/>
                  <a:pt x="1849" y="13340"/>
                  <a:pt x="-1" y="4355"/>
                </a:cubicBezTo>
              </a:path>
              <a:path w="21156" h="21405" stroke="0" extrusionOk="0">
                <a:moveTo>
                  <a:pt x="18263" y="21405"/>
                </a:moveTo>
                <a:cubicBezTo>
                  <a:pt x="9172" y="20177"/>
                  <a:pt x="1849" y="13340"/>
                  <a:pt x="-1" y="4355"/>
                </a:cubicBezTo>
                <a:lnTo>
                  <a:pt x="21156"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38" name="Arc 15"/>
          <p:cNvSpPr>
            <a:spLocks/>
          </p:cNvSpPr>
          <p:nvPr/>
        </p:nvSpPr>
        <p:spPr bwMode="auto">
          <a:xfrm>
            <a:off x="777875" y="2930525"/>
            <a:ext cx="1955800" cy="1771650"/>
          </a:xfrm>
          <a:custGeom>
            <a:avLst/>
            <a:gdLst>
              <a:gd name="T0" fmla="*/ 2147483647 w 20537"/>
              <a:gd name="T1" fmla="*/ 2147483647 h 21379"/>
              <a:gd name="T2" fmla="*/ 0 w 20537"/>
              <a:gd name="T3" fmla="*/ 2147483647 h 21379"/>
              <a:gd name="T4" fmla="*/ 2147483647 w 20537"/>
              <a:gd name="T5" fmla="*/ 0 h 21379"/>
              <a:gd name="T6" fmla="*/ 0 60000 65536"/>
              <a:gd name="T7" fmla="*/ 0 60000 65536"/>
              <a:gd name="T8" fmla="*/ 0 60000 65536"/>
              <a:gd name="T9" fmla="*/ 0 w 20537"/>
              <a:gd name="T10" fmla="*/ 0 h 21379"/>
              <a:gd name="T11" fmla="*/ 20537 w 20537"/>
              <a:gd name="T12" fmla="*/ 21379 h 21379"/>
            </a:gdLst>
            <a:ahLst/>
            <a:cxnLst>
              <a:cxn ang="T6">
                <a:pos x="T0" y="T1"/>
              </a:cxn>
              <a:cxn ang="T7">
                <a:pos x="T2" y="T3"/>
              </a:cxn>
              <a:cxn ang="T8">
                <a:pos x="T4" y="T5"/>
              </a:cxn>
            </a:cxnLst>
            <a:rect l="T9" t="T10" r="T11" b="T12"/>
            <a:pathLst>
              <a:path w="20537" h="21379" fill="none" extrusionOk="0">
                <a:moveTo>
                  <a:pt x="17453" y="21378"/>
                </a:moveTo>
                <a:cubicBezTo>
                  <a:pt x="9314" y="20204"/>
                  <a:pt x="2548" y="14511"/>
                  <a:pt x="0" y="6693"/>
                </a:cubicBezTo>
              </a:path>
              <a:path w="20537" h="21379" stroke="0" extrusionOk="0">
                <a:moveTo>
                  <a:pt x="17453" y="21378"/>
                </a:moveTo>
                <a:cubicBezTo>
                  <a:pt x="9314" y="20204"/>
                  <a:pt x="2548" y="14511"/>
                  <a:pt x="0" y="6693"/>
                </a:cubicBezTo>
                <a:lnTo>
                  <a:pt x="20537"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39" name="Line 16"/>
          <p:cNvSpPr>
            <a:spLocks noChangeShapeType="1"/>
          </p:cNvSpPr>
          <p:nvPr/>
        </p:nvSpPr>
        <p:spPr bwMode="auto">
          <a:xfrm>
            <a:off x="1158875" y="4073525"/>
            <a:ext cx="0" cy="2057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0" name="Text Box 17"/>
          <p:cNvSpPr txBox="1">
            <a:spLocks noChangeArrowheads="1"/>
          </p:cNvSpPr>
          <p:nvPr/>
        </p:nvSpPr>
        <p:spPr bwMode="auto">
          <a:xfrm>
            <a:off x="777875" y="6054725"/>
            <a:ext cx="876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109" charset="0"/>
              </a:rPr>
              <a:t>X</a:t>
            </a:r>
            <a:r>
              <a:rPr lang="en-GB" altLang="en-US" sz="2400" b="1" baseline="-25000">
                <a:latin typeface="Calibri" pitchFamily="-109" charset="0"/>
              </a:rPr>
              <a:t>A</a:t>
            </a:r>
            <a:r>
              <a:rPr lang="en-GB" altLang="en-US" sz="2400" b="1">
                <a:latin typeface="Calibri" pitchFamily="-109" charset="0"/>
              </a:rPr>
              <a:t>=2</a:t>
            </a:r>
          </a:p>
        </p:txBody>
      </p:sp>
      <p:sp>
        <p:nvSpPr>
          <p:cNvPr id="5141" name="Line 18"/>
          <p:cNvSpPr>
            <a:spLocks noChangeShapeType="1"/>
          </p:cNvSpPr>
          <p:nvPr/>
        </p:nvSpPr>
        <p:spPr bwMode="auto">
          <a:xfrm>
            <a:off x="3140075" y="4606925"/>
            <a:ext cx="0" cy="1524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2" name="Text Box 19"/>
          <p:cNvSpPr txBox="1">
            <a:spLocks noChangeArrowheads="1"/>
          </p:cNvSpPr>
          <p:nvPr/>
        </p:nvSpPr>
        <p:spPr bwMode="auto">
          <a:xfrm>
            <a:off x="2682875" y="6054725"/>
            <a:ext cx="1017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109" charset="0"/>
              </a:rPr>
              <a:t>X</a:t>
            </a:r>
            <a:r>
              <a:rPr lang="en-GB" altLang="en-US" sz="2400" b="1" baseline="-25000">
                <a:latin typeface="Calibri" pitchFamily="-109" charset="0"/>
              </a:rPr>
              <a:t>B</a:t>
            </a:r>
            <a:r>
              <a:rPr lang="en-GB" altLang="en-US" sz="2400" b="1">
                <a:latin typeface="Calibri" pitchFamily="-109" charset="0"/>
              </a:rPr>
              <a:t>=10</a:t>
            </a:r>
          </a:p>
        </p:txBody>
      </p:sp>
      <p:sp>
        <p:nvSpPr>
          <p:cNvPr id="5143" name="Line 20"/>
          <p:cNvSpPr>
            <a:spLocks noChangeShapeType="1"/>
          </p:cNvSpPr>
          <p:nvPr/>
        </p:nvSpPr>
        <p:spPr bwMode="auto">
          <a:xfrm>
            <a:off x="4359275" y="4454525"/>
            <a:ext cx="0" cy="1676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4" name="Text Box 21"/>
          <p:cNvSpPr txBox="1">
            <a:spLocks noChangeArrowheads="1"/>
          </p:cNvSpPr>
          <p:nvPr/>
        </p:nvSpPr>
        <p:spPr bwMode="auto">
          <a:xfrm>
            <a:off x="3978275" y="6054725"/>
            <a:ext cx="1028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109" charset="0"/>
              </a:rPr>
              <a:t>X</a:t>
            </a:r>
            <a:r>
              <a:rPr lang="en-GB" altLang="en-US" sz="2400" b="1" baseline="-25000">
                <a:latin typeface="Calibri" pitchFamily="-109" charset="0"/>
              </a:rPr>
              <a:t>C</a:t>
            </a:r>
            <a:r>
              <a:rPr lang="en-GB" altLang="en-US" sz="2400" b="1">
                <a:latin typeface="Calibri" pitchFamily="-109" charset="0"/>
              </a:rPr>
              <a:t>=16</a:t>
            </a:r>
          </a:p>
        </p:txBody>
      </p:sp>
      <p:sp>
        <p:nvSpPr>
          <p:cNvPr id="5145" name="Text Box 22"/>
          <p:cNvSpPr txBox="1">
            <a:spLocks noChangeArrowheads="1"/>
          </p:cNvSpPr>
          <p:nvPr/>
        </p:nvSpPr>
        <p:spPr bwMode="auto">
          <a:xfrm>
            <a:off x="1006475" y="3692525"/>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b="1">
                <a:latin typeface="Calibri" pitchFamily="-109" charset="0"/>
              </a:rPr>
              <a:t>•</a:t>
            </a:r>
          </a:p>
        </p:txBody>
      </p:sp>
      <p:sp>
        <p:nvSpPr>
          <p:cNvPr id="5146" name="Text Box 23"/>
          <p:cNvSpPr txBox="1">
            <a:spLocks noChangeArrowheads="1"/>
          </p:cNvSpPr>
          <p:nvPr/>
        </p:nvSpPr>
        <p:spPr bwMode="auto">
          <a:xfrm>
            <a:off x="2911475" y="4225925"/>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b="1">
                <a:latin typeface="Calibri" pitchFamily="-109" charset="0"/>
              </a:rPr>
              <a:t>•</a:t>
            </a:r>
          </a:p>
        </p:txBody>
      </p:sp>
      <p:sp>
        <p:nvSpPr>
          <p:cNvPr id="5147" name="Text Box 24"/>
          <p:cNvSpPr txBox="1">
            <a:spLocks noChangeArrowheads="1"/>
          </p:cNvSpPr>
          <p:nvPr/>
        </p:nvSpPr>
        <p:spPr bwMode="auto">
          <a:xfrm>
            <a:off x="4206875" y="3997325"/>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b="1">
                <a:latin typeface="Calibri" pitchFamily="-109" charset="0"/>
              </a:rPr>
              <a:t>•</a:t>
            </a:r>
          </a:p>
        </p:txBody>
      </p:sp>
      <p:sp>
        <p:nvSpPr>
          <p:cNvPr id="5148" name="Text Box 25"/>
          <p:cNvSpPr txBox="1">
            <a:spLocks noChangeArrowheads="1"/>
          </p:cNvSpPr>
          <p:nvPr/>
        </p:nvSpPr>
        <p:spPr bwMode="auto">
          <a:xfrm>
            <a:off x="0" y="3200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109" charset="0"/>
              </a:rPr>
              <a:t>10</a:t>
            </a:r>
          </a:p>
        </p:txBody>
      </p:sp>
      <p:sp>
        <p:nvSpPr>
          <p:cNvPr id="251930" name="Text Box 26"/>
          <p:cNvSpPr txBox="1">
            <a:spLocks noChangeArrowheads="1"/>
          </p:cNvSpPr>
          <p:nvPr/>
        </p:nvSpPr>
        <p:spPr bwMode="auto">
          <a:xfrm>
            <a:off x="1436688" y="1868488"/>
            <a:ext cx="1146175" cy="822325"/>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wrap="none">
            <a:spAutoFit/>
          </a:bodyPr>
          <a:lstStyle/>
          <a:p>
            <a:pPr eaLnBrk="0" fontAlgn="auto" hangingPunct="0">
              <a:spcBef>
                <a:spcPts val="0"/>
              </a:spcBef>
              <a:spcAft>
                <a:spcPts val="0"/>
              </a:spcAft>
              <a:defRPr/>
            </a:pPr>
            <a:r>
              <a:rPr lang="en-GB" sz="2400" b="1" dirty="0">
                <a:latin typeface="+mn-lt"/>
              </a:rPr>
              <a:t>P</a:t>
            </a:r>
            <a:r>
              <a:rPr lang="en-GB" sz="2400" b="1" baseline="-25000" dirty="0">
                <a:latin typeface="+mn-lt"/>
              </a:rPr>
              <a:t>Y</a:t>
            </a:r>
            <a:r>
              <a:rPr lang="en-GB" sz="2400" b="1" dirty="0">
                <a:latin typeface="+mn-lt"/>
              </a:rPr>
              <a:t> = $4</a:t>
            </a:r>
          </a:p>
          <a:p>
            <a:pPr eaLnBrk="0" fontAlgn="auto" hangingPunct="0">
              <a:spcBef>
                <a:spcPts val="0"/>
              </a:spcBef>
              <a:spcAft>
                <a:spcPts val="0"/>
              </a:spcAft>
              <a:defRPr/>
            </a:pPr>
            <a:r>
              <a:rPr lang="en-GB" sz="2400" b="1" dirty="0">
                <a:latin typeface="+mn-lt"/>
              </a:rPr>
              <a:t>I = $40</a:t>
            </a:r>
          </a:p>
        </p:txBody>
      </p:sp>
      <p:sp>
        <p:nvSpPr>
          <p:cNvPr id="5150" name="Arc 27"/>
          <p:cNvSpPr>
            <a:spLocks/>
          </p:cNvSpPr>
          <p:nvPr/>
        </p:nvSpPr>
        <p:spPr bwMode="auto">
          <a:xfrm>
            <a:off x="1195388" y="3351213"/>
            <a:ext cx="3883025" cy="1333500"/>
          </a:xfrm>
          <a:custGeom>
            <a:avLst/>
            <a:gdLst>
              <a:gd name="T0" fmla="*/ 2147483647 w 36082"/>
              <a:gd name="T1" fmla="*/ 2147483647 h 21600"/>
              <a:gd name="T2" fmla="*/ 0 w 36082"/>
              <a:gd name="T3" fmla="*/ 2147483647 h 21600"/>
              <a:gd name="T4" fmla="*/ 2147483647 w 36082"/>
              <a:gd name="T5" fmla="*/ 0 h 21600"/>
              <a:gd name="T6" fmla="*/ 0 60000 65536"/>
              <a:gd name="T7" fmla="*/ 0 60000 65536"/>
              <a:gd name="T8" fmla="*/ 0 60000 65536"/>
              <a:gd name="T9" fmla="*/ 0 w 36082"/>
              <a:gd name="T10" fmla="*/ 0 h 21600"/>
              <a:gd name="T11" fmla="*/ 36082 w 36082"/>
              <a:gd name="T12" fmla="*/ 21600 h 21600"/>
            </a:gdLst>
            <a:ahLst/>
            <a:cxnLst>
              <a:cxn ang="T6">
                <a:pos x="T0" y="T1"/>
              </a:cxn>
              <a:cxn ang="T7">
                <a:pos x="T2" y="T3"/>
              </a:cxn>
              <a:cxn ang="T8">
                <a:pos x="T4" y="T5"/>
              </a:cxn>
            </a:cxnLst>
            <a:rect l="T9" t="T10" r="T11" b="T12"/>
            <a:pathLst>
              <a:path w="36082" h="21600" fill="none" extrusionOk="0">
                <a:moveTo>
                  <a:pt x="36082" y="11370"/>
                </a:moveTo>
                <a:cubicBezTo>
                  <a:pt x="32144" y="17729"/>
                  <a:pt x="25197" y="21599"/>
                  <a:pt x="17717" y="21600"/>
                </a:cubicBezTo>
                <a:cubicBezTo>
                  <a:pt x="10655" y="21600"/>
                  <a:pt x="4039" y="18148"/>
                  <a:pt x="0" y="12355"/>
                </a:cubicBezTo>
              </a:path>
              <a:path w="36082" h="21600" stroke="0" extrusionOk="0">
                <a:moveTo>
                  <a:pt x="36082" y="11370"/>
                </a:moveTo>
                <a:cubicBezTo>
                  <a:pt x="32144" y="17729"/>
                  <a:pt x="25197" y="21599"/>
                  <a:pt x="17717" y="21600"/>
                </a:cubicBezTo>
                <a:cubicBezTo>
                  <a:pt x="10655" y="21600"/>
                  <a:pt x="4039" y="18148"/>
                  <a:pt x="0" y="12355"/>
                </a:cubicBezTo>
                <a:lnTo>
                  <a:pt x="17717" y="0"/>
                </a:lnTo>
                <a:close/>
              </a:path>
            </a:pathLst>
          </a:custGeom>
          <a:noFill/>
          <a:ln w="762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51" name="Text Box 28"/>
          <p:cNvSpPr txBox="1">
            <a:spLocks noChangeArrowheads="1"/>
          </p:cNvSpPr>
          <p:nvPr/>
        </p:nvSpPr>
        <p:spPr bwMode="auto">
          <a:xfrm>
            <a:off x="5105400" y="3657600"/>
            <a:ext cx="358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109" charset="0"/>
              </a:rPr>
              <a:t>Price Consumption Curve</a:t>
            </a:r>
          </a:p>
        </p:txBody>
      </p:sp>
      <p:sp>
        <p:nvSpPr>
          <p:cNvPr id="5152" name="Line 29"/>
          <p:cNvSpPr>
            <a:spLocks noChangeShapeType="1"/>
          </p:cNvSpPr>
          <p:nvPr/>
        </p:nvSpPr>
        <p:spPr bwMode="auto">
          <a:xfrm flipV="1">
            <a:off x="2225675" y="5521325"/>
            <a:ext cx="381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53" name="Line 30"/>
          <p:cNvSpPr>
            <a:spLocks noChangeShapeType="1"/>
          </p:cNvSpPr>
          <p:nvPr/>
        </p:nvSpPr>
        <p:spPr bwMode="auto">
          <a:xfrm flipH="1">
            <a:off x="5426075" y="5673725"/>
            <a:ext cx="3048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54" name="Line 31"/>
          <p:cNvSpPr>
            <a:spLocks noChangeShapeType="1"/>
          </p:cNvSpPr>
          <p:nvPr/>
        </p:nvSpPr>
        <p:spPr bwMode="auto">
          <a:xfrm flipH="1">
            <a:off x="6797675" y="4911725"/>
            <a:ext cx="3048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55" name="Text Box 32"/>
          <p:cNvSpPr txBox="1">
            <a:spLocks noChangeArrowheads="1"/>
          </p:cNvSpPr>
          <p:nvPr/>
        </p:nvSpPr>
        <p:spPr bwMode="auto">
          <a:xfrm>
            <a:off x="5807075" y="60547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109" charset="0"/>
              </a:rPr>
              <a:t>20</a:t>
            </a:r>
          </a:p>
        </p:txBody>
      </p:sp>
      <p:sp>
        <p:nvSpPr>
          <p:cNvPr id="5156" name="Text Box 33"/>
          <p:cNvSpPr txBox="1">
            <a:spLocks noChangeArrowheads="1"/>
          </p:cNvSpPr>
          <p:nvPr/>
        </p:nvSpPr>
        <p:spPr bwMode="auto">
          <a:xfrm>
            <a:off x="4252913" y="1693863"/>
            <a:ext cx="4457700" cy="13176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000">
                <a:latin typeface="Calibri" pitchFamily="-109" charset="0"/>
              </a:rPr>
              <a:t>The price consumption curve for good x can be written as the quantity consumed of good x for any price of x.  This is the individual’s demand curve for good x.</a:t>
            </a:r>
          </a:p>
        </p:txBody>
      </p:sp>
      <p:sp>
        <p:nvSpPr>
          <p:cNvPr id="251947" name="AutoShape 4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512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5174"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158" name="Picture 4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59" name="Picture 4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60" name="Picture 4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12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5175"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61" name="Text Box 49" descr="Recycled paper"/>
          <p:cNvSpPr txBox="1">
            <a:spLocks noChangeArrowheads="1"/>
          </p:cNvSpPr>
          <p:nvPr/>
        </p:nvSpPr>
        <p:spPr bwMode="auto">
          <a:xfrm>
            <a:off x="4146550" y="6477000"/>
            <a:ext cx="1044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Five</a:t>
            </a:r>
          </a:p>
        </p:txBody>
      </p:sp>
      <p:pic>
        <p:nvPicPr>
          <p:cNvPr id="5162" name="Picture 5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1955" name="AutoShape 5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109" charset="0"/>
              </a:rPr>
              <a:t>Price Consumption Curves</a:t>
            </a:r>
            <a:endParaRPr lang="en-US" altLang="en-US" sz="2400">
              <a:solidFill>
                <a:srgbClr val="000066"/>
              </a:solidFill>
              <a:effectLst>
                <a:outerShdw blurRad="38100" dist="38100" dir="2700000" algn="tl">
                  <a:srgbClr val="000000"/>
                </a:outerShdw>
              </a:effectLst>
              <a:latin typeface="Calibri" pitchFamily="-109"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91B0B15-10F1-44E5-BE50-F3D8D5EA8D2D}" type="slidenum">
              <a:rPr lang="en-US" altLang="en-US">
                <a:solidFill>
                  <a:srgbClr val="898989"/>
                </a:solidFill>
                <a:latin typeface="Calibri" pitchFamily="-109" charset="0"/>
              </a:rPr>
              <a:pPr eaLnBrk="1" hangingPunct="1"/>
              <a:t>7</a:t>
            </a:fld>
            <a:endParaRPr lang="en-US" altLang="en-US">
              <a:solidFill>
                <a:srgbClr val="898989"/>
              </a:solidFill>
              <a:latin typeface="Calibri" pitchFamily="-109" charset="0"/>
            </a:endParaRPr>
          </a:p>
        </p:txBody>
      </p:sp>
      <p:sp>
        <p:nvSpPr>
          <p:cNvPr id="6149" name="Line 3"/>
          <p:cNvSpPr>
            <a:spLocks noChangeShapeType="1"/>
          </p:cNvSpPr>
          <p:nvPr/>
        </p:nvSpPr>
        <p:spPr bwMode="auto">
          <a:xfrm>
            <a:off x="1973263" y="5838825"/>
            <a:ext cx="52578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50" name="Line 4"/>
          <p:cNvSpPr>
            <a:spLocks noChangeShapeType="1"/>
          </p:cNvSpPr>
          <p:nvPr/>
        </p:nvSpPr>
        <p:spPr bwMode="auto">
          <a:xfrm flipH="1" flipV="1">
            <a:off x="1970088" y="1371600"/>
            <a:ext cx="3175" cy="4467225"/>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51" name="Text Box 5"/>
          <p:cNvSpPr txBox="1">
            <a:spLocks noChangeArrowheads="1"/>
          </p:cNvSpPr>
          <p:nvPr/>
        </p:nvSpPr>
        <p:spPr bwMode="auto">
          <a:xfrm>
            <a:off x="7291388" y="5727700"/>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109" charset="0"/>
              </a:rPr>
              <a:t>X</a:t>
            </a:r>
          </a:p>
        </p:txBody>
      </p:sp>
      <p:sp>
        <p:nvSpPr>
          <p:cNvPr id="6152" name="Text Box 6"/>
          <p:cNvSpPr txBox="1">
            <a:spLocks noChangeArrowheads="1"/>
          </p:cNvSpPr>
          <p:nvPr/>
        </p:nvSpPr>
        <p:spPr bwMode="auto">
          <a:xfrm>
            <a:off x="1309688" y="1295400"/>
            <a:ext cx="515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109" charset="0"/>
              </a:rPr>
              <a:t>P</a:t>
            </a:r>
            <a:r>
              <a:rPr lang="en-GB" altLang="en-US" sz="2400" b="1" baseline="-25000">
                <a:latin typeface="Calibri" pitchFamily="-109" charset="0"/>
              </a:rPr>
              <a:t>X</a:t>
            </a:r>
            <a:endParaRPr lang="en-GB" altLang="en-US" sz="2400" b="1">
              <a:latin typeface="Calibri" pitchFamily="-109" charset="0"/>
            </a:endParaRPr>
          </a:p>
        </p:txBody>
      </p:sp>
      <p:sp>
        <p:nvSpPr>
          <p:cNvPr id="6153" name="Arc 7"/>
          <p:cNvSpPr>
            <a:spLocks/>
          </p:cNvSpPr>
          <p:nvPr/>
        </p:nvSpPr>
        <p:spPr bwMode="auto">
          <a:xfrm>
            <a:off x="2506663" y="3171825"/>
            <a:ext cx="3276600" cy="2362200"/>
          </a:xfrm>
          <a:custGeom>
            <a:avLst/>
            <a:gdLst>
              <a:gd name="T0" fmla="*/ 2147483647 w 20527"/>
              <a:gd name="T1" fmla="*/ 2147483647 h 21583"/>
              <a:gd name="T2" fmla="*/ 0 w 20527"/>
              <a:gd name="T3" fmla="*/ 2147483647 h 21583"/>
              <a:gd name="T4" fmla="*/ 2147483647 w 20527"/>
              <a:gd name="T5" fmla="*/ 0 h 21583"/>
              <a:gd name="T6" fmla="*/ 0 60000 65536"/>
              <a:gd name="T7" fmla="*/ 0 60000 65536"/>
              <a:gd name="T8" fmla="*/ 0 60000 65536"/>
              <a:gd name="T9" fmla="*/ 0 w 20527"/>
              <a:gd name="T10" fmla="*/ 0 h 21583"/>
              <a:gd name="T11" fmla="*/ 20527 w 20527"/>
              <a:gd name="T12" fmla="*/ 21583 h 21583"/>
            </a:gdLst>
            <a:ahLst/>
            <a:cxnLst>
              <a:cxn ang="T6">
                <a:pos x="T0" y="T1"/>
              </a:cxn>
              <a:cxn ang="T7">
                <a:pos x="T2" y="T3"/>
              </a:cxn>
              <a:cxn ang="T8">
                <a:pos x="T4" y="T5"/>
              </a:cxn>
            </a:cxnLst>
            <a:rect l="T9" t="T10" r="T11" b="T12"/>
            <a:pathLst>
              <a:path w="20527" h="21583" fill="none" extrusionOk="0">
                <a:moveTo>
                  <a:pt x="19663" y="21582"/>
                </a:moveTo>
                <a:cubicBezTo>
                  <a:pt x="10649" y="21221"/>
                  <a:pt x="2809" y="15297"/>
                  <a:pt x="0" y="6724"/>
                </a:cubicBezTo>
              </a:path>
              <a:path w="20527" h="21583" stroke="0" extrusionOk="0">
                <a:moveTo>
                  <a:pt x="19663" y="21582"/>
                </a:moveTo>
                <a:cubicBezTo>
                  <a:pt x="10649" y="21221"/>
                  <a:pt x="2809" y="15297"/>
                  <a:pt x="0" y="6724"/>
                </a:cubicBezTo>
                <a:lnTo>
                  <a:pt x="20527"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4" name="Line 8"/>
          <p:cNvSpPr>
            <a:spLocks noChangeShapeType="1"/>
          </p:cNvSpPr>
          <p:nvPr/>
        </p:nvSpPr>
        <p:spPr bwMode="auto">
          <a:xfrm>
            <a:off x="1973263" y="4467225"/>
            <a:ext cx="9144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5" name="Line 9"/>
          <p:cNvSpPr>
            <a:spLocks noChangeShapeType="1"/>
          </p:cNvSpPr>
          <p:nvPr/>
        </p:nvSpPr>
        <p:spPr bwMode="auto">
          <a:xfrm>
            <a:off x="2887663" y="4467225"/>
            <a:ext cx="0" cy="1371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6" name="Line 10"/>
          <p:cNvSpPr>
            <a:spLocks noChangeShapeType="1"/>
          </p:cNvSpPr>
          <p:nvPr/>
        </p:nvSpPr>
        <p:spPr bwMode="auto">
          <a:xfrm>
            <a:off x="1973263" y="5076825"/>
            <a:ext cx="17526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7" name="Line 11"/>
          <p:cNvSpPr>
            <a:spLocks noChangeShapeType="1"/>
          </p:cNvSpPr>
          <p:nvPr/>
        </p:nvSpPr>
        <p:spPr bwMode="auto">
          <a:xfrm>
            <a:off x="3725863" y="5153025"/>
            <a:ext cx="0" cy="685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8" name="Line 12"/>
          <p:cNvSpPr>
            <a:spLocks noChangeShapeType="1"/>
          </p:cNvSpPr>
          <p:nvPr/>
        </p:nvSpPr>
        <p:spPr bwMode="auto">
          <a:xfrm>
            <a:off x="1973263" y="5457825"/>
            <a:ext cx="31242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9" name="Line 13"/>
          <p:cNvSpPr>
            <a:spLocks noChangeShapeType="1"/>
          </p:cNvSpPr>
          <p:nvPr/>
        </p:nvSpPr>
        <p:spPr bwMode="auto">
          <a:xfrm>
            <a:off x="5097463" y="5534025"/>
            <a:ext cx="0" cy="304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0" name="Text Box 14"/>
          <p:cNvSpPr txBox="1">
            <a:spLocks noChangeArrowheads="1"/>
          </p:cNvSpPr>
          <p:nvPr/>
        </p:nvSpPr>
        <p:spPr bwMode="auto">
          <a:xfrm>
            <a:off x="2719388" y="5880100"/>
            <a:ext cx="2644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109" charset="0"/>
              </a:rPr>
              <a:t>X</a:t>
            </a:r>
            <a:r>
              <a:rPr lang="en-GB" altLang="en-US" sz="2400" b="1" baseline="-25000">
                <a:latin typeface="Calibri" pitchFamily="-109" charset="0"/>
              </a:rPr>
              <a:t>A</a:t>
            </a:r>
            <a:r>
              <a:rPr lang="en-GB" altLang="en-US" sz="2400" b="1">
                <a:latin typeface="Calibri" pitchFamily="-109" charset="0"/>
              </a:rPr>
              <a:t>      X</a:t>
            </a:r>
            <a:r>
              <a:rPr lang="en-GB" altLang="en-US" sz="2400" b="1" baseline="-25000">
                <a:latin typeface="Calibri" pitchFamily="-109" charset="0"/>
              </a:rPr>
              <a:t>B</a:t>
            </a:r>
            <a:r>
              <a:rPr lang="en-GB" altLang="en-US" sz="2400" b="1">
                <a:latin typeface="Calibri" pitchFamily="-109" charset="0"/>
              </a:rPr>
              <a:t>            X</a:t>
            </a:r>
            <a:r>
              <a:rPr lang="en-GB" altLang="en-US" sz="2400" b="1" baseline="-25000">
                <a:latin typeface="Calibri" pitchFamily="-109" charset="0"/>
              </a:rPr>
              <a:t>C</a:t>
            </a:r>
            <a:endParaRPr lang="en-GB" altLang="en-US" sz="2400" b="1">
              <a:latin typeface="Calibri" pitchFamily="-109" charset="0"/>
            </a:endParaRPr>
          </a:p>
        </p:txBody>
      </p:sp>
      <p:sp>
        <p:nvSpPr>
          <p:cNvPr id="252943" name="Text Box 15"/>
          <p:cNvSpPr txBox="1">
            <a:spLocks noChangeArrowheads="1"/>
          </p:cNvSpPr>
          <p:nvPr/>
        </p:nvSpPr>
        <p:spPr bwMode="auto">
          <a:xfrm>
            <a:off x="5834063" y="1922463"/>
            <a:ext cx="2133600" cy="1187450"/>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p>
            <a:pPr eaLnBrk="0" fontAlgn="auto" hangingPunct="0">
              <a:spcBef>
                <a:spcPts val="0"/>
              </a:spcBef>
              <a:spcAft>
                <a:spcPts val="0"/>
              </a:spcAft>
              <a:defRPr/>
            </a:pPr>
            <a:r>
              <a:rPr lang="en-GB" sz="2400" dirty="0">
                <a:latin typeface="+mn-lt"/>
              </a:rPr>
              <a:t>Individual Demand Curve</a:t>
            </a:r>
          </a:p>
          <a:p>
            <a:pPr eaLnBrk="0" fontAlgn="auto" hangingPunct="0">
              <a:spcBef>
                <a:spcPts val="0"/>
              </a:spcBef>
              <a:spcAft>
                <a:spcPts val="0"/>
              </a:spcAft>
              <a:defRPr/>
            </a:pPr>
            <a:r>
              <a:rPr lang="en-GB" sz="2400" dirty="0">
                <a:latin typeface="+mn-lt"/>
              </a:rPr>
              <a:t>For X</a:t>
            </a:r>
          </a:p>
        </p:txBody>
      </p:sp>
      <p:sp>
        <p:nvSpPr>
          <p:cNvPr id="6162" name="Text Box 16"/>
          <p:cNvSpPr txBox="1">
            <a:spLocks noChangeArrowheads="1"/>
          </p:cNvSpPr>
          <p:nvPr/>
        </p:nvSpPr>
        <p:spPr bwMode="auto">
          <a:xfrm>
            <a:off x="982663" y="4238625"/>
            <a:ext cx="993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109" charset="0"/>
              </a:rPr>
              <a:t>P</a:t>
            </a:r>
            <a:r>
              <a:rPr lang="en-GB" altLang="en-US" sz="2400" b="1" baseline="-25000">
                <a:latin typeface="Calibri" pitchFamily="-109" charset="0"/>
              </a:rPr>
              <a:t>X</a:t>
            </a:r>
            <a:r>
              <a:rPr lang="en-GB" altLang="en-US" sz="2400" b="1">
                <a:latin typeface="Calibri" pitchFamily="-109" charset="0"/>
              </a:rPr>
              <a:t> = 4</a:t>
            </a:r>
          </a:p>
        </p:txBody>
      </p:sp>
      <p:sp>
        <p:nvSpPr>
          <p:cNvPr id="6163" name="Text Box 17"/>
          <p:cNvSpPr txBox="1">
            <a:spLocks noChangeArrowheads="1"/>
          </p:cNvSpPr>
          <p:nvPr/>
        </p:nvSpPr>
        <p:spPr bwMode="auto">
          <a:xfrm>
            <a:off x="982663" y="4848225"/>
            <a:ext cx="993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109" charset="0"/>
              </a:rPr>
              <a:t>P</a:t>
            </a:r>
            <a:r>
              <a:rPr lang="en-GB" altLang="en-US" sz="2400" b="1" baseline="-25000">
                <a:latin typeface="Calibri" pitchFamily="-109" charset="0"/>
              </a:rPr>
              <a:t>X</a:t>
            </a:r>
            <a:r>
              <a:rPr lang="en-GB" altLang="en-US" sz="2400" b="1">
                <a:latin typeface="Calibri" pitchFamily="-109" charset="0"/>
              </a:rPr>
              <a:t> = 2</a:t>
            </a:r>
          </a:p>
        </p:txBody>
      </p:sp>
      <p:sp>
        <p:nvSpPr>
          <p:cNvPr id="6164" name="Text Box 18"/>
          <p:cNvSpPr txBox="1">
            <a:spLocks noChangeArrowheads="1"/>
          </p:cNvSpPr>
          <p:nvPr/>
        </p:nvSpPr>
        <p:spPr bwMode="auto">
          <a:xfrm>
            <a:off x="982663" y="5229225"/>
            <a:ext cx="993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109" charset="0"/>
              </a:rPr>
              <a:t>P</a:t>
            </a:r>
            <a:r>
              <a:rPr lang="en-GB" altLang="en-US" sz="2400" b="1" baseline="-25000">
                <a:latin typeface="Calibri" pitchFamily="-109" charset="0"/>
              </a:rPr>
              <a:t>X</a:t>
            </a:r>
            <a:r>
              <a:rPr lang="en-GB" altLang="en-US" sz="2400" b="1">
                <a:latin typeface="Calibri" pitchFamily="-109" charset="0"/>
              </a:rPr>
              <a:t> = 1</a:t>
            </a:r>
          </a:p>
        </p:txBody>
      </p:sp>
      <p:sp>
        <p:nvSpPr>
          <p:cNvPr id="6165" name="Text Box 19"/>
          <p:cNvSpPr txBox="1">
            <a:spLocks noChangeArrowheads="1"/>
          </p:cNvSpPr>
          <p:nvPr/>
        </p:nvSpPr>
        <p:spPr bwMode="auto">
          <a:xfrm>
            <a:off x="2735263" y="4086225"/>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b="1">
                <a:latin typeface="Calibri" pitchFamily="-109" charset="0"/>
              </a:rPr>
              <a:t>•</a:t>
            </a:r>
          </a:p>
        </p:txBody>
      </p:sp>
      <p:sp>
        <p:nvSpPr>
          <p:cNvPr id="6166" name="Text Box 20"/>
          <p:cNvSpPr txBox="1">
            <a:spLocks noChangeArrowheads="1"/>
          </p:cNvSpPr>
          <p:nvPr/>
        </p:nvSpPr>
        <p:spPr bwMode="auto">
          <a:xfrm>
            <a:off x="3573463" y="4619625"/>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b="1">
                <a:latin typeface="Calibri" pitchFamily="-109" charset="0"/>
              </a:rPr>
              <a:t>•</a:t>
            </a:r>
          </a:p>
        </p:txBody>
      </p:sp>
      <p:sp>
        <p:nvSpPr>
          <p:cNvPr id="6167" name="Text Box 21"/>
          <p:cNvSpPr txBox="1">
            <a:spLocks noChangeArrowheads="1"/>
          </p:cNvSpPr>
          <p:nvPr/>
        </p:nvSpPr>
        <p:spPr bwMode="auto">
          <a:xfrm>
            <a:off x="4868863" y="5000625"/>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800" b="1">
                <a:latin typeface="Calibri" pitchFamily="-109" charset="0"/>
              </a:rPr>
              <a:t>•</a:t>
            </a:r>
          </a:p>
        </p:txBody>
      </p:sp>
      <p:sp>
        <p:nvSpPr>
          <p:cNvPr id="6168" name="Line 22"/>
          <p:cNvSpPr>
            <a:spLocks noChangeShapeType="1"/>
          </p:cNvSpPr>
          <p:nvPr/>
        </p:nvSpPr>
        <p:spPr bwMode="auto">
          <a:xfrm>
            <a:off x="4335463" y="4848225"/>
            <a:ext cx="1066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69" name="Text Box 23"/>
          <p:cNvSpPr txBox="1">
            <a:spLocks noChangeArrowheads="1"/>
          </p:cNvSpPr>
          <p:nvPr/>
        </p:nvSpPr>
        <p:spPr bwMode="auto">
          <a:xfrm>
            <a:off x="5462588" y="4965700"/>
            <a:ext cx="1817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109" charset="0"/>
              </a:rPr>
              <a:t>U increasing</a:t>
            </a:r>
          </a:p>
        </p:txBody>
      </p:sp>
      <p:sp>
        <p:nvSpPr>
          <p:cNvPr id="252960" name="AutoShape 32"/>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614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6187"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171" name="Picture 34"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72" name="Picture 35"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73" name="Picture 36"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14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6188"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74" name="Text Box 38" descr="Recycled paper"/>
          <p:cNvSpPr txBox="1">
            <a:spLocks noChangeArrowheads="1"/>
          </p:cNvSpPr>
          <p:nvPr/>
        </p:nvSpPr>
        <p:spPr bwMode="auto">
          <a:xfrm>
            <a:off x="4146550" y="6477000"/>
            <a:ext cx="1044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Five</a:t>
            </a:r>
          </a:p>
        </p:txBody>
      </p:sp>
      <p:pic>
        <p:nvPicPr>
          <p:cNvPr id="6175" name="Picture 39"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968" name="AutoShape 40"/>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109" charset="0"/>
              </a:rPr>
              <a:t>Individual Demand Curve</a:t>
            </a:r>
            <a:endParaRPr lang="en-US" altLang="en-US" sz="2400" dirty="0">
              <a:solidFill>
                <a:srgbClr val="000066"/>
              </a:solidFill>
              <a:effectLst>
                <a:outerShdw blurRad="38100" dist="38100" dir="2700000" algn="tl">
                  <a:srgbClr val="000000"/>
                </a:outerShdw>
              </a:effectLst>
              <a:latin typeface="Calibri" pitchFamily="-109"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07BAFCD-FE5B-4F50-868E-3D0A0452802A}" type="slidenum">
              <a:rPr lang="en-US" altLang="en-US">
                <a:solidFill>
                  <a:srgbClr val="898989"/>
                </a:solidFill>
                <a:latin typeface="Calibri" pitchFamily="-109" charset="0"/>
              </a:rPr>
              <a:pPr eaLnBrk="1" hangingPunct="1"/>
              <a:t>8</a:t>
            </a:fld>
            <a:endParaRPr lang="en-US" altLang="en-US">
              <a:solidFill>
                <a:srgbClr val="898989"/>
              </a:solidFill>
              <a:latin typeface="Calibri" pitchFamily="-109" charset="0"/>
            </a:endParaRPr>
          </a:p>
        </p:txBody>
      </p:sp>
      <p:sp>
        <p:nvSpPr>
          <p:cNvPr id="253954" name="Text Box 2"/>
          <p:cNvSpPr txBox="1">
            <a:spLocks noChangeArrowheads="1"/>
          </p:cNvSpPr>
          <p:nvPr/>
        </p:nvSpPr>
        <p:spPr bwMode="auto">
          <a:xfrm>
            <a:off x="457200" y="1752600"/>
            <a:ext cx="8305800" cy="489426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buFont typeface="Wingdings" pitchFamily="2" charset="2"/>
              <a:buChar char="Ø"/>
            </a:pPr>
            <a:r>
              <a:rPr lang="en-US" altLang="en-US" sz="2400">
                <a:latin typeface="Calibri" pitchFamily="-109" charset="0"/>
              </a:rPr>
              <a:t> The consumer is maximizing utility at every point along the demand curve</a:t>
            </a:r>
          </a:p>
          <a:p>
            <a:pPr algn="just">
              <a:buFont typeface="Wingdings" pitchFamily="2" charset="2"/>
              <a:buChar char="Ø"/>
            </a:pPr>
            <a:endParaRPr lang="en-US" altLang="en-US" sz="2400">
              <a:latin typeface="Calibri" pitchFamily="-109" charset="0"/>
            </a:endParaRPr>
          </a:p>
          <a:p>
            <a:pPr algn="just">
              <a:buFont typeface="Wingdings" pitchFamily="2" charset="2"/>
              <a:buChar char="Ø"/>
            </a:pPr>
            <a:r>
              <a:rPr lang="en-US" altLang="en-US" sz="2400">
                <a:latin typeface="Calibri" pitchFamily="-109" charset="0"/>
              </a:rPr>
              <a:t> The marginal rate of substitution falls along the demand curve as the price of x falls (if there was an interior solution).</a:t>
            </a:r>
          </a:p>
          <a:p>
            <a:pPr algn="just">
              <a:buFont typeface="Wingdings" pitchFamily="2" charset="2"/>
              <a:buChar char="Ø"/>
            </a:pPr>
            <a:endParaRPr lang="en-US" altLang="en-US" sz="2400">
              <a:latin typeface="Calibri" pitchFamily="-109" charset="0"/>
            </a:endParaRPr>
          </a:p>
          <a:p>
            <a:pPr algn="just">
              <a:buFont typeface="Wingdings" pitchFamily="2" charset="2"/>
              <a:buChar char="Ø"/>
            </a:pPr>
            <a:r>
              <a:rPr lang="en-US" altLang="en-US" sz="2400">
                <a:latin typeface="Calibri" pitchFamily="-109" charset="0"/>
              </a:rPr>
              <a:t> As the price of x falls, it causes the consumer to move down and to the right along the demand curve as utility increases in that direction.</a:t>
            </a:r>
          </a:p>
          <a:p>
            <a:pPr algn="just">
              <a:buFont typeface="Wingdings" pitchFamily="2" charset="2"/>
              <a:buChar char="Ø"/>
            </a:pPr>
            <a:endParaRPr lang="en-US" altLang="en-US" sz="2400">
              <a:latin typeface="Calibri" pitchFamily="-109" charset="0"/>
            </a:endParaRPr>
          </a:p>
          <a:p>
            <a:pPr algn="just">
              <a:buFont typeface="Wingdings" pitchFamily="2" charset="2"/>
              <a:buChar char="Ø"/>
            </a:pPr>
            <a:r>
              <a:rPr lang="en-US" altLang="en-US" sz="2400">
                <a:latin typeface="Calibri" pitchFamily="-109" charset="0"/>
              </a:rPr>
              <a:t>The demand curve is also the “willingness to pay” curve – and willingness to pay for an additional unit of X falls as more X is consumed.</a:t>
            </a:r>
          </a:p>
        </p:txBody>
      </p:sp>
      <p:sp>
        <p:nvSpPr>
          <p:cNvPr id="253967" name="AutoShape 15"/>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717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7192"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175" name="Picture 17"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18"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7" name="Picture 19"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17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7193"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8" name="Text Box 21" descr="Recycled paper"/>
          <p:cNvSpPr txBox="1">
            <a:spLocks noChangeArrowheads="1"/>
          </p:cNvSpPr>
          <p:nvPr/>
        </p:nvSpPr>
        <p:spPr bwMode="auto">
          <a:xfrm>
            <a:off x="4146550" y="6477000"/>
            <a:ext cx="1044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Five</a:t>
            </a:r>
          </a:p>
        </p:txBody>
      </p:sp>
      <p:pic>
        <p:nvPicPr>
          <p:cNvPr id="7179" name="Picture 22"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3975" name="AutoShape 23"/>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109" charset="0"/>
              </a:rPr>
              <a:t>Individual Demand Curve</a:t>
            </a:r>
            <a:endParaRPr lang="en-US" altLang="en-US" sz="2400" dirty="0">
              <a:solidFill>
                <a:srgbClr val="000066"/>
              </a:solidFill>
              <a:effectLst>
                <a:outerShdw blurRad="38100" dist="38100" dir="2700000" algn="tl">
                  <a:srgbClr val="000000"/>
                </a:outerShdw>
              </a:effectLst>
              <a:latin typeface="Calibri" pitchFamily="-109" charset="0"/>
            </a:endParaRPr>
          </a:p>
        </p:txBody>
      </p:sp>
      <p:sp>
        <p:nvSpPr>
          <p:cNvPr id="7181" name="WordArt 24"/>
          <p:cNvSpPr>
            <a:spLocks noChangeArrowheads="1" noChangeShapeType="1" noTextEdit="1"/>
          </p:cNvSpPr>
          <p:nvPr/>
        </p:nvSpPr>
        <p:spPr bwMode="auto">
          <a:xfrm>
            <a:off x="3276600" y="1143000"/>
            <a:ext cx="2541588" cy="6778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sz="3600" kern="10">
                <a:solidFill>
                  <a:srgbClr val="000080"/>
                </a:solidFill>
                <a:effectLst>
                  <a:outerShdw dist="45791" dir="2021404" algn="ctr" rotWithShape="0">
                    <a:srgbClr val="B2B2B2">
                      <a:alpha val="79999"/>
                    </a:srgbClr>
                  </a:outerShdw>
                </a:effectLst>
                <a:latin typeface="Times New Roman"/>
                <a:cs typeface="Times New Roman"/>
              </a:rPr>
              <a:t>Key Points</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3954">
                                            <p:txEl>
                                              <p:pRg st="0" end="0"/>
                                            </p:txEl>
                                          </p:spTgt>
                                        </p:tgtEl>
                                        <p:attrNameLst>
                                          <p:attrName>style.visibility</p:attrName>
                                        </p:attrNameLst>
                                      </p:cBhvr>
                                      <p:to>
                                        <p:strVal val="visible"/>
                                      </p:to>
                                    </p:set>
                                    <p:animEffect transition="in" filter="wipe(down)">
                                      <p:cBhvr>
                                        <p:cTn id="7" dur="500"/>
                                        <p:tgtEl>
                                          <p:spTgt spid="2539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53954">
                                            <p:txEl>
                                              <p:pRg st="2" end="2"/>
                                            </p:txEl>
                                          </p:spTgt>
                                        </p:tgtEl>
                                        <p:attrNameLst>
                                          <p:attrName>style.visibility</p:attrName>
                                        </p:attrNameLst>
                                      </p:cBhvr>
                                      <p:to>
                                        <p:strVal val="visible"/>
                                      </p:to>
                                    </p:set>
                                    <p:animEffect transition="in" filter="wipe(down)">
                                      <p:cBhvr>
                                        <p:cTn id="12" dur="500"/>
                                        <p:tgtEl>
                                          <p:spTgt spid="25395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53954">
                                            <p:txEl>
                                              <p:pRg st="4" end="4"/>
                                            </p:txEl>
                                          </p:spTgt>
                                        </p:tgtEl>
                                        <p:attrNameLst>
                                          <p:attrName>style.visibility</p:attrName>
                                        </p:attrNameLst>
                                      </p:cBhvr>
                                      <p:to>
                                        <p:strVal val="visible"/>
                                      </p:to>
                                    </p:set>
                                    <p:animEffect transition="in" filter="wipe(down)">
                                      <p:cBhvr>
                                        <p:cTn id="17" dur="500"/>
                                        <p:tgtEl>
                                          <p:spTgt spid="253954">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53954">
                                            <p:txEl>
                                              <p:pRg st="6" end="6"/>
                                            </p:txEl>
                                          </p:spTgt>
                                        </p:tgtEl>
                                        <p:attrNameLst>
                                          <p:attrName>style.visibility</p:attrName>
                                        </p:attrNameLst>
                                      </p:cBhvr>
                                      <p:to>
                                        <p:strVal val="visible"/>
                                      </p:to>
                                    </p:set>
                                    <p:animEffect transition="in" filter="wipe(down)">
                                      <p:cBhvr>
                                        <p:cTn id="22" dur="500"/>
                                        <p:tgtEl>
                                          <p:spTgt spid="25395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4"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2C88FAA-1046-4A79-89CA-CBABE9D9CB2A}" type="slidenum">
              <a:rPr lang="en-US" altLang="en-US">
                <a:solidFill>
                  <a:srgbClr val="898989"/>
                </a:solidFill>
                <a:latin typeface="Calibri" pitchFamily="-109" charset="0"/>
              </a:rPr>
              <a:pPr eaLnBrk="1" hangingPunct="1"/>
              <a:t>9</a:t>
            </a:fld>
            <a:endParaRPr lang="en-US" altLang="en-US">
              <a:solidFill>
                <a:srgbClr val="898989"/>
              </a:solidFill>
              <a:latin typeface="Calibri" pitchFamily="-109" charset="0"/>
            </a:endParaRPr>
          </a:p>
        </p:txBody>
      </p:sp>
      <p:sp>
        <p:nvSpPr>
          <p:cNvPr id="260098" name="Text Box 2"/>
          <p:cNvSpPr txBox="1">
            <a:spLocks noChangeArrowheads="1"/>
          </p:cNvSpPr>
          <p:nvPr/>
        </p:nvSpPr>
        <p:spPr bwMode="auto">
          <a:xfrm>
            <a:off x="1676400" y="1828800"/>
            <a:ext cx="6248400" cy="3013075"/>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Calibri" pitchFamily="-109" charset="0"/>
              </a:rPr>
              <a:t>Algebraically, we can solve for the individual’s demand using the following equations:</a:t>
            </a:r>
          </a:p>
          <a:p>
            <a:pPr algn="just"/>
            <a:endParaRPr lang="en-US" altLang="en-US" sz="2400">
              <a:latin typeface="Calibri" pitchFamily="-109" charset="0"/>
            </a:endParaRPr>
          </a:p>
          <a:p>
            <a:pPr algn="just"/>
            <a:r>
              <a:rPr lang="en-US" altLang="en-US" sz="2400">
                <a:latin typeface="Calibri" pitchFamily="-109" charset="0"/>
              </a:rPr>
              <a:t>1.  p</a:t>
            </a:r>
            <a:r>
              <a:rPr lang="en-US" altLang="en-US" sz="2400" baseline="-25000">
                <a:latin typeface="Calibri" pitchFamily="-109" charset="0"/>
              </a:rPr>
              <a:t>x</a:t>
            </a:r>
            <a:r>
              <a:rPr lang="en-US" altLang="en-US" sz="2400">
                <a:latin typeface="Calibri" pitchFamily="-109" charset="0"/>
              </a:rPr>
              <a:t>x + p</a:t>
            </a:r>
            <a:r>
              <a:rPr lang="en-US" altLang="en-US" sz="2400" baseline="-25000">
                <a:latin typeface="Calibri" pitchFamily="-109" charset="0"/>
              </a:rPr>
              <a:t>y</a:t>
            </a:r>
            <a:r>
              <a:rPr lang="en-US" altLang="en-US" sz="2400">
                <a:latin typeface="Calibri" pitchFamily="-109" charset="0"/>
              </a:rPr>
              <a:t>y = I</a:t>
            </a:r>
          </a:p>
          <a:p>
            <a:pPr algn="just"/>
            <a:r>
              <a:rPr lang="en-US" altLang="en-US" sz="2400">
                <a:latin typeface="Calibri" pitchFamily="-109" charset="0"/>
              </a:rPr>
              <a:t>2.  MU</a:t>
            </a:r>
            <a:r>
              <a:rPr lang="en-US" altLang="en-US" sz="2400" baseline="-25000">
                <a:latin typeface="Calibri" pitchFamily="-109" charset="0"/>
              </a:rPr>
              <a:t>x</a:t>
            </a:r>
            <a:r>
              <a:rPr lang="en-US" altLang="en-US" sz="2400">
                <a:latin typeface="Calibri" pitchFamily="-109" charset="0"/>
              </a:rPr>
              <a:t>/p</a:t>
            </a:r>
            <a:r>
              <a:rPr lang="en-US" altLang="en-US" sz="2400" baseline="-25000">
                <a:latin typeface="Calibri" pitchFamily="-109" charset="0"/>
              </a:rPr>
              <a:t>x</a:t>
            </a:r>
            <a:r>
              <a:rPr lang="en-US" altLang="en-US" sz="2400">
                <a:latin typeface="Calibri" pitchFamily="-109" charset="0"/>
              </a:rPr>
              <a:t> = MU</a:t>
            </a:r>
            <a:r>
              <a:rPr lang="en-US" altLang="en-US" sz="2400" baseline="-25000">
                <a:latin typeface="Calibri" pitchFamily="-109" charset="0"/>
              </a:rPr>
              <a:t>y</a:t>
            </a:r>
            <a:r>
              <a:rPr lang="en-US" altLang="en-US" sz="2400">
                <a:latin typeface="Calibri" pitchFamily="-109" charset="0"/>
              </a:rPr>
              <a:t>/p</a:t>
            </a:r>
            <a:r>
              <a:rPr lang="en-US" altLang="en-US" sz="2400" baseline="-25000">
                <a:latin typeface="Calibri" pitchFamily="-109" charset="0"/>
              </a:rPr>
              <a:t>y</a:t>
            </a:r>
            <a:r>
              <a:rPr lang="en-US" altLang="en-US" sz="2400">
                <a:latin typeface="Calibri" pitchFamily="-109" charset="0"/>
              </a:rPr>
              <a:t> </a:t>
            </a:r>
            <a:r>
              <a:rPr lang="en-US" altLang="en-US">
                <a:latin typeface="Calibri" pitchFamily="-109" charset="0"/>
              </a:rPr>
              <a:t>–</a:t>
            </a:r>
            <a:r>
              <a:rPr lang="en-US" altLang="en-US" sz="2400">
                <a:latin typeface="Calibri" pitchFamily="-109" charset="0"/>
              </a:rPr>
              <a:t> at a tangency.</a:t>
            </a:r>
          </a:p>
          <a:p>
            <a:pPr algn="just"/>
            <a:endParaRPr lang="en-US" altLang="en-US" sz="2400">
              <a:latin typeface="Calibri" pitchFamily="-109" charset="0"/>
            </a:endParaRPr>
          </a:p>
          <a:p>
            <a:pPr algn="just"/>
            <a:r>
              <a:rPr lang="en-US" altLang="en-US" sz="2400" b="1">
                <a:latin typeface="Calibri" pitchFamily="-109" charset="0"/>
              </a:rPr>
              <a:t>(If this never holds, a corner point may be substituted where x = 0 or y = 0)</a:t>
            </a:r>
          </a:p>
        </p:txBody>
      </p:sp>
      <p:sp>
        <p:nvSpPr>
          <p:cNvPr id="260107" name="AutoShape 11"/>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109" charset="0"/>
            </a:endParaRPr>
          </a:p>
        </p:txBody>
      </p:sp>
      <p:graphicFrame>
        <p:nvGraphicFramePr>
          <p:cNvPr id="819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8215"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199" name="Picture 13"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0" name="Picture 14"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1" name="Picture 15"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19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8216"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2" name="Text Box 17" descr="Recycled paper"/>
          <p:cNvSpPr txBox="1">
            <a:spLocks noChangeArrowheads="1"/>
          </p:cNvSpPr>
          <p:nvPr/>
        </p:nvSpPr>
        <p:spPr bwMode="auto">
          <a:xfrm>
            <a:off x="4146550" y="6477000"/>
            <a:ext cx="1044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109" charset="0"/>
              </a:rPr>
              <a:t>Chapter Five</a:t>
            </a:r>
          </a:p>
        </p:txBody>
      </p:sp>
      <p:pic>
        <p:nvPicPr>
          <p:cNvPr id="8203" name="Picture 18"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0116" name="AutoShape 20"/>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109" charset="0"/>
              </a:rPr>
              <a:t>Demand Curve for “X”</a:t>
            </a:r>
            <a:endParaRPr lang="en-US" altLang="en-US" sz="2400">
              <a:solidFill>
                <a:srgbClr val="000066"/>
              </a:solidFill>
              <a:effectLst>
                <a:outerShdw blurRad="38100" dist="38100" dir="2700000" algn="tl">
                  <a:srgbClr val="000000"/>
                </a:outerShdw>
              </a:effectLst>
              <a:latin typeface="Calibri" pitchFamily="-109"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TotalTime>
  <Words>2122</Words>
  <Application>Microsoft Office PowerPoint</Application>
  <PresentationFormat>On-screen Show (4:3)</PresentationFormat>
  <Paragraphs>373</Paragraphs>
  <Slides>37</Slides>
  <Notes>7</Notes>
  <HiddenSlides>1</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37</vt:i4>
      </vt:variant>
    </vt:vector>
  </HeadingPairs>
  <TitlesOfParts>
    <vt:vector size="40" baseType="lpstr">
      <vt:lpstr>Office Theme</vt:lpstr>
      <vt:lpstr>Clip</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Wiley Publishing,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jmanias</dc:creator>
  <cp:lastModifiedBy>Beesley, Scott</cp:lastModifiedBy>
  <cp:revision>33</cp:revision>
  <dcterms:created xsi:type="dcterms:W3CDTF">2010-03-18T15:11:55Z</dcterms:created>
  <dcterms:modified xsi:type="dcterms:W3CDTF">2015-05-11T18:24:08Z</dcterms:modified>
</cp:coreProperties>
</file>