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01" r:id="rId9"/>
    <p:sldId id="265" r:id="rId10"/>
    <p:sldId id="267" r:id="rId11"/>
    <p:sldId id="268" r:id="rId12"/>
    <p:sldId id="266" r:id="rId13"/>
    <p:sldId id="302" r:id="rId14"/>
    <p:sldId id="303" r:id="rId15"/>
    <p:sldId id="269" r:id="rId16"/>
    <p:sldId id="270" r:id="rId17"/>
    <p:sldId id="271" r:id="rId18"/>
    <p:sldId id="272" r:id="rId19"/>
    <p:sldId id="273" r:id="rId20"/>
    <p:sldId id="304" r:id="rId21"/>
    <p:sldId id="274" r:id="rId22"/>
    <p:sldId id="275" r:id="rId23"/>
    <p:sldId id="276" r:id="rId24"/>
    <p:sldId id="277" r:id="rId25"/>
    <p:sldId id="305" r:id="rId26"/>
    <p:sldId id="278" r:id="rId27"/>
    <p:sldId id="279" r:id="rId28"/>
    <p:sldId id="306" r:id="rId29"/>
    <p:sldId id="307" r:id="rId30"/>
    <p:sldId id="308" r:id="rId31"/>
    <p:sldId id="280" r:id="rId32"/>
    <p:sldId id="281" r:id="rId33"/>
    <p:sldId id="309" r:id="rId34"/>
    <p:sldId id="314" r:id="rId35"/>
    <p:sldId id="315" r:id="rId36"/>
    <p:sldId id="310" r:id="rId37"/>
    <p:sldId id="316" r:id="rId38"/>
    <p:sldId id="311" r:id="rId39"/>
    <p:sldId id="312" r:id="rId40"/>
    <p:sldId id="282" r:id="rId41"/>
    <p:sldId id="283" r:id="rId42"/>
    <p:sldId id="284" r:id="rId43"/>
    <p:sldId id="317" r:id="rId44"/>
    <p:sldId id="318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97" d="100"/>
          <a:sy n="97" d="100"/>
        </p:scale>
        <p:origin x="-102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5.wmf"/><Relationship Id="rId5" Type="http://schemas.openxmlformats.org/officeDocument/2006/relationships/image" Target="../media/image76.wmf"/><Relationship Id="rId4" Type="http://schemas.openxmlformats.org/officeDocument/2006/relationships/image" Target="../media/image7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image" Target="../media/image134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emf"/><Relationship Id="rId1" Type="http://schemas.openxmlformats.org/officeDocument/2006/relationships/image" Target="../media/image14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emf"/><Relationship Id="rId1" Type="http://schemas.openxmlformats.org/officeDocument/2006/relationships/image" Target="../media/image151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emf"/><Relationship Id="rId1" Type="http://schemas.openxmlformats.org/officeDocument/2006/relationships/image" Target="../media/image158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emf"/><Relationship Id="rId1" Type="http://schemas.openxmlformats.org/officeDocument/2006/relationships/image" Target="../media/image16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B43F5A7E-B952-4D91-AAEE-CA597CA080B8}" type="datetimeFigureOut">
              <a:rPr lang="en-US" altLang="en-US"/>
              <a:pPr/>
              <a:t>5/11/2015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A3B10BE1-3914-414B-A13D-E96859E39D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792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15FFDD-F16E-4753-9A63-4B0B68B5C4D7}" type="slidenum">
              <a:rPr lang="en-US" altLang="en-US">
                <a:latin typeface="Calibri" pitchFamily="-109" charset="0"/>
              </a:rPr>
              <a:pPr eaLnBrk="1" hangingPunct="1"/>
              <a:t>1</a:t>
            </a:fld>
            <a:endParaRPr lang="en-US" altLang="en-US">
              <a:latin typeface="Calibri" pitchFamily="-109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725C29-B35D-460D-9098-420C05FB7DE9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AB2A9-D021-482D-97BF-95BF22662A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84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3EF210-2D8E-4F57-879F-A6BAE36910F0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E5D14-2C3A-4D68-B30B-AEF9A2CD2F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31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E0B22C-9AAC-4376-81F8-63B96D19120D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73E9F-68B8-462E-BC7C-6348139B77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3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826B8-A943-40A7-8F81-EA9DFB4587DE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CFC98-A05D-48B7-9979-B1CD1B3ED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44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D75603-8841-4C99-9EA5-2A228BC6A8DE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20888-13A3-444B-8611-755A4161A9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07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9175C5-E6AE-4CD2-8A57-A6D2B81CE7D6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DC3B-210F-45FF-91E0-45EAB6D88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34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BC60FE-763F-4000-BA8F-299310D7D57B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299B9-9115-4B8B-8875-FF29055F45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42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CB8899-637B-4FDD-96D1-4F85D435AA08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78C79-8BFB-4AAE-AF54-58180B1EB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4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783FE-4380-4AAB-95C9-E97E42585F1D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9595B-D163-449B-844C-1D342B6DB0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66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E4EA75C2-5EF8-41BA-B197-1C46988517F9}" type="datetime1">
              <a:rPr lang="en-US" altLang="en-US" smtClean="0"/>
              <a:t>5/11/2015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13638" y="446563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>
                <a:solidFill>
                  <a:srgbClr val="89898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7270" y="64008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A5AFDCA2-95BE-456F-A359-FDCA04BFE8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Microsoft_Word_97_-_2003_Document1.doc"/><Relationship Id="rId7" Type="http://schemas.openxmlformats.org/officeDocument/2006/relationships/image" Target="../media/image38.emf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slide" Target="slide3.xml"/><Relationship Id="rId4" Type="http://schemas.openxmlformats.org/officeDocument/2006/relationships/image" Target="../media/image35.emf"/><Relationship Id="rId9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6.wmf"/><Relationship Id="rId4" Type="http://schemas.openxmlformats.org/officeDocument/2006/relationships/image" Target="../media/image39.wmf"/><Relationship Id="rId9" Type="http://schemas.openxmlformats.org/officeDocument/2006/relationships/image" Target="../media/image43.emf"/><Relationship Id="rId14" Type="http://schemas.openxmlformats.org/officeDocument/2006/relationships/image" Target="../media/image4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6.wmf"/><Relationship Id="rId4" Type="http://schemas.openxmlformats.org/officeDocument/2006/relationships/image" Target="../media/image44.wmf"/><Relationship Id="rId9" Type="http://schemas.openxmlformats.org/officeDocument/2006/relationships/image" Target="../media/image48.emf"/><Relationship Id="rId14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3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wmf"/><Relationship Id="rId5" Type="http://schemas.openxmlformats.org/officeDocument/2006/relationships/image" Target="../media/image51.emf"/><Relationship Id="rId10" Type="http://schemas.openxmlformats.org/officeDocument/2006/relationships/image" Target="../media/image50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5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wmf"/><Relationship Id="rId11" Type="http://schemas.openxmlformats.org/officeDocument/2006/relationships/image" Target="../media/image55.png"/><Relationship Id="rId5" Type="http://schemas.openxmlformats.org/officeDocument/2006/relationships/image" Target="../media/image54.emf"/><Relationship Id="rId10" Type="http://schemas.openxmlformats.org/officeDocument/2006/relationships/image" Target="../media/image53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7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wmf"/><Relationship Id="rId5" Type="http://schemas.openxmlformats.org/officeDocument/2006/relationships/image" Target="../media/image58.emf"/><Relationship Id="rId10" Type="http://schemas.openxmlformats.org/officeDocument/2006/relationships/image" Target="../media/image57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9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wmf"/><Relationship Id="rId5" Type="http://schemas.openxmlformats.org/officeDocument/2006/relationships/image" Target="../media/image61.emf"/><Relationship Id="rId10" Type="http://schemas.openxmlformats.org/officeDocument/2006/relationships/image" Target="../media/image60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1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wmf"/><Relationship Id="rId5" Type="http://schemas.openxmlformats.org/officeDocument/2006/relationships/image" Target="../media/image64.emf"/><Relationship Id="rId10" Type="http://schemas.openxmlformats.org/officeDocument/2006/relationships/image" Target="../media/image63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3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wmf"/><Relationship Id="rId11" Type="http://schemas.openxmlformats.org/officeDocument/2006/relationships/image" Target="../media/image68.png"/><Relationship Id="rId5" Type="http://schemas.openxmlformats.org/officeDocument/2006/relationships/image" Target="../media/image67.emf"/><Relationship Id="rId10" Type="http://schemas.openxmlformats.org/officeDocument/2006/relationships/image" Target="../media/image66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5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wmf"/><Relationship Id="rId11" Type="http://schemas.openxmlformats.org/officeDocument/2006/relationships/image" Target="../media/image72.png"/><Relationship Id="rId5" Type="http://schemas.openxmlformats.org/officeDocument/2006/relationships/image" Target="../media/image71.emf"/><Relationship Id="rId10" Type="http://schemas.openxmlformats.org/officeDocument/2006/relationships/image" Target="../media/image70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4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image" Target="../media/image3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7.bin"/><Relationship Id="rId7" Type="http://schemas.openxmlformats.org/officeDocument/2006/relationships/image" Target="../media/image7.wmf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9.bin"/><Relationship Id="rId5" Type="http://schemas.openxmlformats.org/officeDocument/2006/relationships/image" Target="../media/image78.emf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74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7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2.bin"/><Relationship Id="rId7" Type="http://schemas.openxmlformats.org/officeDocument/2006/relationships/image" Target="../media/image82.emf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10" Type="http://schemas.openxmlformats.org/officeDocument/2006/relationships/slide" Target="slide3.xml"/><Relationship Id="rId4" Type="http://schemas.openxmlformats.org/officeDocument/2006/relationships/image" Target="../media/image79.emf"/><Relationship Id="rId9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5.bin"/><Relationship Id="rId7" Type="http://schemas.openxmlformats.org/officeDocument/2006/relationships/image" Target="../media/image86.emf"/><Relationship Id="rId12" Type="http://schemas.openxmlformats.org/officeDocument/2006/relationships/image" Target="../media/image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10" Type="http://schemas.openxmlformats.org/officeDocument/2006/relationships/slide" Target="slide3.xml"/><Relationship Id="rId4" Type="http://schemas.openxmlformats.org/officeDocument/2006/relationships/image" Target="../media/image83.emf"/><Relationship Id="rId9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8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.wmf"/><Relationship Id="rId5" Type="http://schemas.openxmlformats.org/officeDocument/2006/relationships/image" Target="../media/image89.emf"/><Relationship Id="rId10" Type="http://schemas.openxmlformats.org/officeDocument/2006/relationships/image" Target="../media/image88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5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60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.wmf"/><Relationship Id="rId5" Type="http://schemas.openxmlformats.org/officeDocument/2006/relationships/image" Target="../media/image92.emf"/><Relationship Id="rId10" Type="http://schemas.openxmlformats.org/officeDocument/2006/relationships/image" Target="../media/image91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6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62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.wmf"/><Relationship Id="rId5" Type="http://schemas.openxmlformats.org/officeDocument/2006/relationships/image" Target="../media/image95.emf"/><Relationship Id="rId10" Type="http://schemas.openxmlformats.org/officeDocument/2006/relationships/image" Target="../media/image94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6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64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wmf"/><Relationship Id="rId5" Type="http://schemas.openxmlformats.org/officeDocument/2006/relationships/image" Target="../media/image98.emf"/><Relationship Id="rId10" Type="http://schemas.openxmlformats.org/officeDocument/2006/relationships/image" Target="../media/image97.e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6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66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.wmf"/><Relationship Id="rId5" Type="http://schemas.openxmlformats.org/officeDocument/2006/relationships/image" Target="../media/image101.emf"/><Relationship Id="rId10" Type="http://schemas.openxmlformats.org/officeDocument/2006/relationships/image" Target="../media/image100.e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68.bin"/><Relationship Id="rId7" Type="http://schemas.openxmlformats.org/officeDocument/2006/relationships/image" Target="../media/image7.wmf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0.bin"/><Relationship Id="rId5" Type="http://schemas.openxmlformats.org/officeDocument/2006/relationships/image" Target="../media/image106.emf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103.e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4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.wmf"/><Relationship Id="rId5" Type="http://schemas.openxmlformats.org/officeDocument/2006/relationships/image" Target="../media/image109.emf"/><Relationship Id="rId10" Type="http://schemas.openxmlformats.org/officeDocument/2006/relationships/image" Target="../media/image108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7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image" Target="../media/image10.emf"/><Relationship Id="rId10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6.bin"/><Relationship Id="rId7" Type="http://schemas.openxmlformats.org/officeDocument/2006/relationships/image" Target="../media/image7.wmf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8.bin"/><Relationship Id="rId5" Type="http://schemas.openxmlformats.org/officeDocument/2006/relationships/image" Target="../media/image113.emf"/><Relationship Id="rId10" Type="http://schemas.openxmlformats.org/officeDocument/2006/relationships/image" Target="../media/image111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7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9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.wmf"/><Relationship Id="rId5" Type="http://schemas.openxmlformats.org/officeDocument/2006/relationships/image" Target="../media/image116.emf"/><Relationship Id="rId10" Type="http://schemas.openxmlformats.org/officeDocument/2006/relationships/image" Target="../media/image115.e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8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81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.wmf"/><Relationship Id="rId5" Type="http://schemas.openxmlformats.org/officeDocument/2006/relationships/image" Target="../media/image119.emf"/><Relationship Id="rId10" Type="http://schemas.openxmlformats.org/officeDocument/2006/relationships/image" Target="../media/image118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8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83.bin"/><Relationship Id="rId7" Type="http://schemas.openxmlformats.org/officeDocument/2006/relationships/image" Target="../media/image7.wmf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5.bin"/><Relationship Id="rId5" Type="http://schemas.openxmlformats.org/officeDocument/2006/relationships/image" Target="../media/image123.emf"/><Relationship Id="rId10" Type="http://schemas.openxmlformats.org/officeDocument/2006/relationships/image" Target="../media/image121.emf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8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86.bin"/><Relationship Id="rId7" Type="http://schemas.openxmlformats.org/officeDocument/2006/relationships/image" Target="../media/image7.wmf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8.bin"/><Relationship Id="rId5" Type="http://schemas.openxmlformats.org/officeDocument/2006/relationships/image" Target="../media/image130.emf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125.e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12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92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.wmf"/><Relationship Id="rId5" Type="http://schemas.openxmlformats.org/officeDocument/2006/relationships/image" Target="../media/image133.emf"/><Relationship Id="rId10" Type="http://schemas.openxmlformats.org/officeDocument/2006/relationships/image" Target="../media/image132.emf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9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94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.wmf"/><Relationship Id="rId5" Type="http://schemas.openxmlformats.org/officeDocument/2006/relationships/image" Target="../media/image136.emf"/><Relationship Id="rId10" Type="http://schemas.openxmlformats.org/officeDocument/2006/relationships/image" Target="../media/image135.e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9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96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.wmf"/><Relationship Id="rId11" Type="http://schemas.openxmlformats.org/officeDocument/2006/relationships/image" Target="../media/image140.png"/><Relationship Id="rId5" Type="http://schemas.openxmlformats.org/officeDocument/2006/relationships/image" Target="../media/image139.emf"/><Relationship Id="rId10" Type="http://schemas.openxmlformats.org/officeDocument/2006/relationships/image" Target="../media/image138.emf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9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98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.wmf"/><Relationship Id="rId5" Type="http://schemas.openxmlformats.org/officeDocument/2006/relationships/image" Target="../media/image143.emf"/><Relationship Id="rId10" Type="http://schemas.openxmlformats.org/officeDocument/2006/relationships/image" Target="../media/image142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9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00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.wmf"/><Relationship Id="rId11" Type="http://schemas.openxmlformats.org/officeDocument/2006/relationships/image" Target="../media/image147.png"/><Relationship Id="rId5" Type="http://schemas.openxmlformats.org/officeDocument/2006/relationships/image" Target="../media/image146.emf"/><Relationship Id="rId10" Type="http://schemas.openxmlformats.org/officeDocument/2006/relationships/image" Target="../media/image145.e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0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image" Target="../media/image13.emf"/><Relationship Id="rId10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02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.wmf"/><Relationship Id="rId5" Type="http://schemas.openxmlformats.org/officeDocument/2006/relationships/image" Target="../media/image150.emf"/><Relationship Id="rId10" Type="http://schemas.openxmlformats.org/officeDocument/2006/relationships/image" Target="../media/image149.emf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0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04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6.wmf"/><Relationship Id="rId5" Type="http://schemas.openxmlformats.org/officeDocument/2006/relationships/image" Target="../media/image153.emf"/><Relationship Id="rId10" Type="http://schemas.openxmlformats.org/officeDocument/2006/relationships/image" Target="../media/image152.emf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0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56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57.emf"/><Relationship Id="rId11" Type="http://schemas.openxmlformats.org/officeDocument/2006/relationships/image" Target="../media/image155.emf"/><Relationship Id="rId5" Type="http://schemas.openxmlformats.org/officeDocument/2006/relationships/image" Target="../media/image154.e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6.bin"/><Relationship Id="rId9" Type="http://schemas.openxmlformats.org/officeDocument/2006/relationships/slide" Target="slide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08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6.wmf"/><Relationship Id="rId11" Type="http://schemas.openxmlformats.org/officeDocument/2006/relationships/image" Target="../media/image161.png"/><Relationship Id="rId5" Type="http://schemas.openxmlformats.org/officeDocument/2006/relationships/image" Target="../media/image160.emf"/><Relationship Id="rId10" Type="http://schemas.openxmlformats.org/officeDocument/2006/relationships/image" Target="../media/image159.emf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0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10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.wmf"/><Relationship Id="rId11" Type="http://schemas.openxmlformats.org/officeDocument/2006/relationships/image" Target="../media/image165.png"/><Relationship Id="rId5" Type="http://schemas.openxmlformats.org/officeDocument/2006/relationships/image" Target="../media/image164.emf"/><Relationship Id="rId10" Type="http://schemas.openxmlformats.org/officeDocument/2006/relationships/image" Target="../media/image163.e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.bin"/><Relationship Id="rId7" Type="http://schemas.openxmlformats.org/officeDocument/2006/relationships/image" Target="../media/image7.wmf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10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0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image" Target="../media/image20.emf"/><Relationship Id="rId10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7.wmf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24.emf"/><Relationship Id="rId10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6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11" Type="http://schemas.openxmlformats.org/officeDocument/2006/relationships/image" Target="../media/image28.png"/><Relationship Id="rId5" Type="http://schemas.openxmlformats.org/officeDocument/2006/relationships/image" Target="../media/image27.emf"/><Relationship Id="rId10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7.wmf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34.emf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30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B6E4A3-F90E-432D-9915-71CD37561435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46083" name="Rectangle 2" descr="Recycled paper"/>
          <p:cNvSpPr>
            <a:spLocks noChangeArrowheads="1"/>
          </p:cNvSpPr>
          <p:nvPr/>
        </p:nvSpPr>
        <p:spPr bwMode="auto">
          <a:xfrm>
            <a:off x="5486400" y="2590800"/>
            <a:ext cx="3429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400" b="1" dirty="0">
                <a:latin typeface="Calibri" pitchFamily="-109" charset="0"/>
              </a:rPr>
              <a:t>Inputs and</a:t>
            </a:r>
          </a:p>
          <a:p>
            <a:pPr algn="ctr"/>
            <a:r>
              <a:rPr lang="en-US" altLang="en-US" sz="4400" b="1" dirty="0">
                <a:latin typeface="Calibri" pitchFamily="-109" charset="0"/>
              </a:rPr>
              <a:t>Production Functions </a:t>
            </a:r>
          </a:p>
        </p:txBody>
      </p:sp>
      <p:sp>
        <p:nvSpPr>
          <p:cNvPr id="15" name="Title 14"/>
          <p:cNvSpPr txBox="1">
            <a:spLocks/>
          </p:cNvSpPr>
          <p:nvPr/>
        </p:nvSpPr>
        <p:spPr>
          <a:xfrm>
            <a:off x="5486400" y="304800"/>
            <a:ext cx="3429000" cy="914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/>
          <a:p>
            <a:pPr algn="ctr" eaLnBrk="0" hangingPunct="0">
              <a:defRPr/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Chapter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" y="51707"/>
            <a:ext cx="5254307" cy="673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1DDE39-1687-4F1C-B483-F9FBE4C72FE8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871952"/>
              </p:ext>
            </p:extLst>
          </p:nvPr>
        </p:nvGraphicFramePr>
        <p:xfrm>
          <a:off x="1524000" y="1228725"/>
          <a:ext cx="6499225" cy="650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Document" r:id="rId3" imgW="5641826" imgH="5635853" progId="Word.Document.8">
                  <p:embed/>
                </p:oleObj>
              </mc:Choice>
              <mc:Fallback>
                <p:oleObj name="Document" r:id="rId3" imgW="5641826" imgH="56358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3552" r="9332"/>
                      <a:stretch>
                        <a:fillRect/>
                      </a:stretch>
                    </p:blipFill>
                    <p:spPr bwMode="auto">
                      <a:xfrm>
                        <a:off x="1524000" y="1228725"/>
                        <a:ext cx="6499225" cy="650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39" name="AutoShape 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9219" name="Object 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0" name="Object 4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9227" name="Picture 1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1547" name="AutoShape 1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The Production &amp; Utility Functions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FA0011-ABB2-4E2F-ADC3-F54019557721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62000" y="2220913"/>
          <a:ext cx="7543800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Document" r:id="rId3" imgW="5630040" imgH="3231000" progId="Word.Document.8">
                  <p:embed/>
                </p:oleObj>
              </mc:Choice>
              <mc:Fallback>
                <p:oleObj name="Document" r:id="rId3" imgW="5630040" imgH="3231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52" r="9416"/>
                      <a:stretch>
                        <a:fillRect/>
                      </a:stretch>
                    </p:blipFill>
                    <p:spPr bwMode="auto">
                      <a:xfrm>
                        <a:off x="762000" y="2220913"/>
                        <a:ext cx="7543800" cy="379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990600" y="1593850"/>
          <a:ext cx="708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Document" r:id="rId5" imgW="5943600" imgH="306720" progId="Word.Document.8">
                  <p:embed/>
                </p:oleObj>
              </mc:Choice>
              <mc:Fallback>
                <p:oleObj name="Document" r:id="rId5" imgW="5943600" imgH="3067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7530" b="-11917"/>
                      <a:stretch>
                        <a:fillRect/>
                      </a:stretch>
                    </p:blipFill>
                    <p:spPr bwMode="auto">
                      <a:xfrm>
                        <a:off x="990600" y="1593850"/>
                        <a:ext cx="7086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4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0244" name="Object 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Clip" r:id="rId7" imgW="1819440" imgH="1816920" progId="MS_ClipArt_Gallery.2">
                  <p:embed/>
                </p:oleObj>
              </mc:Choice>
              <mc:Fallback>
                <p:oleObj name="Clip" r:id="rId7" imgW="1819440" imgH="18169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8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5" name="Object 5">
            <a:hlinkClick r:id="rId12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Clip" r:id="rId13" imgW="1819440" imgH="1815840" progId="MS_ClipArt_Gallery.2">
                  <p:embed/>
                </p:oleObj>
              </mc:Choice>
              <mc:Fallback>
                <p:oleObj name="Clip" r:id="rId13" imgW="1819440" imgH="181584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10252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2573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The Production &amp; Utility Functions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264D03-14C0-42CA-95B2-5AA8F8667DD1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541463" y="1454150"/>
          <a:ext cx="627538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Document" r:id="rId3" imgW="5486400" imgH="306720" progId="Word.Document.8">
                  <p:embed/>
                </p:oleObj>
              </mc:Choice>
              <mc:Fallback>
                <p:oleObj name="Document" r:id="rId3" imgW="5486400" imgH="3067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1454150"/>
                        <a:ext cx="6275387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892300" y="2114550"/>
          <a:ext cx="5311775" cy="391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Document" r:id="rId5" imgW="5630040" imgH="4002840" progId="Word.Document.8">
                  <p:embed/>
                </p:oleObj>
              </mc:Choice>
              <mc:Fallback>
                <p:oleObj name="Document" r:id="rId5" imgW="5630040" imgH="40028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96" r="6029" b="5692"/>
                      <a:stretch>
                        <a:fillRect/>
                      </a:stretch>
                    </p:blipFill>
                    <p:spPr bwMode="auto">
                      <a:xfrm>
                        <a:off x="1892300" y="2114550"/>
                        <a:ext cx="5311775" cy="391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16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1268" name="Object 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Clip" r:id="rId7" imgW="1819440" imgH="1816920" progId="MS_ClipArt_Gallery.2">
                  <p:embed/>
                </p:oleObj>
              </mc:Choice>
              <mc:Fallback>
                <p:oleObj name="Clip" r:id="rId7" imgW="1819440" imgH="18169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2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9" name="Object 5">
            <a:hlinkClick r:id="rId12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Clip" r:id="rId13" imgW="1819440" imgH="1815840" progId="MS_ClipArt_Gallery.2">
                  <p:embed/>
                </p:oleObj>
              </mc:Choice>
              <mc:Fallback>
                <p:oleObj name="Clip" r:id="rId13" imgW="1819440" imgH="181584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11276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524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The Production Function &amp; Technical Efficiency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11254D-421A-4C0A-A1C2-613E22CC8424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22564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2290" name="Object 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1" name="Object 5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12298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2573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-109" charset="0"/>
              </a:rPr>
              <a:t>Total Product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2300" name="Content Placeholder 2"/>
          <p:cNvSpPr txBox="1">
            <a:spLocks/>
          </p:cNvSpPr>
          <p:nvPr/>
        </p:nvSpPr>
        <p:spPr bwMode="auto">
          <a:xfrm>
            <a:off x="457200" y="1219200"/>
            <a:ext cx="7924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600" b="1">
                <a:latin typeface="Calibri" pitchFamily="-109" charset="0"/>
              </a:rPr>
              <a:t>Total Product Function</a:t>
            </a:r>
            <a:r>
              <a:rPr lang="en-US" altLang="en-US" sz="2600">
                <a:latin typeface="Calibri" pitchFamily="-109" charset="0"/>
              </a:rPr>
              <a:t>:  A single-input production function.  It shows how total output depends on the level of the input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2600">
              <a:latin typeface="Calibri" pitchFamily="-109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600" b="1">
                <a:latin typeface="Calibri" pitchFamily="-109" charset="0"/>
              </a:rPr>
              <a:t>Increasing Marginal Returns to Labor</a:t>
            </a:r>
            <a:r>
              <a:rPr lang="en-US" altLang="en-US" sz="2600">
                <a:latin typeface="Calibri" pitchFamily="-109" charset="0"/>
              </a:rPr>
              <a:t>:  An increase in the quantity of labor increases total output at an increasing rate.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600" b="1">
                <a:latin typeface="Calibri" pitchFamily="-109" charset="0"/>
              </a:rPr>
              <a:t>Diminishing Marginal Returns to Labor</a:t>
            </a:r>
            <a:r>
              <a:rPr lang="en-US" altLang="en-US" sz="2600">
                <a:latin typeface="Calibri" pitchFamily="-109" charset="0"/>
              </a:rPr>
              <a:t>:  An increase in the quantity of labor increases total output </a:t>
            </a:r>
            <a:r>
              <a:rPr lang="en-US" altLang="en-US" sz="2600" b="1" u="sng">
                <a:latin typeface="Calibri" pitchFamily="-109" charset="0"/>
              </a:rPr>
              <a:t>but</a:t>
            </a:r>
            <a:r>
              <a:rPr lang="en-US" altLang="en-US" sz="2600">
                <a:latin typeface="Calibri" pitchFamily="-109" charset="0"/>
              </a:rPr>
              <a:t> at a decreasing rate.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600" b="1">
                <a:latin typeface="Calibri" pitchFamily="-109" charset="0"/>
              </a:rPr>
              <a:t>Diminishing Total Returns to Labor</a:t>
            </a:r>
            <a:r>
              <a:rPr lang="en-US" altLang="en-US" sz="2600">
                <a:latin typeface="Calibri" pitchFamily="-109" charset="0"/>
              </a:rPr>
              <a:t>:  An increase in the quantity of labor decreases total output.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600"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98C632-AAFD-4B9D-AA96-8A8AF7B7EC14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22564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3314" name="Object 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5" name="Object 5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13322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2573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Total Product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pic>
        <p:nvPicPr>
          <p:cNvPr id="13324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438275"/>
            <a:ext cx="59912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A910E5-80FA-4172-B05C-FC710C78636E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4341" name="Text Box 2"/>
          <p:cNvSpPr txBox="1">
            <a:spLocks noChangeArrowheads="1"/>
          </p:cNvSpPr>
          <p:nvPr/>
        </p:nvSpPr>
        <p:spPr bwMode="auto">
          <a:xfrm>
            <a:off x="685800" y="1295400"/>
            <a:ext cx="7696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200" i="1">
                <a:solidFill>
                  <a:srgbClr val="000066"/>
                </a:solidFill>
                <a:latin typeface="Calibri" pitchFamily="-109" charset="0"/>
              </a:rPr>
              <a:t>Definition:</a:t>
            </a:r>
            <a:r>
              <a:rPr lang="en-US" altLang="en-US" sz="2200">
                <a:latin typeface="Calibri" pitchFamily="-109" charset="0"/>
              </a:rPr>
              <a:t> The </a:t>
            </a:r>
            <a:r>
              <a:rPr lang="en-US" altLang="en-US" sz="2200" b="1">
                <a:solidFill>
                  <a:srgbClr val="000066"/>
                </a:solidFill>
                <a:latin typeface="Calibri" pitchFamily="-109" charset="0"/>
              </a:rPr>
              <a:t>marginal product</a:t>
            </a:r>
            <a:r>
              <a:rPr lang="en-US" altLang="en-US" sz="2200">
                <a:latin typeface="Calibri" pitchFamily="-109" charset="0"/>
              </a:rPr>
              <a:t> of an input is the change in output that results from a small change in an input </a:t>
            </a:r>
            <a:r>
              <a:rPr lang="en-US" altLang="en-US" sz="2200" i="1">
                <a:latin typeface="Calibri" pitchFamily="-109" charset="0"/>
              </a:rPr>
              <a:t>holding the levels of all other inputs constant</a:t>
            </a:r>
            <a:r>
              <a:rPr lang="en-US" altLang="en-US" sz="2200">
                <a:latin typeface="Calibri" pitchFamily="-109" charset="0"/>
              </a:rPr>
              <a:t>.          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2667000" y="2590800"/>
            <a:ext cx="4089400" cy="1503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alibri" pitchFamily="-109" charset="0"/>
              </a:rPr>
              <a:t>MP</a:t>
            </a:r>
            <a:r>
              <a:rPr lang="en-US" altLang="en-US" baseline="-25000">
                <a:latin typeface="Calibri" pitchFamily="-109" charset="0"/>
              </a:rPr>
              <a:t>L</a:t>
            </a:r>
            <a:r>
              <a:rPr lang="en-US" altLang="en-US">
                <a:latin typeface="Calibri" pitchFamily="-109" charset="0"/>
              </a:rPr>
              <a:t> = </a:t>
            </a:r>
            <a:r>
              <a:rPr lang="en-US" altLang="en-US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>
                <a:latin typeface="Calibri" pitchFamily="-109" charset="0"/>
              </a:rPr>
              <a:t>Q/</a:t>
            </a:r>
            <a:r>
              <a:rPr lang="en-US" altLang="en-US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>
                <a:latin typeface="Calibri" pitchFamily="-109" charset="0"/>
              </a:rPr>
              <a:t>L </a:t>
            </a:r>
          </a:p>
          <a:p>
            <a:pPr lvl="1">
              <a:buFontTx/>
              <a:buChar char="•"/>
            </a:pPr>
            <a:r>
              <a:rPr lang="en-US" altLang="en-US" i="1">
                <a:latin typeface="Calibri" pitchFamily="-109" charset="0"/>
              </a:rPr>
              <a:t> (holding constant all other inputs)</a:t>
            </a:r>
          </a:p>
          <a:p>
            <a:endParaRPr lang="en-US" altLang="en-US" i="1">
              <a:latin typeface="Calibri" pitchFamily="-109" charset="0"/>
            </a:endParaRPr>
          </a:p>
          <a:p>
            <a:r>
              <a:rPr lang="en-US" altLang="en-US">
                <a:latin typeface="Calibri" pitchFamily="-109" charset="0"/>
              </a:rPr>
              <a:t>MP</a:t>
            </a:r>
            <a:r>
              <a:rPr lang="en-US" altLang="en-US" baseline="-25000">
                <a:latin typeface="Calibri" pitchFamily="-109" charset="0"/>
              </a:rPr>
              <a:t>K</a:t>
            </a:r>
            <a:r>
              <a:rPr lang="en-US" altLang="en-US">
                <a:latin typeface="Calibri" pitchFamily="-109" charset="0"/>
              </a:rPr>
              <a:t> = </a:t>
            </a:r>
            <a:r>
              <a:rPr lang="en-US" altLang="en-US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>
                <a:latin typeface="Calibri" pitchFamily="-109" charset="0"/>
              </a:rPr>
              <a:t>Q/</a:t>
            </a:r>
            <a:r>
              <a:rPr lang="en-US" altLang="en-US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>
                <a:latin typeface="Calibri" pitchFamily="-109" charset="0"/>
              </a:rPr>
              <a:t>K</a:t>
            </a:r>
          </a:p>
          <a:p>
            <a:pPr lvl="1">
              <a:buFontTx/>
              <a:buChar char="•"/>
            </a:pPr>
            <a:r>
              <a:rPr lang="en-US" altLang="en-US" i="1">
                <a:latin typeface="Calibri" pitchFamily="-109" charset="0"/>
              </a:rPr>
              <a:t> (holding constant all other inputs)</a:t>
            </a:r>
          </a:p>
        </p:txBody>
      </p:sp>
      <p:sp>
        <p:nvSpPr>
          <p:cNvPr id="323590" name="AutoShape 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433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4" name="Picture 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3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14348" name="Picture 1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3598" name="Rectangle 14"/>
          <p:cNvSpPr>
            <a:spLocks noChangeArrowheads="1"/>
          </p:cNvSpPr>
          <p:nvPr/>
        </p:nvSpPr>
        <p:spPr bwMode="auto">
          <a:xfrm>
            <a:off x="2895600" y="4572000"/>
            <a:ext cx="3581400" cy="15700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66"/>
                </a:solidFill>
                <a:latin typeface="Calibri" pitchFamily="-109" charset="0"/>
              </a:rPr>
              <a:t>Example: </a:t>
            </a:r>
            <a:r>
              <a:rPr lang="en-US" altLang="en-US" sz="2400">
                <a:latin typeface="Calibri" pitchFamily="-109" charset="0"/>
              </a:rPr>
              <a:t>Q = K</a:t>
            </a:r>
            <a:r>
              <a:rPr lang="en-US" altLang="en-US" sz="2400" baseline="30000">
                <a:latin typeface="Calibri" pitchFamily="-109" charset="0"/>
              </a:rPr>
              <a:t>1/2</a:t>
            </a:r>
            <a:r>
              <a:rPr lang="en-US" altLang="en-US" sz="2400">
                <a:latin typeface="Calibri" pitchFamily="-109" charset="0"/>
              </a:rPr>
              <a:t>L</a:t>
            </a:r>
            <a:r>
              <a:rPr lang="en-US" altLang="en-US" sz="2400" baseline="30000">
                <a:latin typeface="Calibri" pitchFamily="-109" charset="0"/>
              </a:rPr>
              <a:t>1/2</a:t>
            </a:r>
          </a:p>
          <a:p>
            <a:pPr eaLnBrk="1" hangingPunct="1"/>
            <a:endParaRPr lang="en-US" altLang="en-US" sz="2400">
              <a:solidFill>
                <a:srgbClr val="000066"/>
              </a:solidFill>
              <a:latin typeface="Calibri" pitchFamily="-109" charset="0"/>
            </a:endParaRPr>
          </a:p>
          <a:p>
            <a:pPr eaLnBrk="1" hangingPunct="1"/>
            <a:r>
              <a:rPr lang="en-US" altLang="en-US" sz="2400" i="1">
                <a:latin typeface="Calibri" pitchFamily="-109" charset="0"/>
              </a:rPr>
              <a:t>MP</a:t>
            </a:r>
            <a:r>
              <a:rPr lang="en-US" altLang="en-US" sz="2400" i="1" baseline="-25000">
                <a:latin typeface="Calibri" pitchFamily="-109" charset="0"/>
              </a:rPr>
              <a:t>L</a:t>
            </a:r>
            <a:r>
              <a:rPr lang="en-US" altLang="en-US" sz="2400" i="1">
                <a:latin typeface="Calibri" pitchFamily="-109" charset="0"/>
              </a:rPr>
              <a:t> = (1/2)L</a:t>
            </a:r>
            <a:r>
              <a:rPr lang="en-US" altLang="en-US" sz="2400" i="1" baseline="30000">
                <a:latin typeface="Calibri" pitchFamily="-109" charset="0"/>
              </a:rPr>
              <a:t>-1/2</a:t>
            </a:r>
            <a:r>
              <a:rPr lang="en-US" altLang="en-US" sz="2400" i="1">
                <a:latin typeface="Calibri" pitchFamily="-109" charset="0"/>
              </a:rPr>
              <a:t>K</a:t>
            </a:r>
            <a:r>
              <a:rPr lang="en-US" altLang="en-US" sz="2400" i="1" baseline="30000">
                <a:latin typeface="Calibri" pitchFamily="-109" charset="0"/>
              </a:rPr>
              <a:t>1/2</a:t>
            </a:r>
          </a:p>
          <a:p>
            <a:pPr eaLnBrk="1" hangingPunct="1"/>
            <a:r>
              <a:rPr lang="en-US" altLang="en-US" sz="2400" i="1">
                <a:latin typeface="Calibri" pitchFamily="-109" charset="0"/>
              </a:rPr>
              <a:t>MP</a:t>
            </a:r>
            <a:r>
              <a:rPr lang="en-US" altLang="en-US" sz="2400" i="1" baseline="-25000">
                <a:latin typeface="Calibri" pitchFamily="-109" charset="0"/>
              </a:rPr>
              <a:t>K</a:t>
            </a:r>
            <a:r>
              <a:rPr lang="en-US" altLang="en-US" sz="2400" i="1">
                <a:latin typeface="Calibri" pitchFamily="-109" charset="0"/>
              </a:rPr>
              <a:t> = (1/2)K</a:t>
            </a:r>
            <a:r>
              <a:rPr lang="en-US" altLang="en-US" sz="2400" i="1" baseline="30000">
                <a:latin typeface="Calibri" pitchFamily="-109" charset="0"/>
              </a:rPr>
              <a:t>-1/2</a:t>
            </a:r>
            <a:r>
              <a:rPr lang="en-US" altLang="en-US" sz="2400" i="1">
                <a:latin typeface="Calibri" pitchFamily="-109" charset="0"/>
              </a:rPr>
              <a:t>L</a:t>
            </a:r>
            <a:r>
              <a:rPr lang="en-US" altLang="en-US" sz="2400" i="1" baseline="30000">
                <a:latin typeface="Calibri" pitchFamily="-109" charset="0"/>
              </a:rPr>
              <a:t>1/2</a:t>
            </a:r>
          </a:p>
        </p:txBody>
      </p:sp>
      <p:sp>
        <p:nvSpPr>
          <p:cNvPr id="323600" name="AutoShape 16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-109" charset="0"/>
              </a:rPr>
              <a:t>The Marginal Product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D46678-968F-43C5-A1BA-5A5F5C5B7C3E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5365" name="AutoShape 15"/>
          <p:cNvSpPr>
            <a:spLocks noChangeArrowheads="1"/>
          </p:cNvSpPr>
          <p:nvPr/>
        </p:nvSpPr>
        <p:spPr bwMode="auto">
          <a:xfrm>
            <a:off x="7620000" y="3048000"/>
            <a:ext cx="914400" cy="2895600"/>
          </a:xfrm>
          <a:prstGeom prst="curvedLeftArrow">
            <a:avLst>
              <a:gd name="adj1" fmla="val 63333"/>
              <a:gd name="adj2" fmla="val 126667"/>
              <a:gd name="adj3" fmla="val 33333"/>
            </a:avLst>
          </a:prstGeom>
          <a:solidFill>
            <a:srgbClr val="CACA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219200" y="5181600"/>
            <a:ext cx="6324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200" i="1" u="sng">
                <a:solidFill>
                  <a:srgbClr val="000066"/>
                </a:solidFill>
                <a:latin typeface="Calibri" pitchFamily="-109" charset="0"/>
              </a:rPr>
              <a:t>Definition:</a:t>
            </a:r>
            <a:r>
              <a:rPr lang="en-US" altLang="en-US" sz="2200">
                <a:latin typeface="Calibri" pitchFamily="-109" charset="0"/>
              </a:rPr>
              <a:t>  The </a:t>
            </a:r>
            <a:r>
              <a:rPr lang="en-US" altLang="en-US" sz="2200" b="1">
                <a:solidFill>
                  <a:srgbClr val="000066"/>
                </a:solidFill>
                <a:latin typeface="Calibri" pitchFamily="-109" charset="0"/>
              </a:rPr>
              <a:t>law of diminishing marginal returns</a:t>
            </a:r>
            <a:r>
              <a:rPr lang="en-US" altLang="en-US" sz="2200" b="1">
                <a:latin typeface="Calibri" pitchFamily="-109" charset="0"/>
              </a:rPr>
              <a:t> </a:t>
            </a:r>
            <a:r>
              <a:rPr lang="en-US" altLang="en-US" sz="2200">
                <a:latin typeface="Calibri" pitchFamily="-109" charset="0"/>
              </a:rPr>
              <a:t>states that marginal products </a:t>
            </a:r>
            <a:r>
              <a:rPr lang="en-US" altLang="en-US" sz="2200" i="1">
                <a:latin typeface="Calibri" pitchFamily="-109" charset="0"/>
              </a:rPr>
              <a:t>(eventually)</a:t>
            </a:r>
            <a:r>
              <a:rPr lang="en-US" altLang="en-US" sz="2200">
                <a:latin typeface="Calibri" pitchFamily="-109" charset="0"/>
              </a:rPr>
              <a:t> decline as the quantity used of a single input increases.</a:t>
            </a:r>
          </a:p>
        </p:txBody>
      </p:sp>
      <p:sp>
        <p:nvSpPr>
          <p:cNvPr id="324613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536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8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15372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295400" y="1447800"/>
            <a:ext cx="6324600" cy="3478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i="1" u="sng">
                <a:solidFill>
                  <a:srgbClr val="000066"/>
                </a:solidFill>
                <a:latin typeface="Calibri" pitchFamily="-109" charset="0"/>
              </a:rPr>
              <a:t>Definition:</a:t>
            </a:r>
            <a:r>
              <a:rPr lang="en-US" altLang="en-US" sz="2000">
                <a:latin typeface="Calibri" pitchFamily="-109" charset="0"/>
              </a:rPr>
              <a:t>  The </a:t>
            </a:r>
            <a:r>
              <a:rPr lang="en-US" altLang="en-US" sz="2000" b="1">
                <a:solidFill>
                  <a:srgbClr val="000066"/>
                </a:solidFill>
                <a:latin typeface="Calibri" pitchFamily="-109" charset="0"/>
              </a:rPr>
              <a:t>average product</a:t>
            </a:r>
            <a:r>
              <a:rPr lang="en-US" altLang="en-US" sz="2000">
                <a:latin typeface="Calibri" pitchFamily="-109" charset="0"/>
              </a:rPr>
              <a:t> of an input is equal to the total output that is to be produced divided by the quantity of the input that is used in its production:</a:t>
            </a:r>
          </a:p>
          <a:p>
            <a:pPr eaLnBrk="1" hangingPunct="1"/>
            <a:endParaRPr lang="en-US" altLang="en-US" sz="2000">
              <a:latin typeface="Calibri" pitchFamily="-109" charset="0"/>
            </a:endParaRPr>
          </a:p>
          <a:p>
            <a:pPr eaLnBrk="1" hangingPunct="1"/>
            <a:r>
              <a:rPr lang="en-US" altLang="en-US" sz="2000">
                <a:latin typeface="Calibri" pitchFamily="-109" charset="0"/>
              </a:rPr>
              <a:t>             AP</a:t>
            </a:r>
            <a:r>
              <a:rPr lang="en-US" altLang="en-US" sz="2000" baseline="-25000">
                <a:latin typeface="Calibri" pitchFamily="-109" charset="0"/>
              </a:rPr>
              <a:t>L</a:t>
            </a:r>
            <a:r>
              <a:rPr lang="en-US" altLang="en-US" sz="2000">
                <a:latin typeface="Calibri" pitchFamily="-109" charset="0"/>
              </a:rPr>
              <a:t> = Q/L </a:t>
            </a:r>
          </a:p>
          <a:p>
            <a:pPr eaLnBrk="1" hangingPunct="1"/>
            <a:r>
              <a:rPr lang="en-US" altLang="en-US" sz="2000">
                <a:latin typeface="Calibri" pitchFamily="-109" charset="0"/>
              </a:rPr>
              <a:t>             AP</a:t>
            </a:r>
            <a:r>
              <a:rPr lang="en-US" altLang="en-US" sz="2000" baseline="-25000">
                <a:latin typeface="Calibri" pitchFamily="-109" charset="0"/>
              </a:rPr>
              <a:t>K</a:t>
            </a:r>
            <a:r>
              <a:rPr lang="en-US" altLang="en-US" sz="2000">
                <a:latin typeface="Calibri" pitchFamily="-109" charset="0"/>
              </a:rPr>
              <a:t> = Q/K</a:t>
            </a:r>
          </a:p>
          <a:p>
            <a:pPr eaLnBrk="1" hangingPunct="1"/>
            <a:endParaRPr lang="en-US" altLang="en-US" sz="2000">
              <a:latin typeface="Calibri" pitchFamily="-109" charset="0"/>
            </a:endParaRPr>
          </a:p>
          <a:p>
            <a:pPr eaLnBrk="1" hangingPunct="1"/>
            <a:r>
              <a:rPr lang="en-US" altLang="en-US" sz="2000">
                <a:solidFill>
                  <a:srgbClr val="000066"/>
                </a:solidFill>
                <a:latin typeface="Calibri" pitchFamily="-109" charset="0"/>
              </a:rPr>
              <a:t>Example:</a:t>
            </a:r>
          </a:p>
          <a:p>
            <a:pPr eaLnBrk="1" hangingPunct="1"/>
            <a:endParaRPr lang="en-US" altLang="en-US" sz="2000">
              <a:solidFill>
                <a:srgbClr val="000066"/>
              </a:solidFill>
              <a:latin typeface="Calibri" pitchFamily="-109" charset="0"/>
            </a:endParaRPr>
          </a:p>
          <a:p>
            <a:pPr eaLnBrk="1" hangingPunct="1"/>
            <a:r>
              <a:rPr lang="en-US" altLang="en-US" sz="2000" i="1">
                <a:latin typeface="Calibri" pitchFamily="-109" charset="0"/>
              </a:rPr>
              <a:t>AP</a:t>
            </a:r>
            <a:r>
              <a:rPr lang="en-US" altLang="en-US" sz="2000" i="1" baseline="-25000">
                <a:latin typeface="Calibri" pitchFamily="-109" charset="0"/>
              </a:rPr>
              <a:t>L</a:t>
            </a:r>
            <a:r>
              <a:rPr lang="en-US" altLang="en-US" sz="2000" i="1">
                <a:latin typeface="Calibri" pitchFamily="-109" charset="0"/>
              </a:rPr>
              <a:t> = [K</a:t>
            </a:r>
            <a:r>
              <a:rPr lang="en-US" altLang="en-US" sz="2000" i="1" baseline="30000">
                <a:latin typeface="Calibri" pitchFamily="-109" charset="0"/>
              </a:rPr>
              <a:t>1/2</a:t>
            </a:r>
            <a:r>
              <a:rPr lang="en-US" altLang="en-US" sz="2000" i="1">
                <a:latin typeface="Calibri" pitchFamily="-109" charset="0"/>
              </a:rPr>
              <a:t>L</a:t>
            </a:r>
            <a:r>
              <a:rPr lang="en-US" altLang="en-US" sz="2000" i="1" baseline="30000">
                <a:latin typeface="Calibri" pitchFamily="-109" charset="0"/>
              </a:rPr>
              <a:t>1/2</a:t>
            </a:r>
            <a:r>
              <a:rPr lang="en-US" altLang="en-US" sz="2000" i="1">
                <a:latin typeface="Calibri" pitchFamily="-109" charset="0"/>
              </a:rPr>
              <a:t>]/L = K</a:t>
            </a:r>
            <a:r>
              <a:rPr lang="en-US" altLang="en-US" sz="2000" i="1" baseline="30000">
                <a:latin typeface="Calibri" pitchFamily="-109" charset="0"/>
              </a:rPr>
              <a:t>1/2</a:t>
            </a:r>
            <a:r>
              <a:rPr lang="en-US" altLang="en-US" sz="2000" i="1">
                <a:latin typeface="Calibri" pitchFamily="-109" charset="0"/>
              </a:rPr>
              <a:t>L</a:t>
            </a:r>
            <a:r>
              <a:rPr lang="en-US" altLang="en-US" sz="2000" i="1" baseline="30000">
                <a:latin typeface="Calibri" pitchFamily="-109" charset="0"/>
              </a:rPr>
              <a:t>-1/2</a:t>
            </a:r>
          </a:p>
          <a:p>
            <a:pPr eaLnBrk="1" hangingPunct="1"/>
            <a:r>
              <a:rPr lang="en-US" altLang="en-US" sz="2000" i="1">
                <a:latin typeface="Calibri" pitchFamily="-109" charset="0"/>
              </a:rPr>
              <a:t>AP</a:t>
            </a:r>
            <a:r>
              <a:rPr lang="en-US" altLang="en-US" sz="2000" i="1" baseline="-25000">
                <a:latin typeface="Calibri" pitchFamily="-109" charset="0"/>
              </a:rPr>
              <a:t>K</a:t>
            </a:r>
            <a:r>
              <a:rPr lang="en-US" altLang="en-US" sz="2000" i="1">
                <a:latin typeface="Calibri" pitchFamily="-109" charset="0"/>
              </a:rPr>
              <a:t> = [K</a:t>
            </a:r>
            <a:r>
              <a:rPr lang="en-US" altLang="en-US" sz="2000" i="1" baseline="30000">
                <a:latin typeface="Calibri" pitchFamily="-109" charset="0"/>
              </a:rPr>
              <a:t>1/2</a:t>
            </a:r>
            <a:r>
              <a:rPr lang="en-US" altLang="en-US" sz="2000" i="1">
                <a:latin typeface="Calibri" pitchFamily="-109" charset="0"/>
              </a:rPr>
              <a:t>L</a:t>
            </a:r>
            <a:r>
              <a:rPr lang="en-US" altLang="en-US" sz="2000" i="1" baseline="30000">
                <a:latin typeface="Calibri" pitchFamily="-109" charset="0"/>
              </a:rPr>
              <a:t>1/2</a:t>
            </a:r>
            <a:r>
              <a:rPr lang="en-US" altLang="en-US" sz="2000" i="1">
                <a:latin typeface="Calibri" pitchFamily="-109" charset="0"/>
              </a:rPr>
              <a:t>]/K = L</a:t>
            </a:r>
            <a:r>
              <a:rPr lang="en-US" altLang="en-US" sz="2000" i="1" baseline="30000">
                <a:latin typeface="Calibri" pitchFamily="-109" charset="0"/>
              </a:rPr>
              <a:t>1/2</a:t>
            </a:r>
            <a:r>
              <a:rPr lang="en-US" altLang="en-US" sz="2000" i="1">
                <a:latin typeface="Calibri" pitchFamily="-109" charset="0"/>
              </a:rPr>
              <a:t>K</a:t>
            </a:r>
            <a:r>
              <a:rPr lang="en-US" altLang="en-US" sz="2000" i="1" baseline="30000">
                <a:latin typeface="Calibri" pitchFamily="-109" charset="0"/>
              </a:rPr>
              <a:t>-1/2</a:t>
            </a:r>
            <a:endParaRPr lang="en-US" altLang="en-US" sz="2000" baseline="30000">
              <a:latin typeface="Calibri" pitchFamily="-109" charset="0"/>
            </a:endParaRPr>
          </a:p>
        </p:txBody>
      </p:sp>
      <p:sp>
        <p:nvSpPr>
          <p:cNvPr id="324624" name="AutoShape 16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The Average Product &amp; Diminishing Returns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A3F929-EBD2-4CDA-B6A5-8790B35CE5FE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25635" name="AutoShape 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638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16394" name="Picture 1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643" name="AutoShape 1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Total, Average, and Marginal Products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4" name="Content Placeholder 3"/>
          <p:cNvGraphicFramePr>
            <a:graphicFrameLocks noGrp="1"/>
          </p:cNvGraphicFramePr>
          <p:nvPr/>
        </p:nvGraphicFramePr>
        <p:xfrm>
          <a:off x="1752600" y="1600200"/>
          <a:ext cx="4495800" cy="2983230"/>
        </p:xfrm>
        <a:graphic>
          <a:graphicData uri="http://schemas.openxmlformats.org/drawingml/2006/table">
            <a:tbl>
              <a:tblPr/>
              <a:tblGrid>
                <a:gridCol w="1123950"/>
                <a:gridCol w="1123950"/>
                <a:gridCol w="1123950"/>
                <a:gridCol w="1123950"/>
              </a:tblGrid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L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Q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APL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MPL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6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30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5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- 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12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96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8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11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18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162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9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11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24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192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8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5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30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150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5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</a:rPr>
                        <a:t>-7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439FD4-AF44-4E99-9691-F26FCFAD7469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0" y="2514600"/>
            <a:ext cx="9448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>
              <a:buFont typeface="Symbol" pitchFamily="18" charset="2"/>
              <a:buChar char="·"/>
            </a:pPr>
            <a:endParaRPr lang="en-US" altLang="en-US" sz="240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sz="2400">
              <a:latin typeface="Calibri" pitchFamily="-109" charset="0"/>
            </a:endParaRPr>
          </a:p>
        </p:txBody>
      </p:sp>
      <p:sp>
        <p:nvSpPr>
          <p:cNvPr id="326659" name="AutoShape 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741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5" name="Picture 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17419" name="Picture 1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6667" name="AutoShape 1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 smtClean="0">
                <a:solidFill>
                  <a:srgbClr val="000066"/>
                </a:solidFill>
                <a:latin typeface="Calibri" pitchFamily="-109" charset="0"/>
              </a:rPr>
              <a:t>Average</a:t>
            </a:r>
            <a:r>
              <a:rPr lang="en-US" altLang="en-US" sz="3200" b="1" dirty="0">
                <a:solidFill>
                  <a:srgbClr val="000066"/>
                </a:solidFill>
                <a:latin typeface="Calibri" pitchFamily="-109" charset="0"/>
              </a:rPr>
              <a:t>, and Marginal </a:t>
            </a:r>
            <a:r>
              <a:rPr lang="en-US" altLang="en-US" sz="3200" b="1" dirty="0" smtClean="0">
                <a:solidFill>
                  <a:srgbClr val="000066"/>
                </a:solidFill>
                <a:latin typeface="Calibri" pitchFamily="-109" charset="0"/>
              </a:rPr>
              <a:t>Products (goes with p 14)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pic>
        <p:nvPicPr>
          <p:cNvPr id="17421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9725"/>
            <a:ext cx="79248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BA5F0C-8B61-4373-BBDD-527EFF7C5F45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27707" name="Text Box 27"/>
          <p:cNvSpPr txBox="1">
            <a:spLocks noChangeArrowheads="1"/>
          </p:cNvSpPr>
          <p:nvPr/>
        </p:nvSpPr>
        <p:spPr bwMode="auto">
          <a:xfrm>
            <a:off x="6248400" y="4038600"/>
            <a:ext cx="2590800" cy="10699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latin typeface="+mn-lt"/>
              </a:rPr>
              <a:t>TP</a:t>
            </a:r>
            <a:r>
              <a:rPr lang="en-GB" sz="1600" baseline="-25000" dirty="0">
                <a:latin typeface="+mn-lt"/>
              </a:rPr>
              <a:t>L</a:t>
            </a:r>
            <a:r>
              <a:rPr lang="en-GB" sz="1600" dirty="0">
                <a:latin typeface="+mn-lt"/>
              </a:rPr>
              <a:t> maximized where MP</a:t>
            </a:r>
            <a:r>
              <a:rPr lang="en-GB" sz="1600" baseline="-25000" dirty="0">
                <a:latin typeface="+mn-lt"/>
              </a:rPr>
              <a:t>L</a:t>
            </a:r>
            <a:r>
              <a:rPr lang="en-GB" sz="1600" dirty="0">
                <a:latin typeface="+mn-lt"/>
              </a:rPr>
              <a:t> is zero.  TP</a:t>
            </a:r>
            <a:r>
              <a:rPr lang="en-GB" sz="1600" baseline="-25000" dirty="0">
                <a:latin typeface="+mn-lt"/>
              </a:rPr>
              <a:t>L</a:t>
            </a:r>
            <a:r>
              <a:rPr lang="en-GB" sz="1600" dirty="0">
                <a:latin typeface="+mn-lt"/>
              </a:rPr>
              <a:t> falls where MP</a:t>
            </a:r>
            <a:r>
              <a:rPr lang="en-GB" sz="1600" baseline="-25000" dirty="0">
                <a:latin typeface="+mn-lt"/>
              </a:rPr>
              <a:t>L</a:t>
            </a:r>
            <a:r>
              <a:rPr lang="en-GB" sz="1600" dirty="0">
                <a:latin typeface="+mn-lt"/>
              </a:rPr>
              <a:t> is negative; TP</a:t>
            </a:r>
            <a:r>
              <a:rPr lang="en-GB" sz="1600" baseline="-25000" dirty="0">
                <a:latin typeface="+mn-lt"/>
              </a:rPr>
              <a:t>L</a:t>
            </a:r>
            <a:r>
              <a:rPr lang="en-GB" sz="1600" dirty="0">
                <a:latin typeface="+mn-lt"/>
              </a:rPr>
              <a:t> rises where MP</a:t>
            </a:r>
            <a:r>
              <a:rPr lang="en-GB" sz="1600" baseline="-25000" dirty="0">
                <a:latin typeface="+mn-lt"/>
              </a:rPr>
              <a:t>L</a:t>
            </a:r>
            <a:r>
              <a:rPr lang="en-GB" sz="1600" dirty="0">
                <a:latin typeface="+mn-lt"/>
              </a:rPr>
              <a:t> is positive.</a:t>
            </a:r>
          </a:p>
        </p:txBody>
      </p:sp>
      <p:sp>
        <p:nvSpPr>
          <p:cNvPr id="327708" name="AutoShape 28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843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9" name="Picture 30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31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32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34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18443" name="Picture 35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3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244600"/>
            <a:ext cx="57531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0" name="AutoShape 4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-109" charset="0"/>
              </a:rPr>
              <a:t>Total, Average, and Marginal Magnitudes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2B0F16-021A-423F-8B01-47029A0BEA80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135618" name="AutoShape 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Chapter Six Overview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135619" name="Text Box 3" descr="Newsprint"/>
          <p:cNvSpPr txBox="1">
            <a:spLocks noChangeArrowheads="1"/>
          </p:cNvSpPr>
          <p:nvPr/>
        </p:nvSpPr>
        <p:spPr bwMode="auto">
          <a:xfrm>
            <a:off x="1676400" y="1676400"/>
            <a:ext cx="6019800" cy="42322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400">
                <a:latin typeface="Calibri" pitchFamily="-109" charset="0"/>
              </a:rPr>
              <a:t>Motivation</a:t>
            </a:r>
          </a:p>
          <a:p>
            <a:pPr eaLnBrk="1" hangingPunct="1">
              <a:buFontTx/>
              <a:buAutoNum type="arabicPeriod"/>
            </a:pPr>
            <a:endParaRPr lang="en-US" altLang="en-US" sz="2400">
              <a:latin typeface="Calibri" pitchFamily="-109" charset="0"/>
            </a:endParaRPr>
          </a:p>
          <a:p>
            <a:pPr eaLnBrk="1" hangingPunct="1">
              <a:buFontTx/>
              <a:buAutoNum type="arabicPeriod" startAt="2"/>
            </a:pPr>
            <a:r>
              <a:rPr lang="en-US" altLang="en-US" sz="2400">
                <a:latin typeface="Calibri" pitchFamily="-109" charset="0"/>
              </a:rPr>
              <a:t>The Production Function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en-US" sz="2000" i="1">
                <a:latin typeface="Calibri" pitchFamily="-109" charset="0"/>
              </a:rPr>
              <a:t>Marginal and Average Products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en-US" sz="2000" i="1">
                <a:latin typeface="Calibri" pitchFamily="-109" charset="0"/>
              </a:rPr>
              <a:t>Isoquants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en-US" sz="2000" i="1">
                <a:latin typeface="Calibri" pitchFamily="-109" charset="0"/>
              </a:rPr>
              <a:t>The Marginal Rate of Technical Substitution</a:t>
            </a:r>
          </a:p>
          <a:p>
            <a:pPr eaLnBrk="1" hangingPunct="1">
              <a:buFontTx/>
              <a:buAutoNum type="arabicPeriod" startAt="4"/>
            </a:pPr>
            <a:endParaRPr lang="en-US" altLang="en-US" sz="2000" i="1">
              <a:latin typeface="Calibri" pitchFamily="-109" charset="0"/>
            </a:endParaRPr>
          </a:p>
          <a:p>
            <a:pPr eaLnBrk="1" hangingPunct="1">
              <a:buFontTx/>
              <a:buAutoNum type="arabicPeriod" startAt="3"/>
            </a:pPr>
            <a:r>
              <a:rPr lang="en-US" altLang="en-US" sz="2400">
                <a:latin typeface="Calibri" pitchFamily="-109" charset="0"/>
              </a:rPr>
              <a:t>Technical Progress</a:t>
            </a:r>
          </a:p>
          <a:p>
            <a:pPr eaLnBrk="1" hangingPunct="1">
              <a:buFontTx/>
              <a:buAutoNum type="arabicPeriod" startAt="3"/>
            </a:pPr>
            <a:endParaRPr lang="en-US" altLang="en-US" sz="2400">
              <a:latin typeface="Calibri" pitchFamily="-109" charset="0"/>
            </a:endParaRPr>
          </a:p>
          <a:p>
            <a:pPr eaLnBrk="1" hangingPunct="1">
              <a:buFontTx/>
              <a:buAutoNum type="arabicPeriod" startAt="3"/>
            </a:pPr>
            <a:r>
              <a:rPr lang="en-US" altLang="en-US" sz="2400">
                <a:latin typeface="Calibri" pitchFamily="-109" charset="0"/>
              </a:rPr>
              <a:t>Returns to Scale</a:t>
            </a:r>
          </a:p>
          <a:p>
            <a:pPr eaLnBrk="1" hangingPunct="1">
              <a:buFontTx/>
              <a:buAutoNum type="arabicPeriod" startAt="3"/>
            </a:pPr>
            <a:endParaRPr lang="en-US" altLang="en-US" sz="2400">
              <a:latin typeface="Calibri" pitchFamily="-109" charset="0"/>
            </a:endParaRPr>
          </a:p>
          <a:p>
            <a:pPr eaLnBrk="1" hangingPunct="1">
              <a:buFontTx/>
              <a:buAutoNum type="arabicPeriod" startAt="3"/>
            </a:pPr>
            <a:r>
              <a:rPr lang="en-US" altLang="en-US" sz="2400">
                <a:latin typeface="Calibri" pitchFamily="-109" charset="0"/>
              </a:rPr>
              <a:t>Some Special Functional Forms</a:t>
            </a:r>
          </a:p>
        </p:txBody>
      </p:sp>
      <p:sp>
        <p:nvSpPr>
          <p:cNvPr id="113562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02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Clip" r:id="rId4" imgW="1819440" imgH="1816920" progId="MS_ClipArt_Gallery.2">
                  <p:embed/>
                </p:oleObj>
              </mc:Choice>
              <mc:Fallback>
                <p:oleObj name="Clip" r:id="rId4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" name="Object 3">
            <a:hlinkClick r:id="rId9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lip" r:id="rId10" imgW="1819440" imgH="1815840" progId="MS_ClipArt_Gallery.2">
                  <p:embed/>
                </p:oleObj>
              </mc:Choice>
              <mc:Fallback>
                <p:oleObj name="Clip" r:id="rId10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1036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6CB230-3B79-4A45-B6C9-A7E4D5CA22E5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27708" name="AutoShape 28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945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5" name="Picture 30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31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32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34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19469" name="Picture 35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0" name="AutoShape 4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Production Functions with 2 Inputs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371600"/>
            <a:ext cx="7924800" cy="42973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Marginal product:  Change in total product holding other inputs fixed.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85800" y="2743200"/>
          <a:ext cx="75057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1" imgW="3251160" imgH="419040" progId="Equation.3">
                  <p:embed/>
                </p:oleObj>
              </mc:Choice>
              <mc:Fallback>
                <p:oleObj name="Equation" r:id="rId11" imgW="3251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75057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81000" y="4267200"/>
          <a:ext cx="38957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13" imgW="1320480" imgH="393480" progId="Equation.3">
                  <p:embed/>
                </p:oleObj>
              </mc:Choice>
              <mc:Fallback>
                <p:oleObj name="Equation" r:id="rId13" imgW="1320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38957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724400" y="4267200"/>
          <a:ext cx="38957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15" imgW="1320480" imgH="393480" progId="Equation.3">
                  <p:embed/>
                </p:oleObj>
              </mc:Choice>
              <mc:Fallback>
                <p:oleObj name="Equation" r:id="rId15" imgW="13204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267200"/>
                        <a:ext cx="38957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5A575F-F177-49A4-AE8A-B5352245889D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pSp>
        <p:nvGrpSpPr>
          <p:cNvPr id="20486" name="Group 16"/>
          <p:cNvGrpSpPr>
            <a:grpSpLocks/>
          </p:cNvGrpSpPr>
          <p:nvPr/>
        </p:nvGrpSpPr>
        <p:grpSpPr bwMode="auto">
          <a:xfrm>
            <a:off x="2303463" y="3657600"/>
            <a:ext cx="4706937" cy="2438400"/>
            <a:chOff x="912" y="1920"/>
            <a:chExt cx="2965" cy="1536"/>
          </a:xfrm>
        </p:grpSpPr>
        <p:sp>
          <p:nvSpPr>
            <p:cNvPr id="328719" name="Rectangle 15"/>
            <p:cNvSpPr>
              <a:spLocks noChangeArrowheads="1"/>
            </p:cNvSpPr>
            <p:nvPr/>
          </p:nvSpPr>
          <p:spPr bwMode="auto">
            <a:xfrm>
              <a:off x="912" y="1920"/>
              <a:ext cx="2965" cy="1536"/>
            </a:xfrm>
            <a:prstGeom prst="rect">
              <a:avLst/>
            </a:prstGeom>
            <a:solidFill>
              <a:srgbClr val="3333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-109" charset="0"/>
              </a:endParaRPr>
            </a:p>
          </p:txBody>
        </p:sp>
        <p:graphicFrame>
          <p:nvGraphicFramePr>
            <p:cNvPr id="20484" name="Object 4"/>
            <p:cNvGraphicFramePr>
              <a:graphicFrameLocks noChangeAspect="1"/>
            </p:cNvGraphicFramePr>
            <p:nvPr/>
          </p:nvGraphicFramePr>
          <p:xfrm>
            <a:off x="1079" y="2031"/>
            <a:ext cx="2754" cy="1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name="Document" r:id="rId3" imgW="5484673" imgH="3060114" progId="Word.Document.8">
                    <p:embed/>
                  </p:oleObj>
                </mc:Choice>
                <mc:Fallback>
                  <p:oleObj name="Document" r:id="rId3" imgW="5484673" imgH="3060114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085" b="9854"/>
                        <a:stretch>
                          <a:fillRect/>
                        </a:stretch>
                      </p:blipFill>
                      <p:spPr bwMode="auto">
                        <a:xfrm>
                          <a:off x="1079" y="2031"/>
                          <a:ext cx="2754" cy="1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709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048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8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3" name="Object 3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20492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717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Isoquants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393950" y="1355725"/>
            <a:ext cx="4608513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 i="1" u="sng">
                <a:solidFill>
                  <a:srgbClr val="000066"/>
                </a:solidFill>
                <a:latin typeface="Calibri" pitchFamily="-109" charset="0"/>
              </a:rPr>
              <a:t>Definition:</a:t>
            </a:r>
            <a:r>
              <a:rPr lang="en-US" altLang="en-US" sz="2400">
                <a:latin typeface="Calibri" pitchFamily="-109" charset="0"/>
              </a:rPr>
              <a:t>  An </a:t>
            </a:r>
            <a:r>
              <a:rPr lang="en-US" altLang="en-US" sz="2400" b="1">
                <a:solidFill>
                  <a:srgbClr val="000066"/>
                </a:solidFill>
                <a:latin typeface="Calibri" pitchFamily="-109" charset="0"/>
              </a:rPr>
              <a:t>isoquant</a:t>
            </a:r>
            <a:r>
              <a:rPr lang="en-US" altLang="en-US" sz="2400">
                <a:solidFill>
                  <a:srgbClr val="000066"/>
                </a:solidFill>
                <a:latin typeface="Calibri" pitchFamily="-109" charset="0"/>
              </a:rPr>
              <a:t> </a:t>
            </a:r>
            <a:r>
              <a:rPr lang="en-US" altLang="en-US" sz="2400">
                <a:latin typeface="Calibri" pitchFamily="-109" charset="0"/>
              </a:rPr>
              <a:t>traces out all the combinations of inputs (labor and capital) that allow that firm to produce the same quantity of output</a:t>
            </a:r>
          </a:p>
        </p:txBody>
      </p:sp>
      <p:sp>
        <p:nvSpPr>
          <p:cNvPr id="328721" name="AutoShape 17"/>
          <p:cNvSpPr>
            <a:spLocks noChangeArrowheads="1"/>
          </p:cNvSpPr>
          <p:nvPr/>
        </p:nvSpPr>
        <p:spPr bwMode="auto">
          <a:xfrm>
            <a:off x="1470025" y="2024063"/>
            <a:ext cx="685800" cy="3505200"/>
          </a:xfrm>
          <a:prstGeom prst="curvedRightArrow">
            <a:avLst>
              <a:gd name="adj1" fmla="val 102222"/>
              <a:gd name="adj2" fmla="val 204444"/>
              <a:gd name="adj3" fmla="val 33333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328722" name="AutoShape 18"/>
          <p:cNvSpPr>
            <a:spLocks noChangeArrowheads="1"/>
          </p:cNvSpPr>
          <p:nvPr/>
        </p:nvSpPr>
        <p:spPr bwMode="auto">
          <a:xfrm>
            <a:off x="7278688" y="5340350"/>
            <a:ext cx="1676400" cy="533400"/>
          </a:xfrm>
          <a:prstGeom prst="homePlate">
            <a:avLst>
              <a:gd name="adj" fmla="val 78571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latin typeface="Calibri" pitchFamily="-109" charset="0"/>
              </a:rPr>
              <a:t>And…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D52175-4AC2-4E30-8AE8-FBDE3DD26C72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pSp>
        <p:nvGrpSpPr>
          <p:cNvPr id="21510" name="Group 37"/>
          <p:cNvGrpSpPr>
            <a:grpSpLocks/>
          </p:cNvGrpSpPr>
          <p:nvPr/>
        </p:nvGrpSpPr>
        <p:grpSpPr bwMode="auto">
          <a:xfrm>
            <a:off x="1676400" y="2133600"/>
            <a:ext cx="5867400" cy="2971800"/>
            <a:chOff x="1152" y="1344"/>
            <a:chExt cx="3696" cy="1872"/>
          </a:xfrm>
        </p:grpSpPr>
        <p:sp>
          <p:nvSpPr>
            <p:cNvPr id="329763" name="Rectangle 35"/>
            <p:cNvSpPr>
              <a:spLocks noChangeArrowheads="1"/>
            </p:cNvSpPr>
            <p:nvPr/>
          </p:nvSpPr>
          <p:spPr bwMode="auto">
            <a:xfrm>
              <a:off x="1152" y="1344"/>
              <a:ext cx="3696" cy="1872"/>
            </a:xfrm>
            <a:prstGeom prst="rect">
              <a:avLst/>
            </a:prstGeom>
            <a:solidFill>
              <a:srgbClr val="3333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-109" charset="0"/>
              </a:endParaRPr>
            </a:p>
          </p:txBody>
        </p:sp>
        <p:graphicFrame>
          <p:nvGraphicFramePr>
            <p:cNvPr id="21508" name="Object 4"/>
            <p:cNvGraphicFramePr>
              <a:graphicFrameLocks noChangeAspect="1"/>
            </p:cNvGraphicFramePr>
            <p:nvPr/>
          </p:nvGraphicFramePr>
          <p:xfrm>
            <a:off x="1311" y="1423"/>
            <a:ext cx="3388" cy="1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4" name="Document" r:id="rId3" imgW="5484673" imgH="1836428" progId="Word.Document.8">
                    <p:embed/>
                  </p:oleObj>
                </mc:Choice>
                <mc:Fallback>
                  <p:oleObj name="Document" r:id="rId3" imgW="5484673" imgH="1836428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31859"/>
                        <a:stretch>
                          <a:fillRect/>
                        </a:stretch>
                      </p:blipFill>
                      <p:spPr bwMode="auto">
                        <a:xfrm>
                          <a:off x="1311" y="1423"/>
                          <a:ext cx="3388" cy="1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9754" name="AutoShape 2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150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2" name="Picture 2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2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3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7" name="Object 3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3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21516" name="Picture 3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762" name="AutoShape 3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Isoquants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ADE1DC-DF47-4833-AD7C-796BCC78DDF4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31802" name="AutoShape 26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Isoquants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2534" name="Line 2"/>
          <p:cNvSpPr>
            <a:spLocks noChangeShapeType="1"/>
          </p:cNvSpPr>
          <p:nvPr/>
        </p:nvSpPr>
        <p:spPr bwMode="auto">
          <a:xfrm>
            <a:off x="685800" y="6054725"/>
            <a:ext cx="624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3"/>
          <p:cNvSpPr>
            <a:spLocks noChangeShapeType="1"/>
          </p:cNvSpPr>
          <p:nvPr/>
        </p:nvSpPr>
        <p:spPr bwMode="auto">
          <a:xfrm flipH="1" flipV="1">
            <a:off x="652463" y="1177925"/>
            <a:ext cx="33337" cy="480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4"/>
          <p:cNvSpPr txBox="1">
            <a:spLocks noChangeArrowheads="1"/>
          </p:cNvSpPr>
          <p:nvPr/>
        </p:nvSpPr>
        <p:spPr bwMode="auto">
          <a:xfrm>
            <a:off x="6918325" y="5867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L</a:t>
            </a:r>
          </a:p>
        </p:txBody>
      </p:sp>
      <p:sp>
        <p:nvSpPr>
          <p:cNvPr id="22537" name="Text Box 5"/>
          <p:cNvSpPr txBox="1">
            <a:spLocks noChangeArrowheads="1"/>
          </p:cNvSpPr>
          <p:nvPr/>
        </p:nvSpPr>
        <p:spPr bwMode="auto">
          <a:xfrm>
            <a:off x="165100" y="11906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K</a:t>
            </a:r>
          </a:p>
        </p:txBody>
      </p:sp>
      <p:sp>
        <p:nvSpPr>
          <p:cNvPr id="22538" name="Arc 6"/>
          <p:cNvSpPr>
            <a:spLocks/>
          </p:cNvSpPr>
          <p:nvPr/>
        </p:nvSpPr>
        <p:spPr bwMode="auto">
          <a:xfrm>
            <a:off x="2217738" y="3162300"/>
            <a:ext cx="2130425" cy="2116138"/>
          </a:xfrm>
          <a:custGeom>
            <a:avLst/>
            <a:gdLst>
              <a:gd name="T0" fmla="*/ 2147483647 w 21588"/>
              <a:gd name="T1" fmla="*/ 2147483647 h 21420"/>
              <a:gd name="T2" fmla="*/ 0 w 21588"/>
              <a:gd name="T3" fmla="*/ 691338476 h 21420"/>
              <a:gd name="T4" fmla="*/ 2147483647 w 21588"/>
              <a:gd name="T5" fmla="*/ 0 h 21420"/>
              <a:gd name="T6" fmla="*/ 0 60000 65536"/>
              <a:gd name="T7" fmla="*/ 0 60000 65536"/>
              <a:gd name="T8" fmla="*/ 0 60000 65536"/>
              <a:gd name="T9" fmla="*/ 0 w 21588"/>
              <a:gd name="T10" fmla="*/ 0 h 21420"/>
              <a:gd name="T11" fmla="*/ 21588 w 21588"/>
              <a:gd name="T12" fmla="*/ 21420 h 214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88" h="21420" fill="none" extrusionOk="0">
                <a:moveTo>
                  <a:pt x="18805" y="21419"/>
                </a:moveTo>
                <a:cubicBezTo>
                  <a:pt x="8311" y="20056"/>
                  <a:pt x="351" y="11292"/>
                  <a:pt x="-1" y="717"/>
                </a:cubicBezTo>
              </a:path>
              <a:path w="21588" h="21420" stroke="0" extrusionOk="0">
                <a:moveTo>
                  <a:pt x="18805" y="21419"/>
                </a:moveTo>
                <a:cubicBezTo>
                  <a:pt x="8311" y="20056"/>
                  <a:pt x="351" y="11292"/>
                  <a:pt x="-1" y="717"/>
                </a:cubicBezTo>
                <a:lnTo>
                  <a:pt x="21588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Arc 7"/>
          <p:cNvSpPr>
            <a:spLocks/>
          </p:cNvSpPr>
          <p:nvPr/>
        </p:nvSpPr>
        <p:spPr bwMode="auto">
          <a:xfrm>
            <a:off x="3090863" y="2671763"/>
            <a:ext cx="1844675" cy="1843087"/>
          </a:xfrm>
          <a:custGeom>
            <a:avLst/>
            <a:gdLst>
              <a:gd name="T0" fmla="*/ 2147483647 w 21137"/>
              <a:gd name="T1" fmla="*/ 2147483647 h 21424"/>
              <a:gd name="T2" fmla="*/ 0 w 21137"/>
              <a:gd name="T3" fmla="*/ 2147483647 h 21424"/>
              <a:gd name="T4" fmla="*/ 2147483647 w 21137"/>
              <a:gd name="T5" fmla="*/ 0 h 21424"/>
              <a:gd name="T6" fmla="*/ 0 60000 65536"/>
              <a:gd name="T7" fmla="*/ 0 60000 65536"/>
              <a:gd name="T8" fmla="*/ 0 60000 65536"/>
              <a:gd name="T9" fmla="*/ 0 w 21137"/>
              <a:gd name="T10" fmla="*/ 0 h 21424"/>
              <a:gd name="T11" fmla="*/ 21137 w 21137"/>
              <a:gd name="T12" fmla="*/ 21424 h 214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37" h="21424" fill="none" extrusionOk="0">
                <a:moveTo>
                  <a:pt x="18385" y="21423"/>
                </a:moveTo>
                <a:cubicBezTo>
                  <a:pt x="9269" y="20253"/>
                  <a:pt x="1892" y="13441"/>
                  <a:pt x="-1" y="4448"/>
                </a:cubicBezTo>
              </a:path>
              <a:path w="21137" h="21424" stroke="0" extrusionOk="0">
                <a:moveTo>
                  <a:pt x="18385" y="21423"/>
                </a:moveTo>
                <a:cubicBezTo>
                  <a:pt x="9269" y="20253"/>
                  <a:pt x="1892" y="13441"/>
                  <a:pt x="-1" y="4448"/>
                </a:cubicBezTo>
                <a:lnTo>
                  <a:pt x="21137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8"/>
          <p:cNvSpPr txBox="1">
            <a:spLocks noChangeArrowheads="1"/>
          </p:cNvSpPr>
          <p:nvPr/>
        </p:nvSpPr>
        <p:spPr bwMode="auto">
          <a:xfrm>
            <a:off x="4175125" y="5257800"/>
            <a:ext cx="105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Q = 10</a:t>
            </a:r>
          </a:p>
        </p:txBody>
      </p:sp>
      <p:sp>
        <p:nvSpPr>
          <p:cNvPr id="22541" name="Text Box 9"/>
          <p:cNvSpPr txBox="1">
            <a:spLocks noChangeArrowheads="1"/>
          </p:cNvSpPr>
          <p:nvPr/>
        </p:nvSpPr>
        <p:spPr bwMode="auto">
          <a:xfrm>
            <a:off x="4708525" y="4267200"/>
            <a:ext cx="105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Q = 20</a:t>
            </a:r>
          </a:p>
        </p:txBody>
      </p:sp>
      <p:sp>
        <p:nvSpPr>
          <p:cNvPr id="22542" name="Text Box 10"/>
          <p:cNvSpPr txBox="1">
            <a:spLocks noChangeArrowheads="1"/>
          </p:cNvSpPr>
          <p:nvPr/>
        </p:nvSpPr>
        <p:spPr bwMode="auto">
          <a:xfrm>
            <a:off x="2117725" y="2133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 sz="2400">
              <a:latin typeface="Calibri" pitchFamily="-109" charset="0"/>
            </a:endParaRPr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1198563" y="1536700"/>
            <a:ext cx="3486150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+mn-lt"/>
              </a:rPr>
              <a:t>All combinations of (L,K) along the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+mn-lt"/>
              </a:rPr>
              <a:t>isoquant produce 20 units of output.</a:t>
            </a:r>
          </a:p>
        </p:txBody>
      </p:sp>
      <p:sp>
        <p:nvSpPr>
          <p:cNvPr id="22544" name="Line 12"/>
          <p:cNvSpPr>
            <a:spLocks noChangeShapeType="1"/>
          </p:cNvSpPr>
          <p:nvPr/>
        </p:nvSpPr>
        <p:spPr bwMode="auto">
          <a:xfrm flipH="1">
            <a:off x="3352800" y="2930525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Text Box 13"/>
          <p:cNvSpPr txBox="1">
            <a:spLocks noChangeArrowheads="1"/>
          </p:cNvSpPr>
          <p:nvPr/>
        </p:nvSpPr>
        <p:spPr bwMode="auto">
          <a:xfrm>
            <a:off x="441325" y="601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0</a:t>
            </a:r>
          </a:p>
        </p:txBody>
      </p:sp>
      <p:sp>
        <p:nvSpPr>
          <p:cNvPr id="22546" name="Line 14"/>
          <p:cNvSpPr>
            <a:spLocks noChangeShapeType="1"/>
          </p:cNvSpPr>
          <p:nvPr/>
        </p:nvSpPr>
        <p:spPr bwMode="auto">
          <a:xfrm>
            <a:off x="2209800" y="3921125"/>
            <a:ext cx="914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5"/>
          <p:cNvSpPr>
            <a:spLocks noChangeShapeType="1"/>
          </p:cNvSpPr>
          <p:nvPr/>
        </p:nvSpPr>
        <p:spPr bwMode="auto">
          <a:xfrm flipV="1">
            <a:off x="1981200" y="4606925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Text Box 16"/>
          <p:cNvSpPr txBox="1">
            <a:spLocks noChangeArrowheads="1"/>
          </p:cNvSpPr>
          <p:nvPr/>
        </p:nvSpPr>
        <p:spPr bwMode="auto">
          <a:xfrm>
            <a:off x="914400" y="5292725"/>
            <a:ext cx="196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Slope=</a:t>
            </a:r>
            <a:r>
              <a:rPr lang="en-GB" altLang="en-US" sz="2400" b="1">
                <a:latin typeface="Calibri" pitchFamily="-109" charset="0"/>
                <a:sym typeface="Symbol" pitchFamily="18" charset="2"/>
              </a:rPr>
              <a:t>K/L</a:t>
            </a:r>
            <a:endParaRPr lang="en-GB" altLang="en-US" sz="2400" b="1">
              <a:latin typeface="Calibri" pitchFamily="-109" charset="0"/>
            </a:endParaRPr>
          </a:p>
        </p:txBody>
      </p:sp>
      <p:sp>
        <p:nvSpPr>
          <p:cNvPr id="331794" name="AutoShape 18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253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50" name="Picture 20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Picture 21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2" name="Picture 22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Text Box 24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22554" name="Picture 25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1804" name="AutoShape 28"/>
          <p:cNvSpPr>
            <a:spLocks noChangeArrowheads="1"/>
          </p:cNvSpPr>
          <p:nvPr/>
        </p:nvSpPr>
        <p:spPr bwMode="auto">
          <a:xfrm>
            <a:off x="6934200" y="1981200"/>
            <a:ext cx="685800" cy="3048000"/>
          </a:xfrm>
          <a:prstGeom prst="curvedLeftArrow">
            <a:avLst>
              <a:gd name="adj1" fmla="val 88889"/>
              <a:gd name="adj2" fmla="val 177778"/>
              <a:gd name="adj3" fmla="val 33333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22556" name="WordArt 29"/>
          <p:cNvSpPr>
            <a:spLocks noChangeArrowheads="1" noChangeShapeType="1" noTextEdit="1"/>
          </p:cNvSpPr>
          <p:nvPr/>
        </p:nvSpPr>
        <p:spPr bwMode="auto">
          <a:xfrm>
            <a:off x="5029200" y="1524000"/>
            <a:ext cx="1928813" cy="560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solidFill>
                  <a:srgbClr val="000066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Example: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4711C4-BCFC-41F6-B56E-8630D9F43A20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3557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391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sz="2400">
              <a:latin typeface="Calibri" pitchFamily="-109" charset="0"/>
            </a:endParaRP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609600" y="1370013"/>
            <a:ext cx="8153400" cy="4324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i="1" u="sng">
                <a:solidFill>
                  <a:srgbClr val="000066"/>
                </a:solidFill>
                <a:latin typeface="Calibri" pitchFamily="-109" charset="0"/>
              </a:rPr>
              <a:t>Definition:</a:t>
            </a:r>
            <a:r>
              <a:rPr lang="en-US" altLang="en-US" sz="2200">
                <a:latin typeface="Calibri" pitchFamily="-109" charset="0"/>
              </a:rPr>
              <a:t>  The </a:t>
            </a:r>
            <a:r>
              <a:rPr lang="en-US" altLang="en-US" sz="2200" b="1">
                <a:solidFill>
                  <a:srgbClr val="000066"/>
                </a:solidFill>
                <a:latin typeface="Calibri" pitchFamily="-109" charset="0"/>
              </a:rPr>
              <a:t>marginal rate of technical substitution</a:t>
            </a:r>
            <a:r>
              <a:rPr lang="en-US" altLang="en-US" sz="2200" b="1">
                <a:latin typeface="Calibri" pitchFamily="-109" charset="0"/>
              </a:rPr>
              <a:t> </a:t>
            </a:r>
            <a:r>
              <a:rPr lang="en-US" altLang="en-US" sz="2200">
                <a:latin typeface="Calibri" pitchFamily="-109" charset="0"/>
              </a:rPr>
              <a:t>measures the amount of an input, L, the firm would require in exchange for using a little less of another input, K, in order to just be able to produce the same output as before.</a:t>
            </a:r>
          </a:p>
          <a:p>
            <a:endParaRPr lang="en-US" altLang="en-US" sz="2200">
              <a:latin typeface="Calibri" pitchFamily="-109" charset="0"/>
            </a:endParaRPr>
          </a:p>
          <a:p>
            <a:r>
              <a:rPr lang="en-US" altLang="en-US" sz="2200">
                <a:latin typeface="Calibri" pitchFamily="-109" charset="0"/>
              </a:rPr>
              <a:t>MRTS</a:t>
            </a:r>
            <a:r>
              <a:rPr lang="en-US" altLang="en-US" sz="2200" baseline="-25000">
                <a:latin typeface="Calibri" pitchFamily="-109" charset="0"/>
              </a:rPr>
              <a:t>L,K</a:t>
            </a:r>
            <a:r>
              <a:rPr lang="en-US" altLang="en-US" sz="2200">
                <a:latin typeface="Calibri" pitchFamily="-109" charset="0"/>
              </a:rPr>
              <a:t> = -</a:t>
            </a:r>
            <a:r>
              <a:rPr lang="en-US" altLang="en-US" sz="2200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 sz="2200">
                <a:latin typeface="Calibri" pitchFamily="-109" charset="0"/>
              </a:rPr>
              <a:t>K/</a:t>
            </a:r>
            <a:r>
              <a:rPr lang="en-US" altLang="en-US" sz="2200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 sz="2200">
                <a:latin typeface="Calibri" pitchFamily="-109" charset="0"/>
              </a:rPr>
              <a:t>L </a:t>
            </a:r>
            <a:r>
              <a:rPr lang="en-US" altLang="en-US" sz="2200" i="1">
                <a:latin typeface="Calibri" pitchFamily="-109" charset="0"/>
              </a:rPr>
              <a:t>(for a constant level of output)</a:t>
            </a:r>
          </a:p>
          <a:p>
            <a:pPr>
              <a:spcBef>
                <a:spcPct val="50000"/>
              </a:spcBef>
            </a:pPr>
            <a:endParaRPr lang="en-US" altLang="en-US" sz="2200">
              <a:latin typeface="Calibri" pitchFamily="-109" charset="0"/>
            </a:endParaRPr>
          </a:p>
          <a:p>
            <a:pPr eaLnBrk="1" hangingPunct="1"/>
            <a:r>
              <a:rPr lang="en-US" altLang="en-US" sz="2200" i="1">
                <a:latin typeface="Calibri" pitchFamily="-109" charset="0"/>
              </a:rPr>
              <a:t>Marginal products and the MRTS are related:</a:t>
            </a:r>
          </a:p>
          <a:p>
            <a:pPr eaLnBrk="1" hangingPunct="1"/>
            <a:endParaRPr lang="en-US" altLang="en-US" sz="2200">
              <a:latin typeface="Calibri" pitchFamily="-109" charset="0"/>
            </a:endParaRPr>
          </a:p>
          <a:p>
            <a:pPr eaLnBrk="1" hangingPunct="1"/>
            <a:r>
              <a:rPr lang="en-US" altLang="en-US" sz="2200">
                <a:latin typeface="Calibri" pitchFamily="-109" charset="0"/>
              </a:rPr>
              <a:t>              MP</a:t>
            </a:r>
            <a:r>
              <a:rPr lang="en-US" altLang="en-US" sz="2200" baseline="-25000">
                <a:latin typeface="Calibri" pitchFamily="-109" charset="0"/>
              </a:rPr>
              <a:t>L</a:t>
            </a:r>
            <a:r>
              <a:rPr lang="en-US" altLang="en-US" sz="2200">
                <a:latin typeface="Calibri" pitchFamily="-109" charset="0"/>
              </a:rPr>
              <a:t>(</a:t>
            </a:r>
            <a:r>
              <a:rPr lang="en-US" altLang="en-US" sz="2200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 sz="2200">
                <a:latin typeface="Calibri" pitchFamily="-109" charset="0"/>
              </a:rPr>
              <a:t>L) + MP</a:t>
            </a:r>
            <a:r>
              <a:rPr lang="en-US" altLang="en-US" sz="2200" baseline="-25000">
                <a:latin typeface="Calibri" pitchFamily="-109" charset="0"/>
              </a:rPr>
              <a:t>K</a:t>
            </a:r>
            <a:r>
              <a:rPr lang="en-US" altLang="en-US" sz="2200">
                <a:latin typeface="Calibri" pitchFamily="-109" charset="0"/>
              </a:rPr>
              <a:t>(</a:t>
            </a:r>
            <a:r>
              <a:rPr lang="en-US" altLang="en-US" sz="2200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 sz="2200">
                <a:latin typeface="Calibri" pitchFamily="-109" charset="0"/>
              </a:rPr>
              <a:t>K) = 0</a:t>
            </a:r>
          </a:p>
          <a:p>
            <a:pPr eaLnBrk="1" hangingPunct="1"/>
            <a:endParaRPr lang="en-US" altLang="en-US" sz="2200">
              <a:latin typeface="Calibri" pitchFamily="-109" charset="0"/>
            </a:endParaRPr>
          </a:p>
          <a:p>
            <a:pPr eaLnBrk="1" hangingPunct="1"/>
            <a:r>
              <a:rPr lang="en-US" altLang="en-US" sz="2200">
                <a:latin typeface="Calibri" pitchFamily="-109" charset="0"/>
              </a:rPr>
              <a:t>   =&gt;      MP</a:t>
            </a:r>
            <a:r>
              <a:rPr lang="en-US" altLang="en-US" sz="2200" baseline="-25000">
                <a:latin typeface="Calibri" pitchFamily="-109" charset="0"/>
              </a:rPr>
              <a:t>L</a:t>
            </a:r>
            <a:r>
              <a:rPr lang="en-US" altLang="en-US" sz="2200">
                <a:latin typeface="Calibri" pitchFamily="-109" charset="0"/>
              </a:rPr>
              <a:t>/MP</a:t>
            </a:r>
            <a:r>
              <a:rPr lang="en-US" altLang="en-US" sz="2200" baseline="-25000">
                <a:latin typeface="Calibri" pitchFamily="-109" charset="0"/>
              </a:rPr>
              <a:t>K</a:t>
            </a:r>
            <a:r>
              <a:rPr lang="en-US" altLang="en-US" sz="2200">
                <a:latin typeface="Calibri" pitchFamily="-109" charset="0"/>
              </a:rPr>
              <a:t> = -</a:t>
            </a:r>
            <a:r>
              <a:rPr lang="en-US" altLang="en-US" sz="2200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 sz="2200">
                <a:latin typeface="Calibri" pitchFamily="-109" charset="0"/>
              </a:rPr>
              <a:t>K/</a:t>
            </a:r>
            <a:r>
              <a:rPr lang="en-US" altLang="en-US" sz="2200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 sz="2200">
                <a:latin typeface="Calibri" pitchFamily="-109" charset="0"/>
              </a:rPr>
              <a:t>L = MRTS</a:t>
            </a:r>
            <a:r>
              <a:rPr lang="en-US" altLang="en-US" sz="2200" baseline="-25000">
                <a:latin typeface="Calibri" pitchFamily="-109" charset="0"/>
              </a:rPr>
              <a:t>L,K</a:t>
            </a:r>
            <a:r>
              <a:rPr lang="en-US" altLang="en-US" sz="2200">
                <a:latin typeface="Calibri" pitchFamily="-109" charset="0"/>
              </a:rPr>
              <a:t> </a:t>
            </a:r>
          </a:p>
        </p:txBody>
      </p:sp>
      <p:sp>
        <p:nvSpPr>
          <p:cNvPr id="332805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355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0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23564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AutoShape 1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b="1" dirty="0">
                <a:solidFill>
                  <a:srgbClr val="000066"/>
                </a:solidFill>
                <a:latin typeface="Calibri" pitchFamily="-109" charset="0"/>
              </a:rPr>
              <a:t>Marginal Rate of Technical Substitution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2E905C-879F-4546-B184-B95104DCEC7B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4581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391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sz="2400">
              <a:latin typeface="Calibri" pitchFamily="-109" charset="0"/>
            </a:endParaRP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609600" y="1370013"/>
            <a:ext cx="8153400" cy="40941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600"/>
              <a:t> The rate at which the quantity of capital that can be </a:t>
            </a:r>
            <a:r>
              <a:rPr lang="en-US" altLang="en-US" sz="2600" i="1"/>
              <a:t>decreased</a:t>
            </a:r>
            <a:r>
              <a:rPr lang="en-US" altLang="en-US" sz="2600"/>
              <a:t> for every unit of </a:t>
            </a:r>
            <a:r>
              <a:rPr lang="en-US" altLang="en-US" sz="2600" i="1"/>
              <a:t>increase</a:t>
            </a:r>
            <a:r>
              <a:rPr lang="en-US" altLang="en-US" sz="2600"/>
              <a:t> in the quantity of labor, holding the quantity of output constant, </a:t>
            </a:r>
          </a:p>
          <a:p>
            <a:pPr eaLnBrk="1" hangingPunct="1"/>
            <a:endParaRPr lang="en-US" altLang="en-US" sz="2600"/>
          </a:p>
          <a:p>
            <a:pPr eaLnBrk="1" hangingPunct="1"/>
            <a:r>
              <a:rPr lang="en-US" altLang="en-US" sz="2600"/>
              <a:t>Or</a:t>
            </a:r>
          </a:p>
          <a:p>
            <a:pPr eaLnBrk="1" hangingPunct="1"/>
            <a:endParaRPr lang="en-US" altLang="en-US" sz="2600"/>
          </a:p>
          <a:p>
            <a:pPr eaLnBrk="1" hangingPunct="1">
              <a:buFont typeface="Arial" charset="0"/>
              <a:buChar char="•"/>
            </a:pPr>
            <a:r>
              <a:rPr lang="en-US" altLang="en-US" sz="2600"/>
              <a:t> The rate at which the quantity of capital that can be </a:t>
            </a:r>
            <a:r>
              <a:rPr lang="en-US" altLang="en-US" sz="2600" i="1"/>
              <a:t>increased</a:t>
            </a:r>
            <a:r>
              <a:rPr lang="en-US" altLang="en-US" sz="2600"/>
              <a:t> for every unit of </a:t>
            </a:r>
            <a:r>
              <a:rPr lang="en-US" altLang="en-US" sz="2600" i="1"/>
              <a:t>decrease</a:t>
            </a:r>
            <a:r>
              <a:rPr lang="en-US" altLang="en-US" sz="2600"/>
              <a:t> in the quantity of labor, holding the quantity of output constant</a:t>
            </a:r>
          </a:p>
          <a:p>
            <a:endParaRPr lang="en-US" altLang="en-US" sz="2600">
              <a:latin typeface="Calibri" pitchFamily="-109" charset="0"/>
            </a:endParaRPr>
          </a:p>
        </p:txBody>
      </p:sp>
      <p:sp>
        <p:nvSpPr>
          <p:cNvPr id="332805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457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4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7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24588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813" name="AutoShape 13"/>
          <p:cNvSpPr>
            <a:spLocks noChangeArrowheads="1"/>
          </p:cNvSpPr>
          <p:nvPr/>
        </p:nvSpPr>
        <p:spPr bwMode="auto">
          <a:xfrm>
            <a:off x="2590800" y="5562600"/>
            <a:ext cx="4648200" cy="838200"/>
          </a:xfrm>
          <a:prstGeom prst="rightArrow">
            <a:avLst>
              <a:gd name="adj1" fmla="val 50000"/>
              <a:gd name="adj2" fmla="val 138636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Therefore</a:t>
            </a:r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b="1">
                <a:solidFill>
                  <a:srgbClr val="000066"/>
                </a:solidFill>
                <a:latin typeface="Calibri" pitchFamily="-109" charset="0"/>
              </a:rPr>
              <a:t>Marginal Rate of Technical Substitution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015DE5-6508-47C6-B3E8-56ED309CFCC1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33828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560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25610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1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b="1" dirty="0">
                <a:solidFill>
                  <a:srgbClr val="000066"/>
                </a:solidFill>
                <a:latin typeface="Calibri" pitchFamily="-109" charset="0"/>
              </a:rPr>
              <a:t>Marginal Rate of Technical Substitution</a:t>
            </a:r>
          </a:p>
        </p:txBody>
      </p:sp>
      <p:sp>
        <p:nvSpPr>
          <p:cNvPr id="25612" name="Rectangle 15"/>
          <p:cNvSpPr>
            <a:spLocks noChangeArrowheads="1"/>
          </p:cNvSpPr>
          <p:nvPr/>
        </p:nvSpPr>
        <p:spPr bwMode="auto">
          <a:xfrm>
            <a:off x="381000" y="1447800"/>
            <a:ext cx="8305800" cy="48942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en-US" sz="2600">
                <a:latin typeface="Calibri" pitchFamily="-109" charset="0"/>
              </a:rPr>
              <a:t> If both marginal products are positive, the slope of the isoquant is negative.</a:t>
            </a:r>
          </a:p>
          <a:p>
            <a:pPr algn="just" eaLnBrk="1" hangingPunct="1">
              <a:buFontTx/>
              <a:buChar char="•"/>
            </a:pPr>
            <a:endParaRPr lang="en-US" altLang="en-US" sz="2600">
              <a:latin typeface="Calibri" pitchFamily="-109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sz="2600">
                <a:latin typeface="Calibri" pitchFamily="-109" charset="0"/>
              </a:rPr>
              <a:t> If we have diminishing marginal returns, we also have a diminishing marginal rate of technical substitution - the marginal rate of technical substitution of labor for capital diminishes as the quantity of labor increases, along an isoquant – isoquants are convex to the origin.</a:t>
            </a:r>
          </a:p>
          <a:p>
            <a:pPr lvl="2" algn="just" eaLnBrk="1" hangingPunct="1">
              <a:buFontTx/>
              <a:buChar char="•"/>
            </a:pPr>
            <a:endParaRPr lang="en-US" altLang="en-US" sz="2600">
              <a:latin typeface="Calibri" pitchFamily="-109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sz="2600">
                <a:latin typeface="Calibri" pitchFamily="-109" charset="0"/>
              </a:rPr>
              <a:t> For many production functions, marginal products eventually become negative.  Why don't most graphs of Isoquants include the upwards-sloping portion?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D655FB-EE85-4F0F-8270-13E98E2FEEA4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6629" name="Line 3"/>
          <p:cNvSpPr>
            <a:spLocks noChangeShapeType="1"/>
          </p:cNvSpPr>
          <p:nvPr/>
        </p:nvSpPr>
        <p:spPr bwMode="auto">
          <a:xfrm>
            <a:off x="990600" y="6096000"/>
            <a:ext cx="624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4"/>
          <p:cNvSpPr>
            <a:spLocks noChangeShapeType="1"/>
          </p:cNvSpPr>
          <p:nvPr/>
        </p:nvSpPr>
        <p:spPr bwMode="auto">
          <a:xfrm flipV="1">
            <a:off x="990600" y="1676400"/>
            <a:ext cx="0" cy="434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7223125" y="5908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L</a:t>
            </a:r>
          </a:p>
        </p:txBody>
      </p:sp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K</a:t>
            </a:r>
          </a:p>
        </p:txBody>
      </p:sp>
      <p:sp>
        <p:nvSpPr>
          <p:cNvPr id="334855" name="Arc 7"/>
          <p:cNvSpPr>
            <a:spLocks/>
          </p:cNvSpPr>
          <p:nvPr/>
        </p:nvSpPr>
        <p:spPr bwMode="auto">
          <a:xfrm>
            <a:off x="2438400" y="2133600"/>
            <a:ext cx="3657600" cy="3201988"/>
          </a:xfrm>
          <a:custGeom>
            <a:avLst/>
            <a:gdLst>
              <a:gd name="T0" fmla="*/ 2147483647 w 31369"/>
              <a:gd name="T1" fmla="*/ 2147483647 h 29376"/>
              <a:gd name="T2" fmla="*/ 2147483647 w 31369"/>
              <a:gd name="T3" fmla="*/ 0 h 29376"/>
              <a:gd name="T4" fmla="*/ 2147483647 w 31369"/>
              <a:gd name="T5" fmla="*/ 2147483647 h 29376"/>
              <a:gd name="T6" fmla="*/ 0 60000 65536"/>
              <a:gd name="T7" fmla="*/ 0 60000 65536"/>
              <a:gd name="T8" fmla="*/ 0 60000 65536"/>
              <a:gd name="T9" fmla="*/ 0 w 31369"/>
              <a:gd name="T10" fmla="*/ 0 h 29376"/>
              <a:gd name="T11" fmla="*/ 31369 w 31369"/>
              <a:gd name="T12" fmla="*/ 29376 h 29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369" h="29376" fill="none" extrusionOk="0">
                <a:moveTo>
                  <a:pt x="31368" y="27040"/>
                </a:moveTo>
                <a:cubicBezTo>
                  <a:pt x="28341" y="28575"/>
                  <a:pt x="24994" y="29375"/>
                  <a:pt x="21600" y="29376"/>
                </a:cubicBezTo>
                <a:cubicBezTo>
                  <a:pt x="9670" y="29376"/>
                  <a:pt x="0" y="19705"/>
                  <a:pt x="0" y="7776"/>
                </a:cubicBezTo>
                <a:cubicBezTo>
                  <a:pt x="-1" y="5116"/>
                  <a:pt x="490" y="2480"/>
                  <a:pt x="1448" y="0"/>
                </a:cubicBezTo>
              </a:path>
              <a:path w="31369" h="29376" stroke="0" extrusionOk="0">
                <a:moveTo>
                  <a:pt x="31368" y="27040"/>
                </a:moveTo>
                <a:cubicBezTo>
                  <a:pt x="28341" y="28575"/>
                  <a:pt x="24994" y="29375"/>
                  <a:pt x="21600" y="29376"/>
                </a:cubicBezTo>
                <a:cubicBezTo>
                  <a:pt x="9670" y="29376"/>
                  <a:pt x="0" y="19705"/>
                  <a:pt x="0" y="7776"/>
                </a:cubicBezTo>
                <a:cubicBezTo>
                  <a:pt x="-1" y="5116"/>
                  <a:pt x="490" y="2480"/>
                  <a:pt x="1448" y="0"/>
                </a:cubicBezTo>
                <a:lnTo>
                  <a:pt x="21600" y="7776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6" name="Arc 8"/>
          <p:cNvSpPr>
            <a:spLocks/>
          </p:cNvSpPr>
          <p:nvPr/>
        </p:nvSpPr>
        <p:spPr bwMode="auto">
          <a:xfrm>
            <a:off x="2971800" y="1447800"/>
            <a:ext cx="3079750" cy="3100388"/>
          </a:xfrm>
          <a:custGeom>
            <a:avLst/>
            <a:gdLst>
              <a:gd name="T0" fmla="*/ 2147483647 w 35309"/>
              <a:gd name="T1" fmla="*/ 2147483647 h 36022"/>
              <a:gd name="T2" fmla="*/ 2147483647 w 35309"/>
              <a:gd name="T3" fmla="*/ 0 h 36022"/>
              <a:gd name="T4" fmla="*/ 2147483647 w 35309"/>
              <a:gd name="T5" fmla="*/ 2147483647 h 36022"/>
              <a:gd name="T6" fmla="*/ 0 60000 65536"/>
              <a:gd name="T7" fmla="*/ 0 60000 65536"/>
              <a:gd name="T8" fmla="*/ 0 60000 65536"/>
              <a:gd name="T9" fmla="*/ 0 w 35309"/>
              <a:gd name="T10" fmla="*/ 0 h 36022"/>
              <a:gd name="T11" fmla="*/ 35309 w 35309"/>
              <a:gd name="T12" fmla="*/ 36022 h 360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309" h="36022" fill="none" extrusionOk="0">
                <a:moveTo>
                  <a:pt x="35309" y="31114"/>
                </a:moveTo>
                <a:cubicBezTo>
                  <a:pt x="31445" y="34287"/>
                  <a:pt x="26599" y="36021"/>
                  <a:pt x="21600" y="36022"/>
                </a:cubicBezTo>
                <a:cubicBezTo>
                  <a:pt x="9670" y="36022"/>
                  <a:pt x="0" y="26351"/>
                  <a:pt x="0" y="14422"/>
                </a:cubicBezTo>
                <a:cubicBezTo>
                  <a:pt x="-1" y="9098"/>
                  <a:pt x="1965" y="3962"/>
                  <a:pt x="5520" y="0"/>
                </a:cubicBezTo>
              </a:path>
              <a:path w="35309" h="36022" stroke="0" extrusionOk="0">
                <a:moveTo>
                  <a:pt x="35309" y="31114"/>
                </a:moveTo>
                <a:cubicBezTo>
                  <a:pt x="31445" y="34287"/>
                  <a:pt x="26599" y="36021"/>
                  <a:pt x="21600" y="36022"/>
                </a:cubicBezTo>
                <a:cubicBezTo>
                  <a:pt x="9670" y="36022"/>
                  <a:pt x="0" y="26351"/>
                  <a:pt x="0" y="14422"/>
                </a:cubicBezTo>
                <a:cubicBezTo>
                  <a:pt x="-1" y="9098"/>
                  <a:pt x="1965" y="3962"/>
                  <a:pt x="5520" y="0"/>
                </a:cubicBezTo>
                <a:lnTo>
                  <a:pt x="21600" y="14422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5791200" y="5181600"/>
            <a:ext cx="105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Q = 10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5867400" y="4114800"/>
            <a:ext cx="105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Q = 20</a:t>
            </a:r>
          </a:p>
        </p:txBody>
      </p:sp>
      <p:sp>
        <p:nvSpPr>
          <p:cNvPr id="26637" name="Text Box 11"/>
          <p:cNvSpPr txBox="1">
            <a:spLocks noChangeArrowheads="1"/>
          </p:cNvSpPr>
          <p:nvPr/>
        </p:nvSpPr>
        <p:spPr bwMode="auto">
          <a:xfrm>
            <a:off x="2422525" y="2174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 sz="2400">
              <a:latin typeface="Calibri" pitchFamily="-109" charset="0"/>
            </a:endParaRPr>
          </a:p>
        </p:txBody>
      </p:sp>
      <p:sp>
        <p:nvSpPr>
          <p:cNvPr id="26638" name="Text Box 12"/>
          <p:cNvSpPr txBox="1">
            <a:spLocks noChangeArrowheads="1"/>
          </p:cNvSpPr>
          <p:nvPr/>
        </p:nvSpPr>
        <p:spPr bwMode="auto">
          <a:xfrm>
            <a:off x="746125" y="6061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0</a:t>
            </a:r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 flipH="1" flipV="1">
            <a:off x="4953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>
            <a:off x="990600" y="2819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1279525" y="1717675"/>
            <a:ext cx="1293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MP</a:t>
            </a:r>
            <a:r>
              <a:rPr lang="en-GB" altLang="en-US" sz="2400" b="1" baseline="-25000">
                <a:latin typeface="Calibri" pitchFamily="-109" charset="0"/>
              </a:rPr>
              <a:t>K</a:t>
            </a:r>
            <a:r>
              <a:rPr lang="en-GB" altLang="en-US" sz="2400" b="1">
                <a:latin typeface="Calibri" pitchFamily="-109" charset="0"/>
              </a:rPr>
              <a:t> &lt; 0</a:t>
            </a: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6765925" y="4689475"/>
            <a:ext cx="127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MP</a:t>
            </a:r>
            <a:r>
              <a:rPr lang="en-GB" altLang="en-US" sz="2400" b="1" baseline="-25000">
                <a:latin typeface="Calibri" pitchFamily="-109" charset="0"/>
              </a:rPr>
              <a:t>L</a:t>
            </a:r>
            <a:r>
              <a:rPr lang="en-GB" altLang="en-US" sz="2400" b="1">
                <a:latin typeface="Calibri" pitchFamily="-109" charset="0"/>
              </a:rPr>
              <a:t> &lt; 0</a:t>
            </a:r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3413125" y="1336675"/>
            <a:ext cx="145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Isoquants</a:t>
            </a:r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auto">
          <a:xfrm flipH="1">
            <a:off x="3124200" y="1676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H="1">
            <a:off x="2590800" y="1676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AutoShape 2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662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47" name="Picture 2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8" name="Picture 2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9" name="Picture 2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Text Box 2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26651" name="Picture 2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76" name="Rectangle 28"/>
          <p:cNvSpPr>
            <a:spLocks noChangeArrowheads="1"/>
          </p:cNvSpPr>
          <p:nvPr/>
        </p:nvSpPr>
        <p:spPr bwMode="auto">
          <a:xfrm>
            <a:off x="5029200" y="1905000"/>
            <a:ext cx="3810000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66"/>
                </a:solidFill>
                <a:latin typeface="+mn-lt"/>
              </a:rPr>
              <a:t>Example:</a:t>
            </a:r>
            <a:r>
              <a:rPr lang="en-US" dirty="0">
                <a:latin typeface="+mn-lt"/>
              </a:rPr>
              <a:t>  The Economic and the Uneconomic Regions of Production</a:t>
            </a:r>
          </a:p>
        </p:txBody>
      </p:sp>
      <p:sp>
        <p:nvSpPr>
          <p:cNvPr id="334878" name="AutoShape 3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Isoquants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5" grpId="0" animBg="1"/>
      <p:bldP spid="334856" grpId="0" animBg="1"/>
      <p:bldP spid="334857" grpId="0" autoUpdateAnimBg="0"/>
      <p:bldP spid="334858" grpId="0" autoUpdateAnimBg="0"/>
      <p:bldP spid="334863" grpId="0" autoUpdateAnimBg="0"/>
      <p:bldP spid="334864" grpId="0" autoUpdateAnimBg="0"/>
      <p:bldP spid="334865" grpId="0" autoUpdateAnimBg="0"/>
      <p:bldP spid="334866" grpId="0" animBg="1"/>
      <p:bldP spid="3348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D92A9A-CED7-4DE5-AA24-D217C513A5E6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33828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765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8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27662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b="1">
                <a:solidFill>
                  <a:srgbClr val="000066"/>
                </a:solidFill>
                <a:latin typeface="Calibri" pitchFamily="-109" charset="0"/>
              </a:rPr>
              <a:t>Marginal Rate of Technical Substitution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981200" y="1524000"/>
          <a:ext cx="52863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11" imgW="1828800" imgH="215640" progId="Equation.3">
                  <p:embed/>
                </p:oleObj>
              </mc:Choice>
              <mc:Fallback>
                <p:oleObj name="Equation" r:id="rId11" imgW="18288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52863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57200" y="2590800"/>
          <a:ext cx="38957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13" imgW="1320480" imgH="393480" progId="Equation.3">
                  <p:embed/>
                </p:oleObj>
              </mc:Choice>
              <mc:Fallback>
                <p:oleObj name="Equation" r:id="rId13" imgW="1320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38957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800600" y="2667000"/>
          <a:ext cx="38957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15" imgW="1320480" imgH="393480" progId="Equation.3">
                  <p:embed/>
                </p:oleObj>
              </mc:Choice>
              <mc:Fallback>
                <p:oleObj name="Equation" r:id="rId15" imgW="13204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67000"/>
                        <a:ext cx="38957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819400" y="4343400"/>
          <a:ext cx="33337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Equation" r:id="rId17" imgW="1282680" imgH="431640" progId="Equation.3">
                  <p:embed/>
                </p:oleObj>
              </mc:Choice>
              <mc:Fallback>
                <p:oleObj name="Equation" r:id="rId17" imgW="12826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333375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3A641C-9A36-46C2-97EB-5E6025A953F7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35878" name="AutoShape 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867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1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28682" name="Picture 1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86" name="AutoShape 1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Elasticity of Substitution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8684" name="Content Placeholder 2"/>
          <p:cNvSpPr txBox="1">
            <a:spLocks/>
          </p:cNvSpPr>
          <p:nvPr/>
        </p:nvSpPr>
        <p:spPr bwMode="auto">
          <a:xfrm>
            <a:off x="457200" y="1676400"/>
            <a:ext cx="7924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</a:rPr>
              <a:t>A measure of how easy is it for a firm to substitute labor for capital.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>
              <a:latin typeface="Calibri" pitchFamily="-109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</a:rPr>
              <a:t>It is the percentage change in the capital-labor ratio for every one percent change in the MRTS</a:t>
            </a:r>
            <a:r>
              <a:rPr lang="en-US" altLang="en-US" sz="3200" baseline="-25000">
                <a:latin typeface="Calibri" pitchFamily="-109" charset="0"/>
              </a:rPr>
              <a:t>L,K</a:t>
            </a:r>
            <a:r>
              <a:rPr lang="en-US" altLang="en-US" sz="3200">
                <a:latin typeface="Calibri" pitchFamily="-109" charset="0"/>
              </a:rPr>
              <a:t> along an isoquant.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78795E-4D98-4119-A5B3-041782F45F02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12324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05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2058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332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Production of Semiconductor Chips</a:t>
            </a:r>
            <a:endParaRPr lang="en-US" altLang="en-US" sz="36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2179638" y="1738313"/>
            <a:ext cx="4297362" cy="4400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en-US" altLang="en-US" sz="2000">
                <a:latin typeface="Calibri" pitchFamily="-109" charset="0"/>
              </a:rPr>
              <a:t> “Fabs” cost $1 to $2 billion to construct and are obsolete in 3 to 5 years</a:t>
            </a:r>
          </a:p>
          <a:p>
            <a:pPr algn="just" eaLnBrk="1" hangingPunct="1">
              <a:buFont typeface="Wingdings" pitchFamily="2" charset="2"/>
              <a:buChar char="Ø"/>
            </a:pPr>
            <a:endParaRPr lang="en-US" altLang="en-US" sz="2000">
              <a:latin typeface="Calibri" pitchFamily="-109" charset="0"/>
            </a:endParaRP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en-US" sz="2000">
                <a:latin typeface="Calibri" pitchFamily="-109" charset="0"/>
              </a:rPr>
              <a:t> Must get fab design “right”</a:t>
            </a:r>
          </a:p>
          <a:p>
            <a:pPr algn="just" eaLnBrk="1" hangingPunct="1">
              <a:buFont typeface="Wingdings" pitchFamily="2" charset="2"/>
              <a:buChar char="Ø"/>
            </a:pPr>
            <a:endParaRPr lang="en-US" altLang="en-US" sz="2000">
              <a:latin typeface="Calibri" pitchFamily="-109" charset="0"/>
            </a:endParaRP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en-US" sz="2000">
                <a:solidFill>
                  <a:srgbClr val="000000"/>
                </a:solidFill>
                <a:latin typeface="Calibri" pitchFamily="-109" charset="0"/>
              </a:rPr>
              <a:t> Choice: Robots or Humans?</a:t>
            </a:r>
            <a:r>
              <a:rPr lang="en-US" altLang="en-US" sz="2000">
                <a:latin typeface="Calibri" pitchFamily="-109" charset="0"/>
              </a:rPr>
              <a:t> </a:t>
            </a:r>
          </a:p>
          <a:p>
            <a:pPr lvl="2" algn="just" eaLnBrk="1" hangingPunct="1">
              <a:buFont typeface="Wingdings" pitchFamily="2" charset="2"/>
              <a:buChar char="Ø"/>
            </a:pPr>
            <a:endParaRPr lang="en-US" altLang="en-US" sz="2000">
              <a:latin typeface="Calibri" pitchFamily="-109" charset="0"/>
            </a:endParaRP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en-US" sz="2000">
                <a:latin typeface="Calibri" pitchFamily="-109" charset="0"/>
              </a:rPr>
              <a:t> Up-front investment in robotics vs. better chip yields and lower labor costs?</a:t>
            </a:r>
            <a:endParaRPr lang="en-US" altLang="en-US" sz="2000" u="sng">
              <a:latin typeface="Calibri" pitchFamily="-109" charset="0"/>
            </a:endParaRPr>
          </a:p>
          <a:p>
            <a:pPr algn="just" eaLnBrk="1" hangingPunct="1">
              <a:buFont typeface="Wingdings" pitchFamily="2" charset="2"/>
              <a:buChar char="Ø"/>
            </a:pPr>
            <a:endParaRPr lang="en-US" altLang="en-US" sz="2000">
              <a:latin typeface="Calibri" pitchFamily="-109" charset="0"/>
            </a:endParaRP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en-US" sz="2000">
                <a:latin typeface="Calibri" pitchFamily="-109" charset="0"/>
              </a:rPr>
              <a:t> Capital-intensive or labor-intensive production process?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E8398E-00E5-408B-9AA6-BFA071533850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7848600" cy="12001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400" i="1" u="sng">
                <a:solidFill>
                  <a:srgbClr val="000066"/>
                </a:solidFill>
                <a:latin typeface="Calibri" pitchFamily="-109" charset="0"/>
              </a:rPr>
              <a:t>Definition:</a:t>
            </a:r>
            <a:r>
              <a:rPr lang="en-US" altLang="en-US" sz="2400">
                <a:latin typeface="Calibri" pitchFamily="-109" charset="0"/>
              </a:rPr>
              <a:t> The </a:t>
            </a:r>
            <a:r>
              <a:rPr lang="en-US" altLang="en-US" sz="2400" b="1">
                <a:solidFill>
                  <a:srgbClr val="000066"/>
                </a:solidFill>
                <a:latin typeface="Calibri" pitchFamily="-109" charset="0"/>
              </a:rPr>
              <a:t>elasticity of substitution</a:t>
            </a:r>
            <a:r>
              <a:rPr lang="en-US" altLang="en-US" sz="2400">
                <a:latin typeface="Calibri" pitchFamily="-109" charset="0"/>
              </a:rPr>
              <a:t>, </a:t>
            </a:r>
            <a:r>
              <a:rPr lang="en-US" altLang="en-US" sz="2400">
                <a:latin typeface="Calibri" pitchFamily="-109" charset="0"/>
                <a:sym typeface="Symbol" pitchFamily="18" charset="2"/>
              </a:rPr>
              <a:t></a:t>
            </a:r>
            <a:r>
              <a:rPr lang="en-US" altLang="en-US" sz="2400">
                <a:latin typeface="Calibri" pitchFamily="-109" charset="0"/>
              </a:rPr>
              <a:t>, measures how the capital-labor ratio, K/L, changes relative to the change in the MRTS</a:t>
            </a:r>
            <a:r>
              <a:rPr lang="en-US" altLang="en-US" sz="2400" baseline="-25000">
                <a:latin typeface="Calibri" pitchFamily="-109" charset="0"/>
              </a:rPr>
              <a:t>L,K</a:t>
            </a:r>
            <a:r>
              <a:rPr lang="en-US" altLang="en-US" sz="2400">
                <a:latin typeface="Calibri" pitchFamily="-109" charset="0"/>
              </a:rPr>
              <a:t>. </a:t>
            </a:r>
            <a:endParaRPr lang="en-US" altLang="en-US">
              <a:latin typeface="Calibri" pitchFamily="-109" charset="0"/>
            </a:endParaRPr>
          </a:p>
        </p:txBody>
      </p:sp>
      <p:sp>
        <p:nvSpPr>
          <p:cNvPr id="335878" name="AutoShape 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969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4" name="Picture 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69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29708" name="Picture 1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86" name="AutoShape 1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Elasticity of Substitution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9700" name="Content Placeholder 3"/>
          <p:cNvGraphicFramePr>
            <a:graphicFrameLocks noChangeAspect="1"/>
          </p:cNvGraphicFramePr>
          <p:nvPr/>
        </p:nvGraphicFramePr>
        <p:xfrm>
          <a:off x="889000" y="2895600"/>
          <a:ext cx="7593013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11" imgW="2844720" imgH="1117440" progId="Equation.3">
                  <p:embed/>
                </p:oleObj>
              </mc:Choice>
              <mc:Fallback>
                <p:oleObj name="Equation" r:id="rId11" imgW="2844720" imgH="11174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895600"/>
                        <a:ext cx="7593013" cy="298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4E4800-3F92-4874-A771-A9268F8F8DF8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36941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altLang="en-US" sz="2600">
              <a:latin typeface="Calibri" pitchFamily="-109" charset="0"/>
            </a:endParaRPr>
          </a:p>
          <a:p>
            <a:pPr algn="just" eaLnBrk="1" hangingPunct="1"/>
            <a:r>
              <a:rPr lang="en-US" altLang="en-US" sz="2600">
                <a:solidFill>
                  <a:srgbClr val="000066"/>
                </a:solidFill>
                <a:latin typeface="Calibri" pitchFamily="-109" charset="0"/>
              </a:rPr>
              <a:t>Example:</a:t>
            </a:r>
            <a:r>
              <a:rPr lang="en-US" altLang="en-US" sz="2600">
                <a:latin typeface="Calibri" pitchFamily="-109" charset="0"/>
              </a:rPr>
              <a:t>   </a:t>
            </a:r>
            <a:r>
              <a:rPr lang="en-US" altLang="en-US" sz="2600" i="1">
                <a:latin typeface="Calibri" pitchFamily="-109" charset="0"/>
              </a:rPr>
              <a:t>Suppose that:</a:t>
            </a:r>
          </a:p>
          <a:p>
            <a:pPr algn="just" eaLnBrk="1" hangingPunct="1"/>
            <a:endParaRPr lang="en-US" altLang="en-US" sz="2600" i="1">
              <a:latin typeface="Calibri" pitchFamily="-109" charset="0"/>
            </a:endParaRPr>
          </a:p>
          <a:p>
            <a:pPr lvl="2" algn="just" eaLnBrk="1" hangingPunct="1">
              <a:buFontTx/>
              <a:buChar char="•"/>
            </a:pPr>
            <a:r>
              <a:rPr lang="en-US" altLang="en-US" sz="2600">
                <a:latin typeface="Calibri" pitchFamily="-109" charset="0"/>
              </a:rPr>
              <a:t> MRTS</a:t>
            </a:r>
            <a:r>
              <a:rPr lang="en-US" altLang="en-US" sz="2600" baseline="-25000"/>
              <a:t>L,K</a:t>
            </a:r>
            <a:r>
              <a:rPr lang="en-US" altLang="en-US" sz="2600" baseline="30000">
                <a:latin typeface="Calibri" pitchFamily="-109" charset="0"/>
              </a:rPr>
              <a:t>A</a:t>
            </a:r>
            <a:r>
              <a:rPr lang="en-US" altLang="en-US" sz="2600">
                <a:latin typeface="Calibri" pitchFamily="-109" charset="0"/>
              </a:rPr>
              <a:t> = 4,  K</a:t>
            </a:r>
            <a:r>
              <a:rPr lang="en-US" altLang="en-US" sz="2600" baseline="30000">
                <a:latin typeface="Calibri" pitchFamily="-109" charset="0"/>
              </a:rPr>
              <a:t>A</a:t>
            </a:r>
            <a:r>
              <a:rPr lang="en-US" altLang="en-US" sz="2600">
                <a:latin typeface="Calibri" pitchFamily="-109" charset="0"/>
              </a:rPr>
              <a:t>/L</a:t>
            </a:r>
            <a:r>
              <a:rPr lang="en-US" altLang="en-US" sz="2600" baseline="30000">
                <a:latin typeface="Calibri" pitchFamily="-109" charset="0"/>
              </a:rPr>
              <a:t>A</a:t>
            </a:r>
            <a:r>
              <a:rPr lang="en-US" altLang="en-US" sz="2600">
                <a:latin typeface="Calibri" pitchFamily="-109" charset="0"/>
              </a:rPr>
              <a:t> = 4</a:t>
            </a:r>
          </a:p>
          <a:p>
            <a:pPr lvl="2" algn="just" eaLnBrk="1" hangingPunct="1">
              <a:buFontTx/>
              <a:buChar char="•"/>
            </a:pPr>
            <a:r>
              <a:rPr lang="en-US" altLang="en-US" sz="2600">
                <a:latin typeface="Calibri" pitchFamily="-109" charset="0"/>
              </a:rPr>
              <a:t> MRTS</a:t>
            </a:r>
            <a:r>
              <a:rPr lang="en-US" altLang="en-US" sz="2600" baseline="-25000"/>
              <a:t>L,K</a:t>
            </a:r>
            <a:r>
              <a:rPr lang="en-US" altLang="en-US" sz="2600" baseline="30000">
                <a:latin typeface="Calibri" pitchFamily="-109" charset="0"/>
              </a:rPr>
              <a:t>B</a:t>
            </a:r>
            <a:r>
              <a:rPr lang="en-US" altLang="en-US" sz="2600">
                <a:latin typeface="Calibri" pitchFamily="-109" charset="0"/>
              </a:rPr>
              <a:t> = 1,  K</a:t>
            </a:r>
            <a:r>
              <a:rPr lang="en-US" altLang="en-US" sz="2600" baseline="30000">
                <a:latin typeface="Calibri" pitchFamily="-109" charset="0"/>
              </a:rPr>
              <a:t>B</a:t>
            </a:r>
            <a:r>
              <a:rPr lang="en-US" altLang="en-US" sz="2600">
                <a:latin typeface="Calibri" pitchFamily="-109" charset="0"/>
              </a:rPr>
              <a:t>/L</a:t>
            </a:r>
            <a:r>
              <a:rPr lang="en-US" altLang="en-US" sz="2600" baseline="30000">
                <a:latin typeface="Calibri" pitchFamily="-109" charset="0"/>
              </a:rPr>
              <a:t>B</a:t>
            </a:r>
            <a:r>
              <a:rPr lang="en-US" altLang="en-US" sz="2600">
                <a:latin typeface="Calibri" pitchFamily="-109" charset="0"/>
              </a:rPr>
              <a:t> = 1</a:t>
            </a:r>
          </a:p>
          <a:p>
            <a:pPr lvl="2" algn="just" eaLnBrk="1" hangingPunct="1"/>
            <a:endParaRPr lang="en-US" altLang="en-US" sz="2600">
              <a:latin typeface="Calibri" pitchFamily="-109" charset="0"/>
            </a:endParaRPr>
          </a:p>
          <a:p>
            <a:pPr lvl="2" algn="just" eaLnBrk="1" hangingPunct="1"/>
            <a:r>
              <a:rPr lang="en-US" altLang="en-US" sz="2600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 sz="2600">
                <a:latin typeface="Calibri" pitchFamily="-109" charset="0"/>
              </a:rPr>
              <a:t>MRTS</a:t>
            </a:r>
            <a:r>
              <a:rPr lang="en-US" altLang="en-US" sz="2600" baseline="-25000">
                <a:latin typeface="Calibri" pitchFamily="-109" charset="0"/>
              </a:rPr>
              <a:t>L,K</a:t>
            </a:r>
            <a:r>
              <a:rPr lang="en-US" altLang="en-US" sz="2600">
                <a:latin typeface="Calibri" pitchFamily="-109" charset="0"/>
              </a:rPr>
              <a:t> = MRTS</a:t>
            </a:r>
            <a:r>
              <a:rPr lang="en-US" altLang="en-US" sz="2600" baseline="-25000"/>
              <a:t>L,K</a:t>
            </a:r>
            <a:r>
              <a:rPr lang="en-US" altLang="en-US" sz="2600" baseline="30000">
                <a:latin typeface="Calibri" pitchFamily="-109" charset="0"/>
              </a:rPr>
              <a:t>B</a:t>
            </a:r>
            <a:r>
              <a:rPr lang="en-US" altLang="en-US" sz="2600">
                <a:latin typeface="Calibri" pitchFamily="-109" charset="0"/>
              </a:rPr>
              <a:t> - MRTS</a:t>
            </a:r>
            <a:r>
              <a:rPr lang="en-US" altLang="en-US" sz="2600" baseline="-25000"/>
              <a:t>L,K</a:t>
            </a:r>
            <a:r>
              <a:rPr lang="en-US" altLang="en-US" sz="2600" baseline="30000">
                <a:latin typeface="Calibri" pitchFamily="-109" charset="0"/>
              </a:rPr>
              <a:t>A</a:t>
            </a:r>
            <a:r>
              <a:rPr lang="en-US" altLang="en-US" sz="2600">
                <a:latin typeface="Calibri" pitchFamily="-109" charset="0"/>
              </a:rPr>
              <a:t> = -3</a:t>
            </a:r>
          </a:p>
          <a:p>
            <a:pPr lvl="2" algn="just" eaLnBrk="1" hangingPunct="1"/>
            <a:endParaRPr lang="en-US" altLang="en-US" sz="2600">
              <a:latin typeface="Calibri" pitchFamily="-109" charset="0"/>
            </a:endParaRPr>
          </a:p>
          <a:p>
            <a:pPr algn="just" eaLnBrk="1" hangingPunct="1"/>
            <a:r>
              <a:rPr lang="en-US" altLang="en-US" sz="2600">
                <a:latin typeface="Calibri" pitchFamily="-109" charset="0"/>
              </a:rPr>
              <a:t>      </a:t>
            </a:r>
            <a:r>
              <a:rPr lang="en-US" altLang="en-US" sz="2600">
                <a:latin typeface="Calibri" pitchFamily="-109" charset="0"/>
                <a:sym typeface="Symbol" pitchFamily="18" charset="2"/>
              </a:rPr>
              <a:t></a:t>
            </a:r>
            <a:r>
              <a:rPr lang="en-US" altLang="en-US" sz="2600">
                <a:latin typeface="Calibri" pitchFamily="-109" charset="0"/>
              </a:rPr>
              <a:t> =  [</a:t>
            </a:r>
            <a:r>
              <a:rPr lang="en-US" altLang="en-US" sz="2600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 sz="2600">
                <a:latin typeface="Calibri" pitchFamily="-109" charset="0"/>
              </a:rPr>
              <a:t>(K/L)/</a:t>
            </a:r>
            <a:r>
              <a:rPr lang="en-US" altLang="en-US" sz="2600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 sz="2600">
                <a:latin typeface="Calibri" pitchFamily="-109" charset="0"/>
              </a:rPr>
              <a:t>MRTS</a:t>
            </a:r>
            <a:r>
              <a:rPr lang="en-US" altLang="en-US" sz="2600" baseline="-25000">
                <a:latin typeface="Calibri" pitchFamily="-109" charset="0"/>
              </a:rPr>
              <a:t>L,K</a:t>
            </a:r>
            <a:r>
              <a:rPr lang="en-US" altLang="en-US" sz="2600">
                <a:latin typeface="Calibri" pitchFamily="-109" charset="0"/>
              </a:rPr>
              <a:t>]*[MRTS</a:t>
            </a:r>
            <a:r>
              <a:rPr lang="en-US" altLang="en-US" sz="2600" baseline="-25000">
                <a:latin typeface="Calibri" pitchFamily="-109" charset="0"/>
              </a:rPr>
              <a:t>L,K</a:t>
            </a:r>
            <a:r>
              <a:rPr lang="en-US" altLang="en-US" sz="2600">
                <a:latin typeface="Calibri" pitchFamily="-109" charset="0"/>
              </a:rPr>
              <a:t>/(K/L)] = (-3/-3)(4/4)  = 1 </a:t>
            </a:r>
          </a:p>
        </p:txBody>
      </p:sp>
      <p:sp>
        <p:nvSpPr>
          <p:cNvPr id="335878" name="AutoShape 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072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7" name="Picture 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30731" name="Picture 1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86" name="AutoShape 1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Elasticity of Substitution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4CA79E-0A8C-4247-90E3-2A18526AAF5E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32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990600" y="6096000"/>
            <a:ext cx="624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 flipH="1" flipV="1">
            <a:off x="973138" y="1185863"/>
            <a:ext cx="17462" cy="49101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7223125" y="5908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L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441325" y="12319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K</a:t>
            </a:r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4479925" y="5299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 sz="2400" b="1">
              <a:latin typeface="Calibri" pitchFamily="-109" charset="0"/>
            </a:endParaRP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2422525" y="2174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 sz="2400">
              <a:latin typeface="Calibri" pitchFamily="-109" charset="0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746125" y="6061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0</a:t>
            </a:r>
          </a:p>
        </p:txBody>
      </p:sp>
      <p:sp>
        <p:nvSpPr>
          <p:cNvPr id="336907" name="Line 11"/>
          <p:cNvSpPr>
            <a:spLocks noChangeShapeType="1"/>
          </p:cNvSpPr>
          <p:nvPr/>
        </p:nvSpPr>
        <p:spPr bwMode="auto">
          <a:xfrm>
            <a:off x="990600" y="1524000"/>
            <a:ext cx="4572000" cy="457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8" name="Arc 12"/>
          <p:cNvSpPr>
            <a:spLocks/>
          </p:cNvSpPr>
          <p:nvPr/>
        </p:nvSpPr>
        <p:spPr bwMode="auto">
          <a:xfrm>
            <a:off x="2057400" y="457200"/>
            <a:ext cx="4354513" cy="4418013"/>
          </a:xfrm>
          <a:custGeom>
            <a:avLst/>
            <a:gdLst>
              <a:gd name="T0" fmla="*/ 2147483647 w 20889"/>
              <a:gd name="T1" fmla="*/ 2147483647 h 20531"/>
              <a:gd name="T2" fmla="*/ 0 w 20889"/>
              <a:gd name="T3" fmla="*/ 2147483647 h 20531"/>
              <a:gd name="T4" fmla="*/ 2147483647 w 20889"/>
              <a:gd name="T5" fmla="*/ 0 h 20531"/>
              <a:gd name="T6" fmla="*/ 0 60000 65536"/>
              <a:gd name="T7" fmla="*/ 0 60000 65536"/>
              <a:gd name="T8" fmla="*/ 0 60000 65536"/>
              <a:gd name="T9" fmla="*/ 0 w 20889"/>
              <a:gd name="T10" fmla="*/ 0 h 20531"/>
              <a:gd name="T11" fmla="*/ 20889 w 20889"/>
              <a:gd name="T12" fmla="*/ 20531 h 205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89" h="20531" fill="none" extrusionOk="0">
                <a:moveTo>
                  <a:pt x="14177" y="20530"/>
                </a:moveTo>
                <a:cubicBezTo>
                  <a:pt x="7205" y="18251"/>
                  <a:pt x="1866" y="12590"/>
                  <a:pt x="0" y="5496"/>
                </a:cubicBezTo>
              </a:path>
              <a:path w="20889" h="20531" stroke="0" extrusionOk="0">
                <a:moveTo>
                  <a:pt x="14177" y="20530"/>
                </a:moveTo>
                <a:cubicBezTo>
                  <a:pt x="7205" y="18251"/>
                  <a:pt x="1866" y="12590"/>
                  <a:pt x="0" y="5496"/>
                </a:cubicBezTo>
                <a:lnTo>
                  <a:pt x="20889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V="1">
            <a:off x="990600" y="2438400"/>
            <a:ext cx="36576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0" name="Arc 14"/>
          <p:cNvSpPr>
            <a:spLocks/>
          </p:cNvSpPr>
          <p:nvPr/>
        </p:nvSpPr>
        <p:spPr bwMode="auto">
          <a:xfrm>
            <a:off x="2667000" y="2362200"/>
            <a:ext cx="2667000" cy="2209800"/>
          </a:xfrm>
          <a:custGeom>
            <a:avLst/>
            <a:gdLst>
              <a:gd name="T0" fmla="*/ 2147483647 w 21542"/>
              <a:gd name="T1" fmla="*/ 2147483647 h 21285"/>
              <a:gd name="T2" fmla="*/ 0 w 21542"/>
              <a:gd name="T3" fmla="*/ 1770293645 h 21285"/>
              <a:gd name="T4" fmla="*/ 2147483647 w 21542"/>
              <a:gd name="T5" fmla="*/ 0 h 21285"/>
              <a:gd name="T6" fmla="*/ 0 60000 65536"/>
              <a:gd name="T7" fmla="*/ 0 60000 65536"/>
              <a:gd name="T8" fmla="*/ 0 60000 65536"/>
              <a:gd name="T9" fmla="*/ 0 w 21542"/>
              <a:gd name="T10" fmla="*/ 0 h 21285"/>
              <a:gd name="T11" fmla="*/ 21542 w 21542"/>
              <a:gd name="T12" fmla="*/ 21285 h 212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42" h="21285" fill="none" extrusionOk="0">
                <a:moveTo>
                  <a:pt x="17867" y="21285"/>
                </a:moveTo>
                <a:cubicBezTo>
                  <a:pt x="8094" y="19598"/>
                  <a:pt x="726" y="11472"/>
                  <a:pt x="0" y="1581"/>
                </a:cubicBezTo>
              </a:path>
              <a:path w="21542" h="21285" stroke="0" extrusionOk="0">
                <a:moveTo>
                  <a:pt x="17867" y="21285"/>
                </a:moveTo>
                <a:cubicBezTo>
                  <a:pt x="8094" y="19598"/>
                  <a:pt x="726" y="11472"/>
                  <a:pt x="0" y="1581"/>
                </a:cubicBezTo>
                <a:lnTo>
                  <a:pt x="21542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1" name="Line 15"/>
          <p:cNvSpPr>
            <a:spLocks noChangeShapeType="1"/>
          </p:cNvSpPr>
          <p:nvPr/>
        </p:nvSpPr>
        <p:spPr bwMode="auto">
          <a:xfrm>
            <a:off x="3276600" y="3810000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2" name="Line 16"/>
          <p:cNvSpPr>
            <a:spLocks noChangeShapeType="1"/>
          </p:cNvSpPr>
          <p:nvPr/>
        </p:nvSpPr>
        <p:spPr bwMode="auto">
          <a:xfrm flipH="1" flipV="1">
            <a:off x="3265488" y="1393825"/>
            <a:ext cx="11112" cy="2416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3" name="Text Box 17"/>
          <p:cNvSpPr txBox="1">
            <a:spLocks noChangeArrowheads="1"/>
          </p:cNvSpPr>
          <p:nvPr/>
        </p:nvSpPr>
        <p:spPr bwMode="auto">
          <a:xfrm>
            <a:off x="6918325" y="346392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>
                <a:latin typeface="Calibri" pitchFamily="-109" charset="0"/>
                <a:sym typeface="Symbol" pitchFamily="18" charset="2"/>
              </a:rPr>
              <a:t> = 0</a:t>
            </a:r>
            <a:endParaRPr lang="en-GB" altLang="en-US" sz="2400">
              <a:latin typeface="Calibri" pitchFamily="-109" charset="0"/>
            </a:endParaRPr>
          </a:p>
        </p:txBody>
      </p:sp>
      <p:sp>
        <p:nvSpPr>
          <p:cNvPr id="336914" name="Text Box 18"/>
          <p:cNvSpPr txBox="1">
            <a:spLocks noChangeArrowheads="1"/>
          </p:cNvSpPr>
          <p:nvPr/>
        </p:nvSpPr>
        <p:spPr bwMode="auto">
          <a:xfrm>
            <a:off x="4724400" y="41910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>
                <a:latin typeface="Calibri" pitchFamily="-109" charset="0"/>
                <a:sym typeface="Symbol" pitchFamily="18" charset="2"/>
              </a:rPr>
              <a:t> = 1</a:t>
            </a:r>
            <a:endParaRPr lang="en-GB" altLang="en-US" sz="2400">
              <a:latin typeface="Calibri" pitchFamily="-109" charset="0"/>
            </a:endParaRPr>
          </a:p>
        </p:txBody>
      </p:sp>
      <p:sp>
        <p:nvSpPr>
          <p:cNvPr id="336915" name="Text Box 19"/>
          <p:cNvSpPr txBox="1">
            <a:spLocks noChangeArrowheads="1"/>
          </p:cNvSpPr>
          <p:nvPr/>
        </p:nvSpPr>
        <p:spPr bwMode="auto">
          <a:xfrm>
            <a:off x="4937125" y="4759325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>
                <a:latin typeface="Calibri" pitchFamily="-109" charset="0"/>
                <a:sym typeface="Symbol" pitchFamily="18" charset="2"/>
              </a:rPr>
              <a:t> = 5</a:t>
            </a:r>
            <a:endParaRPr lang="en-GB" altLang="en-US" sz="2400">
              <a:latin typeface="Calibri" pitchFamily="-109" charset="0"/>
            </a:endParaRPr>
          </a:p>
        </p:txBody>
      </p:sp>
      <p:sp>
        <p:nvSpPr>
          <p:cNvPr id="336916" name="Text Box 20"/>
          <p:cNvSpPr txBox="1">
            <a:spLocks noChangeArrowheads="1"/>
          </p:cNvSpPr>
          <p:nvPr/>
        </p:nvSpPr>
        <p:spPr bwMode="auto">
          <a:xfrm>
            <a:off x="5394325" y="5521325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>
                <a:latin typeface="Calibri" pitchFamily="-109" charset="0"/>
                <a:sym typeface="Symbol" pitchFamily="18" charset="2"/>
              </a:rPr>
              <a:t> = </a:t>
            </a:r>
            <a:endParaRPr lang="en-GB" altLang="en-US" sz="2400">
              <a:latin typeface="Calibri" pitchFamily="-109" charset="0"/>
            </a:endParaRPr>
          </a:p>
        </p:txBody>
      </p:sp>
      <p:sp>
        <p:nvSpPr>
          <p:cNvPr id="336917" name="AutoShape 21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174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67" name="Picture 23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8" name="Picture 24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9" name="Picture 25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Text Box 27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31771" name="Picture 28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6925" name="Rectangle 29"/>
          <p:cNvSpPr>
            <a:spLocks noChangeArrowheads="1"/>
          </p:cNvSpPr>
          <p:nvPr/>
        </p:nvSpPr>
        <p:spPr bwMode="auto">
          <a:xfrm>
            <a:off x="5257800" y="1981200"/>
            <a:ext cx="3352800" cy="9159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i="1">
                <a:latin typeface="Calibri" pitchFamily="-109" charset="0"/>
              </a:rPr>
              <a:t>"The shape of the isoquant indicates the degree of substitutability of the inputs…"</a:t>
            </a:r>
          </a:p>
        </p:txBody>
      </p:sp>
      <p:sp>
        <p:nvSpPr>
          <p:cNvPr id="336926" name="AutoShape 3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Elasticity of Substitution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7" grpId="0" animBg="1"/>
      <p:bldP spid="336908" grpId="0" animBg="1"/>
      <p:bldP spid="336910" grpId="0" animBg="1"/>
      <p:bldP spid="336911" grpId="0" animBg="1"/>
      <p:bldP spid="336912" grpId="0" animBg="1"/>
      <p:bldP spid="336913" grpId="0" autoUpdateAnimBg="0"/>
      <p:bldP spid="336914" grpId="0" autoUpdateAnimBg="0"/>
      <p:bldP spid="336915" grpId="0" autoUpdateAnimBg="0"/>
      <p:bldP spid="33691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992A8B-93DE-4019-8F99-80B8693ED918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33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81000" y="1905000"/>
            <a:ext cx="8305800" cy="1077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3200">
                <a:latin typeface="Calibri" pitchFamily="-109" charset="0"/>
              </a:rPr>
              <a:t> How much will output increase when ALL inputs increase by a particular amount?</a:t>
            </a:r>
          </a:p>
        </p:txBody>
      </p:sp>
      <p:sp>
        <p:nvSpPr>
          <p:cNvPr id="345093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277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6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32780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101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Returns to Scale</a:t>
            </a:r>
            <a:endParaRPr lang="en-US" altLang="en-US" sz="36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2772" name="Object 5"/>
          <p:cNvGraphicFramePr>
            <a:graphicFrameLocks noChangeAspect="1"/>
          </p:cNvGraphicFramePr>
          <p:nvPr/>
        </p:nvGraphicFramePr>
        <p:xfrm>
          <a:off x="214313" y="4191000"/>
          <a:ext cx="8929687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11" imgW="2806560" imgH="419040" progId="Equation.3">
                  <p:embed/>
                </p:oleObj>
              </mc:Choice>
              <mc:Fallback>
                <p:oleObj name="Equation" r:id="rId11" imgW="28065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191000"/>
                        <a:ext cx="8929687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62D570-0DCA-4540-BE8A-5A6D9FCB1E63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34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45093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379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2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33806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101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Returns to Scale</a:t>
            </a:r>
            <a:endParaRPr lang="en-US" altLang="en-US" sz="36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3200400"/>
            <a:ext cx="8763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Let </a:t>
            </a:r>
            <a:r>
              <a:rPr lang="el-GR" sz="2800" i="1" dirty="0">
                <a:latin typeface="+mj-lt"/>
              </a:rPr>
              <a:t>Φ</a:t>
            </a:r>
            <a:r>
              <a:rPr lang="en-US" sz="2800" dirty="0">
                <a:latin typeface="+mj-lt"/>
              </a:rPr>
              <a:t> represent the resulting proportionate increase in output, </a:t>
            </a:r>
            <a:r>
              <a:rPr lang="en-US" sz="2800" i="1" dirty="0">
                <a:latin typeface="+mj-lt"/>
              </a:rPr>
              <a:t>Q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828800" y="2362200"/>
          <a:ext cx="47101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Equation" r:id="rId11" imgW="1523880" imgH="203040" progId="Equation.3">
                  <p:embed/>
                </p:oleObj>
              </mc:Choice>
              <mc:Fallback>
                <p:oleObj name="Equation" r:id="rId11" imgW="15238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471011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Rectangle 14"/>
          <p:cNvSpPr>
            <a:spLocks noChangeArrowheads="1"/>
          </p:cNvSpPr>
          <p:nvPr/>
        </p:nvSpPr>
        <p:spPr bwMode="auto">
          <a:xfrm>
            <a:off x="304800" y="1371600"/>
            <a:ext cx="838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>
                <a:latin typeface="Calibri" pitchFamily="-109" charset="0"/>
              </a:rPr>
              <a:t>Let </a:t>
            </a:r>
            <a:r>
              <a:rPr lang="el-GR" altLang="en-US" sz="2800">
                <a:latin typeface="Calibri" pitchFamily="-109" charset="0"/>
              </a:rPr>
              <a:t>λ</a:t>
            </a:r>
            <a:r>
              <a:rPr lang="en-US" altLang="en-US" sz="2800">
                <a:latin typeface="Calibri" pitchFamily="-109" charset="0"/>
              </a:rPr>
              <a:t> represent the amount by which both inputs, labor and capital, increase.</a:t>
            </a:r>
            <a:endParaRPr lang="en-US" altLang="en-US" sz="2800" i="1">
              <a:latin typeface="Calibri" pitchFamily="-10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4267200"/>
            <a:ext cx="7924800" cy="1858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Increasing returns: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Decreasing returns: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Constant Returns:    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267200" y="4191000"/>
          <a:ext cx="11509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13" imgW="368280" imgH="203040" progId="Equation.3">
                  <p:embed/>
                </p:oleObj>
              </mc:Choice>
              <mc:Fallback>
                <p:oleObj name="Equation" r:id="rId13" imgW="3682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91000"/>
                        <a:ext cx="115093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4267200" y="4876800"/>
          <a:ext cx="11509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15" imgW="368280" imgH="203040" progId="Equation.3">
                  <p:embed/>
                </p:oleObj>
              </mc:Choice>
              <mc:Fallback>
                <p:oleObj name="Equation" r:id="rId15" imgW="3682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76800"/>
                        <a:ext cx="115093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4267200" y="5486400"/>
          <a:ext cx="11509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17" imgW="368280" imgH="203040" progId="Equation.3">
                  <p:embed/>
                </p:oleObj>
              </mc:Choice>
              <mc:Fallback>
                <p:oleObj name="Equation" r:id="rId17" imgW="3682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86400"/>
                        <a:ext cx="115093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B6DB4A-1592-43C0-8BA5-1DA8EF2CDD6F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35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05800" cy="51704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2200">
                <a:latin typeface="Calibri" pitchFamily="-109" charset="0"/>
              </a:rPr>
              <a:t> How much will output increase when ALL inputs increase by a particular amount?</a:t>
            </a:r>
          </a:p>
          <a:p>
            <a:pPr algn="just">
              <a:buFontTx/>
              <a:buChar char="•"/>
            </a:pPr>
            <a:endParaRPr lang="en-US" altLang="en-US" sz="2200">
              <a:latin typeface="Calibri" pitchFamily="-109" charset="0"/>
            </a:endParaRPr>
          </a:p>
          <a:p>
            <a:pPr lvl="2" algn="just">
              <a:buFontTx/>
              <a:buChar char="•"/>
            </a:pPr>
            <a:r>
              <a:rPr lang="en-US" altLang="en-US" sz="2200">
                <a:latin typeface="Calibri" pitchFamily="-109" charset="0"/>
              </a:rPr>
              <a:t> RTS = [%</a:t>
            </a:r>
            <a:r>
              <a:rPr lang="en-US" altLang="en-US" sz="2200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 sz="2200">
                <a:latin typeface="Calibri" pitchFamily="-109" charset="0"/>
              </a:rPr>
              <a:t>Q]/[%</a:t>
            </a:r>
            <a:r>
              <a:rPr lang="en-US" altLang="en-US" sz="2200">
                <a:latin typeface="Calibri" pitchFamily="-109" charset="0"/>
                <a:sym typeface="Symbol" pitchFamily="18" charset="2"/>
              </a:rPr>
              <a:t> </a:t>
            </a:r>
            <a:r>
              <a:rPr lang="en-US" altLang="en-US" sz="2200">
                <a:latin typeface="Calibri" pitchFamily="-109" charset="0"/>
              </a:rPr>
              <a:t>(all inputs)]</a:t>
            </a:r>
          </a:p>
          <a:p>
            <a:pPr algn="just" eaLnBrk="1" hangingPunct="1">
              <a:buFontTx/>
              <a:buChar char="•"/>
            </a:pPr>
            <a:endParaRPr lang="en-US" altLang="en-US" sz="2200" i="1">
              <a:latin typeface="Calibri" pitchFamily="-109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sz="2200">
                <a:latin typeface="Calibri" pitchFamily="-109" charset="0"/>
              </a:rPr>
              <a:t> If a 1% increase in all inputs results in a greater than 1% increase in output, then the production function exhibits </a:t>
            </a:r>
            <a:r>
              <a:rPr lang="en-US" altLang="en-US" sz="2200">
                <a:solidFill>
                  <a:srgbClr val="C00000"/>
                </a:solidFill>
                <a:latin typeface="Calibri" pitchFamily="-109" charset="0"/>
              </a:rPr>
              <a:t>increasing returns to scale</a:t>
            </a:r>
            <a:r>
              <a:rPr lang="en-US" altLang="en-US" sz="2200">
                <a:latin typeface="Calibri" pitchFamily="-109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endParaRPr lang="en-US" altLang="en-US" sz="2200">
              <a:latin typeface="Calibri" pitchFamily="-109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sz="2200">
                <a:latin typeface="Calibri" pitchFamily="-109" charset="0"/>
              </a:rPr>
              <a:t> If a 1% increase in all inputs results in exactly a 1% increase in output, then the production function exhibits </a:t>
            </a:r>
            <a:r>
              <a:rPr lang="en-US" altLang="en-US" sz="2200">
                <a:solidFill>
                  <a:srgbClr val="C00000"/>
                </a:solidFill>
                <a:latin typeface="Calibri" pitchFamily="-109" charset="0"/>
              </a:rPr>
              <a:t>constant returns to scale</a:t>
            </a:r>
            <a:r>
              <a:rPr lang="en-US" altLang="en-US" sz="2200">
                <a:latin typeface="Calibri" pitchFamily="-109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endParaRPr lang="en-US" altLang="en-US" sz="2200">
              <a:latin typeface="Calibri" pitchFamily="-109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sz="2200">
                <a:latin typeface="Calibri" pitchFamily="-109" charset="0"/>
              </a:rPr>
              <a:t> If a 1% increase in all inputs results in a less than 1% increase in output, then the production function exhibits </a:t>
            </a:r>
            <a:r>
              <a:rPr lang="en-US" altLang="en-US" sz="2200">
                <a:solidFill>
                  <a:srgbClr val="C00000"/>
                </a:solidFill>
                <a:latin typeface="Calibri" pitchFamily="-109" charset="0"/>
              </a:rPr>
              <a:t>decreasing returns to scale</a:t>
            </a:r>
            <a:r>
              <a:rPr lang="en-US" altLang="en-US" sz="2200">
                <a:latin typeface="Calibri" pitchFamily="-109" charset="0"/>
              </a:rPr>
              <a:t>.</a:t>
            </a:r>
          </a:p>
        </p:txBody>
      </p:sp>
      <p:sp>
        <p:nvSpPr>
          <p:cNvPr id="345093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481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3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1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34827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101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Returns to Scale</a:t>
            </a:r>
            <a:endParaRPr lang="en-US" altLang="en-US" sz="36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100233-B65B-4E60-B332-A392A8E166AF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36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990600" y="5943600"/>
            <a:ext cx="624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 flipH="1" flipV="1">
            <a:off x="990600" y="1338263"/>
            <a:ext cx="0" cy="46339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7223125" y="57562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L</a:t>
            </a: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412750" y="1217613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K</a:t>
            </a:r>
          </a:p>
        </p:txBody>
      </p:sp>
      <p:sp>
        <p:nvSpPr>
          <p:cNvPr id="346119" name="Arc 7"/>
          <p:cNvSpPr>
            <a:spLocks/>
          </p:cNvSpPr>
          <p:nvPr/>
        </p:nvSpPr>
        <p:spPr bwMode="auto">
          <a:xfrm>
            <a:off x="1752600" y="2971800"/>
            <a:ext cx="2130425" cy="2116138"/>
          </a:xfrm>
          <a:custGeom>
            <a:avLst/>
            <a:gdLst>
              <a:gd name="T0" fmla="*/ 2147483647 w 21588"/>
              <a:gd name="T1" fmla="*/ 2147483647 h 21420"/>
              <a:gd name="T2" fmla="*/ 0 w 21588"/>
              <a:gd name="T3" fmla="*/ 691338476 h 21420"/>
              <a:gd name="T4" fmla="*/ 2147483647 w 21588"/>
              <a:gd name="T5" fmla="*/ 0 h 21420"/>
              <a:gd name="T6" fmla="*/ 0 60000 65536"/>
              <a:gd name="T7" fmla="*/ 0 60000 65536"/>
              <a:gd name="T8" fmla="*/ 0 60000 65536"/>
              <a:gd name="T9" fmla="*/ 0 w 21588"/>
              <a:gd name="T10" fmla="*/ 0 h 21420"/>
              <a:gd name="T11" fmla="*/ 21588 w 21588"/>
              <a:gd name="T12" fmla="*/ 21420 h 214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88" h="21420" fill="none" extrusionOk="0">
                <a:moveTo>
                  <a:pt x="18805" y="21419"/>
                </a:moveTo>
                <a:cubicBezTo>
                  <a:pt x="8311" y="20056"/>
                  <a:pt x="351" y="11292"/>
                  <a:pt x="-1" y="717"/>
                </a:cubicBezTo>
              </a:path>
              <a:path w="21588" h="21420" stroke="0" extrusionOk="0">
                <a:moveTo>
                  <a:pt x="18805" y="21419"/>
                </a:moveTo>
                <a:cubicBezTo>
                  <a:pt x="8311" y="20056"/>
                  <a:pt x="351" y="11292"/>
                  <a:pt x="-1" y="717"/>
                </a:cubicBezTo>
                <a:lnTo>
                  <a:pt x="21588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0" name="Arc 8"/>
          <p:cNvSpPr>
            <a:spLocks/>
          </p:cNvSpPr>
          <p:nvPr/>
        </p:nvSpPr>
        <p:spPr bwMode="auto">
          <a:xfrm>
            <a:off x="3276600" y="2286000"/>
            <a:ext cx="1844675" cy="1843088"/>
          </a:xfrm>
          <a:custGeom>
            <a:avLst/>
            <a:gdLst>
              <a:gd name="T0" fmla="*/ 2147483647 w 21137"/>
              <a:gd name="T1" fmla="*/ 2147483647 h 21424"/>
              <a:gd name="T2" fmla="*/ 0 w 21137"/>
              <a:gd name="T3" fmla="*/ 2147483647 h 21424"/>
              <a:gd name="T4" fmla="*/ 2147483647 w 21137"/>
              <a:gd name="T5" fmla="*/ 0 h 21424"/>
              <a:gd name="T6" fmla="*/ 0 60000 65536"/>
              <a:gd name="T7" fmla="*/ 0 60000 65536"/>
              <a:gd name="T8" fmla="*/ 0 60000 65536"/>
              <a:gd name="T9" fmla="*/ 0 w 21137"/>
              <a:gd name="T10" fmla="*/ 0 h 21424"/>
              <a:gd name="T11" fmla="*/ 21137 w 21137"/>
              <a:gd name="T12" fmla="*/ 21424 h 214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37" h="21424" fill="none" extrusionOk="0">
                <a:moveTo>
                  <a:pt x="18385" y="21423"/>
                </a:moveTo>
                <a:cubicBezTo>
                  <a:pt x="9269" y="20253"/>
                  <a:pt x="1892" y="13441"/>
                  <a:pt x="-1" y="4448"/>
                </a:cubicBezTo>
              </a:path>
              <a:path w="21137" h="21424" stroke="0" extrusionOk="0">
                <a:moveTo>
                  <a:pt x="18385" y="21423"/>
                </a:moveTo>
                <a:cubicBezTo>
                  <a:pt x="9269" y="20253"/>
                  <a:pt x="1892" y="13441"/>
                  <a:pt x="-1" y="4448"/>
                </a:cubicBezTo>
                <a:lnTo>
                  <a:pt x="21137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3581400" y="4876800"/>
            <a:ext cx="1084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Q = Q</a:t>
            </a:r>
            <a:r>
              <a:rPr lang="en-GB" altLang="en-US" sz="2400" b="1" baseline="-25000">
                <a:latin typeface="Calibri" pitchFamily="-109" charset="0"/>
              </a:rPr>
              <a:t>0</a:t>
            </a:r>
            <a:endParaRPr lang="en-GB" altLang="en-US" sz="2400" b="1">
              <a:latin typeface="Calibri" pitchFamily="-109" charset="0"/>
            </a:endParaRP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4800600" y="3962400"/>
            <a:ext cx="1084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Q = Q</a:t>
            </a:r>
            <a:r>
              <a:rPr lang="en-GB" altLang="en-US" sz="2400" b="1" baseline="-25000">
                <a:latin typeface="Calibri" pitchFamily="-109" charset="0"/>
              </a:rPr>
              <a:t>1</a:t>
            </a:r>
            <a:endParaRPr lang="en-GB" altLang="en-US" sz="2400" b="1">
              <a:latin typeface="Calibri" pitchFamily="-109" charset="0"/>
            </a:endParaRP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2422525" y="2174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 sz="2400">
              <a:latin typeface="Calibri" pitchFamily="-109" charset="0"/>
            </a:endParaRP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46125" y="5908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0</a:t>
            </a:r>
          </a:p>
        </p:txBody>
      </p:sp>
      <p:sp>
        <p:nvSpPr>
          <p:cNvPr id="346125" name="Line 13"/>
          <p:cNvSpPr>
            <a:spLocks noChangeShapeType="1"/>
          </p:cNvSpPr>
          <p:nvPr/>
        </p:nvSpPr>
        <p:spPr bwMode="auto">
          <a:xfrm flipV="1">
            <a:off x="24384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6" name="Line 14"/>
          <p:cNvSpPr>
            <a:spLocks noChangeShapeType="1"/>
          </p:cNvSpPr>
          <p:nvPr/>
        </p:nvSpPr>
        <p:spPr bwMode="auto">
          <a:xfrm flipH="1">
            <a:off x="990600" y="4495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7" name="Line 15"/>
          <p:cNvSpPr>
            <a:spLocks noChangeShapeType="1"/>
          </p:cNvSpPr>
          <p:nvPr/>
        </p:nvSpPr>
        <p:spPr bwMode="auto">
          <a:xfrm flipV="1">
            <a:off x="3581400" y="3352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>
            <a:off x="990600" y="3352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Text Box 17"/>
          <p:cNvSpPr txBox="1">
            <a:spLocks noChangeArrowheads="1"/>
          </p:cNvSpPr>
          <p:nvPr/>
        </p:nvSpPr>
        <p:spPr bwMode="auto">
          <a:xfrm>
            <a:off x="2270125" y="5984875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L            2L</a:t>
            </a:r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517525" y="42322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K</a:t>
            </a:r>
          </a:p>
        </p:txBody>
      </p:sp>
      <p:sp>
        <p:nvSpPr>
          <p:cNvPr id="35861" name="Text Box 19"/>
          <p:cNvSpPr txBox="1">
            <a:spLocks noChangeArrowheads="1"/>
          </p:cNvSpPr>
          <p:nvPr/>
        </p:nvSpPr>
        <p:spPr bwMode="auto">
          <a:xfrm>
            <a:off x="381000" y="31242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2K</a:t>
            </a:r>
          </a:p>
        </p:txBody>
      </p:sp>
      <p:sp>
        <p:nvSpPr>
          <p:cNvPr id="346132" name="AutoShape 2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584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63" name="Picture 2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2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5" name="Picture 2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6" name="Text Box 2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35867" name="Picture 2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6140" name="AutoShape 28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>
                <a:solidFill>
                  <a:srgbClr val="000066"/>
                </a:solidFill>
                <a:latin typeface="Calibri" pitchFamily="-109" charset="0"/>
              </a:rPr>
              <a:t>Returns to Scale</a:t>
            </a:r>
            <a:endParaRPr lang="en-US" altLang="en-US" sz="36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9" grpId="0" animBg="1"/>
      <p:bldP spid="346120" grpId="0" animBg="1"/>
      <p:bldP spid="346121" grpId="0" autoUpdateAnimBg="0"/>
      <p:bldP spid="346122" grpId="0" autoUpdateAnimBg="0"/>
      <p:bldP spid="346125" grpId="0" animBg="1"/>
      <p:bldP spid="346126" grpId="0" animBg="1"/>
      <p:bldP spid="346127" grpId="0" animBg="1"/>
      <p:bldP spid="3461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4A89B1-33B7-49FA-8F0A-6B3CCE283FEC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37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6869" name="Text Box 11"/>
          <p:cNvSpPr txBox="1">
            <a:spLocks noChangeArrowheads="1"/>
          </p:cNvSpPr>
          <p:nvPr/>
        </p:nvSpPr>
        <p:spPr bwMode="auto">
          <a:xfrm>
            <a:off x="2422525" y="2174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 sz="2400">
              <a:latin typeface="Calibri" pitchFamily="-109" charset="0"/>
            </a:endParaRPr>
          </a:p>
        </p:txBody>
      </p:sp>
      <p:sp>
        <p:nvSpPr>
          <p:cNvPr id="346132" name="AutoShape 2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686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1" name="Picture 2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2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2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6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2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36875" name="Picture 2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6140" name="AutoShape 28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Returns to Scale</a:t>
            </a:r>
            <a:endParaRPr lang="en-US" altLang="en-US" sz="36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pic>
        <p:nvPicPr>
          <p:cNvPr id="36877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081213"/>
            <a:ext cx="79343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623C1B-6300-4777-B618-4077C2040988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38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4714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789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4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37898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148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>
                <a:solidFill>
                  <a:srgbClr val="000066"/>
                </a:solidFill>
                <a:latin typeface="Calibri" pitchFamily="-109" charset="0"/>
              </a:rPr>
              <a:t>Returns to Scale vs. Marginal Returns</a:t>
            </a:r>
            <a:endParaRPr lang="en-US" altLang="en-US" sz="36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347149" name="Rectangle 13"/>
          <p:cNvSpPr>
            <a:spLocks noChangeArrowheads="1"/>
          </p:cNvSpPr>
          <p:nvPr/>
        </p:nvSpPr>
        <p:spPr bwMode="auto">
          <a:xfrm>
            <a:off x="609600" y="4038600"/>
            <a:ext cx="7696200" cy="19383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Calibri" pitchFamily="-109" charset="0"/>
              </a:rPr>
              <a:t>• The marginal product of a single factor may diminish while the returns to scale do not</a:t>
            </a:r>
          </a:p>
          <a:p>
            <a:pPr algn="just" eaLnBrk="1" hangingPunct="1"/>
            <a:endParaRPr lang="en-US" altLang="en-US" sz="2400">
              <a:latin typeface="Calibri" pitchFamily="-109" charset="0"/>
            </a:endParaRPr>
          </a:p>
          <a:p>
            <a:pPr algn="just" eaLnBrk="1" hangingPunct="1"/>
            <a:r>
              <a:rPr lang="en-US" altLang="en-US" sz="2400">
                <a:latin typeface="Calibri" pitchFamily="-109" charset="0"/>
              </a:rPr>
              <a:t>• Returns to scale need not be the same at different levels of production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1371600"/>
            <a:ext cx="7924800" cy="2209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Returns to scale:  all inputs are increased simultaneously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Marginal Returns:  Increase in the quantity of a single input holding all others constant.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487B48-0583-4A78-BF91-78331A9FB66A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39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48163" name="AutoShape 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891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8" name="Picture 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38922" name="Picture 1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Returns to Scale vs. Marginal Returns</a:t>
            </a:r>
            <a:endParaRPr lang="en-US" altLang="en-US" sz="36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715000" y="1828800"/>
            <a:ext cx="3048000" cy="4267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Production function with CRTS but diminishing marginal returns to labor.</a:t>
            </a:r>
          </a:p>
        </p:txBody>
      </p:sp>
      <p:pic>
        <p:nvPicPr>
          <p:cNvPr id="38925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45529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1D1252-BA59-4A06-921A-2CDD1D9A640F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13352" name="AutoShape 8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07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8" name="Picture 10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1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2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14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3082" name="Picture 15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61" name="Rectangle 17"/>
          <p:cNvSpPr>
            <a:spLocks noChangeArrowheads="1"/>
          </p:cNvSpPr>
          <p:nvPr/>
        </p:nvSpPr>
        <p:spPr bwMode="auto">
          <a:xfrm>
            <a:off x="304800" y="1219200"/>
            <a:ext cx="8458200" cy="52625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800">
                <a:latin typeface="Calibri" pitchFamily="-109" charset="0"/>
              </a:rPr>
              <a:t>Productive resources, such as labor and capital equipment, that firms use to manufacture goods and services are called </a:t>
            </a:r>
            <a:r>
              <a:rPr lang="en-US" altLang="en-US" sz="2800">
                <a:solidFill>
                  <a:srgbClr val="000066"/>
                </a:solidFill>
                <a:latin typeface="Calibri" pitchFamily="-109" charset="0"/>
              </a:rPr>
              <a:t>inputs or factors of production.</a:t>
            </a:r>
          </a:p>
          <a:p>
            <a:pPr algn="just" eaLnBrk="1" hangingPunct="1"/>
            <a:endParaRPr lang="en-US" altLang="en-US" sz="2800">
              <a:latin typeface="Calibri" pitchFamily="-109" charset="0"/>
            </a:endParaRPr>
          </a:p>
          <a:p>
            <a:pPr algn="just" eaLnBrk="1" hangingPunct="1"/>
            <a:r>
              <a:rPr lang="en-US" altLang="en-US" sz="2800">
                <a:latin typeface="Calibri" pitchFamily="-109" charset="0"/>
              </a:rPr>
              <a:t>The amount of goods and services produces by the firm is the firm’s </a:t>
            </a:r>
            <a:r>
              <a:rPr lang="en-US" altLang="en-US" sz="2800">
                <a:solidFill>
                  <a:srgbClr val="000066"/>
                </a:solidFill>
                <a:latin typeface="Calibri" pitchFamily="-109" charset="0"/>
              </a:rPr>
              <a:t>output.</a:t>
            </a:r>
          </a:p>
          <a:p>
            <a:pPr algn="just" eaLnBrk="1" hangingPunct="1"/>
            <a:endParaRPr lang="en-US" altLang="en-US" sz="2800" u="sng">
              <a:solidFill>
                <a:srgbClr val="000066"/>
              </a:solidFill>
              <a:latin typeface="Calibri" pitchFamily="-109" charset="0"/>
            </a:endParaRPr>
          </a:p>
          <a:p>
            <a:pPr algn="just" eaLnBrk="1" hangingPunct="1"/>
            <a:r>
              <a:rPr lang="en-US" altLang="en-US" sz="2800">
                <a:solidFill>
                  <a:srgbClr val="000066"/>
                </a:solidFill>
                <a:latin typeface="Calibri" pitchFamily="-109" charset="0"/>
              </a:rPr>
              <a:t>Production </a:t>
            </a:r>
            <a:r>
              <a:rPr lang="en-US" altLang="en-US" sz="2800">
                <a:latin typeface="Calibri" pitchFamily="-109" charset="0"/>
              </a:rPr>
              <a:t>transforms a set of inputs into a set of outputs</a:t>
            </a:r>
          </a:p>
          <a:p>
            <a:pPr algn="just" eaLnBrk="1" hangingPunct="1"/>
            <a:endParaRPr lang="en-US" altLang="en-US" sz="2800">
              <a:solidFill>
                <a:srgbClr val="000066"/>
              </a:solidFill>
              <a:latin typeface="Calibri" pitchFamily="-109" charset="0"/>
            </a:endParaRPr>
          </a:p>
          <a:p>
            <a:pPr algn="just" eaLnBrk="1" hangingPunct="1"/>
            <a:r>
              <a:rPr lang="en-US" altLang="en-US" sz="2800">
                <a:solidFill>
                  <a:srgbClr val="000066"/>
                </a:solidFill>
                <a:latin typeface="Calibri" pitchFamily="-109" charset="0"/>
              </a:rPr>
              <a:t>Technology</a:t>
            </a:r>
            <a:r>
              <a:rPr lang="en-US" altLang="en-US" sz="2800">
                <a:latin typeface="Calibri" pitchFamily="-109" charset="0"/>
              </a:rPr>
              <a:t> determines the quantity of output that is feasible to attain for a given set of inputs.  </a:t>
            </a:r>
          </a:p>
        </p:txBody>
      </p:sp>
      <p:sp>
        <p:nvSpPr>
          <p:cNvPr id="313362" name="AutoShape 18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Key Concepts</a:t>
            </a:r>
            <a:endParaRPr lang="en-US" altLang="en-US" sz="36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C6313E-9229-4CB9-92CD-26A05ECC7D51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40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143000" y="1905000"/>
            <a:ext cx="7010400" cy="22463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solidFill>
                  <a:srgbClr val="000066"/>
                </a:solidFill>
                <a:latin typeface="+mn-lt"/>
              </a:rPr>
              <a:t>Definition:</a:t>
            </a:r>
            <a:r>
              <a:rPr lang="en-US" sz="2800" dirty="0">
                <a:latin typeface="+mn-lt"/>
              </a:rPr>
              <a:t>  </a:t>
            </a:r>
            <a:r>
              <a:rPr lang="en-US" sz="2800" b="1" dirty="0">
                <a:latin typeface="+mn-lt"/>
              </a:rPr>
              <a:t>Technological progress</a:t>
            </a:r>
            <a:r>
              <a:rPr lang="en-US" sz="2800" dirty="0">
                <a:latin typeface="+mn-lt"/>
              </a:rPr>
              <a:t> (or </a:t>
            </a:r>
            <a:r>
              <a:rPr lang="en-US" sz="2800" b="1" dirty="0">
                <a:latin typeface="+mn-lt"/>
              </a:rPr>
              <a:t>invention</a:t>
            </a:r>
            <a:r>
              <a:rPr lang="en-US" sz="2800" dirty="0">
                <a:latin typeface="+mn-lt"/>
              </a:rPr>
              <a:t>) shifts the production function by allowing the firm to achieve </a:t>
            </a:r>
            <a:r>
              <a:rPr lang="en-US" sz="2800" i="1" dirty="0">
                <a:latin typeface="+mn-lt"/>
              </a:rPr>
              <a:t>more</a:t>
            </a:r>
            <a:r>
              <a:rPr lang="en-US" sz="2800" dirty="0">
                <a:latin typeface="+mn-lt"/>
              </a:rPr>
              <a:t> output from a given combination of inputs (or the same output with fewer inputs).</a:t>
            </a:r>
          </a:p>
        </p:txBody>
      </p:sp>
      <p:sp>
        <p:nvSpPr>
          <p:cNvPr id="337925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993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3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3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39947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33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Technological Progress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AF6E87-F797-45A8-AE42-F54B2CEFD92D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41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381000" y="1752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400">
              <a:latin typeface="Calibri" pitchFamily="-109" charset="0"/>
            </a:endParaRP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1524000" y="2286000"/>
            <a:ext cx="5715000" cy="3013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400" b="1">
                <a:latin typeface="Calibri" pitchFamily="-109" charset="0"/>
              </a:rPr>
              <a:t>Labor saving technological progress </a:t>
            </a:r>
            <a:r>
              <a:rPr lang="en-US" altLang="en-US" sz="2400">
                <a:latin typeface="Calibri" pitchFamily="-109" charset="0"/>
              </a:rPr>
              <a:t>results in a fall in the MRTS</a:t>
            </a:r>
            <a:r>
              <a:rPr lang="en-US" altLang="en-US" sz="2400" baseline="-25000">
                <a:latin typeface="Calibri" pitchFamily="-109" charset="0"/>
              </a:rPr>
              <a:t>L,K</a:t>
            </a:r>
            <a:r>
              <a:rPr lang="en-US" altLang="en-US" sz="2400">
                <a:latin typeface="Calibri" pitchFamily="-109" charset="0"/>
              </a:rPr>
              <a:t> along any ray from the origin</a:t>
            </a:r>
          </a:p>
          <a:p>
            <a:pPr algn="just"/>
            <a:endParaRPr lang="en-US" altLang="en-US" sz="2400">
              <a:latin typeface="Calibri" pitchFamily="-109" charset="0"/>
            </a:endParaRPr>
          </a:p>
          <a:p>
            <a:pPr algn="just"/>
            <a:endParaRPr lang="en-US" altLang="en-US" sz="2400" b="1">
              <a:latin typeface="Calibri" pitchFamily="-109" charset="0"/>
            </a:endParaRPr>
          </a:p>
          <a:p>
            <a:pPr algn="just"/>
            <a:r>
              <a:rPr lang="en-US" altLang="en-US" sz="2400" b="1">
                <a:latin typeface="Calibri" pitchFamily="-109" charset="0"/>
              </a:rPr>
              <a:t>Capital saving technological progress </a:t>
            </a:r>
            <a:r>
              <a:rPr lang="en-US" altLang="en-US" sz="2400">
                <a:latin typeface="Calibri" pitchFamily="-109" charset="0"/>
              </a:rPr>
              <a:t>results in a rise in the MRTS</a:t>
            </a:r>
            <a:r>
              <a:rPr lang="en-US" altLang="en-US" sz="2400" baseline="-25000">
                <a:latin typeface="Calibri" pitchFamily="-109" charset="0"/>
              </a:rPr>
              <a:t>L,K</a:t>
            </a:r>
            <a:r>
              <a:rPr lang="en-US" altLang="en-US" sz="2400">
                <a:latin typeface="Calibri" pitchFamily="-109" charset="0"/>
              </a:rPr>
              <a:t> along any ray from the origin.</a:t>
            </a:r>
          </a:p>
        </p:txBody>
      </p:sp>
      <p:sp>
        <p:nvSpPr>
          <p:cNvPr id="338949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4096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8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6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40972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957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Technological Progress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1676400" y="38862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" r="4607"/>
          <a:stretch>
            <a:fillRect/>
          </a:stretch>
        </p:blipFill>
        <p:spPr bwMode="auto">
          <a:xfrm>
            <a:off x="152400" y="1752600"/>
            <a:ext cx="64008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AEED30-1825-47CE-9263-3B7B2BE648E4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42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39988" name="AutoShape 2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4198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Clip" r:id="rId4" imgW="1819440" imgH="1816920" progId="MS_ClipArt_Gallery.2">
                  <p:embed/>
                </p:oleObj>
              </mc:Choice>
              <mc:Fallback>
                <p:oleObj name="Clip" r:id="rId4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1" name="Picture 2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2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2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987" name="Object 3">
            <a:hlinkClick r:id="rId9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Clip" r:id="rId10" imgW="1819440" imgH="1815840" progId="MS_ClipArt_Gallery.2">
                  <p:embed/>
                </p:oleObj>
              </mc:Choice>
              <mc:Fallback>
                <p:oleObj name="Clip" r:id="rId10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2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41995" name="Picture 2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96" name="AutoShape 28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Neutral Technological Progress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41997" name="Content Placeholder 2"/>
          <p:cNvSpPr txBox="1">
            <a:spLocks/>
          </p:cNvSpPr>
          <p:nvPr/>
        </p:nvSpPr>
        <p:spPr bwMode="auto">
          <a:xfrm>
            <a:off x="6629400" y="1752600"/>
            <a:ext cx="23622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alibri" pitchFamily="-109" charset="0"/>
              </a:rPr>
              <a:t>Technological progress that decreases the amounts of labor and capital needed to produce a given output.  Affects MRTS</a:t>
            </a:r>
            <a:r>
              <a:rPr lang="en-US" altLang="en-US" sz="2400" baseline="-25000">
                <a:latin typeface="Calibri" pitchFamily="-109" charset="0"/>
              </a:rPr>
              <a:t>K,L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C482D9-0D80-4661-96E3-15261A23DD32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43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39988" name="AutoShape 2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4301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4" name="Picture 2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2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01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2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43018" name="Picture 2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>
                <a:solidFill>
                  <a:srgbClr val="000066"/>
                </a:solidFill>
                <a:latin typeface="Calibri" pitchFamily="-109" charset="0"/>
              </a:rPr>
              <a:t>Labor Saving Technological Progress</a:t>
            </a:r>
            <a:endParaRPr lang="en-US" altLang="en-US" sz="36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48400" y="1752600"/>
            <a:ext cx="2895600" cy="4648200"/>
          </a:xfrm>
          <a:prstGeom prst="rect">
            <a:avLst/>
          </a:prstGeom>
        </p:spPr>
        <p:txBody>
          <a:bodyPr/>
          <a:lstStyle>
            <a:lvl1pPr marL="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Calibri" pitchFamily="-109" charset="0"/>
              </a:rPr>
              <a:t>Technological progress that causes the marginal product of capital to increase relative to the marginal product of labor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>
              <a:latin typeface="Calibri" pitchFamily="-109" charset="0"/>
            </a:endParaRPr>
          </a:p>
        </p:txBody>
      </p:sp>
      <p:pic>
        <p:nvPicPr>
          <p:cNvPr id="43021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59626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3ADCE4-3853-44BD-870F-D0790B93394C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44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39988" name="AutoShape 2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4403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8" name="Picture 2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2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2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3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2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44042" name="Picture 2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>
                <a:solidFill>
                  <a:srgbClr val="000066"/>
                </a:solidFill>
                <a:latin typeface="Calibri" pitchFamily="-109" charset="0"/>
              </a:rPr>
              <a:t>Capital Saving Technological Progress</a:t>
            </a:r>
            <a:endParaRPr lang="en-US" altLang="en-US" sz="36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562600" y="1905000"/>
            <a:ext cx="3276600" cy="4068763"/>
          </a:xfrm>
          <a:prstGeom prst="rect">
            <a:avLst/>
          </a:prstGeom>
        </p:spPr>
        <p:txBody>
          <a:bodyPr/>
          <a:lstStyle/>
          <a:p>
            <a:pPr marL="342900">
              <a:spcBef>
                <a:spcPct val="20000"/>
              </a:spcBef>
              <a:defRPr/>
            </a:pPr>
            <a:r>
              <a:rPr lang="en-US" sz="2800" dirty="0">
                <a:latin typeface="+mn-lt"/>
              </a:rPr>
              <a:t>Technological progress that causes the marginal product of labor to increase relative to the marginal product of capital</a:t>
            </a:r>
          </a:p>
        </p:txBody>
      </p:sp>
      <p:pic>
        <p:nvPicPr>
          <p:cNvPr id="44045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53054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F17DEE-558C-4EDF-BC46-1A84F5908B3F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14374" name="AutoShape 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409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3" name="Picture 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4107" name="Picture 1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382" name="AutoShape 1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Key Concepts</a:t>
            </a:r>
            <a:endParaRPr lang="en-US" altLang="en-US" sz="36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4109" name="Rectangle 15"/>
          <p:cNvSpPr>
            <a:spLocks noChangeArrowheads="1"/>
          </p:cNvSpPr>
          <p:nvPr/>
        </p:nvSpPr>
        <p:spPr bwMode="auto">
          <a:xfrm>
            <a:off x="609600" y="1295400"/>
            <a:ext cx="7924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600">
                <a:latin typeface="Calibri" pitchFamily="-109" charset="0"/>
              </a:rPr>
              <a:t>The </a:t>
            </a:r>
            <a:r>
              <a:rPr lang="en-US" altLang="en-US" sz="2600">
                <a:solidFill>
                  <a:srgbClr val="000066"/>
                </a:solidFill>
                <a:latin typeface="Calibri" pitchFamily="-109" charset="0"/>
              </a:rPr>
              <a:t>production function</a:t>
            </a:r>
            <a:r>
              <a:rPr lang="en-US" altLang="en-US" sz="2600">
                <a:latin typeface="Calibri" pitchFamily="-109" charset="0"/>
              </a:rPr>
              <a:t> tells us the </a:t>
            </a:r>
            <a:r>
              <a:rPr lang="en-US" altLang="en-US" sz="2600" i="1">
                <a:solidFill>
                  <a:srgbClr val="000000"/>
                </a:solidFill>
                <a:latin typeface="Calibri" pitchFamily="-109" charset="0"/>
              </a:rPr>
              <a:t>maximum </a:t>
            </a:r>
            <a:r>
              <a:rPr lang="en-US" altLang="en-US" sz="2600">
                <a:latin typeface="Calibri" pitchFamily="-109" charset="0"/>
              </a:rPr>
              <a:t>possible output that can be attained by the firm for any given quantity of inputs.</a:t>
            </a:r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609600" y="5410200"/>
            <a:ext cx="7620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600">
                <a:latin typeface="Calibri" pitchFamily="-109" charset="0"/>
              </a:rPr>
              <a:t>The </a:t>
            </a:r>
            <a:r>
              <a:rPr lang="en-US" altLang="en-US" sz="2600">
                <a:solidFill>
                  <a:srgbClr val="000066"/>
                </a:solidFill>
                <a:latin typeface="Calibri" pitchFamily="-109" charset="0"/>
              </a:rPr>
              <a:t>production set</a:t>
            </a:r>
            <a:r>
              <a:rPr lang="en-US" altLang="en-US" sz="2600">
                <a:latin typeface="Calibri" pitchFamily="-109" charset="0"/>
              </a:rPr>
              <a:t> is a set of technically feasible combinations of inputs and outputs.</a:t>
            </a:r>
          </a:p>
        </p:txBody>
      </p:sp>
      <p:sp>
        <p:nvSpPr>
          <p:cNvPr id="4111" name="Content Placeholder 2"/>
          <p:cNvSpPr txBox="1">
            <a:spLocks/>
          </p:cNvSpPr>
          <p:nvPr/>
        </p:nvSpPr>
        <p:spPr bwMode="auto">
          <a:xfrm>
            <a:off x="685800" y="2590800"/>
            <a:ext cx="662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Calibri" pitchFamily="-109" charset="0"/>
              </a:rPr>
              <a:t>Production Function: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2800">
              <a:latin typeface="Calibri" pitchFamily="-109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>
                <a:latin typeface="Calibri" pitchFamily="-109" charset="0"/>
              </a:rPr>
              <a:t>Q = output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>
                <a:latin typeface="Calibri" pitchFamily="-109" charset="0"/>
              </a:rPr>
              <a:t>K = Capital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>
                <a:latin typeface="Calibri" pitchFamily="-109" charset="0"/>
              </a:rPr>
              <a:t>L = Labor  </a:t>
            </a:r>
          </a:p>
        </p:txBody>
      </p:sp>
      <p:graphicFrame>
        <p:nvGraphicFramePr>
          <p:cNvPr id="4100" name="Object 17"/>
          <p:cNvGraphicFramePr>
            <a:graphicFrameLocks noChangeAspect="1"/>
          </p:cNvGraphicFramePr>
          <p:nvPr/>
        </p:nvGraphicFramePr>
        <p:xfrm>
          <a:off x="3429000" y="3048000"/>
          <a:ext cx="27003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11" imgW="799920" imgH="203040" progId="Equation.3">
                  <p:embed/>
                </p:oleObj>
              </mc:Choice>
              <mc:Fallback>
                <p:oleObj name="Equation" r:id="rId11" imgW="79992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0"/>
                        <a:ext cx="27003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A15077-0B5E-49DC-A831-983E32D3A428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5125" name="Line 3"/>
          <p:cNvSpPr>
            <a:spLocks noChangeShapeType="1"/>
          </p:cNvSpPr>
          <p:nvPr/>
        </p:nvSpPr>
        <p:spPr bwMode="auto">
          <a:xfrm>
            <a:off x="984250" y="5999163"/>
            <a:ext cx="6400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 flipV="1">
            <a:off x="984250" y="1376363"/>
            <a:ext cx="17463" cy="4622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1" name="Arc 5"/>
          <p:cNvSpPr>
            <a:spLocks/>
          </p:cNvSpPr>
          <p:nvPr/>
        </p:nvSpPr>
        <p:spPr bwMode="auto">
          <a:xfrm>
            <a:off x="985838" y="2997200"/>
            <a:ext cx="5824537" cy="3632200"/>
          </a:xfrm>
          <a:custGeom>
            <a:avLst/>
            <a:gdLst>
              <a:gd name="T0" fmla="*/ 0 w 21287"/>
              <a:gd name="T1" fmla="*/ 2147483647 h 21337"/>
              <a:gd name="T2" fmla="*/ 2147483647 w 21287"/>
              <a:gd name="T3" fmla="*/ 0 h 21337"/>
              <a:gd name="T4" fmla="*/ 2147483647 w 21287"/>
              <a:gd name="T5" fmla="*/ 2147483647 h 21337"/>
              <a:gd name="T6" fmla="*/ 0 60000 65536"/>
              <a:gd name="T7" fmla="*/ 0 60000 65536"/>
              <a:gd name="T8" fmla="*/ 0 60000 65536"/>
              <a:gd name="T9" fmla="*/ 0 w 21287"/>
              <a:gd name="T10" fmla="*/ 0 h 21337"/>
              <a:gd name="T11" fmla="*/ 21287 w 21287"/>
              <a:gd name="T12" fmla="*/ 21337 h 213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87" h="21337" fill="none" extrusionOk="0">
                <a:moveTo>
                  <a:pt x="0" y="17671"/>
                </a:moveTo>
                <a:cubicBezTo>
                  <a:pt x="1571" y="8546"/>
                  <a:pt x="8783" y="1438"/>
                  <a:pt x="17929" y="-1"/>
                </a:cubicBezTo>
              </a:path>
              <a:path w="21287" h="21337" stroke="0" extrusionOk="0">
                <a:moveTo>
                  <a:pt x="0" y="17671"/>
                </a:moveTo>
                <a:cubicBezTo>
                  <a:pt x="1571" y="8546"/>
                  <a:pt x="8783" y="1438"/>
                  <a:pt x="17929" y="-1"/>
                </a:cubicBezTo>
                <a:lnTo>
                  <a:pt x="21287" y="2133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5997575" y="2687638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Q = f(L)</a:t>
            </a: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7369175" y="58880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L</a:t>
            </a:r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1087438" y="1563688"/>
            <a:ext cx="496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Q </a:t>
            </a:r>
          </a:p>
        </p:txBody>
      </p:sp>
      <p:sp>
        <p:nvSpPr>
          <p:cNvPr id="316425" name="Line 9"/>
          <p:cNvSpPr>
            <a:spLocks noChangeShapeType="1"/>
          </p:cNvSpPr>
          <p:nvPr/>
        </p:nvSpPr>
        <p:spPr bwMode="auto">
          <a:xfrm flipV="1">
            <a:off x="2355850" y="41703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6" name="Line 10"/>
          <p:cNvSpPr>
            <a:spLocks noChangeShapeType="1"/>
          </p:cNvSpPr>
          <p:nvPr/>
        </p:nvSpPr>
        <p:spPr bwMode="auto">
          <a:xfrm flipH="1">
            <a:off x="984250" y="417036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7" name="Line 11"/>
          <p:cNvSpPr>
            <a:spLocks noChangeShapeType="1"/>
          </p:cNvSpPr>
          <p:nvPr/>
        </p:nvSpPr>
        <p:spPr bwMode="auto">
          <a:xfrm flipV="1">
            <a:off x="4032250" y="3408363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8" name="Line 12"/>
          <p:cNvSpPr>
            <a:spLocks noChangeShapeType="1"/>
          </p:cNvSpPr>
          <p:nvPr/>
        </p:nvSpPr>
        <p:spPr bwMode="auto">
          <a:xfrm flipH="1">
            <a:off x="984250" y="340836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13"/>
          <p:cNvSpPr txBox="1">
            <a:spLocks noChangeArrowheads="1"/>
          </p:cNvSpPr>
          <p:nvPr/>
        </p:nvSpPr>
        <p:spPr bwMode="auto">
          <a:xfrm>
            <a:off x="2127250" y="4703763"/>
            <a:ext cx="3968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4800" b="1">
                <a:latin typeface="Calibri" pitchFamily="-109" charset="0"/>
              </a:rPr>
              <a:t>•</a:t>
            </a:r>
          </a:p>
        </p:txBody>
      </p:sp>
      <p:sp>
        <p:nvSpPr>
          <p:cNvPr id="5136" name="Text Box 14"/>
          <p:cNvSpPr txBox="1">
            <a:spLocks noChangeArrowheads="1"/>
          </p:cNvSpPr>
          <p:nvPr/>
        </p:nvSpPr>
        <p:spPr bwMode="auto">
          <a:xfrm>
            <a:off x="3879850" y="3789363"/>
            <a:ext cx="3968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4800" b="1">
                <a:latin typeface="Calibri" pitchFamily="-109" charset="0"/>
              </a:rPr>
              <a:t>•</a:t>
            </a:r>
          </a:p>
        </p:txBody>
      </p:sp>
      <p:sp>
        <p:nvSpPr>
          <p:cNvPr id="5137" name="Text Box 15"/>
          <p:cNvSpPr txBox="1">
            <a:spLocks noChangeArrowheads="1"/>
          </p:cNvSpPr>
          <p:nvPr/>
        </p:nvSpPr>
        <p:spPr bwMode="auto">
          <a:xfrm>
            <a:off x="2127250" y="3789363"/>
            <a:ext cx="3968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4800" b="1">
                <a:latin typeface="Calibri" pitchFamily="-109" charset="0"/>
              </a:rPr>
              <a:t>•</a:t>
            </a:r>
          </a:p>
        </p:txBody>
      </p:sp>
      <p:sp>
        <p:nvSpPr>
          <p:cNvPr id="5138" name="Text Box 16"/>
          <p:cNvSpPr txBox="1">
            <a:spLocks noChangeArrowheads="1"/>
          </p:cNvSpPr>
          <p:nvPr/>
        </p:nvSpPr>
        <p:spPr bwMode="auto">
          <a:xfrm>
            <a:off x="3803650" y="2951163"/>
            <a:ext cx="3968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4800" b="1">
                <a:latin typeface="Calibri" pitchFamily="-109" charset="0"/>
              </a:rPr>
              <a:t>•</a:t>
            </a:r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auto">
          <a:xfrm>
            <a:off x="2127250" y="37131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C</a:t>
            </a:r>
          </a:p>
        </p:txBody>
      </p:sp>
      <p:sp>
        <p:nvSpPr>
          <p:cNvPr id="5140" name="Text Box 18"/>
          <p:cNvSpPr txBox="1">
            <a:spLocks noChangeArrowheads="1"/>
          </p:cNvSpPr>
          <p:nvPr/>
        </p:nvSpPr>
        <p:spPr bwMode="auto">
          <a:xfrm>
            <a:off x="3879850" y="28749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D</a:t>
            </a:r>
          </a:p>
        </p:txBody>
      </p:sp>
      <p:sp>
        <p:nvSpPr>
          <p:cNvPr id="5141" name="Text Box 19"/>
          <p:cNvSpPr txBox="1">
            <a:spLocks noChangeArrowheads="1"/>
          </p:cNvSpPr>
          <p:nvPr/>
        </p:nvSpPr>
        <p:spPr bwMode="auto">
          <a:xfrm>
            <a:off x="2339975" y="48974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A</a:t>
            </a:r>
          </a:p>
        </p:txBody>
      </p:sp>
      <p:sp>
        <p:nvSpPr>
          <p:cNvPr id="5142" name="Text Box 20"/>
          <p:cNvSpPr txBox="1">
            <a:spLocks noChangeArrowheads="1"/>
          </p:cNvSpPr>
          <p:nvPr/>
        </p:nvSpPr>
        <p:spPr bwMode="auto">
          <a:xfrm>
            <a:off x="4092575" y="39830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B</a:t>
            </a:r>
          </a:p>
        </p:txBody>
      </p:sp>
      <p:sp>
        <p:nvSpPr>
          <p:cNvPr id="316437" name="Text Box 21"/>
          <p:cNvSpPr txBox="1">
            <a:spLocks noChangeArrowheads="1"/>
          </p:cNvSpPr>
          <p:nvPr/>
        </p:nvSpPr>
        <p:spPr bwMode="auto">
          <a:xfrm>
            <a:off x="4702175" y="4668838"/>
            <a:ext cx="212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Production Set</a:t>
            </a:r>
          </a:p>
        </p:txBody>
      </p:sp>
      <p:sp>
        <p:nvSpPr>
          <p:cNvPr id="316438" name="Text Box 22"/>
          <p:cNvSpPr txBox="1">
            <a:spLocks noChangeArrowheads="1"/>
          </p:cNvSpPr>
          <p:nvPr/>
        </p:nvSpPr>
        <p:spPr bwMode="auto">
          <a:xfrm>
            <a:off x="5327650" y="2341563"/>
            <a:ext cx="288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-109" charset="0"/>
              </a:rPr>
              <a:t>Production Function</a:t>
            </a:r>
          </a:p>
        </p:txBody>
      </p:sp>
      <p:sp>
        <p:nvSpPr>
          <p:cNvPr id="316439" name="Line 23"/>
          <p:cNvSpPr>
            <a:spLocks noChangeShapeType="1"/>
          </p:cNvSpPr>
          <p:nvPr/>
        </p:nvSpPr>
        <p:spPr bwMode="auto">
          <a:xfrm flipH="1">
            <a:off x="5556250" y="272256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40" name="AutoShape 2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512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47" name="Picture 2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8" name="Picture 2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9" name="Picture 2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Text Box 3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5151" name="Picture 3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448" name="AutoShape 3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The Production Function &amp; Technical Efficiency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1" grpId="0" animBg="1"/>
      <p:bldP spid="316422" grpId="0" autoUpdateAnimBg="0"/>
      <p:bldP spid="316425" grpId="0" animBg="1"/>
      <p:bldP spid="316426" grpId="0" animBg="1"/>
      <p:bldP spid="316427" grpId="0" animBg="1"/>
      <p:bldP spid="316428" grpId="0" animBg="1"/>
      <p:bldP spid="316437" grpId="0" autoUpdateAnimBg="0"/>
      <p:bldP spid="316438" grpId="0" autoUpdateAnimBg="0"/>
      <p:bldP spid="3164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AD30D2-C4CA-44E8-B986-6E2D4696612B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17445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614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2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6156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55" name="AutoShape 15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The Production Function &amp; Technical Efficiency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6158" name="Content Placeholder 2"/>
          <p:cNvSpPr txBox="1">
            <a:spLocks/>
          </p:cNvSpPr>
          <p:nvPr/>
        </p:nvSpPr>
        <p:spPr bwMode="auto">
          <a:xfrm>
            <a:off x="609600" y="15240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</a:rPr>
              <a:t>Technically efficient:  Sets of points in the production function that maximizes output given input (labor)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>
              <a:latin typeface="Calibri" pitchFamily="-109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</a:rPr>
              <a:t>Technically inefficient:  Sets of points that produces less output than possible for a given set of input (labor)</a:t>
            </a:r>
          </a:p>
        </p:txBody>
      </p:sp>
      <p:graphicFrame>
        <p:nvGraphicFramePr>
          <p:cNvPr id="6148" name="Object 16"/>
          <p:cNvGraphicFramePr>
            <a:graphicFrameLocks noChangeAspect="1"/>
          </p:cNvGraphicFramePr>
          <p:nvPr/>
        </p:nvGraphicFramePr>
        <p:xfrm>
          <a:off x="4724400" y="2743200"/>
          <a:ext cx="2209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1" imgW="799920" imgH="203040" progId="Equation.3">
                  <p:embed/>
                </p:oleObj>
              </mc:Choice>
              <mc:Fallback>
                <p:oleObj name="Equation" r:id="rId11" imgW="79992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743200"/>
                        <a:ext cx="22098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7"/>
          <p:cNvGraphicFramePr>
            <a:graphicFrameLocks noChangeAspect="1"/>
          </p:cNvGraphicFramePr>
          <p:nvPr/>
        </p:nvGraphicFramePr>
        <p:xfrm>
          <a:off x="5410200" y="4800600"/>
          <a:ext cx="2143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13" imgW="787320" imgH="203040" progId="Equation.3">
                  <p:embed/>
                </p:oleObj>
              </mc:Choice>
              <mc:Fallback>
                <p:oleObj name="Equation" r:id="rId13" imgW="78732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800600"/>
                        <a:ext cx="21431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BF15EF-55A1-43B6-8BF1-C9DE9539E4DF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17445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717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7178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55" name="AutoShape 15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The Production Function &amp; Technical Efficiency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pic>
        <p:nvPicPr>
          <p:cNvPr id="7180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46482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5F0C07-A73E-4F4E-8075-D763E6120D3B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319495" name="AutoShape 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819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1" name="Picture 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966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Six</a:t>
            </a:r>
          </a:p>
        </p:txBody>
      </p:sp>
      <p:pic>
        <p:nvPicPr>
          <p:cNvPr id="8205" name="Picture 1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503" name="AutoShape 15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0066"/>
                </a:solidFill>
                <a:latin typeface="Calibri" pitchFamily="-109" charset="0"/>
              </a:rPr>
              <a:t>Labor Requirements Function</a:t>
            </a:r>
            <a:endParaRPr lang="en-US" altLang="en-US" sz="32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8207" name="Content Placeholder 2"/>
          <p:cNvSpPr txBox="1">
            <a:spLocks/>
          </p:cNvSpPr>
          <p:nvPr/>
        </p:nvSpPr>
        <p:spPr bwMode="auto">
          <a:xfrm>
            <a:off x="457200" y="1600200"/>
            <a:ext cx="792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dirty="0">
                <a:latin typeface="Calibri" pitchFamily="-109" charset="0"/>
              </a:rPr>
              <a:t>Labor requirements function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altLang="en-US" sz="3200" dirty="0">
              <a:latin typeface="Calibri" pitchFamily="-109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altLang="en-US" sz="3200" dirty="0">
              <a:latin typeface="Calibri" pitchFamily="-109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en-US" sz="3200" dirty="0" smtClean="0">
                <a:latin typeface="Calibri" pitchFamily="-109" charset="0"/>
              </a:rPr>
              <a:t>for production </a:t>
            </a:r>
            <a:r>
              <a:rPr lang="en-US" altLang="en-US" sz="3200" dirty="0" smtClean="0">
                <a:latin typeface="Calibri" pitchFamily="-109" charset="0"/>
              </a:rPr>
              <a:t>function   -   you would have:</a:t>
            </a:r>
            <a:endParaRPr lang="en-US" altLang="en-US" sz="3200" dirty="0">
              <a:latin typeface="Calibri" pitchFamily="-109" charset="0"/>
            </a:endParaRPr>
          </a:p>
        </p:txBody>
      </p:sp>
      <p:graphicFrame>
        <p:nvGraphicFramePr>
          <p:cNvPr id="8196" name="Object 16"/>
          <p:cNvGraphicFramePr>
            <a:graphicFrameLocks noChangeAspect="1"/>
          </p:cNvGraphicFramePr>
          <p:nvPr/>
        </p:nvGraphicFramePr>
        <p:xfrm>
          <a:off x="2971800" y="2362200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11" imgW="609480" imgH="203040" progId="Equation.3">
                  <p:embed/>
                </p:oleObj>
              </mc:Choice>
              <mc:Fallback>
                <p:oleObj name="Equation" r:id="rId11" imgW="60948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362200"/>
                        <a:ext cx="2286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48770"/>
              </p:ext>
            </p:extLst>
          </p:nvPr>
        </p:nvGraphicFramePr>
        <p:xfrm>
          <a:off x="5749131" y="4038600"/>
          <a:ext cx="182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13" imgW="457200" imgH="228600" progId="Equation.3">
                  <p:embed/>
                </p:oleObj>
              </mc:Choice>
              <mc:Fallback>
                <p:oleObj name="Equation" r:id="rId13" imgW="4572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131" y="4038600"/>
                        <a:ext cx="1828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222500"/>
              </p:ext>
            </p:extLst>
          </p:nvPr>
        </p:nvGraphicFramePr>
        <p:xfrm>
          <a:off x="1231900" y="3962400"/>
          <a:ext cx="208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15" imgW="520560" imgH="241200" progId="Equation.3">
                  <p:embed/>
                </p:oleObj>
              </mc:Choice>
              <mc:Fallback>
                <p:oleObj name="Equation" r:id="rId15" imgW="52056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962400"/>
                        <a:ext cx="208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2172</Words>
  <Application>Microsoft Office PowerPoint</Application>
  <PresentationFormat>On-screen Show (4:3)</PresentationFormat>
  <Paragraphs>382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Office Theme</vt:lpstr>
      <vt:lpstr>Clip</vt:lpstr>
      <vt:lpstr>Equation</vt:lpstr>
      <vt:lpstr>Microsoft Word 97 - 2003 Document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Wiley Publishing,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jmanias</dc:creator>
  <cp:lastModifiedBy>Beesley, Scott</cp:lastModifiedBy>
  <cp:revision>19</cp:revision>
  <dcterms:created xsi:type="dcterms:W3CDTF">2010-03-18T15:13:52Z</dcterms:created>
  <dcterms:modified xsi:type="dcterms:W3CDTF">2015-05-11T19:33:00Z</dcterms:modified>
</cp:coreProperties>
</file>