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92" r:id="rId5"/>
    <p:sldId id="293" r:id="rId6"/>
    <p:sldId id="264" r:id="rId7"/>
    <p:sldId id="296" r:id="rId8"/>
    <p:sldId id="297" r:id="rId9"/>
    <p:sldId id="294" r:id="rId10"/>
    <p:sldId id="298" r:id="rId11"/>
    <p:sldId id="266" r:id="rId12"/>
    <p:sldId id="265" r:id="rId13"/>
    <p:sldId id="267" r:id="rId14"/>
    <p:sldId id="299" r:id="rId15"/>
    <p:sldId id="300" r:id="rId16"/>
    <p:sldId id="301" r:id="rId17"/>
    <p:sldId id="302" r:id="rId18"/>
    <p:sldId id="269" r:id="rId19"/>
    <p:sldId id="303" r:id="rId20"/>
    <p:sldId id="270" r:id="rId21"/>
    <p:sldId id="272" r:id="rId22"/>
    <p:sldId id="273" r:id="rId23"/>
    <p:sldId id="274" r:id="rId24"/>
    <p:sldId id="276" r:id="rId25"/>
    <p:sldId id="304" r:id="rId26"/>
    <p:sldId id="277" r:id="rId27"/>
    <p:sldId id="278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33" autoAdjust="0"/>
  </p:normalViewPr>
  <p:slideViewPr>
    <p:cSldViewPr>
      <p:cViewPr>
        <p:scale>
          <a:sx n="97" d="100"/>
          <a:sy n="97" d="100"/>
        </p:scale>
        <p:origin x="-10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4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4354842-C67A-4BCA-84CB-222687756625}" type="datetimeFigureOut">
              <a:rPr lang="en-US" altLang="en-US"/>
              <a:pPr/>
              <a:t>5/11/2015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DFCAA86-A012-41EB-8387-964D14744E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01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BC6AD3-6D6E-4A4E-9B7B-43CFD4F5BC50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35B2D8-70DD-4CD7-A1CB-89460CAB4532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50754-2EB7-476B-A41D-EA5DD10D5D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90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CA35D-F69E-40AE-8D3B-36350571942D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34F26-BB98-454F-8A81-038F9FD04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1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C92C8-FFEA-4562-BD4A-5AF7C3345E1C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E4557-65AF-487A-8FEF-D0594FE9B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79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A4F8F-EA0F-476F-B410-8CD5D8CFA3B5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148BA-FB79-459C-9F7A-84330EF62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62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1AA7C0-B2A2-4460-9CB9-C31055211FB8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78ACC-296D-4106-AFD4-2337D528B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FD6BCD-833B-4A65-9FE7-3AAEAACDA80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3641-8395-4FBF-9BAF-3C80A793D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0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BA842-BA8E-4CCE-9BD2-A695A6915CD3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7CBE1-9160-463B-9DA1-25ADCDECE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0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E3CFA6-9CB3-4216-B2E7-FF86F6A55732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22369-3460-400A-BDC6-989F765DE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6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424E0-618D-4486-9A90-32B3FEA30433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9D8C8-FC3A-4F32-B663-F467894B6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58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F34AA-B2D0-4AB7-9015-9268B119B1EC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E2920-BF87-4DC2-B3F2-D00A3B737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0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03395-D94C-4F98-8C2D-C6F124DA954B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EA09F-DDEB-4036-9E08-40C15B71A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3A5A33B-D235-4B63-9C63-0C552FD9266A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13638" y="446563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89898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5643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5FEBB57-6E2B-4213-9D23-A69D9E1B77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6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2.emf"/><Relationship Id="rId10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5" Type="http://schemas.openxmlformats.org/officeDocument/2006/relationships/image" Target="../media/image35.emf"/><Relationship Id="rId10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4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5" Type="http://schemas.openxmlformats.org/officeDocument/2006/relationships/image" Target="../media/image38.emf"/><Relationship Id="rId10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6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5" Type="http://schemas.openxmlformats.org/officeDocument/2006/relationships/image" Target="../media/image41.emf"/><Relationship Id="rId10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8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image" Target="../media/image45.png"/><Relationship Id="rId5" Type="http://schemas.openxmlformats.org/officeDocument/2006/relationships/image" Target="../media/image44.emf"/><Relationship Id="rId10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6.wmf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47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6.wmf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56.emf"/><Relationship Id="rId15" Type="http://schemas.openxmlformats.org/officeDocument/2006/relationships/image" Target="../media/image45.png"/><Relationship Id="rId10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6.wmf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61.emf"/><Relationship Id="rId15" Type="http://schemas.openxmlformats.org/officeDocument/2006/relationships/image" Target="../media/image45.png"/><Relationship Id="rId10" Type="http://schemas.openxmlformats.org/officeDocument/2006/relationships/image" Target="../media/image58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wmf"/><Relationship Id="rId5" Type="http://schemas.openxmlformats.org/officeDocument/2006/relationships/image" Target="../media/image64.emf"/><Relationship Id="rId10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6.wmf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69.emf"/><Relationship Id="rId15" Type="http://schemas.openxmlformats.org/officeDocument/2006/relationships/image" Target="../media/image70.png"/><Relationship Id="rId10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emf"/><Relationship Id="rId10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9.bin"/><Relationship Id="rId7" Type="http://schemas.openxmlformats.org/officeDocument/2006/relationships/image" Target="../media/image74.emf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slide" Target="slide3.xml"/><Relationship Id="rId4" Type="http://schemas.openxmlformats.org/officeDocument/2006/relationships/image" Target="../media/image71.wmf"/><Relationship Id="rId9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2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wmf"/><Relationship Id="rId5" Type="http://schemas.openxmlformats.org/officeDocument/2006/relationships/image" Target="../media/image77.emf"/><Relationship Id="rId10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4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wmf"/><Relationship Id="rId11" Type="http://schemas.openxmlformats.org/officeDocument/2006/relationships/image" Target="../media/image81.png"/><Relationship Id="rId5" Type="http://schemas.openxmlformats.org/officeDocument/2006/relationships/image" Target="../media/image80.emf"/><Relationship Id="rId10" Type="http://schemas.openxmlformats.org/officeDocument/2006/relationships/image" Target="../media/image79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6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wmf"/><Relationship Id="rId5" Type="http://schemas.openxmlformats.org/officeDocument/2006/relationships/image" Target="../media/image84.emf"/><Relationship Id="rId10" Type="http://schemas.openxmlformats.org/officeDocument/2006/relationships/image" Target="../media/image83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8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wmf"/><Relationship Id="rId11" Type="http://schemas.openxmlformats.org/officeDocument/2006/relationships/image" Target="../media/image88.png"/><Relationship Id="rId5" Type="http://schemas.openxmlformats.org/officeDocument/2006/relationships/image" Target="../media/image87.emf"/><Relationship Id="rId10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0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wmf"/><Relationship Id="rId11" Type="http://schemas.openxmlformats.org/officeDocument/2006/relationships/image" Target="../media/image92.jpeg"/><Relationship Id="rId5" Type="http://schemas.openxmlformats.org/officeDocument/2006/relationships/image" Target="../media/image91.emf"/><Relationship Id="rId10" Type="http://schemas.openxmlformats.org/officeDocument/2006/relationships/image" Target="../media/image90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2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wmf"/><Relationship Id="rId5" Type="http://schemas.openxmlformats.org/officeDocument/2006/relationships/image" Target="../media/image95.emf"/><Relationship Id="rId10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4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wmf"/><Relationship Id="rId11" Type="http://schemas.openxmlformats.org/officeDocument/2006/relationships/image" Target="../media/image99.png"/><Relationship Id="rId5" Type="http://schemas.openxmlformats.org/officeDocument/2006/relationships/image" Target="../media/image98.emf"/><Relationship Id="rId10" Type="http://schemas.openxmlformats.org/officeDocument/2006/relationships/image" Target="../media/image97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6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6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wmf"/><Relationship Id="rId11" Type="http://schemas.openxmlformats.org/officeDocument/2006/relationships/image" Target="../media/image103.png"/><Relationship Id="rId5" Type="http://schemas.openxmlformats.org/officeDocument/2006/relationships/image" Target="../media/image102.emf"/><Relationship Id="rId10" Type="http://schemas.openxmlformats.org/officeDocument/2006/relationships/image" Target="../media/image101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8.bin"/><Relationship Id="rId7" Type="http://schemas.openxmlformats.org/officeDocument/2006/relationships/image" Target="../media/image6.wmf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108.emf"/><Relationship Id="rId10" Type="http://schemas.openxmlformats.org/officeDocument/2006/relationships/image" Target="../media/image105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2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wmf"/><Relationship Id="rId11" Type="http://schemas.openxmlformats.org/officeDocument/2006/relationships/image" Target="../media/image112.png"/><Relationship Id="rId5" Type="http://schemas.openxmlformats.org/officeDocument/2006/relationships/image" Target="../media/image111.emf"/><Relationship Id="rId10" Type="http://schemas.openxmlformats.org/officeDocument/2006/relationships/image" Target="../media/image110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4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wmf"/><Relationship Id="rId5" Type="http://schemas.openxmlformats.org/officeDocument/2006/relationships/image" Target="../media/image115.emf"/><Relationship Id="rId10" Type="http://schemas.openxmlformats.org/officeDocument/2006/relationships/image" Target="../media/image114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7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20.png"/><Relationship Id="rId3" Type="http://schemas.openxmlformats.org/officeDocument/2006/relationships/oleObject" Target="../embeddings/oleObject76.bin"/><Relationship Id="rId7" Type="http://schemas.openxmlformats.org/officeDocument/2006/relationships/image" Target="../media/image6.wmf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8.bin"/><Relationship Id="rId5" Type="http://schemas.openxmlformats.org/officeDocument/2006/relationships/image" Target="../media/image119.emf"/><Relationship Id="rId10" Type="http://schemas.openxmlformats.org/officeDocument/2006/relationships/image" Target="../media/image117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7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wmf"/><Relationship Id="rId11" Type="http://schemas.openxmlformats.org/officeDocument/2006/relationships/image" Target="../media/image124.png"/><Relationship Id="rId5" Type="http://schemas.openxmlformats.org/officeDocument/2006/relationships/image" Target="../media/image123.emf"/><Relationship Id="rId10" Type="http://schemas.openxmlformats.org/officeDocument/2006/relationships/image" Target="../media/image122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81.bin"/><Relationship Id="rId7" Type="http://schemas.openxmlformats.org/officeDocument/2006/relationships/image" Target="../media/image6.wmf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127.emf"/><Relationship Id="rId10" Type="http://schemas.openxmlformats.org/officeDocument/2006/relationships/image" Target="../media/image126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6.wmf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6.bin"/><Relationship Id="rId5" Type="http://schemas.openxmlformats.org/officeDocument/2006/relationships/image" Target="../media/image132.emf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129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3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8.wmf"/><Relationship Id="rId3" Type="http://schemas.openxmlformats.org/officeDocument/2006/relationships/image" Target="../media/image137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8.emf"/><Relationship Id="rId11" Type="http://schemas.openxmlformats.org/officeDocument/2006/relationships/image" Target="../media/image134.emf"/><Relationship Id="rId5" Type="http://schemas.openxmlformats.org/officeDocument/2006/relationships/image" Target="../media/image133.emf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9.bin"/><Relationship Id="rId9" Type="http://schemas.openxmlformats.org/officeDocument/2006/relationships/slide" Target="slide3.xml"/><Relationship Id="rId14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12.emf"/><Relationship Id="rId10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image" Target="../media/image15.emf"/><Relationship Id="rId10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image" Target="../media/image18.emf"/><Relationship Id="rId10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image" Target="../media/image21.emf"/><Relationship Id="rId10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5.emf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6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image" Target="../media/image28.emf"/><Relationship Id="rId10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2C1EEC-54DD-43AB-8163-ABD638DDCDD3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891" name="Rectangle 2" descr="Recycled paper"/>
          <p:cNvSpPr>
            <a:spLocks noChangeArrowheads="1"/>
          </p:cNvSpPr>
          <p:nvPr/>
        </p:nvSpPr>
        <p:spPr bwMode="auto">
          <a:xfrm>
            <a:off x="5562600" y="2590800"/>
            <a:ext cx="3352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latin typeface="Calibri" pitchFamily="34" charset="0"/>
              </a:rPr>
              <a:t>Costs and Cost Minimization</a:t>
            </a:r>
          </a:p>
        </p:txBody>
      </p:sp>
      <p:sp>
        <p:nvSpPr>
          <p:cNvPr id="15" name="Title 14"/>
          <p:cNvSpPr txBox="1">
            <a:spLocks/>
          </p:cNvSpPr>
          <p:nvPr/>
        </p:nvSpPr>
        <p:spPr>
          <a:xfrm>
            <a:off x="5562600" y="304800"/>
            <a:ext cx="33528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7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353"/>
            <a:ext cx="5254307" cy="673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06D649-D8DE-4392-B566-5AEEA0E1164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921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9227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3" name="AutoShape 13"/>
          <p:cNvSpPr>
            <a:spLocks noChangeArrowheads="1"/>
          </p:cNvSpPr>
          <p:nvPr/>
        </p:nvSpPr>
        <p:spPr bwMode="auto">
          <a:xfrm>
            <a:off x="152400" y="152400"/>
            <a:ext cx="89154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 err="1">
                <a:solidFill>
                  <a:srgbClr val="000066"/>
                </a:solidFill>
                <a:latin typeface="Calibri" pitchFamily="34" charset="0"/>
              </a:rPr>
              <a:t>Isocost</a:t>
            </a:r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 Line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990600" y="1676400"/>
            <a:ext cx="4572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/>
              <a:t>w = $10/hour</a:t>
            </a:r>
          </a:p>
          <a:p>
            <a:pPr eaLnBrk="1" hangingPunct="1"/>
            <a:r>
              <a:rPr lang="en-US" altLang="en-US" sz="2800" i="1" dirty="0"/>
              <a:t>r = $20/hour </a:t>
            </a:r>
          </a:p>
          <a:p>
            <a:pPr eaLnBrk="1" hangingPunct="1"/>
            <a:r>
              <a:rPr lang="en-US" altLang="en-US" sz="2800" i="1" dirty="0"/>
              <a:t>TC = $1 million</a:t>
            </a:r>
          </a:p>
          <a:p>
            <a:pPr eaLnBrk="1" hangingPunct="1">
              <a:buFont typeface="Symbol" pitchFamily="18" charset="2"/>
              <a:buChar char="Þ"/>
            </a:pPr>
            <a:r>
              <a:rPr lang="en-US" altLang="en-US" sz="2800" i="1" dirty="0"/>
              <a:t>$1 mil = $10L + $20K</a:t>
            </a:r>
          </a:p>
          <a:p>
            <a:pPr eaLnBrk="1" hangingPunct="1">
              <a:buFont typeface="Symbol" pitchFamily="18" charset="2"/>
              <a:buChar char="Þ"/>
            </a:pPr>
            <a:r>
              <a:rPr lang="en-US" altLang="en-US" sz="2800" i="1" dirty="0"/>
              <a:t>K = $1 mil/20-(10/20)L</a:t>
            </a:r>
          </a:p>
          <a:p>
            <a:pPr eaLnBrk="1" hangingPunct="1">
              <a:buFont typeface="Symbol" pitchFamily="18" charset="2"/>
              <a:buChar char="Þ"/>
            </a:pPr>
            <a:endParaRPr lang="en-US" altLang="en-US" sz="2800" i="1" dirty="0"/>
          </a:p>
          <a:p>
            <a:pPr eaLnBrk="1" hangingPunct="1"/>
            <a:r>
              <a:rPr lang="en-US" altLang="en-US" sz="2800" i="1" dirty="0"/>
              <a:t>Or more generally: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73568"/>
              </p:ext>
            </p:extLst>
          </p:nvPr>
        </p:nvGraphicFramePr>
        <p:xfrm>
          <a:off x="4121150" y="4454525"/>
          <a:ext cx="341788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1231560" imgH="393480" progId="Equation.3">
                  <p:embed/>
                </p:oleObj>
              </mc:Choice>
              <mc:Fallback>
                <p:oleObj name="Equation" r:id="rId11" imgW="1231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454525"/>
                        <a:ext cx="3417888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39443"/>
              </p:ext>
            </p:extLst>
          </p:nvPr>
        </p:nvGraphicFramePr>
        <p:xfrm>
          <a:off x="990600" y="5105400"/>
          <a:ext cx="2819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914400" imgH="203200" progId="Equation.3">
                  <p:embed/>
                </p:oleObj>
              </mc:Choice>
              <mc:Fallback>
                <p:oleObj name="Equation" r:id="rId13" imgW="914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2819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B6EFC9-4365-4759-B081-E4F9E0A0D1E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245" name="Line 2"/>
          <p:cNvSpPr>
            <a:spLocks noChangeShapeType="1"/>
          </p:cNvSpPr>
          <p:nvPr/>
        </p:nvSpPr>
        <p:spPr bwMode="auto">
          <a:xfrm>
            <a:off x="930275" y="5791200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3"/>
          <p:cNvSpPr>
            <a:spLocks noChangeShapeType="1"/>
          </p:cNvSpPr>
          <p:nvPr/>
        </p:nvSpPr>
        <p:spPr bwMode="auto">
          <a:xfrm flipV="1">
            <a:off x="930275" y="1190625"/>
            <a:ext cx="0" cy="460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6324600" y="56800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L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423863" y="10668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K</a:t>
            </a: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930275" y="2438400"/>
            <a:ext cx="335280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930275" y="3581400"/>
            <a:ext cx="22098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930275" y="1371600"/>
            <a:ext cx="441960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2971800" y="5908675"/>
            <a:ext cx="305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TC</a:t>
            </a:r>
            <a:r>
              <a:rPr lang="en-GB" altLang="en-US" sz="2400" b="1" baseline="-25000">
                <a:latin typeface="Calibri" pitchFamily="34" charset="0"/>
              </a:rPr>
              <a:t>0</a:t>
            </a:r>
            <a:r>
              <a:rPr lang="en-GB" altLang="en-US" sz="2400" b="1">
                <a:latin typeface="Calibri" pitchFamily="34" charset="0"/>
              </a:rPr>
              <a:t>/w  TC</a:t>
            </a:r>
            <a:r>
              <a:rPr lang="en-GB" altLang="en-US" sz="2400" b="1" baseline="-25000">
                <a:latin typeface="Calibri" pitchFamily="34" charset="0"/>
              </a:rPr>
              <a:t>1</a:t>
            </a:r>
            <a:r>
              <a:rPr lang="en-GB" altLang="en-US" sz="2400" b="1">
                <a:latin typeface="Calibri" pitchFamily="34" charset="0"/>
              </a:rPr>
              <a:t>/w   TC</a:t>
            </a:r>
            <a:r>
              <a:rPr lang="en-GB" altLang="en-US" sz="2400" b="1" baseline="-25000">
                <a:latin typeface="Calibri" pitchFamily="34" charset="0"/>
              </a:rPr>
              <a:t>2</a:t>
            </a:r>
            <a:r>
              <a:rPr lang="en-GB" altLang="en-US" sz="2400" b="1">
                <a:latin typeface="Calibri" pitchFamily="34" charset="0"/>
              </a:rPr>
              <a:t>/w</a:t>
            </a:r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1728788" y="182245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TC</a:t>
            </a:r>
            <a:r>
              <a:rPr lang="en-GB" altLang="en-US" sz="2400" b="1" baseline="-25000">
                <a:latin typeface="Calibri" pitchFamily="34" charset="0"/>
              </a:rPr>
              <a:t>2</a:t>
            </a:r>
            <a:r>
              <a:rPr lang="en-GB" altLang="en-US" sz="2400" b="1">
                <a:latin typeface="Calibri" pitchFamily="34" charset="0"/>
              </a:rPr>
              <a:t>/r</a:t>
            </a:r>
          </a:p>
        </p:txBody>
      </p:sp>
      <p:sp>
        <p:nvSpPr>
          <p:cNvPr id="10254" name="Text Box 11"/>
          <p:cNvSpPr txBox="1">
            <a:spLocks noChangeArrowheads="1"/>
          </p:cNvSpPr>
          <p:nvPr/>
        </p:nvSpPr>
        <p:spPr bwMode="auto">
          <a:xfrm>
            <a:off x="0" y="2174875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TC</a:t>
            </a:r>
            <a:r>
              <a:rPr lang="en-GB" altLang="en-US" sz="2400" b="1" baseline="-25000">
                <a:latin typeface="Calibri" pitchFamily="34" charset="0"/>
              </a:rPr>
              <a:t>1</a:t>
            </a:r>
            <a:r>
              <a:rPr lang="en-GB" altLang="en-US" sz="2400" b="1">
                <a:latin typeface="Calibri" pitchFamily="34" charset="0"/>
              </a:rPr>
              <a:t>/r</a:t>
            </a:r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0" y="3165475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TC</a:t>
            </a:r>
            <a:r>
              <a:rPr lang="en-GB" altLang="en-US" sz="2400" b="1" baseline="-25000">
                <a:latin typeface="Calibri" pitchFamily="34" charset="0"/>
              </a:rPr>
              <a:t>0</a:t>
            </a:r>
            <a:r>
              <a:rPr lang="en-GB" altLang="en-US" sz="2400" b="1">
                <a:latin typeface="Calibri" pitchFamily="34" charset="0"/>
              </a:rPr>
              <a:t>/r</a:t>
            </a:r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 flipH="1">
            <a:off x="3140075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 flipH="1">
            <a:off x="2682875" y="28956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 flipH="1">
            <a:off x="2378075" y="2895600"/>
            <a:ext cx="1219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Text Box 16"/>
          <p:cNvSpPr txBox="1">
            <a:spLocks noChangeArrowheads="1"/>
          </p:cNvSpPr>
          <p:nvPr/>
        </p:nvSpPr>
        <p:spPr bwMode="auto">
          <a:xfrm>
            <a:off x="3671888" y="3200400"/>
            <a:ext cx="176212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+mn-lt"/>
              </a:rPr>
              <a:t>Slope = -w/r</a:t>
            </a:r>
          </a:p>
        </p:txBody>
      </p:sp>
      <p:sp>
        <p:nvSpPr>
          <p:cNvPr id="370705" name="Line 17"/>
          <p:cNvSpPr>
            <a:spLocks noChangeShapeType="1"/>
          </p:cNvSpPr>
          <p:nvPr/>
        </p:nvSpPr>
        <p:spPr bwMode="auto">
          <a:xfrm flipV="1">
            <a:off x="4657725" y="1216025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5891213" y="1593850"/>
            <a:ext cx="1446212" cy="1006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000" b="1">
                <a:latin typeface="Calibri" pitchFamily="34" charset="0"/>
              </a:rPr>
              <a:t>Direction of increase in total cost</a:t>
            </a:r>
            <a:endParaRPr lang="en-GB" altLang="en-US" sz="2000">
              <a:latin typeface="Calibri" pitchFamily="34" charset="0"/>
            </a:endParaRPr>
          </a:p>
        </p:txBody>
      </p:sp>
      <p:sp>
        <p:nvSpPr>
          <p:cNvPr id="37070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024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3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5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0267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716" name="AutoShape 2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Isocost Lines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43600" y="3048000"/>
            <a:ext cx="2895600" cy="1981200"/>
          </a:xfrm>
          <a:prstGeom prst="rect">
            <a:avLst/>
          </a:prstGeom>
        </p:spPr>
        <p:txBody>
          <a:bodyPr/>
          <a:lstStyle/>
          <a:p>
            <a:pPr indent="-342900" eaLnBrk="0" hangingPunct="0">
              <a:spcBef>
                <a:spcPts val="0"/>
              </a:spcBef>
              <a:defRPr/>
            </a:pPr>
            <a:r>
              <a:rPr lang="en-US" sz="2400" dirty="0">
                <a:latin typeface="+mn-lt"/>
              </a:rPr>
              <a:t>Combinations of labor and capital that yields the same total cost for the firm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animBg="1"/>
      <p:bldP spid="370695" grpId="0" animBg="1"/>
      <p:bldP spid="370696" grpId="0" animBg="1"/>
      <p:bldP spid="370701" grpId="0" animBg="1"/>
      <p:bldP spid="370702" grpId="0" animBg="1"/>
      <p:bldP spid="370703" grpId="0" animBg="1"/>
      <p:bldP spid="370704" grpId="0" animBg="1" autoUpdateAnimBg="0"/>
      <p:bldP spid="370705" grpId="0" animBg="1"/>
      <p:bldP spid="37070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9D8FB7-BA7F-45EE-B32E-B51CF4662C31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126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1274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485775" y="1325563"/>
            <a:ext cx="4564063" cy="34798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200">
                <a:latin typeface="Calibri" pitchFamily="34" charset="0"/>
              </a:rPr>
              <a:t>Suppose that a firm’s owners wish to minimize costs</a:t>
            </a:r>
          </a:p>
          <a:p>
            <a:pPr algn="just" eaLnBrk="1" hangingPunct="1"/>
            <a:endParaRPr lang="en-US" altLang="en-US" sz="2200">
              <a:latin typeface="Calibri" pitchFamily="34" charset="0"/>
            </a:endParaRPr>
          </a:p>
          <a:p>
            <a:pPr algn="just" eaLnBrk="1" hangingPunct="1"/>
            <a:r>
              <a:rPr lang="en-US" altLang="en-US" sz="2200">
                <a:latin typeface="Calibri" pitchFamily="34" charset="0"/>
              </a:rPr>
              <a:t>Let the desired output be Q</a:t>
            </a:r>
            <a:r>
              <a:rPr lang="en-US" altLang="en-US" sz="2200" baseline="-25000">
                <a:latin typeface="Calibri" pitchFamily="34" charset="0"/>
              </a:rPr>
              <a:t>0</a:t>
            </a:r>
          </a:p>
          <a:p>
            <a:pPr algn="just" eaLnBrk="1" hangingPunct="1"/>
            <a:endParaRPr lang="en-US" altLang="en-US" sz="2200">
              <a:latin typeface="Calibri" pitchFamily="34" charset="0"/>
            </a:endParaRPr>
          </a:p>
          <a:p>
            <a:pPr algn="just" eaLnBrk="1" hangingPunct="1"/>
            <a:r>
              <a:rPr lang="en-US" altLang="en-US" sz="2200">
                <a:latin typeface="Calibri" pitchFamily="34" charset="0"/>
              </a:rPr>
              <a:t>Technology: Q = f(L,K)</a:t>
            </a:r>
          </a:p>
          <a:p>
            <a:pPr algn="just" eaLnBrk="1" hangingPunct="1"/>
            <a:endParaRPr lang="en-US" altLang="en-US" sz="2200">
              <a:latin typeface="Calibri" pitchFamily="34" charset="0"/>
            </a:endParaRPr>
          </a:p>
          <a:p>
            <a:pPr algn="just" eaLnBrk="1" hangingPunct="1"/>
            <a:r>
              <a:rPr lang="en-US" altLang="en-US" sz="2200">
                <a:latin typeface="Calibri" pitchFamily="34" charset="0"/>
              </a:rPr>
              <a:t>Owner’s problem: min TC = rK + wL</a:t>
            </a:r>
          </a:p>
          <a:p>
            <a:pPr lvl="1" algn="just" eaLnBrk="1" hangingPunct="1">
              <a:buFontTx/>
              <a:buChar char="•"/>
            </a:pPr>
            <a:r>
              <a:rPr lang="en-US" altLang="en-US" sz="2200">
                <a:latin typeface="Calibri" pitchFamily="34" charset="0"/>
              </a:rPr>
              <a:t> K,L</a:t>
            </a:r>
          </a:p>
          <a:p>
            <a:pPr lvl="1" algn="just" eaLnBrk="1" hangingPunct="1">
              <a:buFontTx/>
              <a:buChar char="•"/>
            </a:pPr>
            <a:r>
              <a:rPr lang="en-US" altLang="en-US" sz="2200">
                <a:latin typeface="Calibri" pitchFamily="34" charset="0"/>
              </a:rPr>
              <a:t> Subject to Q</a:t>
            </a:r>
            <a:r>
              <a:rPr lang="en-US" altLang="en-US" sz="2200" baseline="-25000">
                <a:latin typeface="Calibri" pitchFamily="34" charset="0"/>
              </a:rPr>
              <a:t>0</a:t>
            </a:r>
            <a:r>
              <a:rPr lang="en-US" altLang="en-US" sz="2200">
                <a:latin typeface="Calibri" pitchFamily="34" charset="0"/>
              </a:rPr>
              <a:t> = f(L,K)</a:t>
            </a:r>
          </a:p>
        </p:txBody>
      </p:sp>
      <p:sp>
        <p:nvSpPr>
          <p:cNvPr id="36865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5605463" y="2895600"/>
            <a:ext cx="2430462" cy="15700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TC = rK + wL …or…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K = TC/r – (w/r)L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is the </a:t>
            </a:r>
            <a:r>
              <a:rPr lang="en-US" altLang="en-US" sz="2400" b="1">
                <a:latin typeface="Calibri" pitchFamily="34" charset="0"/>
              </a:rPr>
              <a:t>isocost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B4B306-7B0E-4526-BC13-7FEE4D00B56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229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2298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2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609600" y="1219200"/>
            <a:ext cx="8001000" cy="4832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800">
                <a:latin typeface="Calibri" pitchFamily="34" charset="0"/>
              </a:rPr>
              <a:t> Cost minimization subject to satisfaction of the isoquant equation: Q</a:t>
            </a:r>
            <a:r>
              <a:rPr lang="en-US" altLang="en-US" sz="2800" baseline="-25000">
                <a:latin typeface="Calibri" pitchFamily="34" charset="0"/>
              </a:rPr>
              <a:t>0</a:t>
            </a:r>
            <a:r>
              <a:rPr lang="en-US" altLang="en-US" sz="2800">
                <a:latin typeface="Calibri" pitchFamily="34" charset="0"/>
              </a:rPr>
              <a:t> = f(L,K)</a:t>
            </a:r>
          </a:p>
          <a:p>
            <a:pPr lvl="2" algn="just" eaLnBrk="1" hangingPunct="1">
              <a:buFontTx/>
              <a:buChar char="•"/>
            </a:pPr>
            <a:endParaRPr lang="en-US" altLang="en-US" sz="2800">
              <a:latin typeface="Calibri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800">
                <a:latin typeface="Calibri" pitchFamily="34" charset="0"/>
              </a:rPr>
              <a:t> Note: analogous to expenditure minimization for the consumer</a:t>
            </a:r>
          </a:p>
          <a:p>
            <a:pPr algn="just" eaLnBrk="1" hangingPunct="1">
              <a:buFontTx/>
              <a:buChar char="•"/>
            </a:pPr>
            <a:endParaRPr lang="en-US" altLang="en-US" sz="2800">
              <a:latin typeface="Calibri" pitchFamily="34" charset="0"/>
            </a:endParaRPr>
          </a:p>
          <a:p>
            <a:pPr eaLnBrk="1" hangingPunct="1"/>
            <a:r>
              <a:rPr lang="en-US" altLang="en-US" sz="2800" b="1">
                <a:solidFill>
                  <a:srgbClr val="000066"/>
                </a:solidFill>
                <a:latin typeface="Calibri" pitchFamily="34" charset="0"/>
              </a:rPr>
              <a:t>Tangency Condition:</a:t>
            </a:r>
          </a:p>
          <a:p>
            <a:pPr lvl="2" algn="just" eaLnBrk="1" hangingPunct="1">
              <a:buFontTx/>
              <a:buChar char="•"/>
            </a:pPr>
            <a:endParaRPr lang="en-US" altLang="en-US" sz="2800" b="1">
              <a:solidFill>
                <a:srgbClr val="000066"/>
              </a:solidFill>
              <a:latin typeface="Calibri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800">
                <a:latin typeface="Calibri" pitchFamily="34" charset="0"/>
              </a:rPr>
              <a:t> MRTS</a:t>
            </a:r>
            <a:r>
              <a:rPr lang="en-US" altLang="en-US" sz="2800" baseline="-25000">
                <a:latin typeface="Calibri" pitchFamily="34" charset="0"/>
              </a:rPr>
              <a:t>L,K</a:t>
            </a:r>
            <a:r>
              <a:rPr lang="en-US" altLang="en-US" sz="2800">
                <a:latin typeface="Calibri" pitchFamily="34" charset="0"/>
              </a:rPr>
              <a:t> = -MP</a:t>
            </a:r>
            <a:r>
              <a:rPr lang="en-US" altLang="en-US" sz="2800" baseline="-25000">
                <a:latin typeface="Calibri" pitchFamily="34" charset="0"/>
              </a:rPr>
              <a:t>L</a:t>
            </a:r>
            <a:r>
              <a:rPr lang="en-US" altLang="en-US" sz="2800">
                <a:latin typeface="Calibri" pitchFamily="34" charset="0"/>
              </a:rPr>
              <a:t>/MP</a:t>
            </a:r>
            <a:r>
              <a:rPr lang="en-US" altLang="en-US" sz="2800" baseline="-25000">
                <a:latin typeface="Calibri" pitchFamily="34" charset="0"/>
              </a:rPr>
              <a:t>K</a:t>
            </a:r>
            <a:r>
              <a:rPr lang="en-US" altLang="en-US" sz="2800">
                <a:latin typeface="Calibri" pitchFamily="34" charset="0"/>
              </a:rPr>
              <a:t> = -w/r  (or)  MP</a:t>
            </a:r>
            <a:r>
              <a:rPr lang="en-US" altLang="en-US" sz="2800" baseline="-25000">
                <a:latin typeface="Calibri" pitchFamily="34" charset="0"/>
              </a:rPr>
              <a:t>L</a:t>
            </a:r>
            <a:r>
              <a:rPr lang="en-US" altLang="en-US" sz="2800">
                <a:latin typeface="Calibri" pitchFamily="34" charset="0"/>
              </a:rPr>
              <a:t>/w = MP</a:t>
            </a:r>
            <a:r>
              <a:rPr lang="en-US" altLang="en-US" sz="2800" baseline="-25000">
                <a:latin typeface="Calibri" pitchFamily="34" charset="0"/>
              </a:rPr>
              <a:t>K</a:t>
            </a:r>
            <a:r>
              <a:rPr lang="en-US" altLang="en-US" sz="2800">
                <a:latin typeface="Calibri" pitchFamily="34" charset="0"/>
              </a:rPr>
              <a:t>/r</a:t>
            </a:r>
          </a:p>
          <a:p>
            <a:pPr algn="just" eaLnBrk="1" hangingPunct="1">
              <a:buFontTx/>
              <a:buChar char="•"/>
            </a:pPr>
            <a:endParaRPr lang="en-US" altLang="en-US" sz="2800">
              <a:latin typeface="Calibri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800">
                <a:latin typeface="Calibri" pitchFamily="34" charset="0"/>
              </a:rPr>
              <a:t>Constraint: Q</a:t>
            </a:r>
            <a:r>
              <a:rPr lang="en-US" altLang="en-US" sz="2800" baseline="-25000">
                <a:latin typeface="Calibri" pitchFamily="34" charset="0"/>
              </a:rPr>
              <a:t>0</a:t>
            </a:r>
            <a:r>
              <a:rPr lang="en-US" altLang="en-US" sz="2800">
                <a:latin typeface="Calibri" pitchFamily="34" charset="0"/>
              </a:rPr>
              <a:t> = f(K,L)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46C7C2-5D77-417E-BB93-5D53CC03275C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331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3322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2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562600" y="1600200"/>
            <a:ext cx="3429000" cy="4724400"/>
          </a:xfrm>
          <a:prstGeom prst="rect">
            <a:avLst/>
          </a:prstGeom>
        </p:spPr>
        <p:txBody>
          <a:bodyPr/>
          <a:lstStyle>
            <a:lvl1pPr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>
                <a:latin typeface="Calibri" pitchFamily="34" charset="0"/>
              </a:rPr>
              <a:t>Solution to cost minimization:</a:t>
            </a:r>
          </a:p>
          <a:p>
            <a:endParaRPr lang="en-US" altLang="en-US" sz="2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en-US" sz="2600">
                <a:latin typeface="Calibri" pitchFamily="34" charset="0"/>
              </a:rPr>
              <a:t>Point where isoquant is just tangent to isocost line (A)</a:t>
            </a:r>
          </a:p>
          <a:p>
            <a:pPr>
              <a:buFont typeface="Arial" charset="0"/>
              <a:buChar char="•"/>
            </a:pPr>
            <a:r>
              <a:rPr lang="en-US" altLang="en-US" sz="2600">
                <a:latin typeface="Calibri" pitchFamily="34" charset="0"/>
              </a:rPr>
              <a:t>G – Technically Inefficient</a:t>
            </a:r>
          </a:p>
          <a:p>
            <a:pPr>
              <a:buFont typeface="Arial" charset="0"/>
              <a:buChar char="•"/>
            </a:pPr>
            <a:r>
              <a:rPr lang="en-US" altLang="en-US" sz="2600">
                <a:latin typeface="Calibri" pitchFamily="34" charset="0"/>
              </a:rPr>
              <a:t>E &amp; F – Technically Efficient but do not minimize cost</a:t>
            </a:r>
          </a:p>
          <a:p>
            <a:endParaRPr lang="en-US" altLang="en-US" sz="2800">
              <a:latin typeface="Calibri" pitchFamily="34" charset="0"/>
            </a:endParaRPr>
          </a:p>
        </p:txBody>
      </p:sp>
      <p:pic>
        <p:nvPicPr>
          <p:cNvPr id="1332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45624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1F6A63-5E60-4F1B-B6AB-8024766148C6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433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5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4349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2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4351" name="Content Placeholder 2"/>
          <p:cNvSpPr txBox="1">
            <a:spLocks/>
          </p:cNvSpPr>
          <p:nvPr/>
        </p:nvSpPr>
        <p:spPr bwMode="auto">
          <a:xfrm>
            <a:off x="609600" y="1295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000">
                <a:latin typeface="Calibri" pitchFamily="34" charset="0"/>
              </a:rPr>
              <a:t>Solution to cost minimization:</a:t>
            </a:r>
          </a:p>
          <a:p>
            <a:endParaRPr lang="en-US" altLang="en-US" sz="3000">
              <a:latin typeface="Calibri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sz="2800">
                <a:latin typeface="Calibri" pitchFamily="34" charset="0"/>
              </a:rPr>
              <a:t> Slope of isoquant = slope of isocost line</a:t>
            </a: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/>
            <a:r>
              <a:rPr lang="en-US" altLang="en-US" sz="2800">
                <a:latin typeface="Calibri" pitchFamily="34" charset="0"/>
              </a:rPr>
              <a:t>				(or)</a:t>
            </a: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/>
            <a:endParaRPr lang="en-US" altLang="en-US" sz="2800">
              <a:latin typeface="Calibri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sz="2800">
                <a:latin typeface="Calibri" pitchFamily="34" charset="0"/>
              </a:rPr>
              <a:t> Ratio of marginal products = ratio of input prices</a:t>
            </a:r>
          </a:p>
          <a:p>
            <a:endParaRPr lang="en-US" altLang="en-US" sz="2800">
              <a:latin typeface="Calibri" pitchFamily="34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600200" y="2743200"/>
          <a:ext cx="2524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1" imgW="1002960" imgH="393480" progId="Equation.3">
                  <p:embed/>
                </p:oleObj>
              </mc:Choice>
              <mc:Fallback>
                <p:oleObj name="Equation" r:id="rId11" imgW="1002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25241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410200" y="2743200"/>
          <a:ext cx="1828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3" imgW="647640" imgH="431640" progId="Equation.3">
                  <p:embed/>
                </p:oleObj>
              </mc:Choice>
              <mc:Fallback>
                <p:oleObj name="Equation" r:id="rId13" imgW="647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43200"/>
                        <a:ext cx="18288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429000" y="4800600"/>
          <a:ext cx="22955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5" imgW="812520" imgH="393480" progId="Equation.3">
                  <p:embed/>
                </p:oleObj>
              </mc:Choice>
              <mc:Fallback>
                <p:oleObj name="Equation" r:id="rId15" imgW="8125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229552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C86451-5A04-4DF9-B44D-7509E9D20611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536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8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5372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2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5374" name="Content Placeholder 2"/>
          <p:cNvSpPr txBox="1">
            <a:spLocks/>
          </p:cNvSpPr>
          <p:nvPr/>
        </p:nvSpPr>
        <p:spPr bwMode="auto">
          <a:xfrm>
            <a:off x="152400" y="1828800"/>
            <a:ext cx="4648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4" charset="0"/>
              </a:rPr>
              <a:t>At point 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4" charset="0"/>
              </a:rPr>
              <a:t>This implies the firm could spend an additional dollar on labor and save more than a dollar by reducing its employment of capital and keep output constant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2819400" y="1752600"/>
          <a:ext cx="1828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1" imgW="647640" imgH="431640" progId="Equation.3">
                  <p:embed/>
                </p:oleObj>
              </mc:Choice>
              <mc:Fallback>
                <p:oleObj name="Equation" r:id="rId11" imgW="647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18288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5033963" y="1828800"/>
          <a:ext cx="30495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13" imgW="1079280" imgH="393480" progId="Equation.3">
                  <p:embed/>
                </p:oleObj>
              </mc:Choice>
              <mc:Fallback>
                <p:oleObj name="Equation" r:id="rId13" imgW="10792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1828800"/>
                        <a:ext cx="3049587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5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43434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F80A3F-8E96-4EE0-8C0A-82A4B32B5973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638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6396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2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6398" name="Content Placeholder 2"/>
          <p:cNvSpPr txBox="1">
            <a:spLocks/>
          </p:cNvSpPr>
          <p:nvPr/>
        </p:nvSpPr>
        <p:spPr bwMode="auto">
          <a:xfrm>
            <a:off x="228600" y="1828800"/>
            <a:ext cx="4648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4" charset="0"/>
              </a:rPr>
              <a:t>At point F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4" charset="0"/>
              </a:rPr>
              <a:t>This implies the firm could spend an additional dollar on capital and save more than a dollar by reducing its employment of labor and keep output constant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836863" y="1752600"/>
          <a:ext cx="17938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1" imgW="634680" imgH="431640" progId="Equation.3">
                  <p:embed/>
                </p:oleObj>
              </mc:Choice>
              <mc:Fallback>
                <p:oleObj name="Equation" r:id="rId11" imgW="634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752600"/>
                        <a:ext cx="179387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033963" y="1828800"/>
          <a:ext cx="30495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3" imgW="1079280" imgH="393480" progId="Equation.3">
                  <p:embed/>
                </p:oleObj>
              </mc:Choice>
              <mc:Fallback>
                <p:oleObj name="Equation" r:id="rId13" imgW="1079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1828800"/>
                        <a:ext cx="3049587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9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41052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AAE43C-15E1-417B-B6E0-FC8247744395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376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41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7418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7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Interior Solution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73774" name="Rectangle 14"/>
          <p:cNvSpPr>
            <a:spLocks noChangeArrowheads="1"/>
          </p:cNvSpPr>
          <p:nvPr/>
        </p:nvSpPr>
        <p:spPr bwMode="auto">
          <a:xfrm>
            <a:off x="3084513" y="1624013"/>
            <a:ext cx="3175000" cy="26781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Q = 50L</a:t>
            </a:r>
            <a:r>
              <a:rPr lang="en-US" altLang="en-US" sz="2400" baseline="30000">
                <a:latin typeface="Calibri" pitchFamily="34" charset="0"/>
              </a:rPr>
              <a:t>1/2</a:t>
            </a:r>
            <a:r>
              <a:rPr lang="en-US" altLang="en-US" sz="2400">
                <a:latin typeface="Calibri" pitchFamily="34" charset="0"/>
              </a:rPr>
              <a:t>K</a:t>
            </a:r>
            <a:r>
              <a:rPr lang="en-US" altLang="en-US" sz="2400" baseline="30000">
                <a:latin typeface="Calibri" pitchFamily="34" charset="0"/>
              </a:rPr>
              <a:t>1/2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MP</a:t>
            </a:r>
            <a:r>
              <a:rPr lang="en-US" altLang="en-US" sz="2400" baseline="-25000">
                <a:latin typeface="Calibri" pitchFamily="34" charset="0"/>
              </a:rPr>
              <a:t>L</a:t>
            </a:r>
            <a:r>
              <a:rPr lang="en-US" altLang="en-US" sz="2400">
                <a:latin typeface="Calibri" pitchFamily="34" charset="0"/>
              </a:rPr>
              <a:t> = 25L</a:t>
            </a:r>
            <a:r>
              <a:rPr lang="en-US" altLang="en-US" sz="2400" baseline="30000">
                <a:latin typeface="Calibri" pitchFamily="34" charset="0"/>
              </a:rPr>
              <a:t>-1/2</a:t>
            </a:r>
            <a:r>
              <a:rPr lang="en-US" altLang="en-US" sz="2400">
                <a:latin typeface="Calibri" pitchFamily="34" charset="0"/>
              </a:rPr>
              <a:t>K</a:t>
            </a:r>
            <a:r>
              <a:rPr lang="en-US" altLang="en-US" sz="2400" baseline="30000">
                <a:latin typeface="Calibri" pitchFamily="34" charset="0"/>
              </a:rPr>
              <a:t>1/2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MP</a:t>
            </a:r>
            <a:r>
              <a:rPr lang="en-US" altLang="en-US" sz="2400" baseline="-25000">
                <a:latin typeface="Calibri" pitchFamily="34" charset="0"/>
              </a:rPr>
              <a:t>K</a:t>
            </a:r>
            <a:r>
              <a:rPr lang="en-US" altLang="en-US" sz="2400">
                <a:latin typeface="Calibri" pitchFamily="34" charset="0"/>
              </a:rPr>
              <a:t> = 25L</a:t>
            </a:r>
            <a:r>
              <a:rPr lang="en-US" altLang="en-US" sz="2400" baseline="30000">
                <a:latin typeface="Calibri" pitchFamily="34" charset="0"/>
              </a:rPr>
              <a:t>1/2</a:t>
            </a:r>
            <a:r>
              <a:rPr lang="en-US" altLang="en-US" sz="2400">
                <a:latin typeface="Calibri" pitchFamily="34" charset="0"/>
              </a:rPr>
              <a:t>K</a:t>
            </a:r>
            <a:r>
              <a:rPr lang="en-US" altLang="en-US" sz="2400" baseline="30000">
                <a:latin typeface="Calibri" pitchFamily="34" charset="0"/>
              </a:rPr>
              <a:t>-1/2</a:t>
            </a:r>
          </a:p>
          <a:p>
            <a:pPr lvl="2"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w = $5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r = $20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Q</a:t>
            </a:r>
            <a:r>
              <a:rPr lang="en-US" altLang="en-US" sz="2400" baseline="-25000">
                <a:latin typeface="Calibri" pitchFamily="34" charset="0"/>
              </a:rPr>
              <a:t>0</a:t>
            </a:r>
            <a:r>
              <a:rPr lang="en-US" altLang="en-US" sz="2400">
                <a:latin typeface="Calibri" pitchFamily="34" charset="0"/>
              </a:rPr>
              <a:t> = 1000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2403475" y="4691063"/>
            <a:ext cx="4572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MP</a:t>
            </a:r>
            <a:r>
              <a:rPr lang="en-US" altLang="en-US" baseline="-25000">
                <a:latin typeface="Calibri" pitchFamily="34" charset="0"/>
              </a:rPr>
              <a:t>L</a:t>
            </a:r>
            <a:r>
              <a:rPr lang="en-US" altLang="en-US">
                <a:latin typeface="Calibri" pitchFamily="34" charset="0"/>
              </a:rPr>
              <a:t>/MP</a:t>
            </a:r>
            <a:r>
              <a:rPr lang="en-US" altLang="en-US" baseline="-25000">
                <a:latin typeface="Calibri" pitchFamily="34" charset="0"/>
              </a:rPr>
              <a:t>K</a:t>
            </a:r>
            <a:r>
              <a:rPr lang="en-US" altLang="en-US">
                <a:latin typeface="Calibri" pitchFamily="34" charset="0"/>
              </a:rPr>
              <a:t> = K/L  =&gt; K/L = 5/20…or…L=4K</a:t>
            </a:r>
          </a:p>
          <a:p>
            <a:pPr eaLnBrk="1" hangingPunct="1"/>
            <a:r>
              <a:rPr lang="en-US" altLang="en-US">
                <a:latin typeface="Calibri" pitchFamily="34" charset="0"/>
              </a:rPr>
              <a:t>1000 = 50L</a:t>
            </a:r>
            <a:r>
              <a:rPr lang="en-US" altLang="en-US" baseline="30000">
                <a:latin typeface="Calibri" pitchFamily="34" charset="0"/>
              </a:rPr>
              <a:t>1/2</a:t>
            </a:r>
            <a:r>
              <a:rPr lang="en-US" altLang="en-US">
                <a:latin typeface="Calibri" pitchFamily="34" charset="0"/>
              </a:rPr>
              <a:t>K</a:t>
            </a:r>
            <a:r>
              <a:rPr lang="en-US" altLang="en-US" baseline="30000">
                <a:latin typeface="Calibri" pitchFamily="34" charset="0"/>
              </a:rPr>
              <a:t>1/2</a:t>
            </a:r>
            <a:r>
              <a:rPr lang="en-US" altLang="en-US">
                <a:latin typeface="Calibri" pitchFamily="34" charset="0"/>
              </a:rPr>
              <a:t> </a:t>
            </a:r>
          </a:p>
          <a:p>
            <a:pPr lvl="2" eaLnBrk="1" hangingPunct="1"/>
            <a:endParaRPr lang="en-US" altLang="en-US">
              <a:latin typeface="Calibri" pitchFamily="34" charset="0"/>
            </a:endParaRPr>
          </a:p>
          <a:p>
            <a:pPr eaLnBrk="1" hangingPunct="1"/>
            <a:r>
              <a:rPr lang="en-US" altLang="en-US">
                <a:latin typeface="Calibri" pitchFamily="34" charset="0"/>
              </a:rPr>
              <a:t>K = 10; L = 40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1AA511-747A-4ABD-A458-C4B2D889078F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376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843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8444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7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Corner Solution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1371600"/>
            <a:ext cx="37338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The cost-minimizing input combination for producing Q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units of output occurs at point A where the firms uses no capital.  At this corner point the isocost line is flatter than the isoquant.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33400" y="4419600"/>
          <a:ext cx="2205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1" imgW="1041120" imgH="431640" progId="Equation.3">
                  <p:embed/>
                </p:oleObj>
              </mc:Choice>
              <mc:Fallback>
                <p:oleObj name="Equation" r:id="rId11" imgW="1041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22050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7200" y="5410200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3" imgW="1104840" imgH="393480" progId="Equation.3">
                  <p:embed/>
                </p:oleObj>
              </mc:Choice>
              <mc:Fallback>
                <p:oleObj name="Equation" r:id="rId13" imgW="1104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0200"/>
                        <a:ext cx="256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7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r="9006"/>
          <a:stretch>
            <a:fillRect/>
          </a:stretch>
        </p:blipFill>
        <p:spPr bwMode="auto">
          <a:xfrm>
            <a:off x="4114800" y="2133600"/>
            <a:ext cx="48768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2ABD7A-A1BC-447A-ADCC-8F2E6B965A8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38690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Chapter Seven Overview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138691" name="Text Box 3" descr="Newsprint"/>
          <p:cNvSpPr txBox="1">
            <a:spLocks noChangeArrowheads="1"/>
          </p:cNvSpPr>
          <p:nvPr/>
        </p:nvSpPr>
        <p:spPr bwMode="auto">
          <a:xfrm>
            <a:off x="2119313" y="1865313"/>
            <a:ext cx="5334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1.  What are Costs?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2.  Long Run Cost Minimization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The constraint minimization problem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Comparative statics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Input demands</a:t>
            </a:r>
          </a:p>
          <a:p>
            <a:pPr eaLnBrk="1" hangingPunct="1">
              <a:buFontTx/>
              <a:buAutoNum type="arabicPeriod" startAt="3"/>
            </a:pPr>
            <a:endParaRPr lang="en-US" altLang="en-US" sz="2000" i="1">
              <a:latin typeface="Calibri" pitchFamily="34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34" charset="0"/>
              </a:rPr>
              <a:t>Short Run Cost Minimization</a:t>
            </a:r>
          </a:p>
        </p:txBody>
      </p:sp>
      <p:sp>
        <p:nvSpPr>
          <p:cNvPr id="113869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02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03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378135-E4CB-40F3-B822-C3B543CB3FC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3263900" y="1274763"/>
            <a:ext cx="2046288" cy="2225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Calibri" pitchFamily="34" charset="0"/>
              </a:rPr>
              <a:t>Q = 10L + 2K</a:t>
            </a:r>
          </a:p>
          <a:p>
            <a:r>
              <a:rPr lang="en-US" altLang="en-US" sz="2000">
                <a:latin typeface="Calibri" pitchFamily="34" charset="0"/>
              </a:rPr>
              <a:t>MP</a:t>
            </a:r>
            <a:r>
              <a:rPr lang="en-US" altLang="en-US" sz="2000" baseline="-25000">
                <a:latin typeface="Calibri" pitchFamily="34" charset="0"/>
              </a:rPr>
              <a:t>L</a:t>
            </a:r>
            <a:r>
              <a:rPr lang="en-US" altLang="en-US" sz="2000">
                <a:latin typeface="Calibri" pitchFamily="34" charset="0"/>
              </a:rPr>
              <a:t> = 10</a:t>
            </a:r>
          </a:p>
          <a:p>
            <a:pPr eaLnBrk="1" hangingPunct="1"/>
            <a:r>
              <a:rPr lang="en-US" altLang="en-US" sz="2000">
                <a:latin typeface="Calibri" pitchFamily="34" charset="0"/>
              </a:rPr>
              <a:t>MP</a:t>
            </a:r>
            <a:r>
              <a:rPr lang="en-US" altLang="en-US" sz="2000" baseline="-25000">
                <a:latin typeface="Calibri" pitchFamily="34" charset="0"/>
              </a:rPr>
              <a:t>K</a:t>
            </a:r>
            <a:r>
              <a:rPr lang="en-US" altLang="en-US" sz="2000">
                <a:latin typeface="Calibri" pitchFamily="34" charset="0"/>
              </a:rPr>
              <a:t> = 2</a:t>
            </a:r>
          </a:p>
          <a:p>
            <a:pPr lvl="2" eaLnBrk="1" hangingPunct="1"/>
            <a:endParaRPr lang="en-US" altLang="en-US" sz="2000">
              <a:latin typeface="Calibri" pitchFamily="34" charset="0"/>
            </a:endParaRPr>
          </a:p>
          <a:p>
            <a:pPr eaLnBrk="1" hangingPunct="1"/>
            <a:r>
              <a:rPr lang="en-US" altLang="en-US" sz="2000">
                <a:latin typeface="Calibri" pitchFamily="34" charset="0"/>
              </a:rPr>
              <a:t>w = $5</a:t>
            </a:r>
          </a:p>
          <a:p>
            <a:pPr eaLnBrk="1" hangingPunct="1"/>
            <a:r>
              <a:rPr lang="en-US" altLang="en-US" sz="2000">
                <a:latin typeface="Calibri" pitchFamily="34" charset="0"/>
              </a:rPr>
              <a:t>r = $2</a:t>
            </a:r>
          </a:p>
          <a:p>
            <a:pPr eaLnBrk="1" hangingPunct="1"/>
            <a:r>
              <a:rPr lang="en-US" altLang="en-US" sz="2000">
                <a:latin typeface="Calibri" pitchFamily="34" charset="0"/>
              </a:rPr>
              <a:t>Q</a:t>
            </a:r>
            <a:r>
              <a:rPr lang="en-US" altLang="en-US" sz="2000" baseline="-25000">
                <a:latin typeface="Calibri" pitchFamily="34" charset="0"/>
              </a:rPr>
              <a:t>0</a:t>
            </a:r>
            <a:r>
              <a:rPr lang="en-US" altLang="en-US" sz="2000">
                <a:latin typeface="Calibri" pitchFamily="34" charset="0"/>
              </a:rPr>
              <a:t> = 200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-20638" y="5492750"/>
          <a:ext cx="6931026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Document" r:id="rId3" imgW="5534640" imgH="2469960" progId="Word.Document.8">
                  <p:embed/>
                </p:oleObj>
              </mc:Choice>
              <mc:Fallback>
                <p:oleObj name="Document" r:id="rId3" imgW="5534640" imgH="2469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5492750"/>
                        <a:ext cx="6931026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2" name="AutoShape 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9459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1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19468" name="Picture 1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800" name="AutoShape 1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Corner </a:t>
            </a:r>
            <a:r>
              <a:rPr lang="en-US" altLang="en-US" sz="4000" b="1" dirty="0" smtClean="0">
                <a:solidFill>
                  <a:srgbClr val="000066"/>
                </a:solidFill>
                <a:latin typeface="Calibri" pitchFamily="34" charset="0"/>
              </a:rPr>
              <a:t>Solution</a:t>
            </a:r>
            <a:r>
              <a:rPr lang="en-US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 (isoquants are straight lines here)</a:t>
            </a:r>
            <a:endParaRPr lang="en-US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1735138" y="3838575"/>
            <a:ext cx="5322887" cy="20621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itchFamily="34" charset="0"/>
              </a:rPr>
              <a:t>MP</a:t>
            </a:r>
            <a:r>
              <a:rPr lang="en-US" altLang="en-US" sz="1600" baseline="-25000">
                <a:latin typeface="Calibri" pitchFamily="34" charset="0"/>
              </a:rPr>
              <a:t>L</a:t>
            </a:r>
            <a:r>
              <a:rPr lang="en-US" altLang="en-US" sz="1600">
                <a:latin typeface="Calibri" pitchFamily="34" charset="0"/>
              </a:rPr>
              <a:t>/MP</a:t>
            </a:r>
            <a:r>
              <a:rPr lang="en-US" altLang="en-US" sz="1600" baseline="-25000">
                <a:latin typeface="Calibri" pitchFamily="34" charset="0"/>
              </a:rPr>
              <a:t>K</a:t>
            </a:r>
            <a:r>
              <a:rPr lang="en-US" altLang="en-US" sz="1600">
                <a:latin typeface="Calibri" pitchFamily="34" charset="0"/>
              </a:rPr>
              <a:t> = 10/2 &gt; w/r = 5/2</a:t>
            </a:r>
          </a:p>
          <a:p>
            <a:pPr lvl="2" eaLnBrk="1" hangingPunct="1"/>
            <a:endParaRPr lang="en-US" altLang="en-US" sz="1600">
              <a:latin typeface="Calibri" pitchFamily="34" charset="0"/>
            </a:endParaRPr>
          </a:p>
          <a:p>
            <a:pPr eaLnBrk="1" hangingPunct="1"/>
            <a:r>
              <a:rPr lang="en-US" altLang="en-US" sz="1600">
                <a:latin typeface="Calibri" pitchFamily="34" charset="0"/>
              </a:rPr>
              <a:t>But… the “bang for the buck” in labor larger than the “bang for the buck” in capital…</a:t>
            </a:r>
          </a:p>
          <a:p>
            <a:pPr eaLnBrk="1" hangingPunct="1"/>
            <a:endParaRPr lang="en-US" altLang="en-US" sz="1600">
              <a:latin typeface="Calibri" pitchFamily="34" charset="0"/>
            </a:endParaRPr>
          </a:p>
          <a:p>
            <a:pPr eaLnBrk="1" hangingPunct="1"/>
            <a:r>
              <a:rPr lang="en-US" altLang="en-US" sz="1600">
                <a:latin typeface="Calibri" pitchFamily="34" charset="0"/>
              </a:rPr>
              <a:t>MP</a:t>
            </a:r>
            <a:r>
              <a:rPr lang="en-US" altLang="en-US" sz="1600" baseline="-25000">
                <a:latin typeface="Calibri" pitchFamily="34" charset="0"/>
              </a:rPr>
              <a:t>L</a:t>
            </a:r>
            <a:r>
              <a:rPr lang="en-US" altLang="en-US" sz="1600">
                <a:latin typeface="Calibri" pitchFamily="34" charset="0"/>
              </a:rPr>
              <a:t>/w = 10/5 &gt; MP</a:t>
            </a:r>
            <a:r>
              <a:rPr lang="en-US" altLang="en-US" sz="1600" baseline="-25000">
                <a:latin typeface="Calibri" pitchFamily="34" charset="0"/>
              </a:rPr>
              <a:t>K</a:t>
            </a:r>
            <a:r>
              <a:rPr lang="en-US" altLang="en-US" sz="1600">
                <a:latin typeface="Calibri" pitchFamily="34" charset="0"/>
              </a:rPr>
              <a:t>/r = 2/2 </a:t>
            </a:r>
          </a:p>
          <a:p>
            <a:pPr eaLnBrk="1" hangingPunct="1"/>
            <a:r>
              <a:rPr lang="en-US" altLang="en-US" sz="1600">
                <a:latin typeface="Calibri" pitchFamily="34" charset="0"/>
              </a:rPr>
              <a:t>K = 0; L = 20</a:t>
            </a:r>
          </a:p>
          <a:p>
            <a:pPr eaLnBrk="1" hangingPunct="1"/>
            <a:endParaRPr lang="en-US" altLang="en-US" sz="160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F3FBC2-FC58-4F23-949C-73C1DABB2C7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8229600" cy="5262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>
                <a:latin typeface="Calibri" pitchFamily="34" charset="0"/>
              </a:rPr>
              <a:t>A change in the relative price of inputs changes the slope of the isocost line.</a:t>
            </a:r>
          </a:p>
          <a:p>
            <a:pPr algn="just">
              <a:spcBef>
                <a:spcPct val="50000"/>
              </a:spcBef>
            </a:pPr>
            <a:endParaRPr lang="en-US" altLang="en-US" sz="2800">
              <a:latin typeface="Calibri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>
                <a:latin typeface="Calibri" pitchFamily="34" charset="0"/>
              </a:rPr>
              <a:t>All else equal, an increase in w must decrease the cost minimizing quantity of labor and increase the cost minimizing quantity of capital with diminishing MRTS</a:t>
            </a:r>
            <a:r>
              <a:rPr lang="en-US" altLang="en-US" sz="2800" baseline="-25000">
                <a:latin typeface="Calibri" pitchFamily="34" charset="0"/>
              </a:rPr>
              <a:t>L,K</a:t>
            </a:r>
            <a:r>
              <a:rPr lang="en-US" altLang="en-US" sz="2800">
                <a:latin typeface="Calibri" pitchFamily="34" charset="0"/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 altLang="en-US" sz="2800">
              <a:latin typeface="Calibri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>
                <a:latin typeface="Calibri" pitchFamily="34" charset="0"/>
              </a:rPr>
              <a:t>All else equal, an increase in r must decrease the cost minimizing quantity of capital and increase the cost minimizing quantity of labor.</a:t>
            </a:r>
          </a:p>
        </p:txBody>
      </p:sp>
      <p:sp>
        <p:nvSpPr>
          <p:cNvPr id="377862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048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0491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70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Comparative Statics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4F1DFD-41B0-4EED-8C6B-A3E4C4E38835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8899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150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1514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7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Change in Relative Prices of Inputs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724400" y="1447800"/>
            <a:ext cx="4191000" cy="47244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Price of capital r = 1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Quantity of output Q</a:t>
            </a:r>
            <a:r>
              <a:rPr lang="en-US" sz="2800" baseline="-250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 is constant.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When price of labor w = 1 the isocost line is C1, optimal point A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When price of labor w = 2 isocost line is C2, optimal point </a:t>
            </a:r>
            <a:r>
              <a:rPr lang="en-US" sz="2800" dirty="0" smtClean="0">
                <a:latin typeface="+mn-lt"/>
              </a:rPr>
              <a:t>B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Note C2 &gt; C1 !!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1517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2846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C551C8-A319-46B7-9034-F43B8602CCE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534400" cy="45243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u="sng">
                <a:solidFill>
                  <a:srgbClr val="000066"/>
                </a:solidFill>
                <a:latin typeface="Calibri" pitchFamily="34" charset="0"/>
              </a:rPr>
              <a:t>An increase in Q</a:t>
            </a:r>
            <a:r>
              <a:rPr lang="en-US" altLang="en-US" sz="2400" u="sng" baseline="-25000">
                <a:solidFill>
                  <a:srgbClr val="000066"/>
                </a:solidFill>
                <a:latin typeface="Calibri" pitchFamily="34" charset="0"/>
              </a:rPr>
              <a:t>0</a:t>
            </a:r>
            <a:r>
              <a:rPr lang="en-US" altLang="en-US" sz="2400" u="sng">
                <a:solidFill>
                  <a:srgbClr val="000066"/>
                </a:solidFill>
                <a:latin typeface="Calibri" pitchFamily="34" charset="0"/>
              </a:rPr>
              <a:t> moves the isoquant Northeast.</a:t>
            </a:r>
            <a:r>
              <a:rPr lang="en-US" altLang="en-US" sz="2400" u="sng">
                <a:latin typeface="Calibri" pitchFamily="34" charset="0"/>
              </a:rPr>
              <a:t> </a:t>
            </a:r>
          </a:p>
          <a:p>
            <a:pPr algn="just"/>
            <a:endParaRPr lang="en-US" altLang="en-US" sz="2400" u="sng">
              <a:solidFill>
                <a:srgbClr val="000066"/>
              </a:solidFill>
              <a:latin typeface="Calibri" pitchFamily="34" charset="0"/>
            </a:endParaRPr>
          </a:p>
          <a:p>
            <a:pPr algn="just">
              <a:buFontTx/>
              <a:buChar char="•"/>
            </a:pPr>
            <a:r>
              <a:rPr lang="en-US" altLang="en-US" sz="2400" i="1">
                <a:solidFill>
                  <a:srgbClr val="000066"/>
                </a:solidFill>
                <a:latin typeface="Calibri" pitchFamily="34" charset="0"/>
              </a:rPr>
              <a:t> </a:t>
            </a:r>
            <a:r>
              <a:rPr lang="en-US" altLang="en-US" sz="2400" i="1" u="sng">
                <a:solidFill>
                  <a:srgbClr val="000066"/>
                </a:solidFill>
                <a:latin typeface="Calibri" pitchFamily="34" charset="0"/>
              </a:rPr>
              <a:t>Expansion Path:</a:t>
            </a:r>
            <a:r>
              <a:rPr lang="en-US" altLang="en-US" sz="2400">
                <a:latin typeface="Calibri" pitchFamily="34" charset="0"/>
              </a:rPr>
              <a:t> A line that connects the cost-minimizing input combinations as the quantity of output, Q, varies, holding input prices constant</a:t>
            </a:r>
            <a:r>
              <a:rPr lang="en-US" altLang="en-US" sz="2400">
                <a:solidFill>
                  <a:srgbClr val="000066"/>
                </a:solidFill>
                <a:latin typeface="Calibri" pitchFamily="34" charset="0"/>
              </a:rPr>
              <a:t>.</a:t>
            </a:r>
          </a:p>
          <a:p>
            <a:pPr algn="just">
              <a:buFontTx/>
              <a:buChar char="•"/>
            </a:pPr>
            <a:endParaRPr lang="en-US" altLang="en-US" sz="2400">
              <a:solidFill>
                <a:srgbClr val="000066"/>
              </a:solidFill>
              <a:latin typeface="Calibri" pitchFamily="34" charset="0"/>
            </a:endParaRPr>
          </a:p>
          <a:p>
            <a:pPr algn="just">
              <a:buFontTx/>
              <a:buChar char="•"/>
            </a:pPr>
            <a:r>
              <a:rPr lang="en-US" altLang="en-US" sz="2400" i="1">
                <a:latin typeface="Calibri" pitchFamily="34" charset="0"/>
              </a:rPr>
              <a:t> </a:t>
            </a:r>
            <a:r>
              <a:rPr lang="en-US" altLang="en-US" sz="2400" i="1" u="sng">
                <a:solidFill>
                  <a:srgbClr val="000066"/>
                </a:solidFill>
                <a:latin typeface="Calibri" pitchFamily="34" charset="0"/>
              </a:rPr>
              <a:t>Normal Inputs</a:t>
            </a:r>
            <a:r>
              <a:rPr lang="en-US" altLang="en-US" sz="2400" u="sng">
                <a:solidFill>
                  <a:srgbClr val="000066"/>
                </a:solidFill>
                <a:latin typeface="Calibri" pitchFamily="34" charset="0"/>
              </a:rPr>
              <a:t>:</a:t>
            </a:r>
            <a:r>
              <a:rPr lang="en-US" altLang="en-US" sz="2400">
                <a:latin typeface="Calibri" pitchFamily="34" charset="0"/>
              </a:rPr>
              <a:t> An input whose cost-minimizing quantity increases as the firm produces more output.</a:t>
            </a:r>
            <a:endParaRPr lang="en-US" altLang="en-US" sz="2400">
              <a:solidFill>
                <a:srgbClr val="000066"/>
              </a:solidFill>
              <a:latin typeface="Calibri" pitchFamily="34" charset="0"/>
            </a:endParaRPr>
          </a:p>
          <a:p>
            <a:pPr algn="just">
              <a:buFontTx/>
              <a:buChar char="•"/>
            </a:pPr>
            <a:endParaRPr lang="en-US" altLang="en-US" sz="2400">
              <a:solidFill>
                <a:srgbClr val="000066"/>
              </a:solidFill>
              <a:latin typeface="Calibri" pitchFamily="34" charset="0"/>
            </a:endParaRPr>
          </a:p>
          <a:p>
            <a:pPr algn="just">
              <a:buFontTx/>
              <a:buChar char="•"/>
            </a:pPr>
            <a:r>
              <a:rPr lang="en-US" altLang="en-US" sz="2400">
                <a:solidFill>
                  <a:srgbClr val="000066"/>
                </a:solidFill>
                <a:latin typeface="Calibri" pitchFamily="34" charset="0"/>
              </a:rPr>
              <a:t> </a:t>
            </a:r>
            <a:r>
              <a:rPr lang="en-US" altLang="en-US" sz="2400" i="1" u="sng">
                <a:solidFill>
                  <a:srgbClr val="000066"/>
                </a:solidFill>
                <a:latin typeface="Calibri" pitchFamily="34" charset="0"/>
              </a:rPr>
              <a:t>Inferior Input:</a:t>
            </a:r>
            <a:r>
              <a:rPr lang="en-US" altLang="en-US" sz="2400">
                <a:latin typeface="Calibri" pitchFamily="34" charset="0"/>
              </a:rPr>
              <a:t> </a:t>
            </a:r>
            <a:r>
              <a:rPr lang="en-US" altLang="en-US" sz="2400"/>
              <a:t>An input whose cost-minimizing quantity decreases as the firm produces more output.</a:t>
            </a:r>
            <a:endParaRPr lang="en-US" altLang="en-US" sz="2400">
              <a:solidFill>
                <a:srgbClr val="000066"/>
              </a:solidFill>
            </a:endParaRPr>
          </a:p>
          <a:p>
            <a:pPr algn="just"/>
            <a:endParaRPr lang="en-US" altLang="en-US" sz="2400">
              <a:latin typeface="Calibri" pitchFamily="34" charset="0"/>
            </a:endParaRPr>
          </a:p>
        </p:txBody>
      </p:sp>
      <p:sp>
        <p:nvSpPr>
          <p:cNvPr id="379911" name="AutoShape 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253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Picture 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2539" name="Picture 1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919" name="AutoShape 1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Some Key Definitions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09F9BB-05D0-47B9-B14C-34F7991BCA6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1657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34" charset="0"/>
            </a:endParaRPr>
          </a:p>
        </p:txBody>
      </p:sp>
      <p:sp>
        <p:nvSpPr>
          <p:cNvPr id="381968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355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3563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979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An Expansion Path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04800" y="1295400"/>
            <a:ext cx="8458200" cy="1600200"/>
          </a:xfrm>
          <a:prstGeom prst="rect">
            <a:avLst/>
          </a:prstGeom>
        </p:spPr>
        <p:txBody>
          <a:bodyPr/>
          <a:lstStyle/>
          <a:p>
            <a:pPr indent="-342900" eaLnBrk="0" hangingPunct="0">
              <a:spcBef>
                <a:spcPts val="0"/>
              </a:spcBef>
              <a:defRPr/>
            </a:pPr>
            <a:r>
              <a:rPr lang="en-US" sz="3200" dirty="0">
                <a:latin typeface="+mn-lt"/>
              </a:rPr>
              <a:t>As output increases, the cost minimization path moves from point A to B to C when inputs are normal</a:t>
            </a:r>
          </a:p>
        </p:txBody>
      </p:sp>
      <p:pic>
        <p:nvPicPr>
          <p:cNvPr id="23566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48291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DD6434-4EFD-48CE-834A-F9C3B8176E3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1657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34" charset="0"/>
            </a:endParaRPr>
          </a:p>
        </p:txBody>
      </p:sp>
      <p:sp>
        <p:nvSpPr>
          <p:cNvPr id="381968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457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4587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979" name="AutoShape 27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An Expansion </a:t>
            </a:r>
            <a:r>
              <a:rPr lang="en-US" altLang="en-US" sz="3200" b="1" dirty="0" smtClean="0">
                <a:solidFill>
                  <a:srgbClr val="000066"/>
                </a:solidFill>
                <a:latin typeface="Calibri" pitchFamily="34" charset="0"/>
              </a:rPr>
              <a:t>Path </a:t>
            </a:r>
            <a:r>
              <a:rPr lang="en-US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 (with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alibri" pitchFamily="34" charset="0"/>
              </a:rPr>
              <a:t>labour</a:t>
            </a:r>
            <a:r>
              <a:rPr lang="en-US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 inferior – weird)</a:t>
            </a:r>
            <a:endParaRPr lang="en-US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04800" y="1295400"/>
            <a:ext cx="8458200" cy="1600200"/>
          </a:xfrm>
          <a:prstGeom prst="rect">
            <a:avLst/>
          </a:prstGeom>
        </p:spPr>
        <p:txBody>
          <a:bodyPr/>
          <a:lstStyle/>
          <a:p>
            <a:pPr indent="-342900" eaLnBrk="0" hangingPunct="0">
              <a:spcBef>
                <a:spcPts val="0"/>
              </a:spcBef>
              <a:defRPr/>
            </a:pPr>
            <a:r>
              <a:rPr lang="en-US" sz="3200" dirty="0">
                <a:latin typeface="+mn-lt"/>
              </a:rPr>
              <a:t>As output increases, the cost minimization path moves from point A to B to C when labor is an inferior input</a:t>
            </a:r>
          </a:p>
        </p:txBody>
      </p:sp>
      <p:pic>
        <p:nvPicPr>
          <p:cNvPr id="24590" name="Picture 2" descr="Fig07-0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44196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894259-0342-4FE9-A4D5-F37A864EFF1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560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5610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Input Demand 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533400" y="1371600"/>
            <a:ext cx="7696200" cy="1600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3200" i="1" u="sng">
                <a:solidFill>
                  <a:srgbClr val="000066"/>
                </a:solidFill>
                <a:latin typeface="Calibri" pitchFamily="34" charset="0"/>
              </a:rPr>
              <a:t>Definition</a:t>
            </a:r>
            <a:r>
              <a:rPr lang="en-US" altLang="en-US" sz="3200" u="sng">
                <a:solidFill>
                  <a:srgbClr val="000066"/>
                </a:solidFill>
                <a:latin typeface="Calibri" pitchFamily="34" charset="0"/>
              </a:rPr>
              <a:t>:</a:t>
            </a:r>
            <a:r>
              <a:rPr lang="en-US" altLang="en-US" sz="3200">
                <a:latin typeface="Calibri" pitchFamily="34" charset="0"/>
              </a:rPr>
              <a:t>  A function that shows how the firm’s cost-minimizing quantity of input varies with the price of that input.</a:t>
            </a:r>
            <a:endParaRPr lang="en-US" altLang="en-US" sz="320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609600" y="3276600"/>
            <a:ext cx="77724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600">
                <a:latin typeface="Calibri" pitchFamily="34" charset="0"/>
              </a:rPr>
              <a:t>Labor demand curve:  Shows how the firm’s cost-minimizing quantity of labor varies with the price of labor.</a:t>
            </a:r>
          </a:p>
          <a:p>
            <a:pPr eaLnBrk="1" hangingPunct="1"/>
            <a:endParaRPr lang="en-US" altLang="en-US" sz="2600">
              <a:latin typeface="Calibri" pitchFamily="34" charset="0"/>
            </a:endParaRPr>
          </a:p>
          <a:p>
            <a:pPr eaLnBrk="1" hangingPunct="1"/>
            <a:r>
              <a:rPr lang="en-US" altLang="en-US" sz="2600">
                <a:latin typeface="Calibri" pitchFamily="34" charset="0"/>
              </a:rPr>
              <a:t>Capital demand curve: Shows how the firm’s cost-minimizing quantity of capital varies with the price of capital.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6E5AE4-658D-4884-9587-A6B48F354DCC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4032" name="AutoShape 3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662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3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3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3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6634" name="Picture 3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138238"/>
            <a:ext cx="3805237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042" name="AutoShape 4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Input Demand Functions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8735A2-98E3-480B-8030-EAA5B0BD1D2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765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765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Input Demand 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4000" y="1371600"/>
            <a:ext cx="3352800" cy="47545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For a fixed quantity, as price of labor increases from $1 to $2, firm moves along its labor demand curve from A to B.  Increase in output shifts the demand curve.</a:t>
            </a:r>
          </a:p>
        </p:txBody>
      </p:sp>
      <p:pic>
        <p:nvPicPr>
          <p:cNvPr id="27661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9052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511EC6-7689-41C9-8855-D781D9CFB616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867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8684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Price Elasticity of Demand for Inputs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8686" name="Content Placeholder 2"/>
          <p:cNvSpPr txBox="1">
            <a:spLocks/>
          </p:cNvSpPr>
          <p:nvPr/>
        </p:nvSpPr>
        <p:spPr bwMode="auto">
          <a:xfrm>
            <a:off x="533400" y="1524000"/>
            <a:ext cx="8382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Percentage change in the cost-minimizing quantity of labor with respect to a 1% change in the price of labor.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Percentage change in the cost-minimizing quantity of capital with respect to a 1% change in the price of capital.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819400" y="2286000"/>
          <a:ext cx="2630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1" imgW="799920" imgH="393480" progId="Equation.3">
                  <p:embed/>
                </p:oleObj>
              </mc:Choice>
              <mc:Fallback>
                <p:oleObj name="Equation" r:id="rId11" imgW="79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26304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048000" y="4724400"/>
          <a:ext cx="2755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3" imgW="838080" imgH="393480" progId="Equation.3">
                  <p:embed/>
                </p:oleObj>
              </mc:Choice>
              <mc:Fallback>
                <p:oleObj name="Equation" r:id="rId13" imgW="838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27559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690BD8-D316-4EF7-9070-239F21531A8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391400" cy="954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Explicit Costs – Costs that involve a direct monetary outlay.</a:t>
            </a: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05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059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Explicit Costs and Implicit Costs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3657600"/>
            <a:ext cx="7315200" cy="954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Implicit Costs – Costs that do not involve outlays of cash.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37D4A-DE31-47BA-8D19-2A6CD54EEA5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969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69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2970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635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Price Elasticity of Demand for Inputs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2970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620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5F008-40D8-432B-BCA1-5706B325944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072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0730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Short-Run Cost Minimization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85800" y="1295400"/>
            <a:ext cx="8001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600">
                <a:latin typeface="Calibri" pitchFamily="34" charset="0"/>
              </a:rPr>
              <a:t>Total Variable Costs – the sum of total expenditures on variable inputs, such as labor and materials, at the short-run cost-minimizing input combination</a:t>
            </a:r>
          </a:p>
          <a:p>
            <a:pPr eaLnBrk="1" hangingPunct="1"/>
            <a:endParaRPr lang="en-US" altLang="en-US" sz="2600">
              <a:latin typeface="Calibri" pitchFamily="34" charset="0"/>
            </a:endParaRPr>
          </a:p>
          <a:p>
            <a:pPr eaLnBrk="1" hangingPunct="1"/>
            <a:r>
              <a:rPr lang="en-US" altLang="en-US" sz="2600">
                <a:latin typeface="Calibri" pitchFamily="34" charset="0"/>
              </a:rPr>
              <a:t>Total Fixed Costs – the cost of fixed inputs; it does not vary with 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4038600"/>
            <a:ext cx="8001000" cy="1292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latin typeface="+mj-lt"/>
              </a:rPr>
              <a:t> Variable and nonsunk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latin typeface="+mj-lt"/>
              </a:rPr>
              <a:t> Fixed and nonsunk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latin typeface="+mj-lt"/>
              </a:rPr>
              <a:t> Fixed and sunk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854C4F-05EB-4D02-962F-364095D2CD0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174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1755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Short-Run Cost Minimization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95800" y="1600200"/>
            <a:ext cx="4495800" cy="495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+mn-lt"/>
              </a:rPr>
              <a:t>One fixed Input - </a:t>
            </a:r>
            <a:r>
              <a:rPr lang="en-US" sz="2800" dirty="0">
                <a:latin typeface="+mn-lt"/>
              </a:rPr>
              <a:t>Capital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Short run combination is point F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If the firm were free to adjust all of its inputs, the cost-minimizing combination is at </a:t>
            </a:r>
            <a:r>
              <a:rPr lang="en-US" sz="3200" dirty="0" smtClean="0">
                <a:latin typeface="+mn-lt"/>
              </a:rPr>
              <a:t>   Point </a:t>
            </a:r>
            <a:r>
              <a:rPr lang="en-US" sz="3200" dirty="0">
                <a:latin typeface="+mn-lt"/>
              </a:rPr>
              <a:t>A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8458200" y="1676400"/>
          <a:ext cx="381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11" imgW="177480" imgH="190440" progId="Equation.3">
                  <p:embed/>
                </p:oleObj>
              </mc:Choice>
              <mc:Fallback>
                <p:oleObj name="Equation" r:id="rId11" imgW="17748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676400"/>
                        <a:ext cx="3810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8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2957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9EFDC2-E47A-43DB-91E7-C9B70BEAFC2C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277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277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Short-Run Cost Minimization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48200" y="1676400"/>
            <a:ext cx="4114800" cy="42211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Long run-all variables are variable and the expansion path is from A – B – C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Short run-some variables are fixed (capital)-the expansion path is from D –E –F </a:t>
            </a:r>
          </a:p>
        </p:txBody>
      </p:sp>
      <p:pic>
        <p:nvPicPr>
          <p:cNvPr id="32781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495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9B7B5C-DE04-4448-AF6C-9B3CDC533A95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379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9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3803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Short-Run Cost Minimization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3805" name="Content Placeholder 2"/>
          <p:cNvSpPr txBox="1">
            <a:spLocks/>
          </p:cNvSpPr>
          <p:nvPr/>
        </p:nvSpPr>
        <p:spPr bwMode="auto">
          <a:xfrm>
            <a:off x="457200" y="1447800"/>
            <a:ext cx="7924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4" charset="0"/>
              </a:rPr>
              <a:t>Short run:  One input is fixed, capital    .  Firm can vary the other input, labor.  SO demand for labor will be independent of price.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34" charset="0"/>
              </a:rPr>
              <a:t>Short run demand for labor will also depend on quantity produced.  As quantity increased, labor used increases holding capital fixed.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934200" y="1524000"/>
          <a:ext cx="381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11" imgW="177480" imgH="190440" progId="Equation.3">
                  <p:embed/>
                </p:oleObj>
              </mc:Choice>
              <mc:Fallback>
                <p:oleObj name="Equation" r:id="rId11" imgW="17748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24000"/>
                        <a:ext cx="3810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D09F83-B662-4DE2-B685-E712AFEF2DCF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481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5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1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4829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Short-Run Cost Minimization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8229600" y="1905000"/>
          <a:ext cx="381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1" imgW="177480" imgH="190440" progId="Equation.3">
                  <p:embed/>
                </p:oleObj>
              </mc:Choice>
              <mc:Fallback>
                <p:oleObj name="Equation" r:id="rId11" imgW="17748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905000"/>
                        <a:ext cx="3810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06458"/>
              </p:ext>
            </p:extLst>
          </p:nvPr>
        </p:nvGraphicFramePr>
        <p:xfrm>
          <a:off x="1443038" y="1600200"/>
          <a:ext cx="2486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13" imgW="787320" imgH="241200" progId="Equation.3">
                  <p:embed/>
                </p:oleObj>
              </mc:Choice>
              <mc:Fallback>
                <p:oleObj name="Equation" r:id="rId13" imgW="7873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1600200"/>
                        <a:ext cx="24860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5334000" y="1828800"/>
            <a:ext cx="3124200" cy="3306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Capital is fixed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55160"/>
              </p:ext>
            </p:extLst>
          </p:nvPr>
        </p:nvGraphicFramePr>
        <p:xfrm>
          <a:off x="3158331" y="2895600"/>
          <a:ext cx="25908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15" imgW="761760" imgH="419040" progId="Equation.3">
                  <p:embed/>
                </p:oleObj>
              </mc:Choice>
              <mc:Fallback>
                <p:oleObj name="Equation" r:id="rId15" imgW="7617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31" y="2895600"/>
                        <a:ext cx="25908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3987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E7737A-5B81-43A6-82BB-E138F0C3E36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584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0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3" name="Object 3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5854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34" charset="0"/>
              </a:rPr>
              <a:t>Short-Run Cost Minimization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295400"/>
            <a:ext cx="8305800" cy="2286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More than one variable input – analysis similar to long-run cost minimization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3 inputs – labor (L), capital (   ), raw materials (M)</a:t>
            </a:r>
          </a:p>
        </p:txBody>
      </p:sp>
      <p:graphicFrame>
        <p:nvGraphicFramePr>
          <p:cNvPr id="358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906680"/>
              </p:ext>
            </p:extLst>
          </p:nvPr>
        </p:nvGraphicFramePr>
        <p:xfrm>
          <a:off x="5453882" y="2475271"/>
          <a:ext cx="381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12" imgW="177480" imgH="190440" progId="Equation.3">
                  <p:embed/>
                </p:oleObj>
              </mc:Choice>
              <mc:Fallback>
                <p:oleObj name="Equation" r:id="rId12" imgW="1774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882" y="2475271"/>
                        <a:ext cx="3810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"/>
          <p:cNvGraphicFramePr>
            <a:graphicFrameLocks noChangeAspect="1"/>
          </p:cNvGraphicFramePr>
          <p:nvPr/>
        </p:nvGraphicFramePr>
        <p:xfrm>
          <a:off x="5562600" y="3352800"/>
          <a:ext cx="2587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4" imgW="1028520" imgH="393480" progId="Equation.3">
                  <p:embed/>
                </p:oleObj>
              </mc:Choice>
              <mc:Fallback>
                <p:oleObj name="Equation" r:id="rId14" imgW="10285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2800"/>
                        <a:ext cx="25876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1"/>
          <p:cNvGraphicFramePr>
            <a:graphicFrameLocks noChangeAspect="1"/>
          </p:cNvGraphicFramePr>
          <p:nvPr/>
        </p:nvGraphicFramePr>
        <p:xfrm>
          <a:off x="6096000" y="4724400"/>
          <a:ext cx="19002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16" imgW="672840" imgH="431640" progId="Equation.3">
                  <p:embed/>
                </p:oleObj>
              </mc:Choice>
              <mc:Fallback>
                <p:oleObj name="Equation" r:id="rId16" imgW="6728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724400"/>
                        <a:ext cx="19002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4210A-42EB-45A4-B416-1C144D485998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1905000" y="2286000"/>
            <a:ext cx="5638800" cy="26543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800">
                <a:latin typeface="Calibri" pitchFamily="34" charset="0"/>
              </a:rPr>
              <a:t>The relevant concept of cost is </a:t>
            </a:r>
            <a:r>
              <a:rPr lang="en-US" altLang="en-US" sz="2800" b="1">
                <a:latin typeface="Calibri" pitchFamily="34" charset="0"/>
              </a:rPr>
              <a:t>opportunity cost</a:t>
            </a:r>
            <a:r>
              <a:rPr lang="en-US" altLang="en-US" sz="2800">
                <a:latin typeface="Calibri" pitchFamily="34" charset="0"/>
              </a:rPr>
              <a:t>: the value of a resource in its best alternative use.</a:t>
            </a:r>
          </a:p>
          <a:p>
            <a:pPr algn="just"/>
            <a:endParaRPr lang="en-US" altLang="en-US" sz="2800">
              <a:latin typeface="Calibri" pitchFamily="34" charset="0"/>
            </a:endParaRPr>
          </a:p>
          <a:p>
            <a:pPr algn="just">
              <a:buFont typeface="Symbol" pitchFamily="18" charset="2"/>
              <a:buChar char="·"/>
            </a:pPr>
            <a:r>
              <a:rPr lang="en-US" altLang="en-US" sz="2800">
                <a:latin typeface="Calibri" pitchFamily="34" charset="0"/>
              </a:rPr>
              <a:t> The only alternative we consider is the </a:t>
            </a:r>
            <a:r>
              <a:rPr lang="en-US" altLang="en-US" sz="2800" u="sng">
                <a:latin typeface="Calibri" pitchFamily="34" charset="0"/>
              </a:rPr>
              <a:t>best</a:t>
            </a:r>
            <a:r>
              <a:rPr lang="en-US" altLang="en-US" sz="2800">
                <a:latin typeface="Calibri" pitchFamily="34" charset="0"/>
              </a:rPr>
              <a:t> alternative</a:t>
            </a: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07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3083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Opportunity Cost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82D9C0-AF75-484F-A2D7-8BF93F0C7B5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391400" cy="954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Economic Costs – Sum of a firm’s explicit costs and implicit Costs.</a:t>
            </a: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09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4107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Economic Costs and Accounting Costs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3657600"/>
            <a:ext cx="7315200" cy="523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Accounting Costs – Total of a firm’s explicit costs.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FDA5B6-A02F-4B30-81BC-1B2AEA69C530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001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Sunk Costs </a:t>
            </a:r>
            <a:r>
              <a:rPr lang="en-US" sz="2400" dirty="0">
                <a:latin typeface="+mn-lt"/>
              </a:rPr>
              <a:t>are costs that must be incurred no matter what the decision.  These costs are not part of opportunity costs.  </a:t>
            </a:r>
          </a:p>
        </p:txBody>
      </p:sp>
      <p:sp>
        <p:nvSpPr>
          <p:cNvPr id="367622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512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7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5131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30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Sunk Costs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1828800" y="2971800"/>
            <a:ext cx="5395913" cy="2263775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>
                <a:latin typeface="Calibri" pitchFamily="34" charset="0"/>
              </a:rPr>
              <a:t> It costs $5M to build and has no alternative uses</a:t>
            </a:r>
          </a:p>
          <a:p>
            <a:pPr eaLnBrk="1" hangingPunct="1">
              <a:buFontTx/>
              <a:buChar char="•"/>
            </a:pPr>
            <a:endParaRPr lang="en-US" altLang="en-US" sz="2000">
              <a:latin typeface="Calibri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Calibri" pitchFamily="34" charset="0"/>
              </a:rPr>
              <a:t> $5M is not sunk cost for the decision of whether or not to build the factory</a:t>
            </a:r>
          </a:p>
          <a:p>
            <a:pPr eaLnBrk="1" hangingPunct="1">
              <a:buFontTx/>
              <a:buChar char="•"/>
            </a:pPr>
            <a:endParaRPr lang="en-US" altLang="en-US" sz="2000">
              <a:latin typeface="Calibri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Calibri" pitchFamily="34" charset="0"/>
              </a:rPr>
              <a:t> $5M is sunk cost for the decision of whether to operate or shut down the factory</a:t>
            </a:r>
          </a:p>
        </p:txBody>
      </p:sp>
      <p:sp>
        <p:nvSpPr>
          <p:cNvPr id="5134" name="WordArt 16"/>
          <p:cNvSpPr>
            <a:spLocks noChangeArrowheads="1" noChangeShapeType="1" noTextEdit="1"/>
          </p:cNvSpPr>
          <p:nvPr/>
        </p:nvSpPr>
        <p:spPr bwMode="auto">
          <a:xfrm>
            <a:off x="1752600" y="2362200"/>
            <a:ext cx="568642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solidFill>
                  <a:srgbClr val="000066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Example: Bowling Ball Factory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52400" y="5410200"/>
            <a:ext cx="84582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Non-Sunk Costs </a:t>
            </a:r>
            <a:r>
              <a:rPr lang="en-US" sz="2400" dirty="0">
                <a:latin typeface="+mn-lt"/>
              </a:rPr>
              <a:t>are costs that must be incurred only if a particular decision is made.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5A6ABE-4F16-4BD0-8C42-9390F15F5A3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614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6154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Cost Minimization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458200" cy="4524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i="1"/>
              <a:t>Cost minimization problem</a:t>
            </a:r>
            <a:r>
              <a:rPr lang="en-US" altLang="en-US" sz="2400"/>
              <a:t>:  Finding the input combination that minimizes a firm’s total cost of producing a particular level of output.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 i="1"/>
              <a:t>Cost minimization firm</a:t>
            </a:r>
            <a:r>
              <a:rPr lang="en-US" altLang="en-US" sz="2400"/>
              <a:t>: A firm that seeks to minimize the cost of producing a given amount of output.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 i="1"/>
              <a:t>Long run</a:t>
            </a:r>
            <a:r>
              <a:rPr lang="en-US" altLang="en-US" sz="2400"/>
              <a:t>:  A period of time when the quantities of all of the firm’s input can vary.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 i="1"/>
              <a:t>Short run</a:t>
            </a:r>
            <a:r>
              <a:rPr lang="en-US" altLang="en-US" sz="2400"/>
              <a:t>:  A period of time when at least one of its inputs’ quantities is fixed.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A00A1A-9D2F-4ACD-B634-7753B7AA3E1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717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7179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Long-Run Cost Minimization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458200" cy="3786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/>
              <a:t>Minimize the firm’s costs, subject to a firm producing a given amount of output.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/>
              <a:t>Cost to the Firm</a:t>
            </a:r>
            <a:r>
              <a:rPr lang="en-US" altLang="en-US" sz="2400"/>
              <a:t>: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	</a:t>
            </a:r>
            <a:r>
              <a:rPr lang="en-US" altLang="en-US" sz="2400" i="1"/>
              <a:t>TC</a:t>
            </a:r>
            <a:r>
              <a:rPr lang="en-US" altLang="en-US" sz="2400"/>
              <a:t> = Total Cost</a:t>
            </a:r>
          </a:p>
          <a:p>
            <a:pPr eaLnBrk="1" hangingPunct="1"/>
            <a:r>
              <a:rPr lang="en-US" altLang="en-US" sz="2400"/>
              <a:t>	</a:t>
            </a:r>
            <a:r>
              <a:rPr lang="en-US" altLang="en-US" sz="2400" i="1"/>
              <a:t>w </a:t>
            </a:r>
            <a:r>
              <a:rPr lang="en-US" altLang="en-US" sz="2400"/>
              <a:t>= wage rate</a:t>
            </a:r>
          </a:p>
          <a:p>
            <a:pPr eaLnBrk="1" hangingPunct="1"/>
            <a:r>
              <a:rPr lang="en-US" altLang="en-US" sz="2400"/>
              <a:t>	</a:t>
            </a:r>
            <a:r>
              <a:rPr lang="en-US" altLang="en-US" sz="2400" i="1"/>
              <a:t>L</a:t>
            </a:r>
            <a:r>
              <a:rPr lang="en-US" altLang="en-US" sz="2400"/>
              <a:t> = Quantity of Labor </a:t>
            </a:r>
          </a:p>
          <a:p>
            <a:pPr eaLnBrk="1" hangingPunct="1"/>
            <a:r>
              <a:rPr lang="en-US" altLang="en-US" sz="2400"/>
              <a:t>	</a:t>
            </a:r>
            <a:r>
              <a:rPr lang="en-US" altLang="en-US" sz="2400" i="1"/>
              <a:t>r </a:t>
            </a:r>
            <a:r>
              <a:rPr lang="en-US" altLang="en-US" sz="2400"/>
              <a:t>= price per unit of capital services</a:t>
            </a:r>
          </a:p>
          <a:p>
            <a:pPr eaLnBrk="1" hangingPunct="1"/>
            <a:r>
              <a:rPr lang="en-US" altLang="en-US" sz="2400"/>
              <a:t>	</a:t>
            </a:r>
            <a:r>
              <a:rPr lang="en-US" altLang="en-US" sz="2400" i="1"/>
              <a:t>K</a:t>
            </a:r>
            <a:r>
              <a:rPr lang="en-US" altLang="en-US" sz="2400"/>
              <a:t> = Quantity of Capital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00400" y="5562600"/>
          <a:ext cx="2819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1" imgW="914400" imgH="203040" progId="Equation.3">
                  <p:embed/>
                </p:oleObj>
              </mc:Choice>
              <mc:Fallback>
                <p:oleObj name="Equation" r:id="rId11" imgW="914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2600"/>
                        <a:ext cx="28194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B58E7C-36E4-4B86-9C0E-C906B4F017D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391400" cy="15700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The set of combinations of labor and capital that yield the same total cost for the firm.</a:t>
            </a: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819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144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Seven</a:t>
            </a:r>
          </a:p>
        </p:txBody>
      </p:sp>
      <p:pic>
        <p:nvPicPr>
          <p:cNvPr id="8203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Isocost Line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1884</Words>
  <Application>Microsoft Office PowerPoint</Application>
  <PresentationFormat>On-screen Show (4:3)</PresentationFormat>
  <Paragraphs>312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Office Theme</vt:lpstr>
      <vt:lpstr>Clip</vt:lpstr>
      <vt:lpstr>Equation</vt:lpstr>
      <vt:lpstr>Microsoft Equation 3.0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Wiley Publishing,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jmanias</dc:creator>
  <cp:lastModifiedBy>Beesley, Scott</cp:lastModifiedBy>
  <cp:revision>35</cp:revision>
  <cp:lastPrinted>2015-05-11T19:45:27Z</cp:lastPrinted>
  <dcterms:created xsi:type="dcterms:W3CDTF">2010-03-18T15:14:44Z</dcterms:created>
  <dcterms:modified xsi:type="dcterms:W3CDTF">2015-05-11T20:08:37Z</dcterms:modified>
</cp:coreProperties>
</file>