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0"/>
  </p:notesMasterIdLst>
  <p:sldIdLst>
    <p:sldId id="257" r:id="rId2"/>
    <p:sldId id="258" r:id="rId3"/>
    <p:sldId id="259" r:id="rId4"/>
    <p:sldId id="34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4" r:id="rId27"/>
    <p:sldId id="286" r:id="rId28"/>
    <p:sldId id="287" r:id="rId29"/>
    <p:sldId id="288" r:id="rId30"/>
    <p:sldId id="289" r:id="rId31"/>
    <p:sldId id="290" r:id="rId32"/>
    <p:sldId id="291" r:id="rId33"/>
    <p:sldId id="292" r:id="rId34"/>
    <p:sldId id="293" r:id="rId35"/>
    <p:sldId id="294" r:id="rId36"/>
    <p:sldId id="295" r:id="rId37"/>
    <p:sldId id="298" r:id="rId38"/>
    <p:sldId id="299" r:id="rId39"/>
    <p:sldId id="301" r:id="rId40"/>
    <p:sldId id="302" r:id="rId41"/>
    <p:sldId id="304" r:id="rId42"/>
    <p:sldId id="306" r:id="rId43"/>
    <p:sldId id="307" r:id="rId44"/>
    <p:sldId id="308" r:id="rId45"/>
    <p:sldId id="309" r:id="rId46"/>
    <p:sldId id="310" r:id="rId47"/>
    <p:sldId id="311"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43" r:id="rId70"/>
    <p:sldId id="344" r:id="rId71"/>
    <p:sldId id="345" r:id="rId72"/>
    <p:sldId id="346" r:id="rId73"/>
    <p:sldId id="347" r:id="rId74"/>
    <p:sldId id="348" r:id="rId75"/>
    <p:sldId id="349" r:id="rId76"/>
    <p:sldId id="350" r:id="rId77"/>
    <p:sldId id="351" r:id="rId78"/>
    <p:sldId id="352" r:id="rId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7" d="100"/>
          <a:sy n="97" d="100"/>
        </p:scale>
        <p:origin x="-102" y="-4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image" Target="../media/image84.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image" Target="../media/image99.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image" Target="../media/image102.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image" Target="../media/image105.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image" Target="../media/image108.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image" Target="../media/image111.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image" Target="../media/image115.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image" Target="../media/image118.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image" Target="../media/image121.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image" Target="../media/image12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28.emf"/><Relationship Id="rId1" Type="http://schemas.openxmlformats.org/officeDocument/2006/relationships/image" Target="../media/image127.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31.emf"/><Relationship Id="rId1" Type="http://schemas.openxmlformats.org/officeDocument/2006/relationships/image" Target="../media/image130.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33.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7.emf"/><Relationship Id="rId1" Type="http://schemas.openxmlformats.org/officeDocument/2006/relationships/image" Target="../media/image136.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40.emf"/><Relationship Id="rId1" Type="http://schemas.openxmlformats.org/officeDocument/2006/relationships/image" Target="../media/image139.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43.emf"/><Relationship Id="rId1" Type="http://schemas.openxmlformats.org/officeDocument/2006/relationships/image" Target="../media/image142.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46.emf"/><Relationship Id="rId1" Type="http://schemas.openxmlformats.org/officeDocument/2006/relationships/image" Target="../media/image145.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49.emf"/><Relationship Id="rId1" Type="http://schemas.openxmlformats.org/officeDocument/2006/relationships/image" Target="../media/image148.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52.emf"/><Relationship Id="rId1" Type="http://schemas.openxmlformats.org/officeDocument/2006/relationships/image" Target="../media/image151.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55.emf"/><Relationship Id="rId1" Type="http://schemas.openxmlformats.org/officeDocument/2006/relationships/image" Target="../media/image15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58.emf"/><Relationship Id="rId1" Type="http://schemas.openxmlformats.org/officeDocument/2006/relationships/image" Target="../media/image157.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61.emf"/><Relationship Id="rId1" Type="http://schemas.openxmlformats.org/officeDocument/2006/relationships/image" Target="../media/image160.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64.emf"/><Relationship Id="rId1" Type="http://schemas.openxmlformats.org/officeDocument/2006/relationships/image" Target="../media/image163.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67.emf"/><Relationship Id="rId1" Type="http://schemas.openxmlformats.org/officeDocument/2006/relationships/image" Target="../media/image166.e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70.emf"/><Relationship Id="rId1" Type="http://schemas.openxmlformats.org/officeDocument/2006/relationships/image" Target="../media/image169.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73.emf"/><Relationship Id="rId1" Type="http://schemas.openxmlformats.org/officeDocument/2006/relationships/image" Target="../media/image172.e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76.emf"/><Relationship Id="rId1" Type="http://schemas.openxmlformats.org/officeDocument/2006/relationships/image" Target="../media/image175.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79.emf"/><Relationship Id="rId1" Type="http://schemas.openxmlformats.org/officeDocument/2006/relationships/image" Target="../media/image178.e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82.emf"/><Relationship Id="rId1" Type="http://schemas.openxmlformats.org/officeDocument/2006/relationships/image" Target="../media/image181.e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85.emf"/><Relationship Id="rId1" Type="http://schemas.openxmlformats.org/officeDocument/2006/relationships/image" Target="../media/image18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88.emf"/><Relationship Id="rId1" Type="http://schemas.openxmlformats.org/officeDocument/2006/relationships/image" Target="../media/image187.e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91.emf"/><Relationship Id="rId1" Type="http://schemas.openxmlformats.org/officeDocument/2006/relationships/image" Target="../media/image190.e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94.emf"/><Relationship Id="rId1" Type="http://schemas.openxmlformats.org/officeDocument/2006/relationships/image" Target="../media/image193.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97.emf"/><Relationship Id="rId1" Type="http://schemas.openxmlformats.org/officeDocument/2006/relationships/image" Target="../media/image196.e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200.emf"/><Relationship Id="rId1" Type="http://schemas.openxmlformats.org/officeDocument/2006/relationships/image" Target="../media/image199.e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03.emf"/><Relationship Id="rId1" Type="http://schemas.openxmlformats.org/officeDocument/2006/relationships/image" Target="../media/image202.e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06.emf"/><Relationship Id="rId1" Type="http://schemas.openxmlformats.org/officeDocument/2006/relationships/image" Target="../media/image205.e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09.emf"/><Relationship Id="rId1" Type="http://schemas.openxmlformats.org/officeDocument/2006/relationships/image" Target="../media/image208.e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212.emf"/><Relationship Id="rId1" Type="http://schemas.openxmlformats.org/officeDocument/2006/relationships/image" Target="../media/image211.e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15.emf"/><Relationship Id="rId1" Type="http://schemas.openxmlformats.org/officeDocument/2006/relationships/image" Target="../media/image21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218.emf"/><Relationship Id="rId1" Type="http://schemas.openxmlformats.org/officeDocument/2006/relationships/image" Target="../media/image217.e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221.emf"/><Relationship Id="rId1" Type="http://schemas.openxmlformats.org/officeDocument/2006/relationships/image" Target="../media/image220.e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224.emf"/><Relationship Id="rId1" Type="http://schemas.openxmlformats.org/officeDocument/2006/relationships/image" Target="../media/image223.e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227.emf"/><Relationship Id="rId1" Type="http://schemas.openxmlformats.org/officeDocument/2006/relationships/image" Target="../media/image226.e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230.emf"/><Relationship Id="rId1" Type="http://schemas.openxmlformats.org/officeDocument/2006/relationships/image" Target="../media/image229.e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233.emf"/><Relationship Id="rId1" Type="http://schemas.openxmlformats.org/officeDocument/2006/relationships/image" Target="../media/image232.e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236.emf"/><Relationship Id="rId1" Type="http://schemas.openxmlformats.org/officeDocument/2006/relationships/image" Target="../media/image235.e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239.emf"/><Relationship Id="rId1" Type="http://schemas.openxmlformats.org/officeDocument/2006/relationships/image" Target="../media/image23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38AA5423-82EC-4B04-A9F9-FFF0EDBA0429}" type="datetimeFigureOut">
              <a:rPr lang="en-US" altLang="en-US"/>
              <a:pPr/>
              <a:t>5/11/2015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DB5A15AC-5387-4435-A969-193F1486CDEE}" type="slidenum">
              <a:rPr lang="en-US" altLang="en-US"/>
              <a:pPr/>
              <a:t>‹#›</a:t>
            </a:fld>
            <a:endParaRPr lang="en-US" altLang="en-US"/>
          </a:p>
        </p:txBody>
      </p:sp>
    </p:spTree>
    <p:extLst>
      <p:ext uri="{BB962C8B-B14F-4D97-AF65-F5344CB8AC3E}">
        <p14:creationId xmlns:p14="http://schemas.microsoft.com/office/powerpoint/2010/main" val="31242504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EF26421-C3F8-471A-98B1-134E93E48C68}" type="slidenum">
              <a:rPr lang="en-US" altLang="en-US">
                <a:latin typeface="Calibri" pitchFamily="34" charset="0"/>
              </a:rPr>
              <a:pPr eaLnBrk="1" hangingPunct="1"/>
              <a:t>1</a:t>
            </a:fld>
            <a:endParaRPr lang="en-US" altLang="en-US">
              <a:latin typeface="Calibri" pitchFamily="34"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3EE642B-DA94-491F-AB3C-A715F49E23A1}"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EA5470E5-2078-4C0C-A30E-A17CDFF1F5CA}" type="slidenum">
              <a:rPr lang="en-US" altLang="en-US"/>
              <a:pPr/>
              <a:t>‹#›</a:t>
            </a:fld>
            <a:endParaRPr lang="en-US" altLang="en-US"/>
          </a:p>
        </p:txBody>
      </p:sp>
    </p:spTree>
    <p:extLst>
      <p:ext uri="{BB962C8B-B14F-4D97-AF65-F5344CB8AC3E}">
        <p14:creationId xmlns:p14="http://schemas.microsoft.com/office/powerpoint/2010/main" val="428125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55E9D99-79BF-42B0-9565-FB7453C18DDC}"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90FF2B26-0032-4288-8AE6-17F4DF692257}" type="slidenum">
              <a:rPr lang="en-US" altLang="en-US"/>
              <a:pPr/>
              <a:t>‹#›</a:t>
            </a:fld>
            <a:endParaRPr lang="en-US" altLang="en-US"/>
          </a:p>
        </p:txBody>
      </p:sp>
    </p:spTree>
    <p:extLst>
      <p:ext uri="{BB962C8B-B14F-4D97-AF65-F5344CB8AC3E}">
        <p14:creationId xmlns:p14="http://schemas.microsoft.com/office/powerpoint/2010/main" val="181191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0810E33-B8CC-4F39-BFEB-DC6A2C0B8810}"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C11AC68C-61BE-4BDC-97A3-F3696EEBAFDA}" type="slidenum">
              <a:rPr lang="en-US" altLang="en-US"/>
              <a:pPr/>
              <a:t>‹#›</a:t>
            </a:fld>
            <a:endParaRPr lang="en-US" altLang="en-US"/>
          </a:p>
        </p:txBody>
      </p:sp>
    </p:spTree>
    <p:extLst>
      <p:ext uri="{BB962C8B-B14F-4D97-AF65-F5344CB8AC3E}">
        <p14:creationId xmlns:p14="http://schemas.microsoft.com/office/powerpoint/2010/main" val="349453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41BA9B2-2346-48BF-B45F-B6F28D65FD9A}" type="datetime1">
              <a:rPr lang="en-US" altLang="en-US" smtClean="0"/>
              <a:t>5/11/2015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BF76A566-1B6C-4D6E-A2D6-7CC4AF9DC8F4}" type="slidenum">
              <a:rPr lang="en-US" altLang="en-US"/>
              <a:pPr/>
              <a:t>‹#›</a:t>
            </a:fld>
            <a:endParaRPr lang="en-US" altLang="en-US"/>
          </a:p>
        </p:txBody>
      </p:sp>
    </p:spTree>
    <p:extLst>
      <p:ext uri="{BB962C8B-B14F-4D97-AF65-F5344CB8AC3E}">
        <p14:creationId xmlns:p14="http://schemas.microsoft.com/office/powerpoint/2010/main" val="204870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93752AE2-2E08-4571-BAD3-92DB6ABC2DFD}" type="datetime1">
              <a:rPr lang="en-US" altLang="en-US" smtClean="0"/>
              <a:t>5/11/2015</a:t>
            </a:fld>
            <a:endParaRPr lang="en-US" altLang="en-US"/>
          </a:p>
        </p:txBody>
      </p:sp>
      <p:sp>
        <p:nvSpPr>
          <p:cNvPr id="8"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9" name="Slide Number Placeholder 5"/>
          <p:cNvSpPr>
            <a:spLocks noGrp="1"/>
          </p:cNvSpPr>
          <p:nvPr>
            <p:ph type="sldNum" sz="quarter" idx="12"/>
          </p:nvPr>
        </p:nvSpPr>
        <p:spPr/>
        <p:txBody>
          <a:bodyPr/>
          <a:lstStyle>
            <a:lvl1pPr>
              <a:defRPr/>
            </a:lvl1pPr>
          </a:lstStyle>
          <a:p>
            <a:fld id="{770A5DA4-A956-45EA-9647-026291D2E47A}" type="slidenum">
              <a:rPr lang="en-US" altLang="en-US"/>
              <a:pPr/>
              <a:t>‹#›</a:t>
            </a:fld>
            <a:endParaRPr lang="en-US" altLang="en-US"/>
          </a:p>
        </p:txBody>
      </p:sp>
    </p:spTree>
    <p:extLst>
      <p:ext uri="{BB962C8B-B14F-4D97-AF65-F5344CB8AC3E}">
        <p14:creationId xmlns:p14="http://schemas.microsoft.com/office/powerpoint/2010/main" val="117387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8F4485BE-DE88-4929-BC68-01A0A80CCD93}" type="datetime1">
              <a:rPr lang="en-US" altLang="en-US" smtClean="0"/>
              <a:t>5/11/2015</a:t>
            </a:fld>
            <a:endParaRPr lang="en-US" altLang="en-US"/>
          </a:p>
        </p:txBody>
      </p:sp>
      <p:sp>
        <p:nvSpPr>
          <p:cNvPr id="4"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5" name="Slide Number Placeholder 5"/>
          <p:cNvSpPr>
            <a:spLocks noGrp="1"/>
          </p:cNvSpPr>
          <p:nvPr>
            <p:ph type="sldNum" sz="quarter" idx="12"/>
          </p:nvPr>
        </p:nvSpPr>
        <p:spPr/>
        <p:txBody>
          <a:bodyPr/>
          <a:lstStyle>
            <a:lvl1pPr>
              <a:defRPr/>
            </a:lvl1pPr>
          </a:lstStyle>
          <a:p>
            <a:fld id="{05536138-9B37-4671-8DD3-8D4167CA8EEF}" type="slidenum">
              <a:rPr lang="en-US" altLang="en-US"/>
              <a:pPr/>
              <a:t>‹#›</a:t>
            </a:fld>
            <a:endParaRPr lang="en-US" altLang="en-US"/>
          </a:p>
        </p:txBody>
      </p:sp>
    </p:spTree>
    <p:extLst>
      <p:ext uri="{BB962C8B-B14F-4D97-AF65-F5344CB8AC3E}">
        <p14:creationId xmlns:p14="http://schemas.microsoft.com/office/powerpoint/2010/main" val="74946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0B79EAF-3FA0-4652-9206-4B53E64320D4}" type="datetime1">
              <a:rPr lang="en-US" altLang="en-US" smtClean="0"/>
              <a:t>5/11/2015</a:t>
            </a:fld>
            <a:endParaRPr lang="en-US" altLang="en-US"/>
          </a:p>
        </p:txBody>
      </p:sp>
      <p:sp>
        <p:nvSpPr>
          <p:cNvPr id="3"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4" name="Slide Number Placeholder 5"/>
          <p:cNvSpPr>
            <a:spLocks noGrp="1"/>
          </p:cNvSpPr>
          <p:nvPr>
            <p:ph type="sldNum" sz="quarter" idx="12"/>
          </p:nvPr>
        </p:nvSpPr>
        <p:spPr/>
        <p:txBody>
          <a:bodyPr/>
          <a:lstStyle>
            <a:lvl1pPr>
              <a:defRPr/>
            </a:lvl1pPr>
          </a:lstStyle>
          <a:p>
            <a:fld id="{1FFB8C51-746D-4933-8B5C-747230B77CA6}" type="slidenum">
              <a:rPr lang="en-US" altLang="en-US"/>
              <a:pPr/>
              <a:t>‹#›</a:t>
            </a:fld>
            <a:endParaRPr lang="en-US" altLang="en-US"/>
          </a:p>
        </p:txBody>
      </p:sp>
    </p:spTree>
    <p:extLst>
      <p:ext uri="{BB962C8B-B14F-4D97-AF65-F5344CB8AC3E}">
        <p14:creationId xmlns:p14="http://schemas.microsoft.com/office/powerpoint/2010/main" val="344025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A685999-9B0B-4553-9FBF-E5906BA405D6}" type="datetime1">
              <a:rPr lang="en-US" altLang="en-US" smtClean="0"/>
              <a:t>5/11/2015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2D2F2296-8CE9-4B9F-B4B8-EA78FEB3BD28}" type="slidenum">
              <a:rPr lang="en-US" altLang="en-US"/>
              <a:pPr/>
              <a:t>‹#›</a:t>
            </a:fld>
            <a:endParaRPr lang="en-US" altLang="en-US"/>
          </a:p>
        </p:txBody>
      </p:sp>
    </p:spTree>
    <p:extLst>
      <p:ext uri="{BB962C8B-B14F-4D97-AF65-F5344CB8AC3E}">
        <p14:creationId xmlns:p14="http://schemas.microsoft.com/office/powerpoint/2010/main" val="119791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DD2B61-4532-4B18-B1A9-29BA9DAE1F39}" type="datetime1">
              <a:rPr lang="en-US" altLang="en-US" smtClean="0"/>
              <a:t>5/11/2015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849BE762-3779-457B-8FA0-839188B2F4A7}" type="slidenum">
              <a:rPr lang="en-US" altLang="en-US"/>
              <a:pPr/>
              <a:t>‹#›</a:t>
            </a:fld>
            <a:endParaRPr lang="en-US" altLang="en-US"/>
          </a:p>
        </p:txBody>
      </p:sp>
    </p:spTree>
    <p:extLst>
      <p:ext uri="{BB962C8B-B14F-4D97-AF65-F5344CB8AC3E}">
        <p14:creationId xmlns:p14="http://schemas.microsoft.com/office/powerpoint/2010/main" val="359298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alpha val="70000"/>
          </a:schemeClr>
        </a:solidFill>
        <a:effectLst/>
      </p:bgPr>
    </p:bg>
    <p:spTree>
      <p:nvGrpSpPr>
        <p:cNvPr id="1" name=""/>
        <p:cNvGrpSpPr/>
        <p:nvPr/>
      </p:nvGrpSpPr>
      <p:grpSpPr>
        <a:xfrm>
          <a:off x="0" y="0"/>
          <a:ext cx="0" cy="0"/>
          <a:chOff x="0" y="0"/>
          <a:chExt cx="0" cy="0"/>
        </a:xfrm>
      </p:grpSpPr>
      <p:sp>
        <p:nvSpPr>
          <p:cNvPr id="798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798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DA73FBA6-2402-49FC-AE3C-D0059F6ABC95}" type="datetime1">
              <a:rPr lang="en-US" altLang="en-US" smtClean="0"/>
              <a:t>5/11/2015</a:t>
            </a:fld>
            <a:endParaRPr lang="en-US" altLang="en-US"/>
          </a:p>
        </p:txBody>
      </p:sp>
      <p:sp>
        <p:nvSpPr>
          <p:cNvPr id="5" name="Footer Placeholder 4"/>
          <p:cNvSpPr>
            <a:spLocks noGrp="1"/>
          </p:cNvSpPr>
          <p:nvPr>
            <p:ph type="ftr" sz="quarter" idx="3"/>
          </p:nvPr>
        </p:nvSpPr>
        <p:spPr>
          <a:xfrm rot="16200000">
            <a:off x="7497073" y="446563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50">
                <a:solidFill>
                  <a:srgbClr val="898989"/>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US" altLang="en-US" smtClean="0"/>
              <a:t>Copyright (c)2014 John Wiley &amp; Sons, Inc.</a:t>
            </a:r>
            <a:endParaRPr lang="en-US" alt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D7D3B03B-0ADC-49BB-A55B-8466B1682F3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rtl="0" eaLnBrk="0" fontAlgn="base" hangingPunct="0">
        <a:spcBef>
          <a:spcPct val="0"/>
        </a:spcBef>
        <a:spcAft>
          <a:spcPct val="0"/>
        </a:spcAft>
        <a:defRPr sz="44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wmf"/><Relationship Id="rId11" Type="http://schemas.openxmlformats.org/officeDocument/2006/relationships/image" Target="../media/image32.png"/><Relationship Id="rId5" Type="http://schemas.openxmlformats.org/officeDocument/2006/relationships/image" Target="../media/image31.emf"/><Relationship Id="rId10" Type="http://schemas.openxmlformats.org/officeDocument/2006/relationships/image" Target="../media/image30.emf"/><Relationship Id="rId4" Type="http://schemas.openxmlformats.org/officeDocument/2006/relationships/image" Target="../media/image29.emf"/><Relationship Id="rId9"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wmf"/><Relationship Id="rId11" Type="http://schemas.openxmlformats.org/officeDocument/2006/relationships/image" Target="../media/image36.png"/><Relationship Id="rId5" Type="http://schemas.openxmlformats.org/officeDocument/2006/relationships/image" Target="../media/image35.emf"/><Relationship Id="rId10" Type="http://schemas.openxmlformats.org/officeDocument/2006/relationships/image" Target="../media/image34.emf"/><Relationship Id="rId4" Type="http://schemas.openxmlformats.org/officeDocument/2006/relationships/image" Target="../media/image33.emf"/><Relationship Id="rId9"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wmf"/><Relationship Id="rId11" Type="http://schemas.openxmlformats.org/officeDocument/2006/relationships/image" Target="../media/image40.png"/><Relationship Id="rId5" Type="http://schemas.openxmlformats.org/officeDocument/2006/relationships/image" Target="../media/image39.emf"/><Relationship Id="rId10" Type="http://schemas.openxmlformats.org/officeDocument/2006/relationships/image" Target="../media/image38.emf"/><Relationship Id="rId4" Type="http://schemas.openxmlformats.org/officeDocument/2006/relationships/image" Target="../media/image37.emf"/><Relationship Id="rId9"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wmf"/><Relationship Id="rId5" Type="http://schemas.openxmlformats.org/officeDocument/2006/relationships/image" Target="../media/image43.emf"/><Relationship Id="rId10" Type="http://schemas.openxmlformats.org/officeDocument/2006/relationships/image" Target="../media/image42.emf"/><Relationship Id="rId4" Type="http://schemas.openxmlformats.org/officeDocument/2006/relationships/image" Target="../media/image41.emf"/><Relationship Id="rId9"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wmf"/><Relationship Id="rId5" Type="http://schemas.openxmlformats.org/officeDocument/2006/relationships/image" Target="../media/image46.emf"/><Relationship Id="rId10" Type="http://schemas.openxmlformats.org/officeDocument/2006/relationships/image" Target="../media/image45.emf"/><Relationship Id="rId4" Type="http://schemas.openxmlformats.org/officeDocument/2006/relationships/image" Target="../media/image44.emf"/><Relationship Id="rId9"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wmf"/><Relationship Id="rId5" Type="http://schemas.openxmlformats.org/officeDocument/2006/relationships/image" Target="../media/image49.emf"/><Relationship Id="rId10" Type="http://schemas.openxmlformats.org/officeDocument/2006/relationships/image" Target="../media/image48.emf"/><Relationship Id="rId4" Type="http://schemas.openxmlformats.org/officeDocument/2006/relationships/image" Target="../media/image47.emf"/><Relationship Id="rId9"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wmf"/><Relationship Id="rId5" Type="http://schemas.openxmlformats.org/officeDocument/2006/relationships/image" Target="../media/image52.emf"/><Relationship Id="rId10" Type="http://schemas.openxmlformats.org/officeDocument/2006/relationships/image" Target="../media/image51.emf"/><Relationship Id="rId4" Type="http://schemas.openxmlformats.org/officeDocument/2006/relationships/image" Target="../media/image50.emf"/><Relationship Id="rId9" Type="http://schemas.openxmlformats.org/officeDocument/2006/relationships/oleObject" Target="../embeddings/oleObject30.bin"/></Relationships>
</file>

<file path=ppt/slides/_rels/slide1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wmf"/><Relationship Id="rId5" Type="http://schemas.openxmlformats.org/officeDocument/2006/relationships/image" Target="../media/image55.emf"/><Relationship Id="rId10" Type="http://schemas.openxmlformats.org/officeDocument/2006/relationships/image" Target="../media/image54.emf"/><Relationship Id="rId4" Type="http://schemas.openxmlformats.org/officeDocument/2006/relationships/image" Target="../media/image53.emf"/><Relationship Id="rId9"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wmf"/><Relationship Id="rId5" Type="http://schemas.openxmlformats.org/officeDocument/2006/relationships/image" Target="../media/image58.emf"/><Relationship Id="rId10" Type="http://schemas.openxmlformats.org/officeDocument/2006/relationships/image" Target="../media/image57.emf"/><Relationship Id="rId4" Type="http://schemas.openxmlformats.org/officeDocument/2006/relationships/image" Target="../media/image56.emf"/><Relationship Id="rId9"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wmf"/><Relationship Id="rId5" Type="http://schemas.openxmlformats.org/officeDocument/2006/relationships/image" Target="../media/image61.emf"/><Relationship Id="rId10" Type="http://schemas.openxmlformats.org/officeDocument/2006/relationships/image" Target="../media/image60.emf"/><Relationship Id="rId4" Type="http://schemas.openxmlformats.org/officeDocument/2006/relationships/image" Target="../media/image59.emf"/><Relationship Id="rId9" Type="http://schemas.openxmlformats.org/officeDocument/2006/relationships/oleObject" Target="../embeddings/oleObject36.bin"/></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image" Target="../media/image4.emf"/><Relationship Id="rId10"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wmf"/><Relationship Id="rId5" Type="http://schemas.openxmlformats.org/officeDocument/2006/relationships/image" Target="../media/image64.emf"/><Relationship Id="rId10" Type="http://schemas.openxmlformats.org/officeDocument/2006/relationships/image" Target="../media/image63.emf"/><Relationship Id="rId4" Type="http://schemas.openxmlformats.org/officeDocument/2006/relationships/image" Target="../media/image62.emf"/><Relationship Id="rId9"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wmf"/><Relationship Id="rId5" Type="http://schemas.openxmlformats.org/officeDocument/2006/relationships/image" Target="../media/image67.emf"/><Relationship Id="rId10" Type="http://schemas.openxmlformats.org/officeDocument/2006/relationships/image" Target="../media/image66.emf"/><Relationship Id="rId4" Type="http://schemas.openxmlformats.org/officeDocument/2006/relationships/image" Target="../media/image65.emf"/><Relationship Id="rId9" Type="http://schemas.openxmlformats.org/officeDocument/2006/relationships/oleObject" Target="../embeddings/oleObject40.bin"/></Relationships>
</file>

<file path=ppt/slides/_rels/slide2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wmf"/><Relationship Id="rId5" Type="http://schemas.openxmlformats.org/officeDocument/2006/relationships/image" Target="../media/image70.emf"/><Relationship Id="rId10" Type="http://schemas.openxmlformats.org/officeDocument/2006/relationships/image" Target="../media/image69.emf"/><Relationship Id="rId4" Type="http://schemas.openxmlformats.org/officeDocument/2006/relationships/image" Target="../media/image68.emf"/><Relationship Id="rId9" Type="http://schemas.openxmlformats.org/officeDocument/2006/relationships/oleObject" Target="../embeddings/oleObject42.bin"/></Relationships>
</file>

<file path=ppt/slides/_rels/slide2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wmf"/><Relationship Id="rId5" Type="http://schemas.openxmlformats.org/officeDocument/2006/relationships/image" Target="../media/image73.emf"/><Relationship Id="rId10" Type="http://schemas.openxmlformats.org/officeDocument/2006/relationships/image" Target="../media/image72.emf"/><Relationship Id="rId4" Type="http://schemas.openxmlformats.org/officeDocument/2006/relationships/image" Target="../media/image71.emf"/><Relationship Id="rId9"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5.wmf"/><Relationship Id="rId5" Type="http://schemas.openxmlformats.org/officeDocument/2006/relationships/image" Target="../media/image76.emf"/><Relationship Id="rId10" Type="http://schemas.openxmlformats.org/officeDocument/2006/relationships/image" Target="../media/image75.emf"/><Relationship Id="rId4" Type="http://schemas.openxmlformats.org/officeDocument/2006/relationships/image" Target="../media/image74.emf"/><Relationship Id="rId9" Type="http://schemas.openxmlformats.org/officeDocument/2006/relationships/oleObject" Target="../embeddings/oleObject46.bin"/></Relationships>
</file>

<file path=ppt/slides/_rels/slide2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wmf"/><Relationship Id="rId5" Type="http://schemas.openxmlformats.org/officeDocument/2006/relationships/image" Target="../media/image79.emf"/><Relationship Id="rId10" Type="http://schemas.openxmlformats.org/officeDocument/2006/relationships/image" Target="../media/image78.emf"/><Relationship Id="rId4" Type="http://schemas.openxmlformats.org/officeDocument/2006/relationships/image" Target="../media/image77.emf"/><Relationship Id="rId9" Type="http://schemas.openxmlformats.org/officeDocument/2006/relationships/oleObject" Target="../embeddings/oleObject48.bin"/></Relationships>
</file>

<file path=ppt/slides/_rels/slide2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wmf"/><Relationship Id="rId11" Type="http://schemas.openxmlformats.org/officeDocument/2006/relationships/image" Target="../media/image83.png"/><Relationship Id="rId5" Type="http://schemas.openxmlformats.org/officeDocument/2006/relationships/image" Target="../media/image82.emf"/><Relationship Id="rId10" Type="http://schemas.openxmlformats.org/officeDocument/2006/relationships/image" Target="../media/image81.emf"/><Relationship Id="rId4" Type="http://schemas.openxmlformats.org/officeDocument/2006/relationships/image" Target="../media/image80.emf"/><Relationship Id="rId9" Type="http://schemas.openxmlformats.org/officeDocument/2006/relationships/oleObject" Target="../embeddings/oleObject50.bin"/></Relationships>
</file>

<file path=ppt/slides/_rels/slide2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wmf"/><Relationship Id="rId5" Type="http://schemas.openxmlformats.org/officeDocument/2006/relationships/image" Target="../media/image86.emf"/><Relationship Id="rId10" Type="http://schemas.openxmlformats.org/officeDocument/2006/relationships/image" Target="../media/image85.emf"/><Relationship Id="rId4" Type="http://schemas.openxmlformats.org/officeDocument/2006/relationships/image" Target="../media/image84.emf"/><Relationship Id="rId9" Type="http://schemas.openxmlformats.org/officeDocument/2006/relationships/oleObject" Target="../embeddings/oleObject52.bin"/></Relationships>
</file>

<file path=ppt/slides/_rels/slide2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5.wmf"/><Relationship Id="rId5" Type="http://schemas.openxmlformats.org/officeDocument/2006/relationships/image" Target="../media/image89.emf"/><Relationship Id="rId10" Type="http://schemas.openxmlformats.org/officeDocument/2006/relationships/image" Target="../media/image88.emf"/><Relationship Id="rId4" Type="http://schemas.openxmlformats.org/officeDocument/2006/relationships/image" Target="../media/image87.emf"/><Relationship Id="rId9" Type="http://schemas.openxmlformats.org/officeDocument/2006/relationships/oleObject" Target="../embeddings/oleObject54.bin"/></Relationships>
</file>

<file path=ppt/slides/_rels/slide2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5.wmf"/><Relationship Id="rId5" Type="http://schemas.openxmlformats.org/officeDocument/2006/relationships/image" Target="../media/image92.emf"/><Relationship Id="rId10" Type="http://schemas.openxmlformats.org/officeDocument/2006/relationships/image" Target="../media/image91.emf"/><Relationship Id="rId4" Type="http://schemas.openxmlformats.org/officeDocument/2006/relationships/image" Target="../media/image90.emf"/><Relationship Id="rId9" Type="http://schemas.openxmlformats.org/officeDocument/2006/relationships/oleObject" Target="../embeddings/oleObject56.bin"/></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image" Target="../media/image9.emf"/><Relationship Id="rId10"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5.wmf"/><Relationship Id="rId5" Type="http://schemas.openxmlformats.org/officeDocument/2006/relationships/image" Target="../media/image95.emf"/><Relationship Id="rId10" Type="http://schemas.openxmlformats.org/officeDocument/2006/relationships/image" Target="../media/image94.emf"/><Relationship Id="rId4" Type="http://schemas.openxmlformats.org/officeDocument/2006/relationships/image" Target="../media/image93.emf"/><Relationship Id="rId9" Type="http://schemas.openxmlformats.org/officeDocument/2006/relationships/oleObject" Target="../embeddings/oleObject58.bin"/></Relationships>
</file>

<file path=ppt/slides/_rels/slide3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5.wmf"/><Relationship Id="rId5" Type="http://schemas.openxmlformats.org/officeDocument/2006/relationships/image" Target="../media/image98.emf"/><Relationship Id="rId10" Type="http://schemas.openxmlformats.org/officeDocument/2006/relationships/image" Target="../media/image97.emf"/><Relationship Id="rId4" Type="http://schemas.openxmlformats.org/officeDocument/2006/relationships/image" Target="../media/image96.emf"/><Relationship Id="rId9" Type="http://schemas.openxmlformats.org/officeDocument/2006/relationships/oleObject" Target="../embeddings/oleObject60.bin"/></Relationships>
</file>

<file path=ppt/slides/_rels/slide3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5.wmf"/><Relationship Id="rId5" Type="http://schemas.openxmlformats.org/officeDocument/2006/relationships/image" Target="../media/image101.emf"/><Relationship Id="rId10" Type="http://schemas.openxmlformats.org/officeDocument/2006/relationships/image" Target="../media/image100.emf"/><Relationship Id="rId4" Type="http://schemas.openxmlformats.org/officeDocument/2006/relationships/image" Target="../media/image99.emf"/><Relationship Id="rId9" Type="http://schemas.openxmlformats.org/officeDocument/2006/relationships/oleObject" Target="../embeddings/oleObject62.bin"/></Relationships>
</file>

<file path=ppt/slides/_rels/slide3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5.wmf"/><Relationship Id="rId5" Type="http://schemas.openxmlformats.org/officeDocument/2006/relationships/image" Target="../media/image104.emf"/><Relationship Id="rId10" Type="http://schemas.openxmlformats.org/officeDocument/2006/relationships/image" Target="../media/image103.emf"/><Relationship Id="rId4" Type="http://schemas.openxmlformats.org/officeDocument/2006/relationships/image" Target="../media/image102.emf"/><Relationship Id="rId9" Type="http://schemas.openxmlformats.org/officeDocument/2006/relationships/oleObject" Target="../embeddings/oleObject64.bin"/></Relationships>
</file>

<file path=ppt/slides/_rels/slide3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5.wmf"/><Relationship Id="rId5" Type="http://schemas.openxmlformats.org/officeDocument/2006/relationships/image" Target="../media/image107.emf"/><Relationship Id="rId10" Type="http://schemas.openxmlformats.org/officeDocument/2006/relationships/image" Target="../media/image106.emf"/><Relationship Id="rId4" Type="http://schemas.openxmlformats.org/officeDocument/2006/relationships/image" Target="../media/image105.emf"/><Relationship Id="rId9" Type="http://schemas.openxmlformats.org/officeDocument/2006/relationships/oleObject" Target="../embeddings/oleObject66.bin"/></Relationships>
</file>

<file path=ppt/slides/_rels/slide3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5.wmf"/><Relationship Id="rId5" Type="http://schemas.openxmlformats.org/officeDocument/2006/relationships/image" Target="../media/image110.emf"/><Relationship Id="rId10" Type="http://schemas.openxmlformats.org/officeDocument/2006/relationships/image" Target="../media/image109.emf"/><Relationship Id="rId4" Type="http://schemas.openxmlformats.org/officeDocument/2006/relationships/image" Target="../media/image108.emf"/><Relationship Id="rId9" Type="http://schemas.openxmlformats.org/officeDocument/2006/relationships/oleObject" Target="../embeddings/oleObject68.bin"/></Relationships>
</file>

<file path=ppt/slides/_rels/slide3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5.wmf"/><Relationship Id="rId11" Type="http://schemas.openxmlformats.org/officeDocument/2006/relationships/image" Target="../media/image114.png"/><Relationship Id="rId5" Type="http://schemas.openxmlformats.org/officeDocument/2006/relationships/image" Target="../media/image113.emf"/><Relationship Id="rId10" Type="http://schemas.openxmlformats.org/officeDocument/2006/relationships/image" Target="../media/image112.emf"/><Relationship Id="rId4" Type="http://schemas.openxmlformats.org/officeDocument/2006/relationships/image" Target="../media/image111.emf"/><Relationship Id="rId9" Type="http://schemas.openxmlformats.org/officeDocument/2006/relationships/oleObject" Target="../embeddings/oleObject70.bin"/></Relationships>
</file>

<file path=ppt/slides/_rels/slide3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5.wmf"/><Relationship Id="rId5" Type="http://schemas.openxmlformats.org/officeDocument/2006/relationships/image" Target="../media/image117.emf"/><Relationship Id="rId10" Type="http://schemas.openxmlformats.org/officeDocument/2006/relationships/image" Target="../media/image116.emf"/><Relationship Id="rId4" Type="http://schemas.openxmlformats.org/officeDocument/2006/relationships/image" Target="../media/image115.emf"/><Relationship Id="rId9" Type="http://schemas.openxmlformats.org/officeDocument/2006/relationships/oleObject" Target="../embeddings/oleObject72.bin"/></Relationships>
</file>

<file path=ppt/slides/_rels/slide3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5.wmf"/><Relationship Id="rId5" Type="http://schemas.openxmlformats.org/officeDocument/2006/relationships/image" Target="../media/image120.emf"/><Relationship Id="rId10" Type="http://schemas.openxmlformats.org/officeDocument/2006/relationships/image" Target="../media/image119.emf"/><Relationship Id="rId4" Type="http://schemas.openxmlformats.org/officeDocument/2006/relationships/image" Target="../media/image118.emf"/><Relationship Id="rId9" Type="http://schemas.openxmlformats.org/officeDocument/2006/relationships/oleObject" Target="../embeddings/oleObject74.bin"/></Relationships>
</file>

<file path=ppt/slides/_rels/slide3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5.wmf"/><Relationship Id="rId5" Type="http://schemas.openxmlformats.org/officeDocument/2006/relationships/image" Target="../media/image123.emf"/><Relationship Id="rId10" Type="http://schemas.openxmlformats.org/officeDocument/2006/relationships/image" Target="../media/image122.emf"/><Relationship Id="rId4" Type="http://schemas.openxmlformats.org/officeDocument/2006/relationships/image" Target="../media/image121.emf"/><Relationship Id="rId9" Type="http://schemas.openxmlformats.org/officeDocument/2006/relationships/oleObject" Target="../embeddings/oleObject76.bin"/></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image" Target="../media/image13.png"/><Relationship Id="rId5" Type="http://schemas.openxmlformats.org/officeDocument/2006/relationships/image" Target="../media/image12.emf"/><Relationship Id="rId10"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5.wmf"/><Relationship Id="rId5" Type="http://schemas.openxmlformats.org/officeDocument/2006/relationships/image" Target="../media/image126.emf"/><Relationship Id="rId10" Type="http://schemas.openxmlformats.org/officeDocument/2006/relationships/image" Target="../media/image125.emf"/><Relationship Id="rId4" Type="http://schemas.openxmlformats.org/officeDocument/2006/relationships/image" Target="../media/image124.emf"/><Relationship Id="rId9" Type="http://schemas.openxmlformats.org/officeDocument/2006/relationships/oleObject" Target="../embeddings/oleObject78.bin"/></Relationships>
</file>

<file path=ppt/slides/_rels/slide4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5.wmf"/><Relationship Id="rId5" Type="http://schemas.openxmlformats.org/officeDocument/2006/relationships/image" Target="../media/image129.emf"/><Relationship Id="rId10" Type="http://schemas.openxmlformats.org/officeDocument/2006/relationships/image" Target="../media/image128.emf"/><Relationship Id="rId4" Type="http://schemas.openxmlformats.org/officeDocument/2006/relationships/image" Target="../media/image127.emf"/><Relationship Id="rId9" Type="http://schemas.openxmlformats.org/officeDocument/2006/relationships/oleObject" Target="../embeddings/oleObject80.bin"/></Relationships>
</file>

<file path=ppt/slides/_rels/slide4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5.wmf"/><Relationship Id="rId5" Type="http://schemas.openxmlformats.org/officeDocument/2006/relationships/image" Target="../media/image132.emf"/><Relationship Id="rId10" Type="http://schemas.openxmlformats.org/officeDocument/2006/relationships/image" Target="../media/image131.emf"/><Relationship Id="rId4" Type="http://schemas.openxmlformats.org/officeDocument/2006/relationships/image" Target="../media/image130.emf"/><Relationship Id="rId9" Type="http://schemas.openxmlformats.org/officeDocument/2006/relationships/oleObject" Target="../embeddings/oleObject82.bin"/></Relationships>
</file>

<file path=ppt/slides/_rels/slide4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5.wmf"/><Relationship Id="rId5" Type="http://schemas.openxmlformats.org/officeDocument/2006/relationships/image" Target="../media/image135.emf"/><Relationship Id="rId10" Type="http://schemas.openxmlformats.org/officeDocument/2006/relationships/image" Target="../media/image134.emf"/><Relationship Id="rId4" Type="http://schemas.openxmlformats.org/officeDocument/2006/relationships/image" Target="../media/image133.emf"/><Relationship Id="rId9" Type="http://schemas.openxmlformats.org/officeDocument/2006/relationships/oleObject" Target="../embeddings/oleObject84.bin"/></Relationships>
</file>

<file path=ppt/slides/_rels/slide4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5.wmf"/><Relationship Id="rId5" Type="http://schemas.openxmlformats.org/officeDocument/2006/relationships/image" Target="../media/image138.emf"/><Relationship Id="rId10" Type="http://schemas.openxmlformats.org/officeDocument/2006/relationships/image" Target="../media/image137.emf"/><Relationship Id="rId4" Type="http://schemas.openxmlformats.org/officeDocument/2006/relationships/image" Target="../media/image136.emf"/><Relationship Id="rId9" Type="http://schemas.openxmlformats.org/officeDocument/2006/relationships/oleObject" Target="../embeddings/oleObject86.bin"/></Relationships>
</file>

<file path=ppt/slides/_rels/slide4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5.wmf"/><Relationship Id="rId5" Type="http://schemas.openxmlformats.org/officeDocument/2006/relationships/image" Target="../media/image141.emf"/><Relationship Id="rId10" Type="http://schemas.openxmlformats.org/officeDocument/2006/relationships/image" Target="../media/image140.emf"/><Relationship Id="rId4" Type="http://schemas.openxmlformats.org/officeDocument/2006/relationships/image" Target="../media/image139.emf"/><Relationship Id="rId9" Type="http://schemas.openxmlformats.org/officeDocument/2006/relationships/oleObject" Target="../embeddings/oleObject88.bin"/></Relationships>
</file>

<file path=ppt/slides/_rels/slide4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5.wmf"/><Relationship Id="rId5" Type="http://schemas.openxmlformats.org/officeDocument/2006/relationships/image" Target="../media/image144.emf"/><Relationship Id="rId10" Type="http://schemas.openxmlformats.org/officeDocument/2006/relationships/image" Target="../media/image143.emf"/><Relationship Id="rId4" Type="http://schemas.openxmlformats.org/officeDocument/2006/relationships/image" Target="../media/image142.emf"/><Relationship Id="rId9" Type="http://schemas.openxmlformats.org/officeDocument/2006/relationships/oleObject" Target="../embeddings/oleObject90.bin"/></Relationships>
</file>

<file path=ppt/slides/_rels/slide4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5.wmf"/><Relationship Id="rId5" Type="http://schemas.openxmlformats.org/officeDocument/2006/relationships/image" Target="../media/image147.emf"/><Relationship Id="rId10" Type="http://schemas.openxmlformats.org/officeDocument/2006/relationships/image" Target="../media/image146.emf"/><Relationship Id="rId4" Type="http://schemas.openxmlformats.org/officeDocument/2006/relationships/image" Target="../media/image145.emf"/><Relationship Id="rId9" Type="http://schemas.openxmlformats.org/officeDocument/2006/relationships/oleObject" Target="../embeddings/oleObject92.bin"/></Relationships>
</file>

<file path=ppt/slides/_rels/slide4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5.wmf"/><Relationship Id="rId5" Type="http://schemas.openxmlformats.org/officeDocument/2006/relationships/image" Target="../media/image150.emf"/><Relationship Id="rId10" Type="http://schemas.openxmlformats.org/officeDocument/2006/relationships/image" Target="../media/image149.emf"/><Relationship Id="rId4" Type="http://schemas.openxmlformats.org/officeDocument/2006/relationships/image" Target="../media/image148.emf"/><Relationship Id="rId9" Type="http://schemas.openxmlformats.org/officeDocument/2006/relationships/oleObject" Target="../embeddings/oleObject94.bin"/></Relationships>
</file>

<file path=ppt/slides/_rels/slide4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5.wmf"/><Relationship Id="rId5" Type="http://schemas.openxmlformats.org/officeDocument/2006/relationships/image" Target="../media/image153.emf"/><Relationship Id="rId10" Type="http://schemas.openxmlformats.org/officeDocument/2006/relationships/image" Target="../media/image152.emf"/><Relationship Id="rId4" Type="http://schemas.openxmlformats.org/officeDocument/2006/relationships/image" Target="../media/image151.emf"/><Relationship Id="rId9" Type="http://schemas.openxmlformats.org/officeDocument/2006/relationships/oleObject" Target="../embeddings/oleObject96.bin"/></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image" Target="../media/image16.emf"/><Relationship Id="rId10"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5.wmf"/><Relationship Id="rId5" Type="http://schemas.openxmlformats.org/officeDocument/2006/relationships/image" Target="../media/image156.emf"/><Relationship Id="rId10" Type="http://schemas.openxmlformats.org/officeDocument/2006/relationships/image" Target="../media/image155.emf"/><Relationship Id="rId4" Type="http://schemas.openxmlformats.org/officeDocument/2006/relationships/image" Target="../media/image154.emf"/><Relationship Id="rId9" Type="http://schemas.openxmlformats.org/officeDocument/2006/relationships/oleObject" Target="../embeddings/oleObject98.bin"/></Relationships>
</file>

<file path=ppt/slides/_rels/slide5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5.wmf"/><Relationship Id="rId5" Type="http://schemas.openxmlformats.org/officeDocument/2006/relationships/image" Target="../media/image159.emf"/><Relationship Id="rId10" Type="http://schemas.openxmlformats.org/officeDocument/2006/relationships/image" Target="../media/image158.emf"/><Relationship Id="rId4" Type="http://schemas.openxmlformats.org/officeDocument/2006/relationships/image" Target="../media/image157.emf"/><Relationship Id="rId9" Type="http://schemas.openxmlformats.org/officeDocument/2006/relationships/oleObject" Target="../embeddings/oleObject100.bin"/></Relationships>
</file>

<file path=ppt/slides/_rels/slide5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5.wmf"/><Relationship Id="rId5" Type="http://schemas.openxmlformats.org/officeDocument/2006/relationships/image" Target="../media/image162.emf"/><Relationship Id="rId10" Type="http://schemas.openxmlformats.org/officeDocument/2006/relationships/image" Target="../media/image161.emf"/><Relationship Id="rId4" Type="http://schemas.openxmlformats.org/officeDocument/2006/relationships/image" Target="../media/image160.emf"/><Relationship Id="rId9" Type="http://schemas.openxmlformats.org/officeDocument/2006/relationships/oleObject" Target="../embeddings/oleObject102.bin"/></Relationships>
</file>

<file path=ppt/slides/_rels/slide5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5.wmf"/><Relationship Id="rId5" Type="http://schemas.openxmlformats.org/officeDocument/2006/relationships/image" Target="../media/image165.emf"/><Relationship Id="rId10" Type="http://schemas.openxmlformats.org/officeDocument/2006/relationships/image" Target="../media/image164.emf"/><Relationship Id="rId4" Type="http://schemas.openxmlformats.org/officeDocument/2006/relationships/image" Target="../media/image163.emf"/><Relationship Id="rId9" Type="http://schemas.openxmlformats.org/officeDocument/2006/relationships/oleObject" Target="../embeddings/oleObject104.bin"/></Relationships>
</file>

<file path=ppt/slides/_rels/slide5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5.wmf"/><Relationship Id="rId5" Type="http://schemas.openxmlformats.org/officeDocument/2006/relationships/image" Target="../media/image168.emf"/><Relationship Id="rId10" Type="http://schemas.openxmlformats.org/officeDocument/2006/relationships/image" Target="../media/image167.emf"/><Relationship Id="rId4" Type="http://schemas.openxmlformats.org/officeDocument/2006/relationships/image" Target="../media/image166.emf"/><Relationship Id="rId9" Type="http://schemas.openxmlformats.org/officeDocument/2006/relationships/oleObject" Target="../embeddings/oleObject106.bin"/></Relationships>
</file>

<file path=ppt/slides/_rels/slide5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5.wmf"/><Relationship Id="rId5" Type="http://schemas.openxmlformats.org/officeDocument/2006/relationships/image" Target="../media/image171.emf"/><Relationship Id="rId10" Type="http://schemas.openxmlformats.org/officeDocument/2006/relationships/image" Target="../media/image170.emf"/><Relationship Id="rId4" Type="http://schemas.openxmlformats.org/officeDocument/2006/relationships/image" Target="../media/image169.emf"/><Relationship Id="rId9" Type="http://schemas.openxmlformats.org/officeDocument/2006/relationships/oleObject" Target="../embeddings/oleObject108.bin"/></Relationships>
</file>

<file path=ppt/slides/_rels/slide5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5.wmf"/><Relationship Id="rId5" Type="http://schemas.openxmlformats.org/officeDocument/2006/relationships/image" Target="../media/image174.emf"/><Relationship Id="rId10" Type="http://schemas.openxmlformats.org/officeDocument/2006/relationships/image" Target="../media/image173.emf"/><Relationship Id="rId4" Type="http://schemas.openxmlformats.org/officeDocument/2006/relationships/image" Target="../media/image172.emf"/><Relationship Id="rId9" Type="http://schemas.openxmlformats.org/officeDocument/2006/relationships/oleObject" Target="../embeddings/oleObject110.bin"/></Relationships>
</file>

<file path=ppt/slides/_rels/slide5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5.wmf"/><Relationship Id="rId5" Type="http://schemas.openxmlformats.org/officeDocument/2006/relationships/image" Target="../media/image177.emf"/><Relationship Id="rId10" Type="http://schemas.openxmlformats.org/officeDocument/2006/relationships/image" Target="../media/image176.emf"/><Relationship Id="rId4" Type="http://schemas.openxmlformats.org/officeDocument/2006/relationships/image" Target="../media/image175.emf"/><Relationship Id="rId9" Type="http://schemas.openxmlformats.org/officeDocument/2006/relationships/oleObject" Target="../embeddings/oleObject112.bin"/></Relationships>
</file>

<file path=ppt/slides/_rels/slide5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5.wmf"/><Relationship Id="rId5" Type="http://schemas.openxmlformats.org/officeDocument/2006/relationships/image" Target="../media/image180.emf"/><Relationship Id="rId10" Type="http://schemas.openxmlformats.org/officeDocument/2006/relationships/image" Target="../media/image179.emf"/><Relationship Id="rId4" Type="http://schemas.openxmlformats.org/officeDocument/2006/relationships/image" Target="../media/image178.emf"/><Relationship Id="rId9" Type="http://schemas.openxmlformats.org/officeDocument/2006/relationships/oleObject" Target="../embeddings/oleObject114.bin"/></Relationships>
</file>

<file path=ppt/slides/_rels/slide5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5.wmf"/><Relationship Id="rId5" Type="http://schemas.openxmlformats.org/officeDocument/2006/relationships/image" Target="../media/image183.emf"/><Relationship Id="rId10" Type="http://schemas.openxmlformats.org/officeDocument/2006/relationships/image" Target="../media/image182.emf"/><Relationship Id="rId4" Type="http://schemas.openxmlformats.org/officeDocument/2006/relationships/image" Target="../media/image181.emf"/><Relationship Id="rId9" Type="http://schemas.openxmlformats.org/officeDocument/2006/relationships/oleObject" Target="../embeddings/oleObject116.bin"/></Relationships>
</file>

<file path=ppt/slides/_rels/slide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image" Target="../media/image19.emf"/><Relationship Id="rId10" Type="http://schemas.openxmlformats.org/officeDocument/2006/relationships/image" Target="../media/image18.emf"/><Relationship Id="rId4" Type="http://schemas.openxmlformats.org/officeDocument/2006/relationships/image" Target="../media/image17.emf"/><Relationship Id="rId9"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5.wmf"/><Relationship Id="rId5" Type="http://schemas.openxmlformats.org/officeDocument/2006/relationships/image" Target="../media/image186.emf"/><Relationship Id="rId10" Type="http://schemas.openxmlformats.org/officeDocument/2006/relationships/image" Target="../media/image185.emf"/><Relationship Id="rId4" Type="http://schemas.openxmlformats.org/officeDocument/2006/relationships/image" Target="../media/image184.emf"/><Relationship Id="rId9" Type="http://schemas.openxmlformats.org/officeDocument/2006/relationships/oleObject" Target="../embeddings/oleObject118.bin"/></Relationships>
</file>

<file path=ppt/slides/_rels/slide6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5.wmf"/><Relationship Id="rId5" Type="http://schemas.openxmlformats.org/officeDocument/2006/relationships/image" Target="../media/image189.emf"/><Relationship Id="rId10" Type="http://schemas.openxmlformats.org/officeDocument/2006/relationships/image" Target="../media/image188.emf"/><Relationship Id="rId4" Type="http://schemas.openxmlformats.org/officeDocument/2006/relationships/image" Target="../media/image187.emf"/><Relationship Id="rId9" Type="http://schemas.openxmlformats.org/officeDocument/2006/relationships/oleObject" Target="../embeddings/oleObject120.bin"/></Relationships>
</file>

<file path=ppt/slides/_rels/slide6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2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5.wmf"/><Relationship Id="rId5" Type="http://schemas.openxmlformats.org/officeDocument/2006/relationships/image" Target="../media/image192.emf"/><Relationship Id="rId10" Type="http://schemas.openxmlformats.org/officeDocument/2006/relationships/image" Target="../media/image191.emf"/><Relationship Id="rId4" Type="http://schemas.openxmlformats.org/officeDocument/2006/relationships/image" Target="../media/image190.emf"/><Relationship Id="rId9" Type="http://schemas.openxmlformats.org/officeDocument/2006/relationships/oleObject" Target="../embeddings/oleObject122.bin"/></Relationships>
</file>

<file path=ppt/slides/_rels/slide6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2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5.wmf"/><Relationship Id="rId5" Type="http://schemas.openxmlformats.org/officeDocument/2006/relationships/image" Target="../media/image195.emf"/><Relationship Id="rId10" Type="http://schemas.openxmlformats.org/officeDocument/2006/relationships/image" Target="../media/image194.emf"/><Relationship Id="rId4" Type="http://schemas.openxmlformats.org/officeDocument/2006/relationships/image" Target="../media/image193.emf"/><Relationship Id="rId9" Type="http://schemas.openxmlformats.org/officeDocument/2006/relationships/oleObject" Target="../embeddings/oleObject124.bin"/></Relationships>
</file>

<file path=ppt/slides/_rels/slide6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2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5.wmf"/><Relationship Id="rId5" Type="http://schemas.openxmlformats.org/officeDocument/2006/relationships/image" Target="../media/image198.emf"/><Relationship Id="rId10" Type="http://schemas.openxmlformats.org/officeDocument/2006/relationships/image" Target="../media/image197.emf"/><Relationship Id="rId4" Type="http://schemas.openxmlformats.org/officeDocument/2006/relationships/image" Target="../media/image196.emf"/><Relationship Id="rId9" Type="http://schemas.openxmlformats.org/officeDocument/2006/relationships/oleObject" Target="../embeddings/oleObject126.bin"/></Relationships>
</file>

<file path=ppt/slides/_rels/slide6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2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5.wmf"/><Relationship Id="rId5" Type="http://schemas.openxmlformats.org/officeDocument/2006/relationships/image" Target="../media/image201.emf"/><Relationship Id="rId10" Type="http://schemas.openxmlformats.org/officeDocument/2006/relationships/image" Target="../media/image200.emf"/><Relationship Id="rId4" Type="http://schemas.openxmlformats.org/officeDocument/2006/relationships/image" Target="../media/image199.emf"/><Relationship Id="rId9" Type="http://schemas.openxmlformats.org/officeDocument/2006/relationships/oleObject" Target="../embeddings/oleObject128.bin"/></Relationships>
</file>

<file path=ppt/slides/_rels/slide6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2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5.wmf"/><Relationship Id="rId5" Type="http://schemas.openxmlformats.org/officeDocument/2006/relationships/image" Target="../media/image204.emf"/><Relationship Id="rId10" Type="http://schemas.openxmlformats.org/officeDocument/2006/relationships/image" Target="../media/image203.emf"/><Relationship Id="rId4" Type="http://schemas.openxmlformats.org/officeDocument/2006/relationships/image" Target="../media/image202.emf"/><Relationship Id="rId9" Type="http://schemas.openxmlformats.org/officeDocument/2006/relationships/oleObject" Target="../embeddings/oleObject130.bin"/></Relationships>
</file>

<file path=ppt/slides/_rels/slide6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5.wmf"/><Relationship Id="rId5" Type="http://schemas.openxmlformats.org/officeDocument/2006/relationships/image" Target="../media/image207.emf"/><Relationship Id="rId10" Type="http://schemas.openxmlformats.org/officeDocument/2006/relationships/image" Target="../media/image206.emf"/><Relationship Id="rId4" Type="http://schemas.openxmlformats.org/officeDocument/2006/relationships/image" Target="../media/image205.emf"/><Relationship Id="rId9" Type="http://schemas.openxmlformats.org/officeDocument/2006/relationships/oleObject" Target="../embeddings/oleObject132.bin"/></Relationships>
</file>

<file path=ppt/slides/_rels/slide6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5.wmf"/><Relationship Id="rId5" Type="http://schemas.openxmlformats.org/officeDocument/2006/relationships/image" Target="../media/image210.emf"/><Relationship Id="rId10" Type="http://schemas.openxmlformats.org/officeDocument/2006/relationships/image" Target="../media/image209.emf"/><Relationship Id="rId4" Type="http://schemas.openxmlformats.org/officeDocument/2006/relationships/image" Target="../media/image208.emf"/><Relationship Id="rId9" Type="http://schemas.openxmlformats.org/officeDocument/2006/relationships/oleObject" Target="../embeddings/oleObject134.bin"/></Relationships>
</file>

<file path=ppt/slides/_rels/slide6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5.wmf"/><Relationship Id="rId5" Type="http://schemas.openxmlformats.org/officeDocument/2006/relationships/image" Target="../media/image213.emf"/><Relationship Id="rId10" Type="http://schemas.openxmlformats.org/officeDocument/2006/relationships/image" Target="../media/image212.emf"/><Relationship Id="rId4" Type="http://schemas.openxmlformats.org/officeDocument/2006/relationships/image" Target="../media/image211.emf"/><Relationship Id="rId9" Type="http://schemas.openxmlformats.org/officeDocument/2006/relationships/oleObject" Target="../embeddings/oleObject136.bin"/></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wmf"/><Relationship Id="rId5" Type="http://schemas.openxmlformats.org/officeDocument/2006/relationships/image" Target="../media/image22.emf"/><Relationship Id="rId10" Type="http://schemas.openxmlformats.org/officeDocument/2006/relationships/image" Target="../media/image21.emf"/><Relationship Id="rId4" Type="http://schemas.openxmlformats.org/officeDocument/2006/relationships/image" Target="../media/image20.emf"/><Relationship Id="rId9" Type="http://schemas.openxmlformats.org/officeDocument/2006/relationships/oleObject" Target="../embeddings/oleObject12.bin"/></Relationships>
</file>

<file path=ppt/slides/_rels/slide7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5.wmf"/><Relationship Id="rId5" Type="http://schemas.openxmlformats.org/officeDocument/2006/relationships/image" Target="../media/image216.emf"/><Relationship Id="rId10" Type="http://schemas.openxmlformats.org/officeDocument/2006/relationships/image" Target="../media/image215.emf"/><Relationship Id="rId4" Type="http://schemas.openxmlformats.org/officeDocument/2006/relationships/image" Target="../media/image214.emf"/><Relationship Id="rId9" Type="http://schemas.openxmlformats.org/officeDocument/2006/relationships/oleObject" Target="../embeddings/oleObject138.bin"/></Relationships>
</file>

<file path=ppt/slides/_rels/slide7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5.wmf"/><Relationship Id="rId5" Type="http://schemas.openxmlformats.org/officeDocument/2006/relationships/image" Target="../media/image219.emf"/><Relationship Id="rId10" Type="http://schemas.openxmlformats.org/officeDocument/2006/relationships/image" Target="../media/image218.emf"/><Relationship Id="rId4" Type="http://schemas.openxmlformats.org/officeDocument/2006/relationships/image" Target="../media/image217.emf"/><Relationship Id="rId9" Type="http://schemas.openxmlformats.org/officeDocument/2006/relationships/oleObject" Target="../embeddings/oleObject140.bin"/></Relationships>
</file>

<file path=ppt/slides/_rels/slide7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4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5.wmf"/><Relationship Id="rId5" Type="http://schemas.openxmlformats.org/officeDocument/2006/relationships/image" Target="../media/image222.emf"/><Relationship Id="rId10" Type="http://schemas.openxmlformats.org/officeDocument/2006/relationships/image" Target="../media/image221.emf"/><Relationship Id="rId4" Type="http://schemas.openxmlformats.org/officeDocument/2006/relationships/image" Target="../media/image220.emf"/><Relationship Id="rId9" Type="http://schemas.openxmlformats.org/officeDocument/2006/relationships/oleObject" Target="../embeddings/oleObject142.bin"/></Relationships>
</file>

<file path=ppt/slides/_rels/slide7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4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5.wmf"/><Relationship Id="rId5" Type="http://schemas.openxmlformats.org/officeDocument/2006/relationships/image" Target="../media/image225.emf"/><Relationship Id="rId10" Type="http://schemas.openxmlformats.org/officeDocument/2006/relationships/image" Target="../media/image224.emf"/><Relationship Id="rId4" Type="http://schemas.openxmlformats.org/officeDocument/2006/relationships/image" Target="../media/image223.emf"/><Relationship Id="rId9" Type="http://schemas.openxmlformats.org/officeDocument/2006/relationships/oleObject" Target="../embeddings/oleObject144.bin"/></Relationships>
</file>

<file path=ppt/slides/_rels/slide7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4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5.wmf"/><Relationship Id="rId5" Type="http://schemas.openxmlformats.org/officeDocument/2006/relationships/image" Target="../media/image228.emf"/><Relationship Id="rId10" Type="http://schemas.openxmlformats.org/officeDocument/2006/relationships/image" Target="../media/image227.emf"/><Relationship Id="rId4" Type="http://schemas.openxmlformats.org/officeDocument/2006/relationships/image" Target="../media/image226.emf"/><Relationship Id="rId9" Type="http://schemas.openxmlformats.org/officeDocument/2006/relationships/oleObject" Target="../embeddings/oleObject146.bin"/></Relationships>
</file>

<file path=ppt/slides/_rels/slide7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4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5.wmf"/><Relationship Id="rId5" Type="http://schemas.openxmlformats.org/officeDocument/2006/relationships/image" Target="../media/image231.emf"/><Relationship Id="rId10" Type="http://schemas.openxmlformats.org/officeDocument/2006/relationships/image" Target="../media/image230.emf"/><Relationship Id="rId4" Type="http://schemas.openxmlformats.org/officeDocument/2006/relationships/image" Target="../media/image229.emf"/><Relationship Id="rId9" Type="http://schemas.openxmlformats.org/officeDocument/2006/relationships/oleObject" Target="../embeddings/oleObject148.bin"/></Relationships>
</file>

<file path=ppt/slides/_rels/slide7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4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image" Target="../media/image5.wmf"/><Relationship Id="rId5" Type="http://schemas.openxmlformats.org/officeDocument/2006/relationships/image" Target="../media/image234.emf"/><Relationship Id="rId10" Type="http://schemas.openxmlformats.org/officeDocument/2006/relationships/image" Target="../media/image233.emf"/><Relationship Id="rId4" Type="http://schemas.openxmlformats.org/officeDocument/2006/relationships/image" Target="../media/image232.emf"/><Relationship Id="rId9" Type="http://schemas.openxmlformats.org/officeDocument/2006/relationships/oleObject" Target="../embeddings/oleObject150.bin"/></Relationships>
</file>

<file path=ppt/slides/_rels/slide7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5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5.wmf"/><Relationship Id="rId5" Type="http://schemas.openxmlformats.org/officeDocument/2006/relationships/image" Target="../media/image237.emf"/><Relationship Id="rId10" Type="http://schemas.openxmlformats.org/officeDocument/2006/relationships/image" Target="../media/image236.emf"/><Relationship Id="rId4" Type="http://schemas.openxmlformats.org/officeDocument/2006/relationships/image" Target="../media/image235.emf"/><Relationship Id="rId9" Type="http://schemas.openxmlformats.org/officeDocument/2006/relationships/oleObject" Target="../embeddings/oleObject152.bin"/></Relationships>
</file>

<file path=ppt/slides/_rels/slide7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5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image" Target="../media/image5.wmf"/><Relationship Id="rId5" Type="http://schemas.openxmlformats.org/officeDocument/2006/relationships/image" Target="../media/image240.emf"/><Relationship Id="rId10" Type="http://schemas.openxmlformats.org/officeDocument/2006/relationships/image" Target="../media/image239.emf"/><Relationship Id="rId4" Type="http://schemas.openxmlformats.org/officeDocument/2006/relationships/image" Target="../media/image238.emf"/><Relationship Id="rId9" Type="http://schemas.openxmlformats.org/officeDocument/2006/relationships/oleObject" Target="../embeddings/oleObject154.bin"/></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wmf"/><Relationship Id="rId5" Type="http://schemas.openxmlformats.org/officeDocument/2006/relationships/image" Target="../media/image25.emf"/><Relationship Id="rId10" Type="http://schemas.openxmlformats.org/officeDocument/2006/relationships/image" Target="../media/image24.emf"/><Relationship Id="rId4" Type="http://schemas.openxmlformats.org/officeDocument/2006/relationships/image" Target="../media/image23.emf"/><Relationship Id="rId9"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wmf"/><Relationship Id="rId5" Type="http://schemas.openxmlformats.org/officeDocument/2006/relationships/image" Target="../media/image28.emf"/><Relationship Id="rId10" Type="http://schemas.openxmlformats.org/officeDocument/2006/relationships/image" Target="../media/image27.emf"/><Relationship Id="rId4" Type="http://schemas.openxmlformats.org/officeDocument/2006/relationships/image" Target="../media/image26.emf"/><Relationship Id="rId9"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A47845-4B9B-4C5E-BACC-B5B108AFA8E0}" type="slidenum">
              <a:rPr lang="en-US" altLang="en-US">
                <a:solidFill>
                  <a:srgbClr val="898989"/>
                </a:solidFill>
                <a:latin typeface="Calibri" pitchFamily="34" charset="0"/>
              </a:rPr>
              <a:pPr eaLnBrk="1" hangingPunct="1"/>
              <a:t>1</a:t>
            </a:fld>
            <a:endParaRPr lang="en-US" altLang="en-US">
              <a:solidFill>
                <a:srgbClr val="898989"/>
              </a:solidFill>
              <a:latin typeface="Calibri" pitchFamily="34" charset="0"/>
            </a:endParaRPr>
          </a:p>
        </p:txBody>
      </p:sp>
      <p:sp>
        <p:nvSpPr>
          <p:cNvPr id="80899" name="Rectangle 2" descr="Recycled paper"/>
          <p:cNvSpPr>
            <a:spLocks noChangeArrowheads="1"/>
          </p:cNvSpPr>
          <p:nvPr/>
        </p:nvSpPr>
        <p:spPr bwMode="auto">
          <a:xfrm>
            <a:off x="5486400" y="2438400"/>
            <a:ext cx="3505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4400" b="1" dirty="0">
                <a:latin typeface="Calibri" pitchFamily="34" charset="0"/>
              </a:rPr>
              <a:t>Costs Curves</a:t>
            </a:r>
          </a:p>
        </p:txBody>
      </p:sp>
      <p:sp>
        <p:nvSpPr>
          <p:cNvPr id="15" name="Title 14"/>
          <p:cNvSpPr txBox="1">
            <a:spLocks/>
          </p:cNvSpPr>
          <p:nvPr/>
        </p:nvSpPr>
        <p:spPr>
          <a:xfrm>
            <a:off x="5486400" y="304800"/>
            <a:ext cx="3505200" cy="914400"/>
          </a:xfrm>
          <a:prstGeom prst="rect">
            <a:avLst/>
          </a:prstGeom>
          <a:solidFill>
            <a:schemeClr val="accent3">
              <a:lumMod val="50000"/>
            </a:schemeClr>
          </a:solidFill>
        </p:spPr>
        <p:txBody>
          <a:bodyPr/>
          <a:lstStyle/>
          <a:p>
            <a:pPr algn="ctr" eaLnBrk="0" hangingPunct="0">
              <a:defRPr/>
            </a:pPr>
            <a:r>
              <a:rPr lang="en-US" sz="4400" b="1" dirty="0">
                <a:solidFill>
                  <a:schemeClr val="bg1"/>
                </a:solidFill>
                <a:latin typeface="+mj-lt"/>
                <a:ea typeface="+mj-ea"/>
                <a:cs typeface="+mj-cs"/>
              </a:rPr>
              <a:t>Chapter 8</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3953"/>
            <a:ext cx="5254307" cy="6730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1628B11-EFA5-4DC3-88C1-861A1F4E0639}" type="slidenum">
              <a:rPr lang="en-US" altLang="en-US">
                <a:solidFill>
                  <a:srgbClr val="898989"/>
                </a:solidFill>
                <a:latin typeface="Calibri" pitchFamily="34" charset="0"/>
              </a:rPr>
              <a:pPr eaLnBrk="1" hangingPunct="1"/>
              <a:t>10</a:t>
            </a:fld>
            <a:endParaRPr lang="en-US" altLang="en-US">
              <a:solidFill>
                <a:srgbClr val="898989"/>
              </a:solidFill>
              <a:latin typeface="Calibri" pitchFamily="34" charset="0"/>
            </a:endParaRPr>
          </a:p>
        </p:txBody>
      </p:sp>
      <p:sp>
        <p:nvSpPr>
          <p:cNvPr id="9221" name="Text Box 7"/>
          <p:cNvSpPr txBox="1">
            <a:spLocks noChangeArrowheads="1"/>
          </p:cNvSpPr>
          <p:nvPr/>
        </p:nvSpPr>
        <p:spPr bwMode="auto">
          <a:xfrm>
            <a:off x="0" y="4267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b="1">
              <a:latin typeface="Calibri" pitchFamily="34" charset="0"/>
            </a:endParaRPr>
          </a:p>
        </p:txBody>
      </p:sp>
      <p:sp>
        <p:nvSpPr>
          <p:cNvPr id="411664" name="AutoShape 1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921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923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3" name="Picture 1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2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1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923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Text Box 22"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9227" name="Picture 2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672" name="AutoShape 2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Total Cost Curve</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9229" name="WordArt 25"/>
          <p:cNvSpPr>
            <a:spLocks noChangeArrowheads="1" noChangeShapeType="1" noTextEdit="1"/>
          </p:cNvSpPr>
          <p:nvPr/>
        </p:nvSpPr>
        <p:spPr bwMode="auto">
          <a:xfrm>
            <a:off x="2949575" y="1487488"/>
            <a:ext cx="3354388" cy="5095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An Example</a:t>
            </a:r>
          </a:p>
        </p:txBody>
      </p:sp>
      <p:pic>
        <p:nvPicPr>
          <p:cNvPr id="9230"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4850" y="1854200"/>
            <a:ext cx="8178800" cy="424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0D809EC-B671-483E-8B5C-77FCDA007B8A}" type="slidenum">
              <a:rPr lang="en-US" altLang="en-US">
                <a:solidFill>
                  <a:srgbClr val="898989"/>
                </a:solidFill>
                <a:latin typeface="Calibri" pitchFamily="34" charset="0"/>
              </a:rPr>
              <a:pPr eaLnBrk="1" hangingPunct="1"/>
              <a:t>11</a:t>
            </a:fld>
            <a:endParaRPr lang="en-US" altLang="en-US">
              <a:solidFill>
                <a:srgbClr val="898989"/>
              </a:solidFill>
              <a:latin typeface="Calibri" pitchFamily="34" charset="0"/>
            </a:endParaRPr>
          </a:p>
        </p:txBody>
      </p:sp>
      <p:sp>
        <p:nvSpPr>
          <p:cNvPr id="10245" name="Text Box 7"/>
          <p:cNvSpPr txBox="1">
            <a:spLocks noChangeArrowheads="1"/>
          </p:cNvSpPr>
          <p:nvPr/>
        </p:nvSpPr>
        <p:spPr bwMode="auto">
          <a:xfrm>
            <a:off x="0" y="4267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b="1">
              <a:latin typeface="Calibri" pitchFamily="34" charset="0"/>
            </a:endParaRPr>
          </a:p>
        </p:txBody>
      </p:sp>
      <p:sp>
        <p:nvSpPr>
          <p:cNvPr id="412699" name="AutoShape 27"/>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024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026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7" name="Picture 29"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30"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31"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026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0" name="Text Box 33"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10251" name="Picture 34"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525" y="1698625"/>
            <a:ext cx="8396288"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709" name="AutoShape 37"/>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Total Cost Curve</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31DEE3-B486-400E-BC1C-9ED54339FD9D}" type="slidenum">
              <a:rPr lang="en-US" altLang="en-US">
                <a:solidFill>
                  <a:srgbClr val="898989"/>
                </a:solidFill>
                <a:latin typeface="Calibri" pitchFamily="34" charset="0"/>
              </a:rPr>
              <a:pPr eaLnBrk="1" hangingPunct="1"/>
              <a:t>12</a:t>
            </a:fld>
            <a:endParaRPr lang="en-US" altLang="en-US">
              <a:solidFill>
                <a:srgbClr val="898989"/>
              </a:solidFill>
              <a:latin typeface="Calibri" pitchFamily="34" charset="0"/>
            </a:endParaRPr>
          </a:p>
        </p:txBody>
      </p:sp>
      <p:sp>
        <p:nvSpPr>
          <p:cNvPr id="11269" name="Text Box 7"/>
          <p:cNvSpPr txBox="1">
            <a:spLocks noChangeArrowheads="1"/>
          </p:cNvSpPr>
          <p:nvPr/>
        </p:nvSpPr>
        <p:spPr bwMode="auto">
          <a:xfrm>
            <a:off x="0" y="4267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b="1">
              <a:latin typeface="Calibri" pitchFamily="34" charset="0"/>
            </a:endParaRPr>
          </a:p>
        </p:txBody>
      </p:sp>
      <p:sp>
        <p:nvSpPr>
          <p:cNvPr id="413725" name="AutoShape 2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126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128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71" name="Picture 31"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32"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33"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128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4" name="Text Box 35"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11275" name="Picture 36"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0525" y="1662113"/>
            <a:ext cx="8205788"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735" name="AutoShape 39"/>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Long Run Total Cost Curve</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2A1DF3-58F7-43D7-9161-CC4F339903C9}" type="slidenum">
              <a:rPr lang="en-US" altLang="en-US">
                <a:solidFill>
                  <a:srgbClr val="898989"/>
                </a:solidFill>
                <a:latin typeface="Calibri" pitchFamily="34" charset="0"/>
              </a:rPr>
              <a:pPr eaLnBrk="1" hangingPunct="1"/>
              <a:t>13</a:t>
            </a:fld>
            <a:endParaRPr lang="en-US" altLang="en-US">
              <a:solidFill>
                <a:srgbClr val="898989"/>
              </a:solidFill>
              <a:latin typeface="Calibri" pitchFamily="34" charset="0"/>
            </a:endParaRPr>
          </a:p>
        </p:txBody>
      </p:sp>
      <p:sp>
        <p:nvSpPr>
          <p:cNvPr id="12293" name="Line 2"/>
          <p:cNvSpPr>
            <a:spLocks noChangeShapeType="1"/>
          </p:cNvSpPr>
          <p:nvPr/>
        </p:nvSpPr>
        <p:spPr bwMode="auto">
          <a:xfrm>
            <a:off x="3165475" y="3721100"/>
            <a:ext cx="3429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4" name="Line 3"/>
          <p:cNvSpPr>
            <a:spLocks noChangeShapeType="1"/>
          </p:cNvSpPr>
          <p:nvPr/>
        </p:nvSpPr>
        <p:spPr bwMode="auto">
          <a:xfrm flipV="1">
            <a:off x="3165475" y="1282700"/>
            <a:ext cx="0" cy="2438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4"/>
          <p:cNvSpPr>
            <a:spLocks noChangeShapeType="1"/>
          </p:cNvSpPr>
          <p:nvPr/>
        </p:nvSpPr>
        <p:spPr bwMode="auto">
          <a:xfrm flipV="1">
            <a:off x="1844675" y="3486150"/>
            <a:ext cx="14288" cy="25685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5"/>
          <p:cNvSpPr>
            <a:spLocks noChangeShapeType="1"/>
          </p:cNvSpPr>
          <p:nvPr/>
        </p:nvSpPr>
        <p:spPr bwMode="auto">
          <a:xfrm>
            <a:off x="1844675" y="6054725"/>
            <a:ext cx="3581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7" name="Text Box 6"/>
          <p:cNvSpPr txBox="1">
            <a:spLocks noChangeArrowheads="1"/>
          </p:cNvSpPr>
          <p:nvPr/>
        </p:nvSpPr>
        <p:spPr bwMode="auto">
          <a:xfrm>
            <a:off x="4324350" y="5464175"/>
            <a:ext cx="191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i="1">
                <a:latin typeface="Calibri" pitchFamily="34" charset="0"/>
              </a:rPr>
              <a:t>(units per year)</a:t>
            </a:r>
          </a:p>
        </p:txBody>
      </p:sp>
      <p:sp>
        <p:nvSpPr>
          <p:cNvPr id="12298" name="Text Box 7"/>
          <p:cNvSpPr txBox="1">
            <a:spLocks noChangeArrowheads="1"/>
          </p:cNvSpPr>
          <p:nvPr/>
        </p:nvSpPr>
        <p:spPr bwMode="auto">
          <a:xfrm>
            <a:off x="5588000" y="3838575"/>
            <a:ext cx="273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L </a:t>
            </a:r>
            <a:r>
              <a:rPr lang="en-GB" altLang="en-US" i="1">
                <a:latin typeface="Calibri" pitchFamily="34" charset="0"/>
              </a:rPr>
              <a:t>(labor services per year)</a:t>
            </a:r>
          </a:p>
        </p:txBody>
      </p:sp>
      <p:sp>
        <p:nvSpPr>
          <p:cNvPr id="12299" name="Text Box 8"/>
          <p:cNvSpPr txBox="1">
            <a:spLocks noChangeArrowheads="1"/>
          </p:cNvSpPr>
          <p:nvPr/>
        </p:nvSpPr>
        <p:spPr bwMode="auto">
          <a:xfrm>
            <a:off x="2624138" y="1349375"/>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p>
        </p:txBody>
      </p:sp>
      <p:sp>
        <p:nvSpPr>
          <p:cNvPr id="12300" name="Text Box 9"/>
          <p:cNvSpPr txBox="1">
            <a:spLocks noChangeArrowheads="1"/>
          </p:cNvSpPr>
          <p:nvPr/>
        </p:nvSpPr>
        <p:spPr bwMode="auto">
          <a:xfrm>
            <a:off x="457200" y="3611563"/>
            <a:ext cx="1411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($/yr)</a:t>
            </a:r>
          </a:p>
        </p:txBody>
      </p:sp>
      <p:sp>
        <p:nvSpPr>
          <p:cNvPr id="12301" name="Text Box 10"/>
          <p:cNvSpPr txBox="1">
            <a:spLocks noChangeArrowheads="1"/>
          </p:cNvSpPr>
          <p:nvPr/>
        </p:nvSpPr>
        <p:spPr bwMode="auto">
          <a:xfrm>
            <a:off x="1524000" y="6019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12302" name="Text Box 11"/>
          <p:cNvSpPr txBox="1">
            <a:spLocks noChangeArrowheads="1"/>
          </p:cNvSpPr>
          <p:nvPr/>
        </p:nvSpPr>
        <p:spPr bwMode="auto">
          <a:xfrm>
            <a:off x="2844800" y="34575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12303" name="Freeform 12"/>
          <p:cNvSpPr>
            <a:spLocks/>
          </p:cNvSpPr>
          <p:nvPr/>
        </p:nvSpPr>
        <p:spPr bwMode="auto">
          <a:xfrm>
            <a:off x="1844675" y="4502150"/>
            <a:ext cx="2627313" cy="1552575"/>
          </a:xfrm>
          <a:custGeom>
            <a:avLst/>
            <a:gdLst>
              <a:gd name="T0" fmla="*/ 0 w 2208"/>
              <a:gd name="T1" fmla="*/ 2147483647 h 1152"/>
              <a:gd name="T2" fmla="*/ 2147483647 w 2208"/>
              <a:gd name="T3" fmla="*/ 2147483647 h 1152"/>
              <a:gd name="T4" fmla="*/ 2147483647 w 2208"/>
              <a:gd name="T5" fmla="*/ 2147483647 h 1152"/>
              <a:gd name="T6" fmla="*/ 2147483647 w 2208"/>
              <a:gd name="T7" fmla="*/ 2147483647 h 1152"/>
              <a:gd name="T8" fmla="*/ 2147483647 w 2208"/>
              <a:gd name="T9" fmla="*/ 2147483647 h 1152"/>
              <a:gd name="T10" fmla="*/ 2147483647 w 2208"/>
              <a:gd name="T11" fmla="*/ 0 h 1152"/>
              <a:gd name="T12" fmla="*/ 0 60000 65536"/>
              <a:gd name="T13" fmla="*/ 0 60000 65536"/>
              <a:gd name="T14" fmla="*/ 0 60000 65536"/>
              <a:gd name="T15" fmla="*/ 0 60000 65536"/>
              <a:gd name="T16" fmla="*/ 0 60000 65536"/>
              <a:gd name="T17" fmla="*/ 0 60000 65536"/>
              <a:gd name="T18" fmla="*/ 0 w 2208"/>
              <a:gd name="T19" fmla="*/ 0 h 1152"/>
              <a:gd name="T20" fmla="*/ 2208 w 2208"/>
              <a:gd name="T21" fmla="*/ 1152 h 1152"/>
            </a:gdLst>
            <a:ahLst/>
            <a:cxnLst>
              <a:cxn ang="T12">
                <a:pos x="T0" y="T1"/>
              </a:cxn>
              <a:cxn ang="T13">
                <a:pos x="T2" y="T3"/>
              </a:cxn>
              <a:cxn ang="T14">
                <a:pos x="T4" y="T5"/>
              </a:cxn>
              <a:cxn ang="T15">
                <a:pos x="T6" y="T7"/>
              </a:cxn>
              <a:cxn ang="T16">
                <a:pos x="T8" y="T9"/>
              </a:cxn>
              <a:cxn ang="T17">
                <a:pos x="T10" y="T11"/>
              </a:cxn>
            </a:cxnLst>
            <a:rect l="T18" t="T19" r="T20" b="T21"/>
            <a:pathLst>
              <a:path w="2208" h="1152">
                <a:moveTo>
                  <a:pt x="0" y="1152"/>
                </a:moveTo>
                <a:cubicBezTo>
                  <a:pt x="16" y="1072"/>
                  <a:pt x="32" y="992"/>
                  <a:pt x="96" y="912"/>
                </a:cubicBezTo>
                <a:cubicBezTo>
                  <a:pt x="160" y="832"/>
                  <a:pt x="264" y="736"/>
                  <a:pt x="384" y="672"/>
                </a:cubicBezTo>
                <a:cubicBezTo>
                  <a:pt x="504" y="608"/>
                  <a:pt x="592" y="584"/>
                  <a:pt x="816" y="528"/>
                </a:cubicBezTo>
                <a:cubicBezTo>
                  <a:pt x="1040" y="472"/>
                  <a:pt x="1496" y="424"/>
                  <a:pt x="1728" y="336"/>
                </a:cubicBezTo>
                <a:cubicBezTo>
                  <a:pt x="1960" y="248"/>
                  <a:pt x="2128" y="56"/>
                  <a:pt x="2208"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4" name="Text Box 13"/>
          <p:cNvSpPr txBox="1">
            <a:spLocks noChangeArrowheads="1"/>
          </p:cNvSpPr>
          <p:nvPr/>
        </p:nvSpPr>
        <p:spPr bwMode="auto">
          <a:xfrm>
            <a:off x="0" y="4267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b="1">
              <a:latin typeface="Calibri" pitchFamily="34" charset="0"/>
            </a:endParaRPr>
          </a:p>
        </p:txBody>
      </p:sp>
      <p:sp>
        <p:nvSpPr>
          <p:cNvPr id="12305" name="Line 14"/>
          <p:cNvSpPr>
            <a:spLocks noChangeShapeType="1"/>
          </p:cNvSpPr>
          <p:nvPr/>
        </p:nvSpPr>
        <p:spPr bwMode="auto">
          <a:xfrm>
            <a:off x="3165475" y="2501900"/>
            <a:ext cx="1219200" cy="121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6" name="Line 15"/>
          <p:cNvSpPr>
            <a:spLocks noChangeShapeType="1"/>
          </p:cNvSpPr>
          <p:nvPr/>
        </p:nvSpPr>
        <p:spPr bwMode="auto">
          <a:xfrm>
            <a:off x="3165475" y="1816100"/>
            <a:ext cx="1905000" cy="1905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7" name="Arc 16"/>
          <p:cNvSpPr>
            <a:spLocks/>
          </p:cNvSpPr>
          <p:nvPr/>
        </p:nvSpPr>
        <p:spPr bwMode="auto">
          <a:xfrm>
            <a:off x="3625850" y="2592388"/>
            <a:ext cx="960438" cy="914400"/>
          </a:xfrm>
          <a:custGeom>
            <a:avLst/>
            <a:gdLst>
              <a:gd name="T0" fmla="*/ 2147483647 w 22688"/>
              <a:gd name="T1" fmla="*/ 2147483647 h 21600"/>
              <a:gd name="T2" fmla="*/ 0 w 22688"/>
              <a:gd name="T3" fmla="*/ 2147483647 h 21600"/>
              <a:gd name="T4" fmla="*/ 2147483647 w 22688"/>
              <a:gd name="T5" fmla="*/ 0 h 21600"/>
              <a:gd name="T6" fmla="*/ 0 60000 65536"/>
              <a:gd name="T7" fmla="*/ 0 60000 65536"/>
              <a:gd name="T8" fmla="*/ 0 60000 65536"/>
              <a:gd name="T9" fmla="*/ 0 w 22688"/>
              <a:gd name="T10" fmla="*/ 0 h 21600"/>
              <a:gd name="T11" fmla="*/ 22688 w 22688"/>
              <a:gd name="T12" fmla="*/ 21600 h 21600"/>
            </a:gdLst>
            <a:ahLst/>
            <a:cxnLst>
              <a:cxn ang="T6">
                <a:pos x="T0" y="T1"/>
              </a:cxn>
              <a:cxn ang="T7">
                <a:pos x="T2" y="T3"/>
              </a:cxn>
              <a:cxn ang="T8">
                <a:pos x="T4" y="T5"/>
              </a:cxn>
            </a:cxnLst>
            <a:rect l="T9" t="T10" r="T11" b="T12"/>
            <a:pathLst>
              <a:path w="22688" h="21600" fill="none" extrusionOk="0">
                <a:moveTo>
                  <a:pt x="22688" y="21572"/>
                </a:moveTo>
                <a:cubicBezTo>
                  <a:pt x="22324" y="21590"/>
                  <a:pt x="21961" y="21599"/>
                  <a:pt x="21598" y="21600"/>
                </a:cubicBezTo>
                <a:cubicBezTo>
                  <a:pt x="9780" y="21600"/>
                  <a:pt x="156" y="12103"/>
                  <a:pt x="-1" y="287"/>
                </a:cubicBezTo>
              </a:path>
              <a:path w="22688" h="21600" stroke="0" extrusionOk="0">
                <a:moveTo>
                  <a:pt x="22688" y="21572"/>
                </a:moveTo>
                <a:cubicBezTo>
                  <a:pt x="22324" y="21590"/>
                  <a:pt x="21961" y="21599"/>
                  <a:pt x="21598" y="21600"/>
                </a:cubicBezTo>
                <a:cubicBezTo>
                  <a:pt x="9780" y="21600"/>
                  <a:pt x="156" y="12103"/>
                  <a:pt x="-1" y="287"/>
                </a:cubicBezTo>
                <a:lnTo>
                  <a:pt x="21598"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8" name="Text Box 17"/>
          <p:cNvSpPr txBox="1">
            <a:spLocks noChangeArrowheads="1"/>
          </p:cNvSpPr>
          <p:nvPr/>
        </p:nvSpPr>
        <p:spPr bwMode="auto">
          <a:xfrm>
            <a:off x="3698875" y="28067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12309" name="Arc 18"/>
          <p:cNvSpPr>
            <a:spLocks/>
          </p:cNvSpPr>
          <p:nvPr/>
        </p:nvSpPr>
        <p:spPr bwMode="auto">
          <a:xfrm>
            <a:off x="3929063" y="2120900"/>
            <a:ext cx="914400" cy="1022350"/>
          </a:xfrm>
          <a:custGeom>
            <a:avLst/>
            <a:gdLst>
              <a:gd name="T0" fmla="*/ 2147483647 w 21600"/>
              <a:gd name="T1" fmla="*/ 2147483647 h 24151"/>
              <a:gd name="T2" fmla="*/ 2147483647 w 21600"/>
              <a:gd name="T3" fmla="*/ 0 h 24151"/>
              <a:gd name="T4" fmla="*/ 2147483647 w 21600"/>
              <a:gd name="T5" fmla="*/ 2147483647 h 24151"/>
              <a:gd name="T6" fmla="*/ 0 60000 65536"/>
              <a:gd name="T7" fmla="*/ 0 60000 65536"/>
              <a:gd name="T8" fmla="*/ 0 60000 65536"/>
              <a:gd name="T9" fmla="*/ 0 w 21600"/>
              <a:gd name="T10" fmla="*/ 0 h 24151"/>
              <a:gd name="T11" fmla="*/ 21600 w 21600"/>
              <a:gd name="T12" fmla="*/ 24151 h 24151"/>
            </a:gdLst>
            <a:ahLst/>
            <a:cxnLst>
              <a:cxn ang="T6">
                <a:pos x="T0" y="T1"/>
              </a:cxn>
              <a:cxn ang="T7">
                <a:pos x="T2" y="T3"/>
              </a:cxn>
              <a:cxn ang="T8">
                <a:pos x="T4" y="T5"/>
              </a:cxn>
            </a:cxnLst>
            <a:rect l="T9" t="T10" r="T11" b="T12"/>
            <a:pathLst>
              <a:path w="21600" h="24151" fill="none" extrusionOk="0">
                <a:moveTo>
                  <a:pt x="20840" y="24150"/>
                </a:moveTo>
                <a:cubicBezTo>
                  <a:pt x="9213" y="23741"/>
                  <a:pt x="0" y="14197"/>
                  <a:pt x="0" y="2564"/>
                </a:cubicBezTo>
                <a:cubicBezTo>
                  <a:pt x="-1" y="1707"/>
                  <a:pt x="50" y="850"/>
                  <a:pt x="152" y="-1"/>
                </a:cubicBezTo>
              </a:path>
              <a:path w="21600" h="24151" stroke="0" extrusionOk="0">
                <a:moveTo>
                  <a:pt x="20840" y="24150"/>
                </a:moveTo>
                <a:cubicBezTo>
                  <a:pt x="9213" y="23741"/>
                  <a:pt x="0" y="14197"/>
                  <a:pt x="0" y="2564"/>
                </a:cubicBezTo>
                <a:cubicBezTo>
                  <a:pt x="-1" y="1707"/>
                  <a:pt x="50" y="850"/>
                  <a:pt x="152" y="-1"/>
                </a:cubicBezTo>
                <a:lnTo>
                  <a:pt x="21600" y="2564"/>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10" name="Text Box 19"/>
          <p:cNvSpPr txBox="1">
            <a:spLocks noChangeArrowheads="1"/>
          </p:cNvSpPr>
          <p:nvPr/>
        </p:nvSpPr>
        <p:spPr bwMode="auto">
          <a:xfrm>
            <a:off x="4064000" y="24003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12311" name="Line 20"/>
          <p:cNvSpPr>
            <a:spLocks noChangeShapeType="1"/>
          </p:cNvSpPr>
          <p:nvPr/>
        </p:nvSpPr>
        <p:spPr bwMode="auto">
          <a:xfrm>
            <a:off x="3851275" y="32639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2" name="Text Box 21"/>
          <p:cNvSpPr txBox="1">
            <a:spLocks noChangeArrowheads="1"/>
          </p:cNvSpPr>
          <p:nvPr/>
        </p:nvSpPr>
        <p:spPr bwMode="auto">
          <a:xfrm>
            <a:off x="3698875" y="36449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L</a:t>
            </a:r>
            <a:r>
              <a:rPr lang="en-GB" altLang="en-US" b="1" baseline="-25000">
                <a:latin typeface="Calibri" pitchFamily="34" charset="0"/>
              </a:rPr>
              <a:t>0</a:t>
            </a:r>
            <a:endParaRPr lang="en-GB" altLang="en-US" b="1">
              <a:latin typeface="Calibri" pitchFamily="34" charset="0"/>
            </a:endParaRPr>
          </a:p>
        </p:txBody>
      </p:sp>
      <p:sp>
        <p:nvSpPr>
          <p:cNvPr id="12313" name="Line 22"/>
          <p:cNvSpPr>
            <a:spLocks noChangeShapeType="1"/>
          </p:cNvSpPr>
          <p:nvPr/>
        </p:nvSpPr>
        <p:spPr bwMode="auto">
          <a:xfrm>
            <a:off x="4232275" y="2806700"/>
            <a:ext cx="0"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4" name="Text Box 23"/>
          <p:cNvSpPr txBox="1">
            <a:spLocks noChangeArrowheads="1"/>
          </p:cNvSpPr>
          <p:nvPr/>
        </p:nvSpPr>
        <p:spPr bwMode="auto">
          <a:xfrm>
            <a:off x="4140200" y="36830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L</a:t>
            </a:r>
            <a:r>
              <a:rPr lang="en-GB" altLang="en-US" b="1" baseline="-25000">
                <a:latin typeface="Calibri" pitchFamily="34" charset="0"/>
              </a:rPr>
              <a:t>1</a:t>
            </a:r>
            <a:endParaRPr lang="en-GB" altLang="en-US" b="1">
              <a:latin typeface="Calibri" pitchFamily="34" charset="0"/>
            </a:endParaRPr>
          </a:p>
        </p:txBody>
      </p:sp>
      <p:sp>
        <p:nvSpPr>
          <p:cNvPr id="12315" name="Line 24"/>
          <p:cNvSpPr>
            <a:spLocks noChangeShapeType="1"/>
          </p:cNvSpPr>
          <p:nvPr/>
        </p:nvSpPr>
        <p:spPr bwMode="auto">
          <a:xfrm flipH="1">
            <a:off x="3165475" y="3187700"/>
            <a:ext cx="685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6" name="Text Box 25"/>
          <p:cNvSpPr txBox="1">
            <a:spLocks noChangeArrowheads="1"/>
          </p:cNvSpPr>
          <p:nvPr/>
        </p:nvSpPr>
        <p:spPr bwMode="auto">
          <a:xfrm>
            <a:off x="2768600" y="29972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K</a:t>
            </a:r>
            <a:r>
              <a:rPr lang="en-GB" altLang="en-US" b="1" baseline="-25000">
                <a:latin typeface="Calibri" pitchFamily="34" charset="0"/>
              </a:rPr>
              <a:t>0</a:t>
            </a:r>
            <a:endParaRPr lang="en-GB" altLang="en-US" b="1">
              <a:latin typeface="Calibri" pitchFamily="34" charset="0"/>
            </a:endParaRPr>
          </a:p>
        </p:txBody>
      </p:sp>
      <p:sp>
        <p:nvSpPr>
          <p:cNvPr id="12317" name="Line 26"/>
          <p:cNvSpPr>
            <a:spLocks noChangeShapeType="1"/>
          </p:cNvSpPr>
          <p:nvPr/>
        </p:nvSpPr>
        <p:spPr bwMode="auto">
          <a:xfrm flipH="1">
            <a:off x="3165475" y="2882900"/>
            <a:ext cx="1066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8" name="Text Box 27"/>
          <p:cNvSpPr txBox="1">
            <a:spLocks noChangeArrowheads="1"/>
          </p:cNvSpPr>
          <p:nvPr/>
        </p:nvSpPr>
        <p:spPr bwMode="auto">
          <a:xfrm>
            <a:off x="2784475" y="26543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K</a:t>
            </a:r>
            <a:r>
              <a:rPr lang="en-GB" altLang="en-US" b="1" baseline="-25000">
                <a:latin typeface="Calibri" pitchFamily="34" charset="0"/>
              </a:rPr>
              <a:t>1</a:t>
            </a:r>
            <a:endParaRPr lang="en-GB" altLang="en-US" b="1">
              <a:latin typeface="Calibri" pitchFamily="34" charset="0"/>
            </a:endParaRPr>
          </a:p>
        </p:txBody>
      </p:sp>
      <p:sp>
        <p:nvSpPr>
          <p:cNvPr id="12319" name="Text Box 28"/>
          <p:cNvSpPr txBox="1">
            <a:spLocks noChangeArrowheads="1"/>
          </p:cNvSpPr>
          <p:nvPr/>
        </p:nvSpPr>
        <p:spPr bwMode="auto">
          <a:xfrm>
            <a:off x="3378200" y="2311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Q</a:t>
            </a:r>
            <a:r>
              <a:rPr lang="en-GB" altLang="en-US" b="1" baseline="-25000">
                <a:latin typeface="Calibri" pitchFamily="34" charset="0"/>
              </a:rPr>
              <a:t>0</a:t>
            </a:r>
            <a:endParaRPr lang="en-GB" altLang="en-US" b="1">
              <a:latin typeface="Calibri" pitchFamily="34" charset="0"/>
            </a:endParaRPr>
          </a:p>
        </p:txBody>
      </p:sp>
      <p:sp>
        <p:nvSpPr>
          <p:cNvPr id="12320" name="Text Box 29"/>
          <p:cNvSpPr txBox="1">
            <a:spLocks noChangeArrowheads="1"/>
          </p:cNvSpPr>
          <p:nvPr/>
        </p:nvSpPr>
        <p:spPr bwMode="auto">
          <a:xfrm>
            <a:off x="3835400" y="1778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Q</a:t>
            </a:r>
            <a:r>
              <a:rPr lang="en-GB" altLang="en-US" b="1" baseline="-25000">
                <a:latin typeface="Calibri" pitchFamily="34" charset="0"/>
              </a:rPr>
              <a:t>1</a:t>
            </a:r>
            <a:endParaRPr lang="en-GB" altLang="en-US" b="1">
              <a:latin typeface="Calibri" pitchFamily="34" charset="0"/>
            </a:endParaRPr>
          </a:p>
        </p:txBody>
      </p:sp>
      <p:sp>
        <p:nvSpPr>
          <p:cNvPr id="12321" name="Line 30"/>
          <p:cNvSpPr>
            <a:spLocks noChangeShapeType="1"/>
          </p:cNvSpPr>
          <p:nvPr/>
        </p:nvSpPr>
        <p:spPr bwMode="auto">
          <a:xfrm flipH="1">
            <a:off x="4918075" y="3263900"/>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22" name="Text Box 31"/>
          <p:cNvSpPr txBox="1">
            <a:spLocks noChangeArrowheads="1"/>
          </p:cNvSpPr>
          <p:nvPr/>
        </p:nvSpPr>
        <p:spPr bwMode="auto">
          <a:xfrm>
            <a:off x="5299075" y="3035300"/>
            <a:ext cx="113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TC = TC</a:t>
            </a:r>
            <a:r>
              <a:rPr lang="en-GB" altLang="en-US" b="1" baseline="-25000">
                <a:latin typeface="Calibri" pitchFamily="34" charset="0"/>
              </a:rPr>
              <a:t>1</a:t>
            </a:r>
            <a:endParaRPr lang="en-GB" altLang="en-US" b="1">
              <a:latin typeface="Calibri" pitchFamily="34" charset="0"/>
            </a:endParaRPr>
          </a:p>
        </p:txBody>
      </p:sp>
      <p:sp>
        <p:nvSpPr>
          <p:cNvPr id="12323" name="Line 32"/>
          <p:cNvSpPr>
            <a:spLocks noChangeShapeType="1"/>
          </p:cNvSpPr>
          <p:nvPr/>
        </p:nvSpPr>
        <p:spPr bwMode="auto">
          <a:xfrm flipH="1">
            <a:off x="4308475" y="2882900"/>
            <a:ext cx="914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24" name="Text Box 33"/>
          <p:cNvSpPr txBox="1">
            <a:spLocks noChangeArrowheads="1"/>
          </p:cNvSpPr>
          <p:nvPr/>
        </p:nvSpPr>
        <p:spPr bwMode="auto">
          <a:xfrm>
            <a:off x="5070475" y="2578100"/>
            <a:ext cx="113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TC = TC</a:t>
            </a:r>
            <a:r>
              <a:rPr lang="en-GB" altLang="en-US" b="1" baseline="-25000">
                <a:latin typeface="Calibri" pitchFamily="34" charset="0"/>
              </a:rPr>
              <a:t>0</a:t>
            </a:r>
            <a:endParaRPr lang="en-GB" altLang="en-US" b="1">
              <a:latin typeface="Calibri" pitchFamily="34" charset="0"/>
            </a:endParaRPr>
          </a:p>
        </p:txBody>
      </p:sp>
      <p:sp>
        <p:nvSpPr>
          <p:cNvPr id="414755" name="AutoShape 3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229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233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326" name="Picture 3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7" name="Picture 3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8" name="Picture 3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233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9" name="Text Box 41"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12330" name="Picture 4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763" name="AutoShape 4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Total Cost Curve</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9CEF85E-6664-46B0-80E8-E7986126A39C}" type="slidenum">
              <a:rPr lang="en-US" altLang="en-US">
                <a:solidFill>
                  <a:srgbClr val="898989"/>
                </a:solidFill>
                <a:latin typeface="Calibri" pitchFamily="34" charset="0"/>
              </a:rPr>
              <a:pPr eaLnBrk="1" hangingPunct="1"/>
              <a:t>14</a:t>
            </a:fld>
            <a:endParaRPr lang="en-US" altLang="en-US">
              <a:solidFill>
                <a:srgbClr val="898989"/>
              </a:solidFill>
              <a:latin typeface="Calibri" pitchFamily="34" charset="0"/>
            </a:endParaRPr>
          </a:p>
        </p:txBody>
      </p:sp>
      <p:sp>
        <p:nvSpPr>
          <p:cNvPr id="13317" name="Line 2"/>
          <p:cNvSpPr>
            <a:spLocks noChangeShapeType="1"/>
          </p:cNvSpPr>
          <p:nvPr/>
        </p:nvSpPr>
        <p:spPr bwMode="auto">
          <a:xfrm>
            <a:off x="3122613" y="3836988"/>
            <a:ext cx="3429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8" name="Line 3"/>
          <p:cNvSpPr>
            <a:spLocks noChangeShapeType="1"/>
          </p:cNvSpPr>
          <p:nvPr/>
        </p:nvSpPr>
        <p:spPr bwMode="auto">
          <a:xfrm flipV="1">
            <a:off x="3122613" y="1398588"/>
            <a:ext cx="0" cy="2438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9" name="Line 4"/>
          <p:cNvSpPr>
            <a:spLocks noChangeShapeType="1"/>
          </p:cNvSpPr>
          <p:nvPr/>
        </p:nvSpPr>
        <p:spPr bwMode="auto">
          <a:xfrm flipH="1" flipV="1">
            <a:off x="1816100" y="3311525"/>
            <a:ext cx="28575" cy="2743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0" name="Line 5"/>
          <p:cNvSpPr>
            <a:spLocks noChangeShapeType="1"/>
          </p:cNvSpPr>
          <p:nvPr/>
        </p:nvSpPr>
        <p:spPr bwMode="auto">
          <a:xfrm>
            <a:off x="1844675" y="6054725"/>
            <a:ext cx="3581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1" name="Text Box 6"/>
          <p:cNvSpPr txBox="1">
            <a:spLocks noChangeArrowheads="1"/>
          </p:cNvSpPr>
          <p:nvPr/>
        </p:nvSpPr>
        <p:spPr bwMode="auto">
          <a:xfrm>
            <a:off x="4619625" y="5494338"/>
            <a:ext cx="191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i="1">
                <a:latin typeface="Calibri" pitchFamily="34" charset="0"/>
              </a:rPr>
              <a:t>(units per year)</a:t>
            </a:r>
          </a:p>
        </p:txBody>
      </p:sp>
      <p:sp>
        <p:nvSpPr>
          <p:cNvPr id="13322" name="Text Box 7"/>
          <p:cNvSpPr txBox="1">
            <a:spLocks noChangeArrowheads="1"/>
          </p:cNvSpPr>
          <p:nvPr/>
        </p:nvSpPr>
        <p:spPr bwMode="auto">
          <a:xfrm>
            <a:off x="5545138" y="3954463"/>
            <a:ext cx="273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L </a:t>
            </a:r>
            <a:r>
              <a:rPr lang="en-GB" altLang="en-US" i="1">
                <a:latin typeface="Calibri" pitchFamily="34" charset="0"/>
              </a:rPr>
              <a:t>(labor services per year)</a:t>
            </a:r>
          </a:p>
        </p:txBody>
      </p:sp>
      <p:sp>
        <p:nvSpPr>
          <p:cNvPr id="13323" name="Text Box 8"/>
          <p:cNvSpPr txBox="1">
            <a:spLocks noChangeArrowheads="1"/>
          </p:cNvSpPr>
          <p:nvPr/>
        </p:nvSpPr>
        <p:spPr bwMode="auto">
          <a:xfrm>
            <a:off x="2551113" y="1363663"/>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p>
        </p:txBody>
      </p:sp>
      <p:sp>
        <p:nvSpPr>
          <p:cNvPr id="13324" name="Text Box 9"/>
          <p:cNvSpPr txBox="1">
            <a:spLocks noChangeArrowheads="1"/>
          </p:cNvSpPr>
          <p:nvPr/>
        </p:nvSpPr>
        <p:spPr bwMode="auto">
          <a:xfrm>
            <a:off x="327025" y="3556000"/>
            <a:ext cx="1411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($/yr)</a:t>
            </a:r>
          </a:p>
        </p:txBody>
      </p:sp>
      <p:sp>
        <p:nvSpPr>
          <p:cNvPr id="13325" name="Text Box 10"/>
          <p:cNvSpPr txBox="1">
            <a:spLocks noChangeArrowheads="1"/>
          </p:cNvSpPr>
          <p:nvPr/>
        </p:nvSpPr>
        <p:spPr bwMode="auto">
          <a:xfrm>
            <a:off x="1524000" y="6019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13326" name="Text Box 11"/>
          <p:cNvSpPr txBox="1">
            <a:spLocks noChangeArrowheads="1"/>
          </p:cNvSpPr>
          <p:nvPr/>
        </p:nvSpPr>
        <p:spPr bwMode="auto">
          <a:xfrm>
            <a:off x="2801938" y="35734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13327" name="Freeform 12"/>
          <p:cNvSpPr>
            <a:spLocks/>
          </p:cNvSpPr>
          <p:nvPr/>
        </p:nvSpPr>
        <p:spPr bwMode="auto">
          <a:xfrm>
            <a:off x="1844675" y="4403725"/>
            <a:ext cx="2797175" cy="1651000"/>
          </a:xfrm>
          <a:custGeom>
            <a:avLst/>
            <a:gdLst>
              <a:gd name="T0" fmla="*/ 0 w 2208"/>
              <a:gd name="T1" fmla="*/ 2147483647 h 1152"/>
              <a:gd name="T2" fmla="*/ 2147483647 w 2208"/>
              <a:gd name="T3" fmla="*/ 2147483647 h 1152"/>
              <a:gd name="T4" fmla="*/ 2147483647 w 2208"/>
              <a:gd name="T5" fmla="*/ 2147483647 h 1152"/>
              <a:gd name="T6" fmla="*/ 2147483647 w 2208"/>
              <a:gd name="T7" fmla="*/ 2147483647 h 1152"/>
              <a:gd name="T8" fmla="*/ 2147483647 w 2208"/>
              <a:gd name="T9" fmla="*/ 2147483647 h 1152"/>
              <a:gd name="T10" fmla="*/ 2147483647 w 2208"/>
              <a:gd name="T11" fmla="*/ 0 h 1152"/>
              <a:gd name="T12" fmla="*/ 0 60000 65536"/>
              <a:gd name="T13" fmla="*/ 0 60000 65536"/>
              <a:gd name="T14" fmla="*/ 0 60000 65536"/>
              <a:gd name="T15" fmla="*/ 0 60000 65536"/>
              <a:gd name="T16" fmla="*/ 0 60000 65536"/>
              <a:gd name="T17" fmla="*/ 0 60000 65536"/>
              <a:gd name="T18" fmla="*/ 0 w 2208"/>
              <a:gd name="T19" fmla="*/ 0 h 1152"/>
              <a:gd name="T20" fmla="*/ 2208 w 2208"/>
              <a:gd name="T21" fmla="*/ 1152 h 1152"/>
            </a:gdLst>
            <a:ahLst/>
            <a:cxnLst>
              <a:cxn ang="T12">
                <a:pos x="T0" y="T1"/>
              </a:cxn>
              <a:cxn ang="T13">
                <a:pos x="T2" y="T3"/>
              </a:cxn>
              <a:cxn ang="T14">
                <a:pos x="T4" y="T5"/>
              </a:cxn>
              <a:cxn ang="T15">
                <a:pos x="T6" y="T7"/>
              </a:cxn>
              <a:cxn ang="T16">
                <a:pos x="T8" y="T9"/>
              </a:cxn>
              <a:cxn ang="T17">
                <a:pos x="T10" y="T11"/>
              </a:cxn>
            </a:cxnLst>
            <a:rect l="T18" t="T19" r="T20" b="T21"/>
            <a:pathLst>
              <a:path w="2208" h="1152">
                <a:moveTo>
                  <a:pt x="0" y="1152"/>
                </a:moveTo>
                <a:cubicBezTo>
                  <a:pt x="16" y="1072"/>
                  <a:pt x="32" y="992"/>
                  <a:pt x="96" y="912"/>
                </a:cubicBezTo>
                <a:cubicBezTo>
                  <a:pt x="160" y="832"/>
                  <a:pt x="264" y="736"/>
                  <a:pt x="384" y="672"/>
                </a:cubicBezTo>
                <a:cubicBezTo>
                  <a:pt x="504" y="608"/>
                  <a:pt x="592" y="584"/>
                  <a:pt x="816" y="528"/>
                </a:cubicBezTo>
                <a:cubicBezTo>
                  <a:pt x="1040" y="472"/>
                  <a:pt x="1496" y="424"/>
                  <a:pt x="1728" y="336"/>
                </a:cubicBezTo>
                <a:cubicBezTo>
                  <a:pt x="1960" y="248"/>
                  <a:pt x="2128" y="56"/>
                  <a:pt x="2208"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8" name="Text Box 13"/>
          <p:cNvSpPr txBox="1">
            <a:spLocks noChangeArrowheads="1"/>
          </p:cNvSpPr>
          <p:nvPr/>
        </p:nvSpPr>
        <p:spPr bwMode="auto">
          <a:xfrm>
            <a:off x="4265613" y="4740275"/>
            <a:ext cx="1895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latin typeface="Calibri" pitchFamily="34" charset="0"/>
              </a:rPr>
              <a:t>LR Total Cost Curve</a:t>
            </a:r>
          </a:p>
        </p:txBody>
      </p:sp>
      <p:sp>
        <p:nvSpPr>
          <p:cNvPr id="13329" name="Line 14"/>
          <p:cNvSpPr>
            <a:spLocks noChangeShapeType="1"/>
          </p:cNvSpPr>
          <p:nvPr/>
        </p:nvSpPr>
        <p:spPr bwMode="auto">
          <a:xfrm>
            <a:off x="1844675" y="5140325"/>
            <a:ext cx="1066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0" name="Line 15"/>
          <p:cNvSpPr>
            <a:spLocks noChangeShapeType="1"/>
          </p:cNvSpPr>
          <p:nvPr/>
        </p:nvSpPr>
        <p:spPr bwMode="auto">
          <a:xfrm>
            <a:off x="2911475" y="5140325"/>
            <a:ext cx="0"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1" name="Text Box 16"/>
          <p:cNvSpPr txBox="1">
            <a:spLocks noChangeArrowheads="1"/>
          </p:cNvSpPr>
          <p:nvPr/>
        </p:nvSpPr>
        <p:spPr bwMode="auto">
          <a:xfrm>
            <a:off x="2743200" y="60198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endParaRPr lang="en-GB" altLang="en-US" sz="2400" b="1">
              <a:latin typeface="Calibri" pitchFamily="34" charset="0"/>
            </a:endParaRPr>
          </a:p>
        </p:txBody>
      </p:sp>
      <p:sp>
        <p:nvSpPr>
          <p:cNvPr id="13332" name="Text Box 17"/>
          <p:cNvSpPr txBox="1">
            <a:spLocks noChangeArrowheads="1"/>
          </p:cNvSpPr>
          <p:nvPr/>
        </p:nvSpPr>
        <p:spPr bwMode="auto">
          <a:xfrm>
            <a:off x="92075" y="4911725"/>
            <a:ext cx="1801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TC</a:t>
            </a:r>
            <a:r>
              <a:rPr lang="en-GB" altLang="en-US" sz="2000" b="1" baseline="-25000">
                <a:latin typeface="Calibri" pitchFamily="34" charset="0"/>
              </a:rPr>
              <a:t>0</a:t>
            </a:r>
            <a:r>
              <a:rPr lang="en-GB" altLang="en-US" sz="2000" b="1">
                <a:latin typeface="Calibri" pitchFamily="34" charset="0"/>
              </a:rPr>
              <a:t> =wL</a:t>
            </a:r>
            <a:r>
              <a:rPr lang="en-GB" altLang="en-US" sz="2000" b="1" baseline="-25000">
                <a:latin typeface="Calibri" pitchFamily="34" charset="0"/>
              </a:rPr>
              <a:t>0</a:t>
            </a:r>
            <a:r>
              <a:rPr lang="en-GB" altLang="en-US" sz="2000" b="1">
                <a:latin typeface="Calibri" pitchFamily="34" charset="0"/>
              </a:rPr>
              <a:t>+rK</a:t>
            </a:r>
            <a:r>
              <a:rPr lang="en-GB" altLang="en-US" sz="2000" b="1" baseline="-25000">
                <a:latin typeface="Calibri" pitchFamily="34" charset="0"/>
              </a:rPr>
              <a:t>0</a:t>
            </a:r>
            <a:endParaRPr lang="en-GB" altLang="en-US" sz="2400" b="1">
              <a:latin typeface="Calibri" pitchFamily="34" charset="0"/>
            </a:endParaRPr>
          </a:p>
        </p:txBody>
      </p:sp>
      <p:sp>
        <p:nvSpPr>
          <p:cNvPr id="13333" name="Text Box 18"/>
          <p:cNvSpPr txBox="1">
            <a:spLocks noChangeArrowheads="1"/>
          </p:cNvSpPr>
          <p:nvPr/>
        </p:nvSpPr>
        <p:spPr bwMode="auto">
          <a:xfrm>
            <a:off x="0" y="4267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b="1">
              <a:latin typeface="Calibri" pitchFamily="34" charset="0"/>
            </a:endParaRPr>
          </a:p>
        </p:txBody>
      </p:sp>
      <p:sp>
        <p:nvSpPr>
          <p:cNvPr id="13334" name="Line 19"/>
          <p:cNvSpPr>
            <a:spLocks noChangeShapeType="1"/>
          </p:cNvSpPr>
          <p:nvPr/>
        </p:nvSpPr>
        <p:spPr bwMode="auto">
          <a:xfrm>
            <a:off x="3122613" y="2617788"/>
            <a:ext cx="1219200" cy="121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5" name="Line 20"/>
          <p:cNvSpPr>
            <a:spLocks noChangeShapeType="1"/>
          </p:cNvSpPr>
          <p:nvPr/>
        </p:nvSpPr>
        <p:spPr bwMode="auto">
          <a:xfrm>
            <a:off x="3122613" y="1931988"/>
            <a:ext cx="1905000" cy="1905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6" name="Arc 21"/>
          <p:cNvSpPr>
            <a:spLocks/>
          </p:cNvSpPr>
          <p:nvPr/>
        </p:nvSpPr>
        <p:spPr bwMode="auto">
          <a:xfrm>
            <a:off x="3582988" y="2708275"/>
            <a:ext cx="960437" cy="914400"/>
          </a:xfrm>
          <a:custGeom>
            <a:avLst/>
            <a:gdLst>
              <a:gd name="T0" fmla="*/ 2147483647 w 22688"/>
              <a:gd name="T1" fmla="*/ 2147483647 h 21600"/>
              <a:gd name="T2" fmla="*/ 0 w 22688"/>
              <a:gd name="T3" fmla="*/ 2147483647 h 21600"/>
              <a:gd name="T4" fmla="*/ 2147483647 w 22688"/>
              <a:gd name="T5" fmla="*/ 0 h 21600"/>
              <a:gd name="T6" fmla="*/ 0 60000 65536"/>
              <a:gd name="T7" fmla="*/ 0 60000 65536"/>
              <a:gd name="T8" fmla="*/ 0 60000 65536"/>
              <a:gd name="T9" fmla="*/ 0 w 22688"/>
              <a:gd name="T10" fmla="*/ 0 h 21600"/>
              <a:gd name="T11" fmla="*/ 22688 w 22688"/>
              <a:gd name="T12" fmla="*/ 21600 h 21600"/>
            </a:gdLst>
            <a:ahLst/>
            <a:cxnLst>
              <a:cxn ang="T6">
                <a:pos x="T0" y="T1"/>
              </a:cxn>
              <a:cxn ang="T7">
                <a:pos x="T2" y="T3"/>
              </a:cxn>
              <a:cxn ang="T8">
                <a:pos x="T4" y="T5"/>
              </a:cxn>
            </a:cxnLst>
            <a:rect l="T9" t="T10" r="T11" b="T12"/>
            <a:pathLst>
              <a:path w="22688" h="21600" fill="none" extrusionOk="0">
                <a:moveTo>
                  <a:pt x="22688" y="21572"/>
                </a:moveTo>
                <a:cubicBezTo>
                  <a:pt x="22324" y="21590"/>
                  <a:pt x="21961" y="21599"/>
                  <a:pt x="21598" y="21600"/>
                </a:cubicBezTo>
                <a:cubicBezTo>
                  <a:pt x="9780" y="21600"/>
                  <a:pt x="156" y="12103"/>
                  <a:pt x="-1" y="287"/>
                </a:cubicBezTo>
              </a:path>
              <a:path w="22688" h="21600" stroke="0" extrusionOk="0">
                <a:moveTo>
                  <a:pt x="22688" y="21572"/>
                </a:moveTo>
                <a:cubicBezTo>
                  <a:pt x="22324" y="21590"/>
                  <a:pt x="21961" y="21599"/>
                  <a:pt x="21598" y="21600"/>
                </a:cubicBezTo>
                <a:cubicBezTo>
                  <a:pt x="9780" y="21600"/>
                  <a:pt x="156" y="12103"/>
                  <a:pt x="-1" y="287"/>
                </a:cubicBezTo>
                <a:lnTo>
                  <a:pt x="21598"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7" name="Text Box 22"/>
          <p:cNvSpPr txBox="1">
            <a:spLocks noChangeArrowheads="1"/>
          </p:cNvSpPr>
          <p:nvPr/>
        </p:nvSpPr>
        <p:spPr bwMode="auto">
          <a:xfrm>
            <a:off x="3656013" y="2922588"/>
            <a:ext cx="3968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13338" name="Arc 23"/>
          <p:cNvSpPr>
            <a:spLocks/>
          </p:cNvSpPr>
          <p:nvPr/>
        </p:nvSpPr>
        <p:spPr bwMode="auto">
          <a:xfrm>
            <a:off x="3886200" y="2236788"/>
            <a:ext cx="914400" cy="1022350"/>
          </a:xfrm>
          <a:custGeom>
            <a:avLst/>
            <a:gdLst>
              <a:gd name="T0" fmla="*/ 2147483647 w 21600"/>
              <a:gd name="T1" fmla="*/ 2147483647 h 24151"/>
              <a:gd name="T2" fmla="*/ 2147483647 w 21600"/>
              <a:gd name="T3" fmla="*/ 0 h 24151"/>
              <a:gd name="T4" fmla="*/ 2147483647 w 21600"/>
              <a:gd name="T5" fmla="*/ 2147483647 h 24151"/>
              <a:gd name="T6" fmla="*/ 0 60000 65536"/>
              <a:gd name="T7" fmla="*/ 0 60000 65536"/>
              <a:gd name="T8" fmla="*/ 0 60000 65536"/>
              <a:gd name="T9" fmla="*/ 0 w 21600"/>
              <a:gd name="T10" fmla="*/ 0 h 24151"/>
              <a:gd name="T11" fmla="*/ 21600 w 21600"/>
              <a:gd name="T12" fmla="*/ 24151 h 24151"/>
            </a:gdLst>
            <a:ahLst/>
            <a:cxnLst>
              <a:cxn ang="T6">
                <a:pos x="T0" y="T1"/>
              </a:cxn>
              <a:cxn ang="T7">
                <a:pos x="T2" y="T3"/>
              </a:cxn>
              <a:cxn ang="T8">
                <a:pos x="T4" y="T5"/>
              </a:cxn>
            </a:cxnLst>
            <a:rect l="T9" t="T10" r="T11" b="T12"/>
            <a:pathLst>
              <a:path w="21600" h="24151" fill="none" extrusionOk="0">
                <a:moveTo>
                  <a:pt x="20840" y="24150"/>
                </a:moveTo>
                <a:cubicBezTo>
                  <a:pt x="9213" y="23741"/>
                  <a:pt x="0" y="14197"/>
                  <a:pt x="0" y="2564"/>
                </a:cubicBezTo>
                <a:cubicBezTo>
                  <a:pt x="-1" y="1707"/>
                  <a:pt x="50" y="850"/>
                  <a:pt x="152" y="-1"/>
                </a:cubicBezTo>
              </a:path>
              <a:path w="21600" h="24151" stroke="0" extrusionOk="0">
                <a:moveTo>
                  <a:pt x="20840" y="24150"/>
                </a:moveTo>
                <a:cubicBezTo>
                  <a:pt x="9213" y="23741"/>
                  <a:pt x="0" y="14197"/>
                  <a:pt x="0" y="2564"/>
                </a:cubicBezTo>
                <a:cubicBezTo>
                  <a:pt x="-1" y="1707"/>
                  <a:pt x="50" y="850"/>
                  <a:pt x="152" y="-1"/>
                </a:cubicBezTo>
                <a:lnTo>
                  <a:pt x="21600" y="2564"/>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9" name="Text Box 24"/>
          <p:cNvSpPr txBox="1">
            <a:spLocks noChangeArrowheads="1"/>
          </p:cNvSpPr>
          <p:nvPr/>
        </p:nvSpPr>
        <p:spPr bwMode="auto">
          <a:xfrm>
            <a:off x="4021138" y="2516188"/>
            <a:ext cx="3968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13340" name="Line 25"/>
          <p:cNvSpPr>
            <a:spLocks noChangeShapeType="1"/>
          </p:cNvSpPr>
          <p:nvPr/>
        </p:nvSpPr>
        <p:spPr bwMode="auto">
          <a:xfrm>
            <a:off x="3808413" y="3379788"/>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1" name="Text Box 26"/>
          <p:cNvSpPr txBox="1">
            <a:spLocks noChangeArrowheads="1"/>
          </p:cNvSpPr>
          <p:nvPr/>
        </p:nvSpPr>
        <p:spPr bwMode="auto">
          <a:xfrm>
            <a:off x="3656013" y="37607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L</a:t>
            </a:r>
            <a:r>
              <a:rPr lang="en-GB" altLang="en-US" b="1" baseline="-25000">
                <a:latin typeface="Calibri" pitchFamily="34" charset="0"/>
              </a:rPr>
              <a:t>0</a:t>
            </a:r>
            <a:endParaRPr lang="en-GB" altLang="en-US" b="1">
              <a:latin typeface="Calibri" pitchFamily="34" charset="0"/>
            </a:endParaRPr>
          </a:p>
        </p:txBody>
      </p:sp>
      <p:sp>
        <p:nvSpPr>
          <p:cNvPr id="13342" name="Line 27"/>
          <p:cNvSpPr>
            <a:spLocks noChangeShapeType="1"/>
          </p:cNvSpPr>
          <p:nvPr/>
        </p:nvSpPr>
        <p:spPr bwMode="auto">
          <a:xfrm>
            <a:off x="4189413" y="2922588"/>
            <a:ext cx="0"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3" name="Text Box 28"/>
          <p:cNvSpPr txBox="1">
            <a:spLocks noChangeArrowheads="1"/>
          </p:cNvSpPr>
          <p:nvPr/>
        </p:nvSpPr>
        <p:spPr bwMode="auto">
          <a:xfrm>
            <a:off x="4097338" y="37988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L</a:t>
            </a:r>
            <a:r>
              <a:rPr lang="en-GB" altLang="en-US" b="1" baseline="-25000">
                <a:latin typeface="Calibri" pitchFamily="34" charset="0"/>
              </a:rPr>
              <a:t>1</a:t>
            </a:r>
            <a:endParaRPr lang="en-GB" altLang="en-US" b="1">
              <a:latin typeface="Calibri" pitchFamily="34" charset="0"/>
            </a:endParaRPr>
          </a:p>
        </p:txBody>
      </p:sp>
      <p:sp>
        <p:nvSpPr>
          <p:cNvPr id="13344" name="Line 29"/>
          <p:cNvSpPr>
            <a:spLocks noChangeShapeType="1"/>
          </p:cNvSpPr>
          <p:nvPr/>
        </p:nvSpPr>
        <p:spPr bwMode="auto">
          <a:xfrm flipH="1">
            <a:off x="3122613" y="3303588"/>
            <a:ext cx="685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5" name="Text Box 30"/>
          <p:cNvSpPr txBox="1">
            <a:spLocks noChangeArrowheads="1"/>
          </p:cNvSpPr>
          <p:nvPr/>
        </p:nvSpPr>
        <p:spPr bwMode="auto">
          <a:xfrm>
            <a:off x="2725738" y="3113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K</a:t>
            </a:r>
            <a:r>
              <a:rPr lang="en-GB" altLang="en-US" b="1" baseline="-25000">
                <a:latin typeface="Calibri" pitchFamily="34" charset="0"/>
              </a:rPr>
              <a:t>0</a:t>
            </a:r>
            <a:endParaRPr lang="en-GB" altLang="en-US" b="1">
              <a:latin typeface="Calibri" pitchFamily="34" charset="0"/>
            </a:endParaRPr>
          </a:p>
        </p:txBody>
      </p:sp>
      <p:sp>
        <p:nvSpPr>
          <p:cNvPr id="13346" name="Line 31"/>
          <p:cNvSpPr>
            <a:spLocks noChangeShapeType="1"/>
          </p:cNvSpPr>
          <p:nvPr/>
        </p:nvSpPr>
        <p:spPr bwMode="auto">
          <a:xfrm flipH="1">
            <a:off x="3122613" y="2998788"/>
            <a:ext cx="1066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7" name="Text Box 32"/>
          <p:cNvSpPr txBox="1">
            <a:spLocks noChangeArrowheads="1"/>
          </p:cNvSpPr>
          <p:nvPr/>
        </p:nvSpPr>
        <p:spPr bwMode="auto">
          <a:xfrm>
            <a:off x="2741613" y="27701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K</a:t>
            </a:r>
            <a:r>
              <a:rPr lang="en-GB" altLang="en-US" b="1" baseline="-25000">
                <a:latin typeface="Calibri" pitchFamily="34" charset="0"/>
              </a:rPr>
              <a:t>1</a:t>
            </a:r>
            <a:endParaRPr lang="en-GB" altLang="en-US" b="1">
              <a:latin typeface="Calibri" pitchFamily="34" charset="0"/>
            </a:endParaRPr>
          </a:p>
        </p:txBody>
      </p:sp>
      <p:sp>
        <p:nvSpPr>
          <p:cNvPr id="13348" name="Text Box 33"/>
          <p:cNvSpPr txBox="1">
            <a:spLocks noChangeArrowheads="1"/>
          </p:cNvSpPr>
          <p:nvPr/>
        </p:nvSpPr>
        <p:spPr bwMode="auto">
          <a:xfrm>
            <a:off x="3335338" y="24272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Q</a:t>
            </a:r>
            <a:r>
              <a:rPr lang="en-GB" altLang="en-US" b="1" baseline="-25000">
                <a:latin typeface="Calibri" pitchFamily="34" charset="0"/>
              </a:rPr>
              <a:t>0</a:t>
            </a:r>
            <a:endParaRPr lang="en-GB" altLang="en-US" b="1">
              <a:latin typeface="Calibri" pitchFamily="34" charset="0"/>
            </a:endParaRPr>
          </a:p>
        </p:txBody>
      </p:sp>
      <p:sp>
        <p:nvSpPr>
          <p:cNvPr id="13349" name="Text Box 34"/>
          <p:cNvSpPr txBox="1">
            <a:spLocks noChangeArrowheads="1"/>
          </p:cNvSpPr>
          <p:nvPr/>
        </p:nvSpPr>
        <p:spPr bwMode="auto">
          <a:xfrm>
            <a:off x="3792538" y="18938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Q</a:t>
            </a:r>
            <a:r>
              <a:rPr lang="en-GB" altLang="en-US" b="1" baseline="-25000">
                <a:latin typeface="Calibri" pitchFamily="34" charset="0"/>
              </a:rPr>
              <a:t>1</a:t>
            </a:r>
            <a:endParaRPr lang="en-GB" altLang="en-US" b="1">
              <a:latin typeface="Calibri" pitchFamily="34" charset="0"/>
            </a:endParaRPr>
          </a:p>
        </p:txBody>
      </p:sp>
      <p:sp>
        <p:nvSpPr>
          <p:cNvPr id="13350" name="Line 35"/>
          <p:cNvSpPr>
            <a:spLocks noChangeShapeType="1"/>
          </p:cNvSpPr>
          <p:nvPr/>
        </p:nvSpPr>
        <p:spPr bwMode="auto">
          <a:xfrm flipH="1">
            <a:off x="4875213" y="3379788"/>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51" name="Text Box 36"/>
          <p:cNvSpPr txBox="1">
            <a:spLocks noChangeArrowheads="1"/>
          </p:cNvSpPr>
          <p:nvPr/>
        </p:nvSpPr>
        <p:spPr bwMode="auto">
          <a:xfrm>
            <a:off x="5256213" y="3151188"/>
            <a:ext cx="1139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TC = TC</a:t>
            </a:r>
            <a:r>
              <a:rPr lang="en-GB" altLang="en-US" b="1" baseline="-25000">
                <a:latin typeface="Calibri" pitchFamily="34" charset="0"/>
              </a:rPr>
              <a:t>1</a:t>
            </a:r>
            <a:endParaRPr lang="en-GB" altLang="en-US" b="1">
              <a:latin typeface="Calibri" pitchFamily="34" charset="0"/>
            </a:endParaRPr>
          </a:p>
        </p:txBody>
      </p:sp>
      <p:sp>
        <p:nvSpPr>
          <p:cNvPr id="13352" name="Line 37"/>
          <p:cNvSpPr>
            <a:spLocks noChangeShapeType="1"/>
          </p:cNvSpPr>
          <p:nvPr/>
        </p:nvSpPr>
        <p:spPr bwMode="auto">
          <a:xfrm flipH="1">
            <a:off x="4265613" y="2998788"/>
            <a:ext cx="914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53" name="Text Box 38"/>
          <p:cNvSpPr txBox="1">
            <a:spLocks noChangeArrowheads="1"/>
          </p:cNvSpPr>
          <p:nvPr/>
        </p:nvSpPr>
        <p:spPr bwMode="auto">
          <a:xfrm>
            <a:off x="5027613" y="2693988"/>
            <a:ext cx="1139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TC = TC</a:t>
            </a:r>
            <a:r>
              <a:rPr lang="en-GB" altLang="en-US" b="1" baseline="-25000">
                <a:latin typeface="Calibri" pitchFamily="34" charset="0"/>
              </a:rPr>
              <a:t>0</a:t>
            </a:r>
            <a:endParaRPr lang="en-GB" altLang="en-US" b="1">
              <a:latin typeface="Calibri" pitchFamily="34" charset="0"/>
            </a:endParaRPr>
          </a:p>
        </p:txBody>
      </p:sp>
      <p:sp>
        <p:nvSpPr>
          <p:cNvPr id="415784" name="AutoShape 4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331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336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55" name="Picture 42"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6" name="Picture 43"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7" name="Picture 44"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336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8" name="Text Box 46"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13359" name="Picture 47"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5792" name="AutoShape 4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Total Cost Curve</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D578A12-2536-4759-9AC3-66D67088A2A2}" type="slidenum">
              <a:rPr lang="en-US" altLang="en-US">
                <a:solidFill>
                  <a:srgbClr val="898989"/>
                </a:solidFill>
                <a:latin typeface="Calibri" pitchFamily="34" charset="0"/>
              </a:rPr>
              <a:pPr eaLnBrk="1" hangingPunct="1"/>
              <a:t>15</a:t>
            </a:fld>
            <a:endParaRPr lang="en-US" altLang="en-US">
              <a:solidFill>
                <a:srgbClr val="898989"/>
              </a:solidFill>
              <a:latin typeface="Calibri" pitchFamily="34" charset="0"/>
            </a:endParaRPr>
          </a:p>
        </p:txBody>
      </p:sp>
      <p:sp>
        <p:nvSpPr>
          <p:cNvPr id="14341" name="Line 2"/>
          <p:cNvSpPr>
            <a:spLocks noChangeShapeType="1"/>
          </p:cNvSpPr>
          <p:nvPr/>
        </p:nvSpPr>
        <p:spPr bwMode="auto">
          <a:xfrm>
            <a:off x="3630613" y="3765550"/>
            <a:ext cx="3429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2" name="Line 3"/>
          <p:cNvSpPr>
            <a:spLocks noChangeShapeType="1"/>
          </p:cNvSpPr>
          <p:nvPr/>
        </p:nvSpPr>
        <p:spPr bwMode="auto">
          <a:xfrm flipV="1">
            <a:off x="3630613" y="1327150"/>
            <a:ext cx="0" cy="2438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3" name="Line 4"/>
          <p:cNvSpPr>
            <a:spLocks noChangeShapeType="1"/>
          </p:cNvSpPr>
          <p:nvPr/>
        </p:nvSpPr>
        <p:spPr bwMode="auto">
          <a:xfrm flipV="1">
            <a:off x="1844675" y="2778125"/>
            <a:ext cx="0" cy="3276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4" name="Line 5"/>
          <p:cNvSpPr>
            <a:spLocks noChangeShapeType="1"/>
          </p:cNvSpPr>
          <p:nvPr/>
        </p:nvSpPr>
        <p:spPr bwMode="auto">
          <a:xfrm>
            <a:off x="1844675" y="6054725"/>
            <a:ext cx="3581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5" name="Text Box 6"/>
          <p:cNvSpPr txBox="1">
            <a:spLocks noChangeArrowheads="1"/>
          </p:cNvSpPr>
          <p:nvPr/>
        </p:nvSpPr>
        <p:spPr bwMode="auto">
          <a:xfrm>
            <a:off x="5257800" y="5943600"/>
            <a:ext cx="191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i="1">
                <a:latin typeface="Calibri" pitchFamily="34" charset="0"/>
              </a:rPr>
              <a:t>(units per year)</a:t>
            </a:r>
          </a:p>
        </p:txBody>
      </p:sp>
      <p:sp>
        <p:nvSpPr>
          <p:cNvPr id="14346" name="Text Box 7"/>
          <p:cNvSpPr txBox="1">
            <a:spLocks noChangeArrowheads="1"/>
          </p:cNvSpPr>
          <p:nvPr/>
        </p:nvSpPr>
        <p:spPr bwMode="auto">
          <a:xfrm>
            <a:off x="6307138" y="3770313"/>
            <a:ext cx="2484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L </a:t>
            </a:r>
            <a:r>
              <a:rPr lang="en-GB" altLang="en-US" sz="1600" i="1">
                <a:latin typeface="Calibri" pitchFamily="34" charset="0"/>
              </a:rPr>
              <a:t>(labor services per year)</a:t>
            </a:r>
          </a:p>
        </p:txBody>
      </p:sp>
      <p:sp>
        <p:nvSpPr>
          <p:cNvPr id="14347" name="Text Box 8"/>
          <p:cNvSpPr txBox="1">
            <a:spLocks noChangeArrowheads="1"/>
          </p:cNvSpPr>
          <p:nvPr/>
        </p:nvSpPr>
        <p:spPr bwMode="auto">
          <a:xfrm>
            <a:off x="3132138" y="1365250"/>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p>
        </p:txBody>
      </p:sp>
      <p:sp>
        <p:nvSpPr>
          <p:cNvPr id="14348" name="Text Box 9"/>
          <p:cNvSpPr txBox="1">
            <a:spLocks noChangeArrowheads="1"/>
          </p:cNvSpPr>
          <p:nvPr/>
        </p:nvSpPr>
        <p:spPr bwMode="auto">
          <a:xfrm>
            <a:off x="414338" y="2930525"/>
            <a:ext cx="1411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($/yr)</a:t>
            </a:r>
          </a:p>
        </p:txBody>
      </p:sp>
      <p:sp>
        <p:nvSpPr>
          <p:cNvPr id="14349" name="Text Box 10"/>
          <p:cNvSpPr txBox="1">
            <a:spLocks noChangeArrowheads="1"/>
          </p:cNvSpPr>
          <p:nvPr/>
        </p:nvSpPr>
        <p:spPr bwMode="auto">
          <a:xfrm>
            <a:off x="1524000" y="6019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14350" name="Text Box 11"/>
          <p:cNvSpPr txBox="1">
            <a:spLocks noChangeArrowheads="1"/>
          </p:cNvSpPr>
          <p:nvPr/>
        </p:nvSpPr>
        <p:spPr bwMode="auto">
          <a:xfrm>
            <a:off x="3309938" y="35020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14351" name="Freeform 12"/>
          <p:cNvSpPr>
            <a:spLocks/>
          </p:cNvSpPr>
          <p:nvPr/>
        </p:nvSpPr>
        <p:spPr bwMode="auto">
          <a:xfrm>
            <a:off x="1844675" y="4225925"/>
            <a:ext cx="3505200" cy="1828800"/>
          </a:xfrm>
          <a:custGeom>
            <a:avLst/>
            <a:gdLst>
              <a:gd name="T0" fmla="*/ 0 w 2208"/>
              <a:gd name="T1" fmla="*/ 2147483647 h 1152"/>
              <a:gd name="T2" fmla="*/ 2147483647 w 2208"/>
              <a:gd name="T3" fmla="*/ 2147483647 h 1152"/>
              <a:gd name="T4" fmla="*/ 2147483647 w 2208"/>
              <a:gd name="T5" fmla="*/ 2147483647 h 1152"/>
              <a:gd name="T6" fmla="*/ 2147483647 w 2208"/>
              <a:gd name="T7" fmla="*/ 2147483647 h 1152"/>
              <a:gd name="T8" fmla="*/ 2147483647 w 2208"/>
              <a:gd name="T9" fmla="*/ 2147483647 h 1152"/>
              <a:gd name="T10" fmla="*/ 2147483647 w 2208"/>
              <a:gd name="T11" fmla="*/ 0 h 1152"/>
              <a:gd name="T12" fmla="*/ 0 60000 65536"/>
              <a:gd name="T13" fmla="*/ 0 60000 65536"/>
              <a:gd name="T14" fmla="*/ 0 60000 65536"/>
              <a:gd name="T15" fmla="*/ 0 60000 65536"/>
              <a:gd name="T16" fmla="*/ 0 60000 65536"/>
              <a:gd name="T17" fmla="*/ 0 60000 65536"/>
              <a:gd name="T18" fmla="*/ 0 w 2208"/>
              <a:gd name="T19" fmla="*/ 0 h 1152"/>
              <a:gd name="T20" fmla="*/ 2208 w 2208"/>
              <a:gd name="T21" fmla="*/ 1152 h 1152"/>
            </a:gdLst>
            <a:ahLst/>
            <a:cxnLst>
              <a:cxn ang="T12">
                <a:pos x="T0" y="T1"/>
              </a:cxn>
              <a:cxn ang="T13">
                <a:pos x="T2" y="T3"/>
              </a:cxn>
              <a:cxn ang="T14">
                <a:pos x="T4" y="T5"/>
              </a:cxn>
              <a:cxn ang="T15">
                <a:pos x="T6" y="T7"/>
              </a:cxn>
              <a:cxn ang="T16">
                <a:pos x="T8" y="T9"/>
              </a:cxn>
              <a:cxn ang="T17">
                <a:pos x="T10" y="T11"/>
              </a:cxn>
            </a:cxnLst>
            <a:rect l="T18" t="T19" r="T20" b="T21"/>
            <a:pathLst>
              <a:path w="2208" h="1152">
                <a:moveTo>
                  <a:pt x="0" y="1152"/>
                </a:moveTo>
                <a:cubicBezTo>
                  <a:pt x="16" y="1072"/>
                  <a:pt x="32" y="992"/>
                  <a:pt x="96" y="912"/>
                </a:cubicBezTo>
                <a:cubicBezTo>
                  <a:pt x="160" y="832"/>
                  <a:pt x="264" y="736"/>
                  <a:pt x="384" y="672"/>
                </a:cubicBezTo>
                <a:cubicBezTo>
                  <a:pt x="504" y="608"/>
                  <a:pt x="592" y="584"/>
                  <a:pt x="816" y="528"/>
                </a:cubicBezTo>
                <a:cubicBezTo>
                  <a:pt x="1040" y="472"/>
                  <a:pt x="1496" y="424"/>
                  <a:pt x="1728" y="336"/>
                </a:cubicBezTo>
                <a:cubicBezTo>
                  <a:pt x="1960" y="248"/>
                  <a:pt x="2128" y="56"/>
                  <a:pt x="2208"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2" name="Text Box 13"/>
          <p:cNvSpPr txBox="1">
            <a:spLocks noChangeArrowheads="1"/>
          </p:cNvSpPr>
          <p:nvPr/>
        </p:nvSpPr>
        <p:spPr bwMode="auto">
          <a:xfrm>
            <a:off x="5105400" y="4683125"/>
            <a:ext cx="1895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latin typeface="Calibri" pitchFamily="34" charset="0"/>
              </a:rPr>
              <a:t>LR Total Cost Curve</a:t>
            </a:r>
          </a:p>
        </p:txBody>
      </p:sp>
      <p:sp>
        <p:nvSpPr>
          <p:cNvPr id="14353" name="Line 14"/>
          <p:cNvSpPr>
            <a:spLocks noChangeShapeType="1"/>
          </p:cNvSpPr>
          <p:nvPr/>
        </p:nvSpPr>
        <p:spPr bwMode="auto">
          <a:xfrm>
            <a:off x="1844675" y="4530725"/>
            <a:ext cx="3124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4" name="Line 15"/>
          <p:cNvSpPr>
            <a:spLocks noChangeShapeType="1"/>
          </p:cNvSpPr>
          <p:nvPr/>
        </p:nvSpPr>
        <p:spPr bwMode="auto">
          <a:xfrm>
            <a:off x="4968875" y="4530725"/>
            <a:ext cx="0" cy="1524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5" name="Line 16"/>
          <p:cNvSpPr>
            <a:spLocks noChangeShapeType="1"/>
          </p:cNvSpPr>
          <p:nvPr/>
        </p:nvSpPr>
        <p:spPr bwMode="auto">
          <a:xfrm>
            <a:off x="1844675" y="5140325"/>
            <a:ext cx="1066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6" name="Line 17"/>
          <p:cNvSpPr>
            <a:spLocks noChangeShapeType="1"/>
          </p:cNvSpPr>
          <p:nvPr/>
        </p:nvSpPr>
        <p:spPr bwMode="auto">
          <a:xfrm>
            <a:off x="2911475" y="5140325"/>
            <a:ext cx="0"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7" name="Text Box 18"/>
          <p:cNvSpPr txBox="1">
            <a:spLocks noChangeArrowheads="1"/>
          </p:cNvSpPr>
          <p:nvPr/>
        </p:nvSpPr>
        <p:spPr bwMode="auto">
          <a:xfrm>
            <a:off x="2743200" y="60198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endParaRPr lang="en-GB" altLang="en-US" sz="2400" b="1">
              <a:latin typeface="Calibri" pitchFamily="34" charset="0"/>
            </a:endParaRPr>
          </a:p>
        </p:txBody>
      </p:sp>
      <p:sp>
        <p:nvSpPr>
          <p:cNvPr id="14358" name="Text Box 19"/>
          <p:cNvSpPr txBox="1">
            <a:spLocks noChangeArrowheads="1"/>
          </p:cNvSpPr>
          <p:nvPr/>
        </p:nvSpPr>
        <p:spPr bwMode="auto">
          <a:xfrm>
            <a:off x="4664075" y="59785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endParaRPr lang="en-GB" altLang="en-US" sz="2400" b="1">
              <a:latin typeface="Calibri" pitchFamily="34" charset="0"/>
            </a:endParaRPr>
          </a:p>
        </p:txBody>
      </p:sp>
      <p:sp>
        <p:nvSpPr>
          <p:cNvPr id="14359" name="Text Box 20"/>
          <p:cNvSpPr txBox="1">
            <a:spLocks noChangeArrowheads="1"/>
          </p:cNvSpPr>
          <p:nvPr/>
        </p:nvSpPr>
        <p:spPr bwMode="auto">
          <a:xfrm>
            <a:off x="92075" y="4911725"/>
            <a:ext cx="1801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TC</a:t>
            </a:r>
            <a:r>
              <a:rPr lang="en-GB" altLang="en-US" sz="2000" b="1" baseline="-25000">
                <a:latin typeface="Calibri" pitchFamily="34" charset="0"/>
              </a:rPr>
              <a:t>0</a:t>
            </a:r>
            <a:r>
              <a:rPr lang="en-GB" altLang="en-US" sz="2000" b="1">
                <a:latin typeface="Calibri" pitchFamily="34" charset="0"/>
              </a:rPr>
              <a:t> =wL</a:t>
            </a:r>
            <a:r>
              <a:rPr lang="en-GB" altLang="en-US" sz="2000" b="1" baseline="-25000">
                <a:latin typeface="Calibri" pitchFamily="34" charset="0"/>
              </a:rPr>
              <a:t>0</a:t>
            </a:r>
            <a:r>
              <a:rPr lang="en-GB" altLang="en-US" sz="2000" b="1">
                <a:latin typeface="Calibri" pitchFamily="34" charset="0"/>
              </a:rPr>
              <a:t>+rK</a:t>
            </a:r>
            <a:r>
              <a:rPr lang="en-GB" altLang="en-US" sz="2000" b="1" baseline="-25000">
                <a:latin typeface="Calibri" pitchFamily="34" charset="0"/>
              </a:rPr>
              <a:t>0</a:t>
            </a:r>
            <a:endParaRPr lang="en-GB" altLang="en-US" sz="2400" b="1">
              <a:latin typeface="Calibri" pitchFamily="34" charset="0"/>
            </a:endParaRPr>
          </a:p>
        </p:txBody>
      </p:sp>
      <p:sp>
        <p:nvSpPr>
          <p:cNvPr id="14360" name="Text Box 21"/>
          <p:cNvSpPr txBox="1">
            <a:spLocks noChangeArrowheads="1"/>
          </p:cNvSpPr>
          <p:nvPr/>
        </p:nvSpPr>
        <p:spPr bwMode="auto">
          <a:xfrm>
            <a:off x="0" y="4267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b="1">
              <a:latin typeface="Calibri" pitchFamily="34" charset="0"/>
            </a:endParaRPr>
          </a:p>
        </p:txBody>
      </p:sp>
      <p:sp>
        <p:nvSpPr>
          <p:cNvPr id="14361" name="Line 22"/>
          <p:cNvSpPr>
            <a:spLocks noChangeShapeType="1"/>
          </p:cNvSpPr>
          <p:nvPr/>
        </p:nvSpPr>
        <p:spPr bwMode="auto">
          <a:xfrm>
            <a:off x="3630613" y="2546350"/>
            <a:ext cx="1219200" cy="121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2" name="Line 23"/>
          <p:cNvSpPr>
            <a:spLocks noChangeShapeType="1"/>
          </p:cNvSpPr>
          <p:nvPr/>
        </p:nvSpPr>
        <p:spPr bwMode="auto">
          <a:xfrm>
            <a:off x="3630613" y="1860550"/>
            <a:ext cx="1905000" cy="1905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3" name="Arc 24"/>
          <p:cNvSpPr>
            <a:spLocks/>
          </p:cNvSpPr>
          <p:nvPr/>
        </p:nvSpPr>
        <p:spPr bwMode="auto">
          <a:xfrm>
            <a:off x="4090988" y="2636838"/>
            <a:ext cx="960437" cy="914400"/>
          </a:xfrm>
          <a:custGeom>
            <a:avLst/>
            <a:gdLst>
              <a:gd name="T0" fmla="*/ 2147483647 w 22688"/>
              <a:gd name="T1" fmla="*/ 2147483647 h 21600"/>
              <a:gd name="T2" fmla="*/ 0 w 22688"/>
              <a:gd name="T3" fmla="*/ 2147483647 h 21600"/>
              <a:gd name="T4" fmla="*/ 2147483647 w 22688"/>
              <a:gd name="T5" fmla="*/ 0 h 21600"/>
              <a:gd name="T6" fmla="*/ 0 60000 65536"/>
              <a:gd name="T7" fmla="*/ 0 60000 65536"/>
              <a:gd name="T8" fmla="*/ 0 60000 65536"/>
              <a:gd name="T9" fmla="*/ 0 w 22688"/>
              <a:gd name="T10" fmla="*/ 0 h 21600"/>
              <a:gd name="T11" fmla="*/ 22688 w 22688"/>
              <a:gd name="T12" fmla="*/ 21600 h 21600"/>
            </a:gdLst>
            <a:ahLst/>
            <a:cxnLst>
              <a:cxn ang="T6">
                <a:pos x="T0" y="T1"/>
              </a:cxn>
              <a:cxn ang="T7">
                <a:pos x="T2" y="T3"/>
              </a:cxn>
              <a:cxn ang="T8">
                <a:pos x="T4" y="T5"/>
              </a:cxn>
            </a:cxnLst>
            <a:rect l="T9" t="T10" r="T11" b="T12"/>
            <a:pathLst>
              <a:path w="22688" h="21600" fill="none" extrusionOk="0">
                <a:moveTo>
                  <a:pt x="22688" y="21572"/>
                </a:moveTo>
                <a:cubicBezTo>
                  <a:pt x="22324" y="21590"/>
                  <a:pt x="21961" y="21599"/>
                  <a:pt x="21598" y="21600"/>
                </a:cubicBezTo>
                <a:cubicBezTo>
                  <a:pt x="9780" y="21600"/>
                  <a:pt x="156" y="12103"/>
                  <a:pt x="-1" y="287"/>
                </a:cubicBezTo>
              </a:path>
              <a:path w="22688" h="21600" stroke="0" extrusionOk="0">
                <a:moveTo>
                  <a:pt x="22688" y="21572"/>
                </a:moveTo>
                <a:cubicBezTo>
                  <a:pt x="22324" y="21590"/>
                  <a:pt x="21961" y="21599"/>
                  <a:pt x="21598" y="21600"/>
                </a:cubicBezTo>
                <a:cubicBezTo>
                  <a:pt x="9780" y="21600"/>
                  <a:pt x="156" y="12103"/>
                  <a:pt x="-1" y="287"/>
                </a:cubicBezTo>
                <a:lnTo>
                  <a:pt x="21598"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4" name="Text Box 25"/>
          <p:cNvSpPr txBox="1">
            <a:spLocks noChangeArrowheads="1"/>
          </p:cNvSpPr>
          <p:nvPr/>
        </p:nvSpPr>
        <p:spPr bwMode="auto">
          <a:xfrm>
            <a:off x="4164013" y="285115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14365" name="Arc 26"/>
          <p:cNvSpPr>
            <a:spLocks/>
          </p:cNvSpPr>
          <p:nvPr/>
        </p:nvSpPr>
        <p:spPr bwMode="auto">
          <a:xfrm>
            <a:off x="4394200" y="2165350"/>
            <a:ext cx="914400" cy="1022350"/>
          </a:xfrm>
          <a:custGeom>
            <a:avLst/>
            <a:gdLst>
              <a:gd name="T0" fmla="*/ 2147483647 w 21600"/>
              <a:gd name="T1" fmla="*/ 2147483647 h 24151"/>
              <a:gd name="T2" fmla="*/ 2147483647 w 21600"/>
              <a:gd name="T3" fmla="*/ 0 h 24151"/>
              <a:gd name="T4" fmla="*/ 2147483647 w 21600"/>
              <a:gd name="T5" fmla="*/ 2147483647 h 24151"/>
              <a:gd name="T6" fmla="*/ 0 60000 65536"/>
              <a:gd name="T7" fmla="*/ 0 60000 65536"/>
              <a:gd name="T8" fmla="*/ 0 60000 65536"/>
              <a:gd name="T9" fmla="*/ 0 w 21600"/>
              <a:gd name="T10" fmla="*/ 0 h 24151"/>
              <a:gd name="T11" fmla="*/ 21600 w 21600"/>
              <a:gd name="T12" fmla="*/ 24151 h 24151"/>
            </a:gdLst>
            <a:ahLst/>
            <a:cxnLst>
              <a:cxn ang="T6">
                <a:pos x="T0" y="T1"/>
              </a:cxn>
              <a:cxn ang="T7">
                <a:pos x="T2" y="T3"/>
              </a:cxn>
              <a:cxn ang="T8">
                <a:pos x="T4" y="T5"/>
              </a:cxn>
            </a:cxnLst>
            <a:rect l="T9" t="T10" r="T11" b="T12"/>
            <a:pathLst>
              <a:path w="21600" h="24151" fill="none" extrusionOk="0">
                <a:moveTo>
                  <a:pt x="20840" y="24150"/>
                </a:moveTo>
                <a:cubicBezTo>
                  <a:pt x="9213" y="23741"/>
                  <a:pt x="0" y="14197"/>
                  <a:pt x="0" y="2564"/>
                </a:cubicBezTo>
                <a:cubicBezTo>
                  <a:pt x="-1" y="1707"/>
                  <a:pt x="50" y="850"/>
                  <a:pt x="152" y="-1"/>
                </a:cubicBezTo>
              </a:path>
              <a:path w="21600" h="24151" stroke="0" extrusionOk="0">
                <a:moveTo>
                  <a:pt x="20840" y="24150"/>
                </a:moveTo>
                <a:cubicBezTo>
                  <a:pt x="9213" y="23741"/>
                  <a:pt x="0" y="14197"/>
                  <a:pt x="0" y="2564"/>
                </a:cubicBezTo>
                <a:cubicBezTo>
                  <a:pt x="-1" y="1707"/>
                  <a:pt x="50" y="850"/>
                  <a:pt x="152" y="-1"/>
                </a:cubicBezTo>
                <a:lnTo>
                  <a:pt x="21600" y="2564"/>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6" name="Text Box 27"/>
          <p:cNvSpPr txBox="1">
            <a:spLocks noChangeArrowheads="1"/>
          </p:cNvSpPr>
          <p:nvPr/>
        </p:nvSpPr>
        <p:spPr bwMode="auto">
          <a:xfrm>
            <a:off x="4529138" y="244475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14367" name="Line 28"/>
          <p:cNvSpPr>
            <a:spLocks noChangeShapeType="1"/>
          </p:cNvSpPr>
          <p:nvPr/>
        </p:nvSpPr>
        <p:spPr bwMode="auto">
          <a:xfrm>
            <a:off x="4316413" y="330835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8" name="Text Box 29"/>
          <p:cNvSpPr txBox="1">
            <a:spLocks noChangeArrowheads="1"/>
          </p:cNvSpPr>
          <p:nvPr/>
        </p:nvSpPr>
        <p:spPr bwMode="auto">
          <a:xfrm>
            <a:off x="4164013" y="36893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L</a:t>
            </a:r>
            <a:r>
              <a:rPr lang="en-GB" altLang="en-US" b="1" baseline="-25000">
                <a:latin typeface="Calibri" pitchFamily="34" charset="0"/>
              </a:rPr>
              <a:t>0</a:t>
            </a:r>
            <a:endParaRPr lang="en-GB" altLang="en-US" b="1">
              <a:latin typeface="Calibri" pitchFamily="34" charset="0"/>
            </a:endParaRPr>
          </a:p>
        </p:txBody>
      </p:sp>
      <p:sp>
        <p:nvSpPr>
          <p:cNvPr id="14369" name="Line 30"/>
          <p:cNvSpPr>
            <a:spLocks noChangeShapeType="1"/>
          </p:cNvSpPr>
          <p:nvPr/>
        </p:nvSpPr>
        <p:spPr bwMode="auto">
          <a:xfrm>
            <a:off x="4697413" y="2851150"/>
            <a:ext cx="0"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0" name="Text Box 31"/>
          <p:cNvSpPr txBox="1">
            <a:spLocks noChangeArrowheads="1"/>
          </p:cNvSpPr>
          <p:nvPr/>
        </p:nvSpPr>
        <p:spPr bwMode="auto">
          <a:xfrm>
            <a:off x="4605338" y="37274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L</a:t>
            </a:r>
            <a:r>
              <a:rPr lang="en-GB" altLang="en-US" b="1" baseline="-25000">
                <a:latin typeface="Calibri" pitchFamily="34" charset="0"/>
              </a:rPr>
              <a:t>1</a:t>
            </a:r>
            <a:endParaRPr lang="en-GB" altLang="en-US" b="1">
              <a:latin typeface="Calibri" pitchFamily="34" charset="0"/>
            </a:endParaRPr>
          </a:p>
        </p:txBody>
      </p:sp>
      <p:sp>
        <p:nvSpPr>
          <p:cNvPr id="14371" name="Line 32"/>
          <p:cNvSpPr>
            <a:spLocks noChangeShapeType="1"/>
          </p:cNvSpPr>
          <p:nvPr/>
        </p:nvSpPr>
        <p:spPr bwMode="auto">
          <a:xfrm flipH="1">
            <a:off x="3630613" y="3232150"/>
            <a:ext cx="685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2" name="Text Box 33"/>
          <p:cNvSpPr txBox="1">
            <a:spLocks noChangeArrowheads="1"/>
          </p:cNvSpPr>
          <p:nvPr/>
        </p:nvSpPr>
        <p:spPr bwMode="auto">
          <a:xfrm>
            <a:off x="3233738" y="30416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K</a:t>
            </a:r>
            <a:r>
              <a:rPr lang="en-GB" altLang="en-US" b="1" baseline="-25000">
                <a:latin typeface="Calibri" pitchFamily="34" charset="0"/>
              </a:rPr>
              <a:t>0</a:t>
            </a:r>
            <a:endParaRPr lang="en-GB" altLang="en-US" b="1">
              <a:latin typeface="Calibri" pitchFamily="34" charset="0"/>
            </a:endParaRPr>
          </a:p>
        </p:txBody>
      </p:sp>
      <p:sp>
        <p:nvSpPr>
          <p:cNvPr id="14373" name="Line 34"/>
          <p:cNvSpPr>
            <a:spLocks noChangeShapeType="1"/>
          </p:cNvSpPr>
          <p:nvPr/>
        </p:nvSpPr>
        <p:spPr bwMode="auto">
          <a:xfrm flipH="1">
            <a:off x="3630613" y="2927350"/>
            <a:ext cx="1066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4" name="Text Box 35"/>
          <p:cNvSpPr txBox="1">
            <a:spLocks noChangeArrowheads="1"/>
          </p:cNvSpPr>
          <p:nvPr/>
        </p:nvSpPr>
        <p:spPr bwMode="auto">
          <a:xfrm>
            <a:off x="3249613" y="26987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K</a:t>
            </a:r>
            <a:r>
              <a:rPr lang="en-GB" altLang="en-US" b="1" baseline="-25000">
                <a:latin typeface="Calibri" pitchFamily="34" charset="0"/>
              </a:rPr>
              <a:t>1</a:t>
            </a:r>
            <a:endParaRPr lang="en-GB" altLang="en-US" b="1">
              <a:latin typeface="Calibri" pitchFamily="34" charset="0"/>
            </a:endParaRPr>
          </a:p>
        </p:txBody>
      </p:sp>
      <p:sp>
        <p:nvSpPr>
          <p:cNvPr id="14375" name="Text Box 36"/>
          <p:cNvSpPr txBox="1">
            <a:spLocks noChangeArrowheads="1"/>
          </p:cNvSpPr>
          <p:nvPr/>
        </p:nvSpPr>
        <p:spPr bwMode="auto">
          <a:xfrm>
            <a:off x="3843338" y="23558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Q</a:t>
            </a:r>
            <a:r>
              <a:rPr lang="en-GB" altLang="en-US" b="1" baseline="-25000">
                <a:latin typeface="Calibri" pitchFamily="34" charset="0"/>
              </a:rPr>
              <a:t>0</a:t>
            </a:r>
            <a:endParaRPr lang="en-GB" altLang="en-US" b="1">
              <a:latin typeface="Calibri" pitchFamily="34" charset="0"/>
            </a:endParaRPr>
          </a:p>
        </p:txBody>
      </p:sp>
      <p:sp>
        <p:nvSpPr>
          <p:cNvPr id="14376" name="Text Box 37"/>
          <p:cNvSpPr txBox="1">
            <a:spLocks noChangeArrowheads="1"/>
          </p:cNvSpPr>
          <p:nvPr/>
        </p:nvSpPr>
        <p:spPr bwMode="auto">
          <a:xfrm>
            <a:off x="4300538" y="1822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Q</a:t>
            </a:r>
            <a:r>
              <a:rPr lang="en-GB" altLang="en-US" b="1" baseline="-25000">
                <a:latin typeface="Calibri" pitchFamily="34" charset="0"/>
              </a:rPr>
              <a:t>1</a:t>
            </a:r>
            <a:endParaRPr lang="en-GB" altLang="en-US" b="1">
              <a:latin typeface="Calibri" pitchFamily="34" charset="0"/>
            </a:endParaRPr>
          </a:p>
        </p:txBody>
      </p:sp>
      <p:sp>
        <p:nvSpPr>
          <p:cNvPr id="14377" name="Line 38"/>
          <p:cNvSpPr>
            <a:spLocks noChangeShapeType="1"/>
          </p:cNvSpPr>
          <p:nvPr/>
        </p:nvSpPr>
        <p:spPr bwMode="auto">
          <a:xfrm flipH="1">
            <a:off x="5383213" y="3308350"/>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78" name="Text Box 39"/>
          <p:cNvSpPr txBox="1">
            <a:spLocks noChangeArrowheads="1"/>
          </p:cNvSpPr>
          <p:nvPr/>
        </p:nvSpPr>
        <p:spPr bwMode="auto">
          <a:xfrm>
            <a:off x="5764213" y="3079750"/>
            <a:ext cx="113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TC = TC</a:t>
            </a:r>
            <a:r>
              <a:rPr lang="en-GB" altLang="en-US" b="1" baseline="-25000">
                <a:latin typeface="Calibri" pitchFamily="34" charset="0"/>
              </a:rPr>
              <a:t>1</a:t>
            </a:r>
            <a:endParaRPr lang="en-GB" altLang="en-US" b="1">
              <a:latin typeface="Calibri" pitchFamily="34" charset="0"/>
            </a:endParaRPr>
          </a:p>
        </p:txBody>
      </p:sp>
      <p:sp>
        <p:nvSpPr>
          <p:cNvPr id="14379" name="Line 40"/>
          <p:cNvSpPr>
            <a:spLocks noChangeShapeType="1"/>
          </p:cNvSpPr>
          <p:nvPr/>
        </p:nvSpPr>
        <p:spPr bwMode="auto">
          <a:xfrm flipH="1">
            <a:off x="4773613" y="2927350"/>
            <a:ext cx="914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80" name="Text Box 41"/>
          <p:cNvSpPr txBox="1">
            <a:spLocks noChangeArrowheads="1"/>
          </p:cNvSpPr>
          <p:nvPr/>
        </p:nvSpPr>
        <p:spPr bwMode="auto">
          <a:xfrm>
            <a:off x="5535613" y="2622550"/>
            <a:ext cx="113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TC = TC</a:t>
            </a:r>
            <a:r>
              <a:rPr lang="en-GB" altLang="en-US" b="1" baseline="-25000">
                <a:latin typeface="Calibri" pitchFamily="34" charset="0"/>
              </a:rPr>
              <a:t>0</a:t>
            </a:r>
            <a:endParaRPr lang="en-GB" altLang="en-US" b="1">
              <a:latin typeface="Calibri" pitchFamily="34" charset="0"/>
            </a:endParaRPr>
          </a:p>
        </p:txBody>
      </p:sp>
      <p:sp>
        <p:nvSpPr>
          <p:cNvPr id="14381" name="Text Box 42"/>
          <p:cNvSpPr txBox="1">
            <a:spLocks noChangeArrowheads="1"/>
          </p:cNvSpPr>
          <p:nvPr/>
        </p:nvSpPr>
        <p:spPr bwMode="auto">
          <a:xfrm>
            <a:off x="152400" y="4240213"/>
            <a:ext cx="1738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TC</a:t>
            </a:r>
            <a:r>
              <a:rPr lang="en-GB" altLang="en-US" sz="2000" b="1" baseline="-25000">
                <a:latin typeface="Calibri" pitchFamily="34" charset="0"/>
              </a:rPr>
              <a:t>1</a:t>
            </a:r>
            <a:r>
              <a:rPr lang="en-GB" altLang="en-US" sz="2000" b="1">
                <a:latin typeface="Calibri" pitchFamily="34" charset="0"/>
              </a:rPr>
              <a:t>=wL</a:t>
            </a:r>
            <a:r>
              <a:rPr lang="en-GB" altLang="en-US" sz="2000" b="1" baseline="-25000">
                <a:latin typeface="Calibri" pitchFamily="34" charset="0"/>
              </a:rPr>
              <a:t>1</a:t>
            </a:r>
            <a:r>
              <a:rPr lang="en-GB" altLang="en-US" sz="2000" b="1">
                <a:latin typeface="Calibri" pitchFamily="34" charset="0"/>
              </a:rPr>
              <a:t>+rK</a:t>
            </a:r>
            <a:r>
              <a:rPr lang="en-GB" altLang="en-US" sz="2000" b="1" baseline="-25000">
                <a:latin typeface="Calibri" pitchFamily="34" charset="0"/>
              </a:rPr>
              <a:t>1</a:t>
            </a:r>
            <a:endParaRPr lang="en-GB" altLang="en-US" sz="2000" b="1">
              <a:latin typeface="Calibri" pitchFamily="34" charset="0"/>
            </a:endParaRPr>
          </a:p>
        </p:txBody>
      </p:sp>
      <p:sp>
        <p:nvSpPr>
          <p:cNvPr id="416812" name="AutoShape 4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433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439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83" name="Picture 4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84" name="Picture 4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85" name="Picture 4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3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439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86" name="Text Box 5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14387" name="Picture 5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820" name="AutoShape 5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Long Run Total Cost Curve</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04D8A9C-0764-4DD2-B3A9-45B4C11EE87D}" type="slidenum">
              <a:rPr lang="en-US" altLang="en-US">
                <a:solidFill>
                  <a:srgbClr val="898989"/>
                </a:solidFill>
                <a:latin typeface="Calibri" pitchFamily="34" charset="0"/>
              </a:rPr>
              <a:pPr eaLnBrk="1" hangingPunct="1"/>
              <a:t>16</a:t>
            </a:fld>
            <a:endParaRPr lang="en-US" altLang="en-US">
              <a:solidFill>
                <a:srgbClr val="898989"/>
              </a:solidFill>
              <a:latin typeface="Calibri" pitchFamily="34" charset="0"/>
            </a:endParaRPr>
          </a:p>
        </p:txBody>
      </p:sp>
      <p:sp>
        <p:nvSpPr>
          <p:cNvPr id="417796"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536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538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66"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538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15370"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804"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Long Run Total Cost Curve</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15372" name="WordArt 13"/>
          <p:cNvSpPr>
            <a:spLocks noChangeArrowheads="1" noChangeShapeType="1" noTextEdit="1"/>
          </p:cNvSpPr>
          <p:nvPr/>
        </p:nvSpPr>
        <p:spPr bwMode="auto">
          <a:xfrm>
            <a:off x="2682875" y="1458913"/>
            <a:ext cx="3408363" cy="8286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Identifying Shifts</a:t>
            </a:r>
          </a:p>
        </p:txBody>
      </p:sp>
      <p:sp>
        <p:nvSpPr>
          <p:cNvPr id="15373" name="Rectangle 14"/>
          <p:cNvSpPr>
            <a:spLocks noChangeArrowheads="1"/>
          </p:cNvSpPr>
          <p:nvPr/>
        </p:nvSpPr>
        <p:spPr bwMode="auto">
          <a:xfrm>
            <a:off x="2257425" y="2954338"/>
            <a:ext cx="4625975" cy="20796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3200" i="1">
                <a:latin typeface="Calibri" pitchFamily="34" charset="0"/>
              </a:rPr>
              <a:t>Graphically, how does the total cost curve shift if wages rise but the price of capital remains fixed?</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9D643E-F662-4C38-A9D9-6AA9FFAC5623}" type="slidenum">
              <a:rPr lang="en-US" altLang="en-US">
                <a:solidFill>
                  <a:srgbClr val="898989"/>
                </a:solidFill>
                <a:latin typeface="Calibri" pitchFamily="34" charset="0"/>
              </a:rPr>
              <a:pPr eaLnBrk="1" hangingPunct="1"/>
              <a:t>17</a:t>
            </a:fld>
            <a:endParaRPr lang="en-US" altLang="en-US">
              <a:solidFill>
                <a:srgbClr val="898989"/>
              </a:solidFill>
              <a:latin typeface="Calibri" pitchFamily="34" charset="0"/>
            </a:endParaRPr>
          </a:p>
        </p:txBody>
      </p:sp>
      <p:sp>
        <p:nvSpPr>
          <p:cNvPr id="16389" name="Line 2"/>
          <p:cNvSpPr>
            <a:spLocks noChangeShapeType="1"/>
          </p:cNvSpPr>
          <p:nvPr/>
        </p:nvSpPr>
        <p:spPr bwMode="auto">
          <a:xfrm>
            <a:off x="2066925" y="5902325"/>
            <a:ext cx="5486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0" name="Line 3"/>
          <p:cNvSpPr>
            <a:spLocks noChangeShapeType="1"/>
          </p:cNvSpPr>
          <p:nvPr/>
        </p:nvSpPr>
        <p:spPr bwMode="auto">
          <a:xfrm flipV="1">
            <a:off x="2066925" y="1525588"/>
            <a:ext cx="17463" cy="43767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1" name="Text Box 4"/>
          <p:cNvSpPr txBox="1">
            <a:spLocks noChangeArrowheads="1"/>
          </p:cNvSpPr>
          <p:nvPr/>
        </p:nvSpPr>
        <p:spPr bwMode="auto">
          <a:xfrm>
            <a:off x="7461250" y="5791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L</a:t>
            </a:r>
          </a:p>
        </p:txBody>
      </p:sp>
      <p:sp>
        <p:nvSpPr>
          <p:cNvPr id="16392" name="Text Box 5"/>
          <p:cNvSpPr txBox="1">
            <a:spLocks noChangeArrowheads="1"/>
          </p:cNvSpPr>
          <p:nvPr/>
        </p:nvSpPr>
        <p:spPr bwMode="auto">
          <a:xfrm>
            <a:off x="1531938" y="1557338"/>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p>
        </p:txBody>
      </p:sp>
      <p:sp>
        <p:nvSpPr>
          <p:cNvPr id="16393" name="Line 6"/>
          <p:cNvSpPr>
            <a:spLocks noChangeShapeType="1"/>
          </p:cNvSpPr>
          <p:nvPr/>
        </p:nvSpPr>
        <p:spPr bwMode="auto">
          <a:xfrm>
            <a:off x="2066925" y="3311525"/>
            <a:ext cx="5105400" cy="2590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Text Box 7"/>
          <p:cNvSpPr txBox="1">
            <a:spLocks noChangeArrowheads="1"/>
          </p:cNvSpPr>
          <p:nvPr/>
        </p:nvSpPr>
        <p:spPr bwMode="auto">
          <a:xfrm>
            <a:off x="1746250" y="579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16395" name="Text Box 8"/>
          <p:cNvSpPr txBox="1">
            <a:spLocks noChangeArrowheads="1"/>
          </p:cNvSpPr>
          <p:nvPr/>
        </p:nvSpPr>
        <p:spPr bwMode="auto">
          <a:xfrm>
            <a:off x="1152525" y="3006725"/>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r>
              <a:rPr lang="en-GB" altLang="en-US" sz="2400" b="1">
                <a:latin typeface="Calibri" pitchFamily="34" charset="0"/>
              </a:rPr>
              <a:t>/r</a:t>
            </a:r>
          </a:p>
        </p:txBody>
      </p:sp>
      <p:sp>
        <p:nvSpPr>
          <p:cNvPr id="418826" name="AutoShape 1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638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640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97" name="Picture 12"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8" name="Picture 13"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9" name="Picture 14"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641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0" name="Text Box 16"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16401" name="Picture 17"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8834" name="AutoShape 1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A Change in Input Prices</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9B81E63-BFA0-48F4-9762-3693E4830775}" type="slidenum">
              <a:rPr lang="en-US" altLang="en-US">
                <a:solidFill>
                  <a:srgbClr val="898989"/>
                </a:solidFill>
                <a:latin typeface="Calibri" pitchFamily="34" charset="0"/>
              </a:rPr>
              <a:pPr eaLnBrk="1" hangingPunct="1"/>
              <a:t>18</a:t>
            </a:fld>
            <a:endParaRPr lang="en-US" altLang="en-US">
              <a:solidFill>
                <a:srgbClr val="898989"/>
              </a:solidFill>
              <a:latin typeface="Calibri" pitchFamily="34" charset="0"/>
            </a:endParaRPr>
          </a:p>
        </p:txBody>
      </p:sp>
      <p:sp>
        <p:nvSpPr>
          <p:cNvPr id="17413" name="Line 2"/>
          <p:cNvSpPr>
            <a:spLocks noChangeShapeType="1"/>
          </p:cNvSpPr>
          <p:nvPr/>
        </p:nvSpPr>
        <p:spPr bwMode="auto">
          <a:xfrm>
            <a:off x="2066925" y="5902325"/>
            <a:ext cx="5486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4" name="Text Box 4"/>
          <p:cNvSpPr txBox="1">
            <a:spLocks noChangeArrowheads="1"/>
          </p:cNvSpPr>
          <p:nvPr/>
        </p:nvSpPr>
        <p:spPr bwMode="auto">
          <a:xfrm>
            <a:off x="7461250" y="5791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L</a:t>
            </a:r>
          </a:p>
        </p:txBody>
      </p:sp>
      <p:sp>
        <p:nvSpPr>
          <p:cNvPr id="17415" name="Line 6"/>
          <p:cNvSpPr>
            <a:spLocks noChangeShapeType="1"/>
          </p:cNvSpPr>
          <p:nvPr/>
        </p:nvSpPr>
        <p:spPr bwMode="auto">
          <a:xfrm>
            <a:off x="2066925" y="3311525"/>
            <a:ext cx="5105400" cy="2590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6" name="Line 7"/>
          <p:cNvSpPr>
            <a:spLocks noChangeShapeType="1"/>
          </p:cNvSpPr>
          <p:nvPr/>
        </p:nvSpPr>
        <p:spPr bwMode="auto">
          <a:xfrm>
            <a:off x="2084388" y="2241550"/>
            <a:ext cx="2192337" cy="36607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7" name="Text Box 8"/>
          <p:cNvSpPr txBox="1">
            <a:spLocks noChangeArrowheads="1"/>
          </p:cNvSpPr>
          <p:nvPr/>
        </p:nvSpPr>
        <p:spPr bwMode="auto">
          <a:xfrm>
            <a:off x="1746250" y="579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17418" name="Text Box 9"/>
          <p:cNvSpPr txBox="1">
            <a:spLocks noChangeArrowheads="1"/>
          </p:cNvSpPr>
          <p:nvPr/>
        </p:nvSpPr>
        <p:spPr bwMode="auto">
          <a:xfrm>
            <a:off x="6029325" y="554513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-w</a:t>
            </a:r>
            <a:r>
              <a:rPr lang="en-GB" altLang="en-US" b="1" baseline="-25000">
                <a:latin typeface="Calibri" pitchFamily="34" charset="0"/>
              </a:rPr>
              <a:t>0</a:t>
            </a:r>
            <a:r>
              <a:rPr lang="en-GB" altLang="en-US" b="1">
                <a:latin typeface="Calibri" pitchFamily="34" charset="0"/>
              </a:rPr>
              <a:t>/r</a:t>
            </a:r>
            <a:endParaRPr lang="en-GB" altLang="en-US" sz="2400" b="1">
              <a:latin typeface="Calibri" pitchFamily="34" charset="0"/>
            </a:endParaRPr>
          </a:p>
        </p:txBody>
      </p:sp>
      <p:sp>
        <p:nvSpPr>
          <p:cNvPr id="17419" name="Arc 10"/>
          <p:cNvSpPr>
            <a:spLocks/>
          </p:cNvSpPr>
          <p:nvPr/>
        </p:nvSpPr>
        <p:spPr bwMode="auto">
          <a:xfrm>
            <a:off x="6794500" y="5681663"/>
            <a:ext cx="914400" cy="209550"/>
          </a:xfrm>
          <a:custGeom>
            <a:avLst/>
            <a:gdLst>
              <a:gd name="T0" fmla="*/ 2147483647 w 21600"/>
              <a:gd name="T1" fmla="*/ 2147483647 h 4961"/>
              <a:gd name="T2" fmla="*/ 2147483647 w 21600"/>
              <a:gd name="T3" fmla="*/ 0 h 4961"/>
              <a:gd name="T4" fmla="*/ 2147483647 w 21600"/>
              <a:gd name="T5" fmla="*/ 2147483647 h 4961"/>
              <a:gd name="T6" fmla="*/ 0 60000 65536"/>
              <a:gd name="T7" fmla="*/ 0 60000 65536"/>
              <a:gd name="T8" fmla="*/ 0 60000 65536"/>
              <a:gd name="T9" fmla="*/ 0 w 21600"/>
              <a:gd name="T10" fmla="*/ 0 h 4961"/>
              <a:gd name="T11" fmla="*/ 21600 w 21600"/>
              <a:gd name="T12" fmla="*/ 4961 h 4961"/>
            </a:gdLst>
            <a:ahLst/>
            <a:cxnLst>
              <a:cxn ang="T6">
                <a:pos x="T0" y="T1"/>
              </a:cxn>
              <a:cxn ang="T7">
                <a:pos x="T2" y="T3"/>
              </a:cxn>
              <a:cxn ang="T8">
                <a:pos x="T4" y="T5"/>
              </a:cxn>
            </a:cxnLst>
            <a:rect l="T9" t="T10" r="T11" b="T12"/>
            <a:pathLst>
              <a:path w="21600" h="4961" fill="none" extrusionOk="0">
                <a:moveTo>
                  <a:pt x="53" y="4961"/>
                </a:moveTo>
                <a:cubicBezTo>
                  <a:pt x="17" y="4453"/>
                  <a:pt x="0" y="3944"/>
                  <a:pt x="0" y="3436"/>
                </a:cubicBezTo>
                <a:cubicBezTo>
                  <a:pt x="-1" y="2285"/>
                  <a:pt x="91" y="1136"/>
                  <a:pt x="275" y="0"/>
                </a:cubicBezTo>
              </a:path>
              <a:path w="21600" h="4961" stroke="0" extrusionOk="0">
                <a:moveTo>
                  <a:pt x="53" y="4961"/>
                </a:moveTo>
                <a:cubicBezTo>
                  <a:pt x="17" y="4453"/>
                  <a:pt x="0" y="3944"/>
                  <a:pt x="0" y="3436"/>
                </a:cubicBezTo>
                <a:cubicBezTo>
                  <a:pt x="-1" y="2285"/>
                  <a:pt x="91" y="1136"/>
                  <a:pt x="275" y="0"/>
                </a:cubicBezTo>
                <a:lnTo>
                  <a:pt x="21600" y="3436"/>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0" name="Text Box 11"/>
          <p:cNvSpPr txBox="1">
            <a:spLocks noChangeArrowheads="1"/>
          </p:cNvSpPr>
          <p:nvPr/>
        </p:nvSpPr>
        <p:spPr bwMode="auto">
          <a:xfrm>
            <a:off x="1152525" y="3006725"/>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r>
              <a:rPr lang="en-GB" altLang="en-US" sz="2400" b="1">
                <a:latin typeface="Calibri" pitchFamily="34" charset="0"/>
              </a:rPr>
              <a:t>/r</a:t>
            </a:r>
          </a:p>
        </p:txBody>
      </p:sp>
      <p:sp>
        <p:nvSpPr>
          <p:cNvPr id="17421" name="Text Box 12"/>
          <p:cNvSpPr txBox="1">
            <a:spLocks noChangeArrowheads="1"/>
          </p:cNvSpPr>
          <p:nvPr/>
        </p:nvSpPr>
        <p:spPr bwMode="auto">
          <a:xfrm>
            <a:off x="1152525" y="206375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1</a:t>
            </a:r>
            <a:r>
              <a:rPr lang="en-GB" altLang="en-US" sz="2400" b="1">
                <a:latin typeface="Calibri" pitchFamily="34" charset="0"/>
              </a:rPr>
              <a:t>/r</a:t>
            </a:r>
          </a:p>
        </p:txBody>
      </p:sp>
      <p:sp>
        <p:nvSpPr>
          <p:cNvPr id="17422" name="Arc 13"/>
          <p:cNvSpPr>
            <a:spLocks/>
          </p:cNvSpPr>
          <p:nvPr/>
        </p:nvSpPr>
        <p:spPr bwMode="auto">
          <a:xfrm>
            <a:off x="3821113" y="5486400"/>
            <a:ext cx="884237" cy="646113"/>
          </a:xfrm>
          <a:custGeom>
            <a:avLst/>
            <a:gdLst>
              <a:gd name="T0" fmla="*/ 0 w 20903"/>
              <a:gd name="T1" fmla="*/ 2147483647 h 15267"/>
              <a:gd name="T2" fmla="*/ 2147483647 w 20903"/>
              <a:gd name="T3" fmla="*/ 0 h 15267"/>
              <a:gd name="T4" fmla="*/ 2147483647 w 20903"/>
              <a:gd name="T5" fmla="*/ 2147483647 h 15267"/>
              <a:gd name="T6" fmla="*/ 0 60000 65536"/>
              <a:gd name="T7" fmla="*/ 0 60000 65536"/>
              <a:gd name="T8" fmla="*/ 0 60000 65536"/>
              <a:gd name="T9" fmla="*/ 0 w 20903"/>
              <a:gd name="T10" fmla="*/ 0 h 15267"/>
              <a:gd name="T11" fmla="*/ 20903 w 20903"/>
              <a:gd name="T12" fmla="*/ 15267 h 15267"/>
            </a:gdLst>
            <a:ahLst/>
            <a:cxnLst>
              <a:cxn ang="T6">
                <a:pos x="T0" y="T1"/>
              </a:cxn>
              <a:cxn ang="T7">
                <a:pos x="T2" y="T3"/>
              </a:cxn>
              <a:cxn ang="T8">
                <a:pos x="T4" y="T5"/>
              </a:cxn>
            </a:cxnLst>
            <a:rect l="T9" t="T10" r="T11" b="T12"/>
            <a:pathLst>
              <a:path w="20903" h="15267" fill="none" extrusionOk="0">
                <a:moveTo>
                  <a:pt x="-1" y="9825"/>
                </a:moveTo>
                <a:cubicBezTo>
                  <a:pt x="967" y="6108"/>
                  <a:pt x="2908" y="2717"/>
                  <a:pt x="5622" y="-1"/>
                </a:cubicBezTo>
              </a:path>
              <a:path w="20903" h="15267" stroke="0" extrusionOk="0">
                <a:moveTo>
                  <a:pt x="-1" y="9825"/>
                </a:moveTo>
                <a:cubicBezTo>
                  <a:pt x="967" y="6108"/>
                  <a:pt x="2908" y="2717"/>
                  <a:pt x="5622" y="-1"/>
                </a:cubicBezTo>
                <a:lnTo>
                  <a:pt x="20903" y="15267"/>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3" name="Text Box 14"/>
          <p:cNvSpPr txBox="1">
            <a:spLocks noChangeArrowheads="1"/>
          </p:cNvSpPr>
          <p:nvPr/>
        </p:nvSpPr>
        <p:spPr bwMode="auto">
          <a:xfrm>
            <a:off x="3362325" y="5368925"/>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-w</a:t>
            </a:r>
            <a:r>
              <a:rPr lang="en-GB" altLang="en-US" b="1" baseline="-25000">
                <a:latin typeface="Calibri" pitchFamily="34" charset="0"/>
              </a:rPr>
              <a:t>1</a:t>
            </a:r>
            <a:r>
              <a:rPr lang="en-GB" altLang="en-US" b="1">
                <a:latin typeface="Calibri" pitchFamily="34" charset="0"/>
              </a:rPr>
              <a:t>/r</a:t>
            </a:r>
          </a:p>
        </p:txBody>
      </p:sp>
      <p:sp>
        <p:nvSpPr>
          <p:cNvPr id="419856" name="AutoShape 1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741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743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25" name="Picture 1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6" name="Picture 1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7" name="Picture 2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744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8" name="Text Box 22"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17429" name="Picture 2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0" name="Line 24"/>
          <p:cNvSpPr>
            <a:spLocks noChangeShapeType="1"/>
          </p:cNvSpPr>
          <p:nvPr/>
        </p:nvSpPr>
        <p:spPr bwMode="auto">
          <a:xfrm flipV="1">
            <a:off x="2066925" y="1525588"/>
            <a:ext cx="17463" cy="43767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1" name="Text Box 25"/>
          <p:cNvSpPr txBox="1">
            <a:spLocks noChangeArrowheads="1"/>
          </p:cNvSpPr>
          <p:nvPr/>
        </p:nvSpPr>
        <p:spPr bwMode="auto">
          <a:xfrm>
            <a:off x="1531938" y="1557338"/>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p>
        </p:txBody>
      </p:sp>
      <p:sp>
        <p:nvSpPr>
          <p:cNvPr id="419866" name="AutoShape 2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 Change in Input Prices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464D834-C7DB-42FB-A8B7-9981E9C6A132}" type="slidenum">
              <a:rPr lang="en-US" altLang="en-US">
                <a:solidFill>
                  <a:srgbClr val="898989"/>
                </a:solidFill>
                <a:latin typeface="Calibri" pitchFamily="34" charset="0"/>
              </a:rPr>
              <a:pPr eaLnBrk="1" hangingPunct="1"/>
              <a:t>19</a:t>
            </a:fld>
            <a:endParaRPr lang="en-US" altLang="en-US">
              <a:solidFill>
                <a:srgbClr val="898989"/>
              </a:solidFill>
              <a:latin typeface="Calibri" pitchFamily="34" charset="0"/>
            </a:endParaRPr>
          </a:p>
        </p:txBody>
      </p:sp>
      <p:sp>
        <p:nvSpPr>
          <p:cNvPr id="18437" name="Line 2"/>
          <p:cNvSpPr>
            <a:spLocks noChangeShapeType="1"/>
          </p:cNvSpPr>
          <p:nvPr/>
        </p:nvSpPr>
        <p:spPr bwMode="auto">
          <a:xfrm>
            <a:off x="2066925" y="5902325"/>
            <a:ext cx="5486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 name="Text Box 4"/>
          <p:cNvSpPr txBox="1">
            <a:spLocks noChangeArrowheads="1"/>
          </p:cNvSpPr>
          <p:nvPr/>
        </p:nvSpPr>
        <p:spPr bwMode="auto">
          <a:xfrm>
            <a:off x="7461250" y="5791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L</a:t>
            </a:r>
          </a:p>
        </p:txBody>
      </p:sp>
      <p:sp>
        <p:nvSpPr>
          <p:cNvPr id="18439" name="Line 6"/>
          <p:cNvSpPr>
            <a:spLocks noChangeShapeType="1"/>
          </p:cNvSpPr>
          <p:nvPr/>
        </p:nvSpPr>
        <p:spPr bwMode="auto">
          <a:xfrm>
            <a:off x="2066925" y="3311525"/>
            <a:ext cx="5105400" cy="2590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0" name="Text Box 8"/>
          <p:cNvSpPr txBox="1">
            <a:spLocks noChangeArrowheads="1"/>
          </p:cNvSpPr>
          <p:nvPr/>
        </p:nvSpPr>
        <p:spPr bwMode="auto">
          <a:xfrm>
            <a:off x="3895725" y="39211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18441" name="Text Box 9"/>
          <p:cNvSpPr txBox="1">
            <a:spLocks noChangeArrowheads="1"/>
          </p:cNvSpPr>
          <p:nvPr/>
        </p:nvSpPr>
        <p:spPr bwMode="auto">
          <a:xfrm>
            <a:off x="2736850" y="27527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18442" name="Text Box 10"/>
          <p:cNvSpPr txBox="1">
            <a:spLocks noChangeArrowheads="1"/>
          </p:cNvSpPr>
          <p:nvPr/>
        </p:nvSpPr>
        <p:spPr bwMode="auto">
          <a:xfrm>
            <a:off x="1746250" y="579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18443" name="Text Box 11"/>
          <p:cNvSpPr txBox="1">
            <a:spLocks noChangeArrowheads="1"/>
          </p:cNvSpPr>
          <p:nvPr/>
        </p:nvSpPr>
        <p:spPr bwMode="auto">
          <a:xfrm>
            <a:off x="4032250" y="3886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a:t>
            </a:r>
          </a:p>
        </p:txBody>
      </p:sp>
      <p:sp>
        <p:nvSpPr>
          <p:cNvPr id="18444" name="Text Box 12"/>
          <p:cNvSpPr txBox="1">
            <a:spLocks noChangeArrowheads="1"/>
          </p:cNvSpPr>
          <p:nvPr/>
        </p:nvSpPr>
        <p:spPr bwMode="auto">
          <a:xfrm>
            <a:off x="2828925" y="27019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B</a:t>
            </a:r>
          </a:p>
        </p:txBody>
      </p:sp>
      <p:sp>
        <p:nvSpPr>
          <p:cNvPr id="18445" name="Text Box 13"/>
          <p:cNvSpPr txBox="1">
            <a:spLocks noChangeArrowheads="1"/>
          </p:cNvSpPr>
          <p:nvPr/>
        </p:nvSpPr>
        <p:spPr bwMode="auto">
          <a:xfrm>
            <a:off x="6029325" y="554513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-w</a:t>
            </a:r>
            <a:r>
              <a:rPr lang="en-GB" altLang="en-US" b="1" baseline="-25000">
                <a:latin typeface="Calibri" pitchFamily="34" charset="0"/>
              </a:rPr>
              <a:t>0</a:t>
            </a:r>
            <a:r>
              <a:rPr lang="en-GB" altLang="en-US" b="1">
                <a:latin typeface="Calibri" pitchFamily="34" charset="0"/>
              </a:rPr>
              <a:t>/r</a:t>
            </a:r>
            <a:endParaRPr lang="en-GB" altLang="en-US" sz="2400" b="1">
              <a:latin typeface="Calibri" pitchFamily="34" charset="0"/>
            </a:endParaRPr>
          </a:p>
        </p:txBody>
      </p:sp>
      <p:sp>
        <p:nvSpPr>
          <p:cNvPr id="18446" name="Arc 14"/>
          <p:cNvSpPr>
            <a:spLocks/>
          </p:cNvSpPr>
          <p:nvPr/>
        </p:nvSpPr>
        <p:spPr bwMode="auto">
          <a:xfrm>
            <a:off x="6794500" y="5681663"/>
            <a:ext cx="914400" cy="209550"/>
          </a:xfrm>
          <a:custGeom>
            <a:avLst/>
            <a:gdLst>
              <a:gd name="T0" fmla="*/ 2147483647 w 21600"/>
              <a:gd name="T1" fmla="*/ 2147483647 h 4961"/>
              <a:gd name="T2" fmla="*/ 2147483647 w 21600"/>
              <a:gd name="T3" fmla="*/ 0 h 4961"/>
              <a:gd name="T4" fmla="*/ 2147483647 w 21600"/>
              <a:gd name="T5" fmla="*/ 2147483647 h 4961"/>
              <a:gd name="T6" fmla="*/ 0 60000 65536"/>
              <a:gd name="T7" fmla="*/ 0 60000 65536"/>
              <a:gd name="T8" fmla="*/ 0 60000 65536"/>
              <a:gd name="T9" fmla="*/ 0 w 21600"/>
              <a:gd name="T10" fmla="*/ 0 h 4961"/>
              <a:gd name="T11" fmla="*/ 21600 w 21600"/>
              <a:gd name="T12" fmla="*/ 4961 h 4961"/>
            </a:gdLst>
            <a:ahLst/>
            <a:cxnLst>
              <a:cxn ang="T6">
                <a:pos x="T0" y="T1"/>
              </a:cxn>
              <a:cxn ang="T7">
                <a:pos x="T2" y="T3"/>
              </a:cxn>
              <a:cxn ang="T8">
                <a:pos x="T4" y="T5"/>
              </a:cxn>
            </a:cxnLst>
            <a:rect l="T9" t="T10" r="T11" b="T12"/>
            <a:pathLst>
              <a:path w="21600" h="4961" fill="none" extrusionOk="0">
                <a:moveTo>
                  <a:pt x="53" y="4961"/>
                </a:moveTo>
                <a:cubicBezTo>
                  <a:pt x="17" y="4453"/>
                  <a:pt x="0" y="3944"/>
                  <a:pt x="0" y="3436"/>
                </a:cubicBezTo>
                <a:cubicBezTo>
                  <a:pt x="-1" y="2285"/>
                  <a:pt x="91" y="1136"/>
                  <a:pt x="275" y="0"/>
                </a:cubicBezTo>
              </a:path>
              <a:path w="21600" h="4961" stroke="0" extrusionOk="0">
                <a:moveTo>
                  <a:pt x="53" y="4961"/>
                </a:moveTo>
                <a:cubicBezTo>
                  <a:pt x="17" y="4453"/>
                  <a:pt x="0" y="3944"/>
                  <a:pt x="0" y="3436"/>
                </a:cubicBezTo>
                <a:cubicBezTo>
                  <a:pt x="-1" y="2285"/>
                  <a:pt x="91" y="1136"/>
                  <a:pt x="275" y="0"/>
                </a:cubicBezTo>
                <a:lnTo>
                  <a:pt x="21600" y="3436"/>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Text Box 15"/>
          <p:cNvSpPr txBox="1">
            <a:spLocks noChangeArrowheads="1"/>
          </p:cNvSpPr>
          <p:nvPr/>
        </p:nvSpPr>
        <p:spPr bwMode="auto">
          <a:xfrm>
            <a:off x="1152525" y="3006725"/>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r>
              <a:rPr lang="en-GB" altLang="en-US" sz="2400" b="1">
                <a:latin typeface="Calibri" pitchFamily="34" charset="0"/>
              </a:rPr>
              <a:t>/r</a:t>
            </a:r>
          </a:p>
        </p:txBody>
      </p:sp>
      <p:sp>
        <p:nvSpPr>
          <p:cNvPr id="18448" name="Line 17"/>
          <p:cNvSpPr>
            <a:spLocks noChangeShapeType="1"/>
          </p:cNvSpPr>
          <p:nvPr/>
        </p:nvSpPr>
        <p:spPr bwMode="auto">
          <a:xfrm>
            <a:off x="2066925" y="3311525"/>
            <a:ext cx="1143000" cy="25908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Arc 18"/>
          <p:cNvSpPr>
            <a:spLocks/>
          </p:cNvSpPr>
          <p:nvPr/>
        </p:nvSpPr>
        <p:spPr bwMode="auto">
          <a:xfrm>
            <a:off x="3821113" y="5486400"/>
            <a:ext cx="884237" cy="646113"/>
          </a:xfrm>
          <a:custGeom>
            <a:avLst/>
            <a:gdLst>
              <a:gd name="T0" fmla="*/ 0 w 20903"/>
              <a:gd name="T1" fmla="*/ 2147483647 h 15267"/>
              <a:gd name="T2" fmla="*/ 2147483647 w 20903"/>
              <a:gd name="T3" fmla="*/ 0 h 15267"/>
              <a:gd name="T4" fmla="*/ 2147483647 w 20903"/>
              <a:gd name="T5" fmla="*/ 2147483647 h 15267"/>
              <a:gd name="T6" fmla="*/ 0 60000 65536"/>
              <a:gd name="T7" fmla="*/ 0 60000 65536"/>
              <a:gd name="T8" fmla="*/ 0 60000 65536"/>
              <a:gd name="T9" fmla="*/ 0 w 20903"/>
              <a:gd name="T10" fmla="*/ 0 h 15267"/>
              <a:gd name="T11" fmla="*/ 20903 w 20903"/>
              <a:gd name="T12" fmla="*/ 15267 h 15267"/>
            </a:gdLst>
            <a:ahLst/>
            <a:cxnLst>
              <a:cxn ang="T6">
                <a:pos x="T0" y="T1"/>
              </a:cxn>
              <a:cxn ang="T7">
                <a:pos x="T2" y="T3"/>
              </a:cxn>
              <a:cxn ang="T8">
                <a:pos x="T4" y="T5"/>
              </a:cxn>
            </a:cxnLst>
            <a:rect l="T9" t="T10" r="T11" b="T12"/>
            <a:pathLst>
              <a:path w="20903" h="15267" fill="none" extrusionOk="0">
                <a:moveTo>
                  <a:pt x="-1" y="9825"/>
                </a:moveTo>
                <a:cubicBezTo>
                  <a:pt x="967" y="6108"/>
                  <a:pt x="2908" y="2717"/>
                  <a:pt x="5622" y="-1"/>
                </a:cubicBezTo>
              </a:path>
              <a:path w="20903" h="15267" stroke="0" extrusionOk="0">
                <a:moveTo>
                  <a:pt x="-1" y="9825"/>
                </a:moveTo>
                <a:cubicBezTo>
                  <a:pt x="967" y="6108"/>
                  <a:pt x="2908" y="2717"/>
                  <a:pt x="5622" y="-1"/>
                </a:cubicBezTo>
                <a:lnTo>
                  <a:pt x="20903" y="15267"/>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0" name="Text Box 19"/>
          <p:cNvSpPr txBox="1">
            <a:spLocks noChangeArrowheads="1"/>
          </p:cNvSpPr>
          <p:nvPr/>
        </p:nvSpPr>
        <p:spPr bwMode="auto">
          <a:xfrm>
            <a:off x="3362325" y="5368925"/>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-w</a:t>
            </a:r>
            <a:r>
              <a:rPr lang="en-GB" altLang="en-US" b="1" baseline="-25000">
                <a:latin typeface="Calibri" pitchFamily="34" charset="0"/>
              </a:rPr>
              <a:t>1</a:t>
            </a:r>
            <a:r>
              <a:rPr lang="en-GB" altLang="en-US" b="1">
                <a:latin typeface="Calibri" pitchFamily="34" charset="0"/>
              </a:rPr>
              <a:t>/r</a:t>
            </a:r>
          </a:p>
        </p:txBody>
      </p:sp>
      <p:sp>
        <p:nvSpPr>
          <p:cNvPr id="420885" name="AutoShape 2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843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846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52" name="Picture 2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3" name="Picture 2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2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846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5" name="Text Box 27"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18456" name="Picture 2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7" name="Line 29"/>
          <p:cNvSpPr>
            <a:spLocks noChangeShapeType="1"/>
          </p:cNvSpPr>
          <p:nvPr/>
        </p:nvSpPr>
        <p:spPr bwMode="auto">
          <a:xfrm>
            <a:off x="2084388" y="2241550"/>
            <a:ext cx="2192337" cy="36607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Text Box 30"/>
          <p:cNvSpPr txBox="1">
            <a:spLocks noChangeArrowheads="1"/>
          </p:cNvSpPr>
          <p:nvPr/>
        </p:nvSpPr>
        <p:spPr bwMode="auto">
          <a:xfrm>
            <a:off x="1152525" y="206375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1</a:t>
            </a:r>
            <a:r>
              <a:rPr lang="en-GB" altLang="en-US" sz="2400" b="1">
                <a:latin typeface="Calibri" pitchFamily="34" charset="0"/>
              </a:rPr>
              <a:t>/r</a:t>
            </a:r>
          </a:p>
        </p:txBody>
      </p:sp>
      <p:sp>
        <p:nvSpPr>
          <p:cNvPr id="18459" name="Line 31"/>
          <p:cNvSpPr>
            <a:spLocks noChangeShapeType="1"/>
          </p:cNvSpPr>
          <p:nvPr/>
        </p:nvSpPr>
        <p:spPr bwMode="auto">
          <a:xfrm flipV="1">
            <a:off x="2066925" y="1525588"/>
            <a:ext cx="17463" cy="43767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32"/>
          <p:cNvSpPr txBox="1">
            <a:spLocks noChangeArrowheads="1"/>
          </p:cNvSpPr>
          <p:nvPr/>
        </p:nvSpPr>
        <p:spPr bwMode="auto">
          <a:xfrm>
            <a:off x="1531938" y="1557338"/>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p>
        </p:txBody>
      </p:sp>
      <p:sp>
        <p:nvSpPr>
          <p:cNvPr id="420897" name="AutoShape 3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 Change in Input Prices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6473D2-83C4-403B-BF46-0A6B38A8103E}" type="slidenum">
              <a:rPr lang="en-US" altLang="en-US">
                <a:solidFill>
                  <a:srgbClr val="898989"/>
                </a:solidFill>
                <a:latin typeface="Calibri" pitchFamily="34" charset="0"/>
              </a:rPr>
              <a:pPr eaLnBrk="1" hangingPunct="1"/>
              <a:t>2</a:t>
            </a:fld>
            <a:endParaRPr lang="en-US" altLang="en-US">
              <a:solidFill>
                <a:srgbClr val="898989"/>
              </a:solidFill>
              <a:latin typeface="Calibri" pitchFamily="34" charset="0"/>
            </a:endParaRPr>
          </a:p>
        </p:txBody>
      </p:sp>
      <p:sp>
        <p:nvSpPr>
          <p:cNvPr id="1141762" name="AutoShape 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Chapter Eight Overview</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1141763" name="Text Box 3" descr="Newsprint"/>
          <p:cNvSpPr txBox="1">
            <a:spLocks noChangeArrowheads="1"/>
          </p:cNvSpPr>
          <p:nvPr/>
        </p:nvSpPr>
        <p:spPr bwMode="auto">
          <a:xfrm>
            <a:off x="1905000" y="1606550"/>
            <a:ext cx="5729288" cy="4524375"/>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AutoNum type="arabicPeriod"/>
            </a:pPr>
            <a:r>
              <a:rPr lang="en-US" altLang="en-US" sz="2400">
                <a:latin typeface="Calibri" pitchFamily="34" charset="0"/>
              </a:rPr>
              <a:t>Introduction</a:t>
            </a:r>
          </a:p>
          <a:p>
            <a:pPr eaLnBrk="1" hangingPunct="1">
              <a:buFontTx/>
              <a:buAutoNum type="arabicPeriod"/>
            </a:pPr>
            <a:endParaRPr lang="en-US" altLang="en-US" sz="2400">
              <a:latin typeface="Calibri" pitchFamily="34" charset="0"/>
            </a:endParaRPr>
          </a:p>
          <a:p>
            <a:pPr eaLnBrk="1" hangingPunct="1">
              <a:buFontTx/>
              <a:buAutoNum type="arabicPeriod" startAt="2"/>
            </a:pPr>
            <a:r>
              <a:rPr lang="en-US" altLang="en-US" sz="2400">
                <a:latin typeface="Calibri" pitchFamily="34" charset="0"/>
              </a:rPr>
              <a:t>Long Run Cost Functions</a:t>
            </a:r>
          </a:p>
          <a:p>
            <a:pPr lvl="1" eaLnBrk="1" hangingPunct="1">
              <a:buFontTx/>
              <a:buChar char="•"/>
            </a:pPr>
            <a:r>
              <a:rPr lang="en-US" altLang="en-US" sz="2000">
                <a:latin typeface="Calibri" pitchFamily="34" charset="0"/>
              </a:rPr>
              <a:t>Shifts</a:t>
            </a:r>
          </a:p>
          <a:p>
            <a:pPr lvl="1" eaLnBrk="1" hangingPunct="1">
              <a:buFontTx/>
              <a:buChar char="•"/>
            </a:pPr>
            <a:r>
              <a:rPr lang="en-US" altLang="en-US" sz="2000">
                <a:latin typeface="Calibri" pitchFamily="34" charset="0"/>
              </a:rPr>
              <a:t>Long run average and marginal cost functions</a:t>
            </a:r>
          </a:p>
          <a:p>
            <a:pPr lvl="1" eaLnBrk="1" hangingPunct="1">
              <a:buFontTx/>
              <a:buChar char="•"/>
            </a:pPr>
            <a:r>
              <a:rPr lang="en-US" altLang="en-US" sz="2000">
                <a:latin typeface="Calibri" pitchFamily="34" charset="0"/>
              </a:rPr>
              <a:t>Economies of scale</a:t>
            </a:r>
          </a:p>
          <a:p>
            <a:pPr lvl="1" eaLnBrk="1" hangingPunct="1">
              <a:buFontTx/>
              <a:buChar char="•"/>
            </a:pPr>
            <a:r>
              <a:rPr lang="en-US" altLang="en-US" sz="2000">
                <a:latin typeface="Calibri" pitchFamily="34" charset="0"/>
              </a:rPr>
              <a:t>Deadweight loss – </a:t>
            </a:r>
            <a:r>
              <a:rPr lang="en-US" altLang="en-US" sz="1600" i="1">
                <a:latin typeface="Calibri" pitchFamily="34" charset="0"/>
              </a:rPr>
              <a:t>"A Perfectly Competitive Market Without Intervention Maximizes Total Surplus"</a:t>
            </a:r>
          </a:p>
          <a:p>
            <a:pPr lvl="1" eaLnBrk="1" hangingPunct="1">
              <a:buFontTx/>
              <a:buChar char="•"/>
            </a:pPr>
            <a:endParaRPr lang="en-US" altLang="en-US" sz="2400">
              <a:latin typeface="Calibri" pitchFamily="34" charset="0"/>
            </a:endParaRPr>
          </a:p>
          <a:p>
            <a:pPr eaLnBrk="1" hangingPunct="1">
              <a:buFontTx/>
              <a:buAutoNum type="arabicPeriod" startAt="3"/>
            </a:pPr>
            <a:r>
              <a:rPr lang="en-US" altLang="en-US" sz="2400">
                <a:latin typeface="Calibri" pitchFamily="34" charset="0"/>
              </a:rPr>
              <a:t>Short Run Cost Functions</a:t>
            </a:r>
          </a:p>
          <a:p>
            <a:pPr eaLnBrk="1" hangingPunct="1">
              <a:buFontTx/>
              <a:buAutoNum type="arabicPeriod" startAt="3"/>
            </a:pPr>
            <a:endParaRPr lang="en-US" altLang="en-US" sz="2400">
              <a:latin typeface="Calibri" pitchFamily="34" charset="0"/>
            </a:endParaRPr>
          </a:p>
          <a:p>
            <a:pPr eaLnBrk="1" hangingPunct="1">
              <a:buFontTx/>
              <a:buAutoNum type="arabicPeriod" startAt="3"/>
            </a:pPr>
            <a:r>
              <a:rPr lang="en-US" altLang="en-US" sz="2400">
                <a:latin typeface="Calibri" pitchFamily="34" charset="0"/>
              </a:rPr>
              <a:t>The Relationship Between Long Run and Short Run Cost Functions</a:t>
            </a:r>
          </a:p>
        </p:txBody>
      </p:sp>
      <p:sp>
        <p:nvSpPr>
          <p:cNvPr id="114176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0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04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2"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04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1036"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8190C-1D14-48B9-8E92-715FC4A92409}" type="slidenum">
              <a:rPr lang="en-US" altLang="en-US">
                <a:solidFill>
                  <a:srgbClr val="898989"/>
                </a:solidFill>
                <a:latin typeface="Calibri" pitchFamily="34" charset="0"/>
              </a:rPr>
              <a:pPr eaLnBrk="1" hangingPunct="1"/>
              <a:t>20</a:t>
            </a:fld>
            <a:endParaRPr lang="en-US" altLang="en-US">
              <a:solidFill>
                <a:srgbClr val="898989"/>
              </a:solidFill>
              <a:latin typeface="Calibri" pitchFamily="34" charset="0"/>
            </a:endParaRPr>
          </a:p>
        </p:txBody>
      </p:sp>
      <p:sp>
        <p:nvSpPr>
          <p:cNvPr id="19461" name="Line 2"/>
          <p:cNvSpPr>
            <a:spLocks noChangeShapeType="1"/>
          </p:cNvSpPr>
          <p:nvPr/>
        </p:nvSpPr>
        <p:spPr bwMode="auto">
          <a:xfrm>
            <a:off x="2066925" y="5902325"/>
            <a:ext cx="5486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2" name="Text Box 4"/>
          <p:cNvSpPr txBox="1">
            <a:spLocks noChangeArrowheads="1"/>
          </p:cNvSpPr>
          <p:nvPr/>
        </p:nvSpPr>
        <p:spPr bwMode="auto">
          <a:xfrm>
            <a:off x="7461250" y="5791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L</a:t>
            </a:r>
          </a:p>
        </p:txBody>
      </p:sp>
      <p:sp>
        <p:nvSpPr>
          <p:cNvPr id="19463" name="Line 6"/>
          <p:cNvSpPr>
            <a:spLocks noChangeShapeType="1"/>
          </p:cNvSpPr>
          <p:nvPr/>
        </p:nvSpPr>
        <p:spPr bwMode="auto">
          <a:xfrm>
            <a:off x="2066925" y="3311525"/>
            <a:ext cx="5105400" cy="2590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Arc 8"/>
          <p:cNvSpPr>
            <a:spLocks/>
          </p:cNvSpPr>
          <p:nvPr/>
        </p:nvSpPr>
        <p:spPr bwMode="auto">
          <a:xfrm>
            <a:off x="2498725" y="2401888"/>
            <a:ext cx="2897188" cy="2159000"/>
          </a:xfrm>
          <a:custGeom>
            <a:avLst/>
            <a:gdLst>
              <a:gd name="T0" fmla="*/ 2147483647 w 21553"/>
              <a:gd name="T1" fmla="*/ 2147483647 h 21165"/>
              <a:gd name="T2" fmla="*/ 0 w 21553"/>
              <a:gd name="T3" fmla="*/ 2147483647 h 21165"/>
              <a:gd name="T4" fmla="*/ 2147483647 w 21553"/>
              <a:gd name="T5" fmla="*/ 0 h 21165"/>
              <a:gd name="T6" fmla="*/ 0 60000 65536"/>
              <a:gd name="T7" fmla="*/ 0 60000 65536"/>
              <a:gd name="T8" fmla="*/ 0 60000 65536"/>
              <a:gd name="T9" fmla="*/ 0 w 21553"/>
              <a:gd name="T10" fmla="*/ 0 h 21165"/>
              <a:gd name="T11" fmla="*/ 21553 w 21553"/>
              <a:gd name="T12" fmla="*/ 21165 h 21165"/>
            </a:gdLst>
            <a:ahLst/>
            <a:cxnLst>
              <a:cxn ang="T6">
                <a:pos x="T0" y="T1"/>
              </a:cxn>
              <a:cxn ang="T7">
                <a:pos x="T2" y="T3"/>
              </a:cxn>
              <a:cxn ang="T8">
                <a:pos x="T4" y="T5"/>
              </a:cxn>
            </a:cxnLst>
            <a:rect l="T9" t="T10" r="T11" b="T12"/>
            <a:pathLst>
              <a:path w="21553" h="21165" fill="none" extrusionOk="0">
                <a:moveTo>
                  <a:pt x="17240" y="21165"/>
                </a:moveTo>
                <a:cubicBezTo>
                  <a:pt x="7703" y="19222"/>
                  <a:pt x="643" y="11140"/>
                  <a:pt x="0" y="1427"/>
                </a:cubicBezTo>
              </a:path>
              <a:path w="21553" h="21165" stroke="0" extrusionOk="0">
                <a:moveTo>
                  <a:pt x="17240" y="21165"/>
                </a:moveTo>
                <a:cubicBezTo>
                  <a:pt x="7703" y="19222"/>
                  <a:pt x="643" y="11140"/>
                  <a:pt x="0" y="1427"/>
                </a:cubicBezTo>
                <a:lnTo>
                  <a:pt x="21553"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5" name="Text Box 9"/>
          <p:cNvSpPr txBox="1">
            <a:spLocks noChangeArrowheads="1"/>
          </p:cNvSpPr>
          <p:nvPr/>
        </p:nvSpPr>
        <p:spPr bwMode="auto">
          <a:xfrm>
            <a:off x="4810125" y="43021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endParaRPr lang="en-GB" altLang="en-US" sz="2400" b="1">
              <a:latin typeface="Calibri" pitchFamily="34" charset="0"/>
            </a:endParaRPr>
          </a:p>
        </p:txBody>
      </p:sp>
      <p:sp>
        <p:nvSpPr>
          <p:cNvPr id="19466" name="Text Box 10"/>
          <p:cNvSpPr txBox="1">
            <a:spLocks noChangeArrowheads="1"/>
          </p:cNvSpPr>
          <p:nvPr/>
        </p:nvSpPr>
        <p:spPr bwMode="auto">
          <a:xfrm>
            <a:off x="3895725" y="39211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19467" name="Text Box 11"/>
          <p:cNvSpPr txBox="1">
            <a:spLocks noChangeArrowheads="1"/>
          </p:cNvSpPr>
          <p:nvPr/>
        </p:nvSpPr>
        <p:spPr bwMode="auto">
          <a:xfrm>
            <a:off x="2578100" y="28829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19468" name="Text Box 12"/>
          <p:cNvSpPr txBox="1">
            <a:spLocks noChangeArrowheads="1"/>
          </p:cNvSpPr>
          <p:nvPr/>
        </p:nvSpPr>
        <p:spPr bwMode="auto">
          <a:xfrm>
            <a:off x="1746250" y="579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19469" name="Text Box 13"/>
          <p:cNvSpPr txBox="1">
            <a:spLocks noChangeArrowheads="1"/>
          </p:cNvSpPr>
          <p:nvPr/>
        </p:nvSpPr>
        <p:spPr bwMode="auto">
          <a:xfrm>
            <a:off x="4032250" y="3886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a:t>
            </a:r>
          </a:p>
        </p:txBody>
      </p:sp>
      <p:sp>
        <p:nvSpPr>
          <p:cNvPr id="19470" name="Text Box 15"/>
          <p:cNvSpPr txBox="1">
            <a:spLocks noChangeArrowheads="1"/>
          </p:cNvSpPr>
          <p:nvPr/>
        </p:nvSpPr>
        <p:spPr bwMode="auto">
          <a:xfrm>
            <a:off x="6029325" y="554513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-w</a:t>
            </a:r>
            <a:r>
              <a:rPr lang="en-GB" altLang="en-US" b="1" baseline="-25000">
                <a:latin typeface="Calibri" pitchFamily="34" charset="0"/>
              </a:rPr>
              <a:t>0</a:t>
            </a:r>
            <a:r>
              <a:rPr lang="en-GB" altLang="en-US" b="1">
                <a:latin typeface="Calibri" pitchFamily="34" charset="0"/>
              </a:rPr>
              <a:t>/r</a:t>
            </a:r>
            <a:endParaRPr lang="en-GB" altLang="en-US" sz="2400" b="1">
              <a:latin typeface="Calibri" pitchFamily="34" charset="0"/>
            </a:endParaRPr>
          </a:p>
        </p:txBody>
      </p:sp>
      <p:sp>
        <p:nvSpPr>
          <p:cNvPr id="19471" name="Arc 16"/>
          <p:cNvSpPr>
            <a:spLocks/>
          </p:cNvSpPr>
          <p:nvPr/>
        </p:nvSpPr>
        <p:spPr bwMode="auto">
          <a:xfrm>
            <a:off x="6794500" y="5681663"/>
            <a:ext cx="914400" cy="209550"/>
          </a:xfrm>
          <a:custGeom>
            <a:avLst/>
            <a:gdLst>
              <a:gd name="T0" fmla="*/ 2147483647 w 21600"/>
              <a:gd name="T1" fmla="*/ 2147483647 h 4961"/>
              <a:gd name="T2" fmla="*/ 2147483647 w 21600"/>
              <a:gd name="T3" fmla="*/ 0 h 4961"/>
              <a:gd name="T4" fmla="*/ 2147483647 w 21600"/>
              <a:gd name="T5" fmla="*/ 2147483647 h 4961"/>
              <a:gd name="T6" fmla="*/ 0 60000 65536"/>
              <a:gd name="T7" fmla="*/ 0 60000 65536"/>
              <a:gd name="T8" fmla="*/ 0 60000 65536"/>
              <a:gd name="T9" fmla="*/ 0 w 21600"/>
              <a:gd name="T10" fmla="*/ 0 h 4961"/>
              <a:gd name="T11" fmla="*/ 21600 w 21600"/>
              <a:gd name="T12" fmla="*/ 4961 h 4961"/>
            </a:gdLst>
            <a:ahLst/>
            <a:cxnLst>
              <a:cxn ang="T6">
                <a:pos x="T0" y="T1"/>
              </a:cxn>
              <a:cxn ang="T7">
                <a:pos x="T2" y="T3"/>
              </a:cxn>
              <a:cxn ang="T8">
                <a:pos x="T4" y="T5"/>
              </a:cxn>
            </a:cxnLst>
            <a:rect l="T9" t="T10" r="T11" b="T12"/>
            <a:pathLst>
              <a:path w="21600" h="4961" fill="none" extrusionOk="0">
                <a:moveTo>
                  <a:pt x="53" y="4961"/>
                </a:moveTo>
                <a:cubicBezTo>
                  <a:pt x="17" y="4453"/>
                  <a:pt x="0" y="3944"/>
                  <a:pt x="0" y="3436"/>
                </a:cubicBezTo>
                <a:cubicBezTo>
                  <a:pt x="-1" y="2285"/>
                  <a:pt x="91" y="1136"/>
                  <a:pt x="275" y="0"/>
                </a:cubicBezTo>
              </a:path>
              <a:path w="21600" h="4961" stroke="0" extrusionOk="0">
                <a:moveTo>
                  <a:pt x="53" y="4961"/>
                </a:moveTo>
                <a:cubicBezTo>
                  <a:pt x="17" y="4453"/>
                  <a:pt x="0" y="3944"/>
                  <a:pt x="0" y="3436"/>
                </a:cubicBezTo>
                <a:cubicBezTo>
                  <a:pt x="-1" y="2285"/>
                  <a:pt x="91" y="1136"/>
                  <a:pt x="275" y="0"/>
                </a:cubicBezTo>
                <a:lnTo>
                  <a:pt x="21600" y="3436"/>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72" name="Text Box 17"/>
          <p:cNvSpPr txBox="1">
            <a:spLocks noChangeArrowheads="1"/>
          </p:cNvSpPr>
          <p:nvPr/>
        </p:nvSpPr>
        <p:spPr bwMode="auto">
          <a:xfrm>
            <a:off x="1152525" y="3006725"/>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r>
              <a:rPr lang="en-GB" altLang="en-US" sz="2400" b="1">
                <a:latin typeface="Calibri" pitchFamily="34" charset="0"/>
              </a:rPr>
              <a:t>/r</a:t>
            </a:r>
          </a:p>
        </p:txBody>
      </p:sp>
      <p:sp>
        <p:nvSpPr>
          <p:cNvPr id="19473" name="Line 19"/>
          <p:cNvSpPr>
            <a:spLocks noChangeShapeType="1"/>
          </p:cNvSpPr>
          <p:nvPr/>
        </p:nvSpPr>
        <p:spPr bwMode="auto">
          <a:xfrm>
            <a:off x="2066925" y="3311525"/>
            <a:ext cx="1143000" cy="25908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Arc 20"/>
          <p:cNvSpPr>
            <a:spLocks/>
          </p:cNvSpPr>
          <p:nvPr/>
        </p:nvSpPr>
        <p:spPr bwMode="auto">
          <a:xfrm>
            <a:off x="3821113" y="5486400"/>
            <a:ext cx="884237" cy="646113"/>
          </a:xfrm>
          <a:custGeom>
            <a:avLst/>
            <a:gdLst>
              <a:gd name="T0" fmla="*/ 0 w 20903"/>
              <a:gd name="T1" fmla="*/ 2147483647 h 15267"/>
              <a:gd name="T2" fmla="*/ 2147483647 w 20903"/>
              <a:gd name="T3" fmla="*/ 0 h 15267"/>
              <a:gd name="T4" fmla="*/ 2147483647 w 20903"/>
              <a:gd name="T5" fmla="*/ 2147483647 h 15267"/>
              <a:gd name="T6" fmla="*/ 0 60000 65536"/>
              <a:gd name="T7" fmla="*/ 0 60000 65536"/>
              <a:gd name="T8" fmla="*/ 0 60000 65536"/>
              <a:gd name="T9" fmla="*/ 0 w 20903"/>
              <a:gd name="T10" fmla="*/ 0 h 15267"/>
              <a:gd name="T11" fmla="*/ 20903 w 20903"/>
              <a:gd name="T12" fmla="*/ 15267 h 15267"/>
            </a:gdLst>
            <a:ahLst/>
            <a:cxnLst>
              <a:cxn ang="T6">
                <a:pos x="T0" y="T1"/>
              </a:cxn>
              <a:cxn ang="T7">
                <a:pos x="T2" y="T3"/>
              </a:cxn>
              <a:cxn ang="T8">
                <a:pos x="T4" y="T5"/>
              </a:cxn>
            </a:cxnLst>
            <a:rect l="T9" t="T10" r="T11" b="T12"/>
            <a:pathLst>
              <a:path w="20903" h="15267" fill="none" extrusionOk="0">
                <a:moveTo>
                  <a:pt x="-1" y="9825"/>
                </a:moveTo>
                <a:cubicBezTo>
                  <a:pt x="967" y="6108"/>
                  <a:pt x="2908" y="2717"/>
                  <a:pt x="5622" y="-1"/>
                </a:cubicBezTo>
              </a:path>
              <a:path w="20903" h="15267" stroke="0" extrusionOk="0">
                <a:moveTo>
                  <a:pt x="-1" y="9825"/>
                </a:moveTo>
                <a:cubicBezTo>
                  <a:pt x="967" y="6108"/>
                  <a:pt x="2908" y="2717"/>
                  <a:pt x="5622" y="-1"/>
                </a:cubicBezTo>
                <a:lnTo>
                  <a:pt x="20903" y="15267"/>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75" name="Text Box 21"/>
          <p:cNvSpPr txBox="1">
            <a:spLocks noChangeArrowheads="1"/>
          </p:cNvSpPr>
          <p:nvPr/>
        </p:nvSpPr>
        <p:spPr bwMode="auto">
          <a:xfrm>
            <a:off x="3362325" y="5368925"/>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b="1">
                <a:latin typeface="Calibri" pitchFamily="34" charset="0"/>
              </a:rPr>
              <a:t>-w</a:t>
            </a:r>
            <a:r>
              <a:rPr lang="en-GB" altLang="en-US" b="1" baseline="-25000">
                <a:latin typeface="Calibri" pitchFamily="34" charset="0"/>
              </a:rPr>
              <a:t>1</a:t>
            </a:r>
            <a:r>
              <a:rPr lang="en-GB" altLang="en-US" b="1">
                <a:latin typeface="Calibri" pitchFamily="34" charset="0"/>
              </a:rPr>
              <a:t>/r</a:t>
            </a:r>
          </a:p>
        </p:txBody>
      </p:sp>
      <p:sp>
        <p:nvSpPr>
          <p:cNvPr id="421911" name="AutoShape 2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945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949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77" name="Picture 2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8" name="Picture 2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2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5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949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0" name="Text Box 29"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19481" name="Picture 3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2" name="Text Box 31"/>
          <p:cNvSpPr txBox="1">
            <a:spLocks noChangeArrowheads="1"/>
          </p:cNvSpPr>
          <p:nvPr/>
        </p:nvSpPr>
        <p:spPr bwMode="auto">
          <a:xfrm>
            <a:off x="2690813" y="26844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B</a:t>
            </a:r>
          </a:p>
        </p:txBody>
      </p:sp>
      <p:sp>
        <p:nvSpPr>
          <p:cNvPr id="19483" name="Line 32"/>
          <p:cNvSpPr>
            <a:spLocks noChangeShapeType="1"/>
          </p:cNvSpPr>
          <p:nvPr/>
        </p:nvSpPr>
        <p:spPr bwMode="auto">
          <a:xfrm>
            <a:off x="2084388" y="2241550"/>
            <a:ext cx="2192337" cy="36607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4" name="Text Box 33"/>
          <p:cNvSpPr txBox="1">
            <a:spLocks noChangeArrowheads="1"/>
          </p:cNvSpPr>
          <p:nvPr/>
        </p:nvSpPr>
        <p:spPr bwMode="auto">
          <a:xfrm>
            <a:off x="1152525" y="206375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1</a:t>
            </a:r>
            <a:r>
              <a:rPr lang="en-GB" altLang="en-US" sz="2400" b="1">
                <a:latin typeface="Calibri" pitchFamily="34" charset="0"/>
              </a:rPr>
              <a:t>/r</a:t>
            </a:r>
          </a:p>
        </p:txBody>
      </p:sp>
      <p:sp>
        <p:nvSpPr>
          <p:cNvPr id="19485" name="Line 34"/>
          <p:cNvSpPr>
            <a:spLocks noChangeShapeType="1"/>
          </p:cNvSpPr>
          <p:nvPr/>
        </p:nvSpPr>
        <p:spPr bwMode="auto">
          <a:xfrm flipV="1">
            <a:off x="2066925" y="1525588"/>
            <a:ext cx="17463" cy="43767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86" name="Text Box 35"/>
          <p:cNvSpPr txBox="1">
            <a:spLocks noChangeArrowheads="1"/>
          </p:cNvSpPr>
          <p:nvPr/>
        </p:nvSpPr>
        <p:spPr bwMode="auto">
          <a:xfrm>
            <a:off x="1531938" y="1557338"/>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p>
        </p:txBody>
      </p:sp>
      <p:sp>
        <p:nvSpPr>
          <p:cNvPr id="421924" name="AutoShape 3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 Change in Input Prices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96AEA57-8375-42B2-AA61-7DD4A987E360}" type="slidenum">
              <a:rPr lang="en-US" altLang="en-US">
                <a:solidFill>
                  <a:srgbClr val="898989"/>
                </a:solidFill>
                <a:latin typeface="Calibri" pitchFamily="34" charset="0"/>
              </a:rPr>
              <a:pPr eaLnBrk="1" hangingPunct="1"/>
              <a:t>21</a:t>
            </a:fld>
            <a:endParaRPr lang="en-US" altLang="en-US">
              <a:solidFill>
                <a:srgbClr val="898989"/>
              </a:solidFill>
              <a:latin typeface="Calibri" pitchFamily="34" charset="0"/>
            </a:endParaRPr>
          </a:p>
        </p:txBody>
      </p:sp>
      <p:sp>
        <p:nvSpPr>
          <p:cNvPr id="20485" name="Line 2"/>
          <p:cNvSpPr>
            <a:spLocks noChangeShapeType="1"/>
          </p:cNvSpPr>
          <p:nvPr/>
        </p:nvSpPr>
        <p:spPr bwMode="auto">
          <a:xfrm>
            <a:off x="1135063" y="5826125"/>
            <a:ext cx="6477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3"/>
          <p:cNvSpPr>
            <a:spLocks noChangeShapeType="1"/>
          </p:cNvSpPr>
          <p:nvPr/>
        </p:nvSpPr>
        <p:spPr bwMode="auto">
          <a:xfrm flipV="1">
            <a:off x="1135063" y="1250950"/>
            <a:ext cx="33337" cy="45751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7" name="Text Box 4"/>
          <p:cNvSpPr txBox="1">
            <a:spLocks noChangeArrowheads="1"/>
          </p:cNvSpPr>
          <p:nvPr/>
        </p:nvSpPr>
        <p:spPr bwMode="auto">
          <a:xfrm>
            <a:off x="7419975" y="5826125"/>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(units/yr)</a:t>
            </a:r>
          </a:p>
        </p:txBody>
      </p:sp>
      <p:sp>
        <p:nvSpPr>
          <p:cNvPr id="20488" name="Text Box 5"/>
          <p:cNvSpPr txBox="1">
            <a:spLocks noChangeArrowheads="1"/>
          </p:cNvSpPr>
          <p:nvPr/>
        </p:nvSpPr>
        <p:spPr bwMode="auto">
          <a:xfrm>
            <a:off x="1192213" y="1452563"/>
            <a:ext cx="1411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($/yr)</a:t>
            </a:r>
          </a:p>
        </p:txBody>
      </p:sp>
      <p:sp>
        <p:nvSpPr>
          <p:cNvPr id="20489" name="Freeform 6"/>
          <p:cNvSpPr>
            <a:spLocks/>
          </p:cNvSpPr>
          <p:nvPr/>
        </p:nvSpPr>
        <p:spPr bwMode="auto">
          <a:xfrm>
            <a:off x="1135063" y="2016125"/>
            <a:ext cx="5562600" cy="3810000"/>
          </a:xfrm>
          <a:custGeom>
            <a:avLst/>
            <a:gdLst>
              <a:gd name="T0" fmla="*/ 0 w 3408"/>
              <a:gd name="T1" fmla="*/ 2147483647 h 1536"/>
              <a:gd name="T2" fmla="*/ 2147483647 w 3408"/>
              <a:gd name="T3" fmla="*/ 2147483647 h 1536"/>
              <a:gd name="T4" fmla="*/ 2147483647 w 3408"/>
              <a:gd name="T5" fmla="*/ 2147483647 h 1536"/>
              <a:gd name="T6" fmla="*/ 2147483647 w 3408"/>
              <a:gd name="T7" fmla="*/ 2147483647 h 1536"/>
              <a:gd name="T8" fmla="*/ 2147483647 w 3408"/>
              <a:gd name="T9" fmla="*/ 0 h 1536"/>
              <a:gd name="T10" fmla="*/ 0 60000 65536"/>
              <a:gd name="T11" fmla="*/ 0 60000 65536"/>
              <a:gd name="T12" fmla="*/ 0 60000 65536"/>
              <a:gd name="T13" fmla="*/ 0 60000 65536"/>
              <a:gd name="T14" fmla="*/ 0 60000 65536"/>
              <a:gd name="T15" fmla="*/ 0 w 3408"/>
              <a:gd name="T16" fmla="*/ 0 h 1536"/>
              <a:gd name="T17" fmla="*/ 3408 w 3408"/>
              <a:gd name="T18" fmla="*/ 1536 h 1536"/>
            </a:gdLst>
            <a:ahLst/>
            <a:cxnLst>
              <a:cxn ang="T10">
                <a:pos x="T0" y="T1"/>
              </a:cxn>
              <a:cxn ang="T11">
                <a:pos x="T2" y="T3"/>
              </a:cxn>
              <a:cxn ang="T12">
                <a:pos x="T4" y="T5"/>
              </a:cxn>
              <a:cxn ang="T13">
                <a:pos x="T6" y="T7"/>
              </a:cxn>
              <a:cxn ang="T14">
                <a:pos x="T8" y="T9"/>
              </a:cxn>
            </a:cxnLst>
            <a:rect l="T15" t="T16" r="T17" b="T18"/>
            <a:pathLst>
              <a:path w="3408" h="1536">
                <a:moveTo>
                  <a:pt x="0" y="1536"/>
                </a:moveTo>
                <a:cubicBezTo>
                  <a:pt x="4" y="1388"/>
                  <a:pt x="8" y="1240"/>
                  <a:pt x="144" y="1104"/>
                </a:cubicBezTo>
                <a:cubicBezTo>
                  <a:pt x="280" y="968"/>
                  <a:pt x="488" y="816"/>
                  <a:pt x="816" y="720"/>
                </a:cubicBezTo>
                <a:cubicBezTo>
                  <a:pt x="1144" y="624"/>
                  <a:pt x="1680" y="648"/>
                  <a:pt x="2112" y="528"/>
                </a:cubicBezTo>
                <a:cubicBezTo>
                  <a:pt x="2544" y="408"/>
                  <a:pt x="3192" y="88"/>
                  <a:pt x="3408"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90" name="Text Box 7"/>
          <p:cNvSpPr txBox="1">
            <a:spLocks noChangeArrowheads="1"/>
          </p:cNvSpPr>
          <p:nvPr/>
        </p:nvSpPr>
        <p:spPr bwMode="auto">
          <a:xfrm>
            <a:off x="6757988" y="167640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 </a:t>
            </a:r>
            <a:r>
              <a:rPr lang="en-GB" altLang="en-US" sz="2400" b="1" i="1">
                <a:latin typeface="Calibri" pitchFamily="34" charset="0"/>
              </a:rPr>
              <a:t>post</a:t>
            </a:r>
            <a:endParaRPr lang="en-GB" altLang="en-US" sz="2400" b="1">
              <a:latin typeface="Calibri" pitchFamily="34" charset="0"/>
            </a:endParaRPr>
          </a:p>
        </p:txBody>
      </p:sp>
      <p:sp>
        <p:nvSpPr>
          <p:cNvPr id="422921" name="AutoShape 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048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050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492" name="Picture 11"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3" name="Picture 12"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3"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050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Text Box 15"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20496" name="Picture 16"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2929" name="AutoShape 17"/>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 Shift in the Total Cost Curve</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3B3D5A1-8DEF-4BAF-B604-5602EB1EFC02}" type="slidenum">
              <a:rPr lang="en-US" altLang="en-US">
                <a:solidFill>
                  <a:srgbClr val="898989"/>
                </a:solidFill>
                <a:latin typeface="Calibri" pitchFamily="34" charset="0"/>
              </a:rPr>
              <a:pPr eaLnBrk="1" hangingPunct="1"/>
              <a:t>22</a:t>
            </a:fld>
            <a:endParaRPr lang="en-US" altLang="en-US">
              <a:solidFill>
                <a:srgbClr val="898989"/>
              </a:solidFill>
              <a:latin typeface="Calibri" pitchFamily="34" charset="0"/>
            </a:endParaRPr>
          </a:p>
        </p:txBody>
      </p:sp>
      <p:sp>
        <p:nvSpPr>
          <p:cNvPr id="21509" name="Line 2"/>
          <p:cNvSpPr>
            <a:spLocks noChangeShapeType="1"/>
          </p:cNvSpPr>
          <p:nvPr/>
        </p:nvSpPr>
        <p:spPr bwMode="auto">
          <a:xfrm>
            <a:off x="1135063" y="5826125"/>
            <a:ext cx="6477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0" name="Text Box 4"/>
          <p:cNvSpPr txBox="1">
            <a:spLocks noChangeArrowheads="1"/>
          </p:cNvSpPr>
          <p:nvPr/>
        </p:nvSpPr>
        <p:spPr bwMode="auto">
          <a:xfrm>
            <a:off x="7419975" y="5826125"/>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(units/yr)</a:t>
            </a:r>
          </a:p>
        </p:txBody>
      </p:sp>
      <p:sp>
        <p:nvSpPr>
          <p:cNvPr id="21511" name="Freeform 6"/>
          <p:cNvSpPr>
            <a:spLocks/>
          </p:cNvSpPr>
          <p:nvPr/>
        </p:nvSpPr>
        <p:spPr bwMode="auto">
          <a:xfrm>
            <a:off x="1135063" y="2016125"/>
            <a:ext cx="5562600" cy="3810000"/>
          </a:xfrm>
          <a:custGeom>
            <a:avLst/>
            <a:gdLst>
              <a:gd name="T0" fmla="*/ 0 w 3408"/>
              <a:gd name="T1" fmla="*/ 2147483647 h 1536"/>
              <a:gd name="T2" fmla="*/ 2147483647 w 3408"/>
              <a:gd name="T3" fmla="*/ 2147483647 h 1536"/>
              <a:gd name="T4" fmla="*/ 2147483647 w 3408"/>
              <a:gd name="T5" fmla="*/ 2147483647 h 1536"/>
              <a:gd name="T6" fmla="*/ 2147483647 w 3408"/>
              <a:gd name="T7" fmla="*/ 2147483647 h 1536"/>
              <a:gd name="T8" fmla="*/ 2147483647 w 3408"/>
              <a:gd name="T9" fmla="*/ 0 h 1536"/>
              <a:gd name="T10" fmla="*/ 0 60000 65536"/>
              <a:gd name="T11" fmla="*/ 0 60000 65536"/>
              <a:gd name="T12" fmla="*/ 0 60000 65536"/>
              <a:gd name="T13" fmla="*/ 0 60000 65536"/>
              <a:gd name="T14" fmla="*/ 0 60000 65536"/>
              <a:gd name="T15" fmla="*/ 0 w 3408"/>
              <a:gd name="T16" fmla="*/ 0 h 1536"/>
              <a:gd name="T17" fmla="*/ 3408 w 3408"/>
              <a:gd name="T18" fmla="*/ 1536 h 1536"/>
            </a:gdLst>
            <a:ahLst/>
            <a:cxnLst>
              <a:cxn ang="T10">
                <a:pos x="T0" y="T1"/>
              </a:cxn>
              <a:cxn ang="T11">
                <a:pos x="T2" y="T3"/>
              </a:cxn>
              <a:cxn ang="T12">
                <a:pos x="T4" y="T5"/>
              </a:cxn>
              <a:cxn ang="T13">
                <a:pos x="T6" y="T7"/>
              </a:cxn>
              <a:cxn ang="T14">
                <a:pos x="T8" y="T9"/>
              </a:cxn>
            </a:cxnLst>
            <a:rect l="T15" t="T16" r="T17" b="T18"/>
            <a:pathLst>
              <a:path w="3408" h="1536">
                <a:moveTo>
                  <a:pt x="0" y="1536"/>
                </a:moveTo>
                <a:cubicBezTo>
                  <a:pt x="4" y="1388"/>
                  <a:pt x="8" y="1240"/>
                  <a:pt x="144" y="1104"/>
                </a:cubicBezTo>
                <a:cubicBezTo>
                  <a:pt x="280" y="968"/>
                  <a:pt x="488" y="816"/>
                  <a:pt x="816" y="720"/>
                </a:cubicBezTo>
                <a:cubicBezTo>
                  <a:pt x="1144" y="624"/>
                  <a:pt x="1680" y="648"/>
                  <a:pt x="2112" y="528"/>
                </a:cubicBezTo>
                <a:cubicBezTo>
                  <a:pt x="2544" y="408"/>
                  <a:pt x="3192" y="88"/>
                  <a:pt x="3408"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2" name="Freeform 7"/>
          <p:cNvSpPr>
            <a:spLocks/>
          </p:cNvSpPr>
          <p:nvPr/>
        </p:nvSpPr>
        <p:spPr bwMode="auto">
          <a:xfrm>
            <a:off x="1135063" y="3387725"/>
            <a:ext cx="5638800" cy="2438400"/>
          </a:xfrm>
          <a:custGeom>
            <a:avLst/>
            <a:gdLst>
              <a:gd name="T0" fmla="*/ 0 w 3552"/>
              <a:gd name="T1" fmla="*/ 2147483647 h 1536"/>
              <a:gd name="T2" fmla="*/ 2147483647 w 3552"/>
              <a:gd name="T3" fmla="*/ 2147483647 h 1536"/>
              <a:gd name="T4" fmla="*/ 2147483647 w 3552"/>
              <a:gd name="T5" fmla="*/ 2147483647 h 1536"/>
              <a:gd name="T6" fmla="*/ 2147483647 w 3552"/>
              <a:gd name="T7" fmla="*/ 2147483647 h 1536"/>
              <a:gd name="T8" fmla="*/ 2147483647 w 3552"/>
              <a:gd name="T9" fmla="*/ 2147483647 h 1536"/>
              <a:gd name="T10" fmla="*/ 2147483647 w 3552"/>
              <a:gd name="T11" fmla="*/ 2147483647 h 1536"/>
              <a:gd name="T12" fmla="*/ 2147483647 w 3552"/>
              <a:gd name="T13" fmla="*/ 0 h 1536"/>
              <a:gd name="T14" fmla="*/ 0 60000 65536"/>
              <a:gd name="T15" fmla="*/ 0 60000 65536"/>
              <a:gd name="T16" fmla="*/ 0 60000 65536"/>
              <a:gd name="T17" fmla="*/ 0 60000 65536"/>
              <a:gd name="T18" fmla="*/ 0 60000 65536"/>
              <a:gd name="T19" fmla="*/ 0 60000 65536"/>
              <a:gd name="T20" fmla="*/ 0 60000 65536"/>
              <a:gd name="T21" fmla="*/ 0 w 3552"/>
              <a:gd name="T22" fmla="*/ 0 h 1536"/>
              <a:gd name="T23" fmla="*/ 3552 w 3552"/>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2" h="1536">
                <a:moveTo>
                  <a:pt x="0" y="1536"/>
                </a:moveTo>
                <a:cubicBezTo>
                  <a:pt x="0" y="1480"/>
                  <a:pt x="0" y="1424"/>
                  <a:pt x="48" y="1344"/>
                </a:cubicBezTo>
                <a:cubicBezTo>
                  <a:pt x="96" y="1264"/>
                  <a:pt x="168" y="1152"/>
                  <a:pt x="288" y="1056"/>
                </a:cubicBezTo>
                <a:cubicBezTo>
                  <a:pt x="408" y="960"/>
                  <a:pt x="528" y="840"/>
                  <a:pt x="768" y="768"/>
                </a:cubicBezTo>
                <a:cubicBezTo>
                  <a:pt x="1008" y="696"/>
                  <a:pt x="1456" y="664"/>
                  <a:pt x="1728" y="624"/>
                </a:cubicBezTo>
                <a:cubicBezTo>
                  <a:pt x="2000" y="584"/>
                  <a:pt x="2096" y="632"/>
                  <a:pt x="2400" y="528"/>
                </a:cubicBezTo>
                <a:cubicBezTo>
                  <a:pt x="2704" y="424"/>
                  <a:pt x="3360" y="88"/>
                  <a:pt x="3552"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3" name="Text Box 8"/>
          <p:cNvSpPr txBox="1">
            <a:spLocks noChangeArrowheads="1"/>
          </p:cNvSpPr>
          <p:nvPr/>
        </p:nvSpPr>
        <p:spPr bwMode="auto">
          <a:xfrm>
            <a:off x="6834188" y="3200400"/>
            <a:ext cx="1665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 </a:t>
            </a:r>
            <a:r>
              <a:rPr lang="en-GB" altLang="en-US" sz="2400" b="1" i="1">
                <a:latin typeface="Calibri" pitchFamily="34" charset="0"/>
              </a:rPr>
              <a:t>ante</a:t>
            </a:r>
            <a:endParaRPr lang="en-GB" altLang="en-US" sz="2400" b="1">
              <a:latin typeface="Calibri" pitchFamily="34" charset="0"/>
            </a:endParaRPr>
          </a:p>
        </p:txBody>
      </p:sp>
      <p:sp>
        <p:nvSpPr>
          <p:cNvPr id="21514" name="Text Box 9"/>
          <p:cNvSpPr txBox="1">
            <a:spLocks noChangeArrowheads="1"/>
          </p:cNvSpPr>
          <p:nvPr/>
        </p:nvSpPr>
        <p:spPr bwMode="auto">
          <a:xfrm>
            <a:off x="6757988" y="167640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 </a:t>
            </a:r>
            <a:r>
              <a:rPr lang="en-GB" altLang="en-US" sz="2400" b="1" i="1">
                <a:latin typeface="Calibri" pitchFamily="34" charset="0"/>
              </a:rPr>
              <a:t>post</a:t>
            </a:r>
            <a:endParaRPr lang="en-GB" altLang="en-US" sz="2400" b="1">
              <a:latin typeface="Calibri" pitchFamily="34" charset="0"/>
            </a:endParaRPr>
          </a:p>
        </p:txBody>
      </p:sp>
      <p:sp>
        <p:nvSpPr>
          <p:cNvPr id="423947" name="AutoShape 1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150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153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16" name="Picture 1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Picture 1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8" name="Picture 1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153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9" name="Text Box 17"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21520" name="Picture 1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1" name="Line 19"/>
          <p:cNvSpPr>
            <a:spLocks noChangeShapeType="1"/>
          </p:cNvSpPr>
          <p:nvPr/>
        </p:nvSpPr>
        <p:spPr bwMode="auto">
          <a:xfrm flipV="1">
            <a:off x="1135063" y="1250950"/>
            <a:ext cx="33337" cy="45751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2" name="Text Box 20"/>
          <p:cNvSpPr txBox="1">
            <a:spLocks noChangeArrowheads="1"/>
          </p:cNvSpPr>
          <p:nvPr/>
        </p:nvSpPr>
        <p:spPr bwMode="auto">
          <a:xfrm>
            <a:off x="1192213" y="1452563"/>
            <a:ext cx="1411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($/yr)</a:t>
            </a:r>
          </a:p>
        </p:txBody>
      </p:sp>
      <p:sp>
        <p:nvSpPr>
          <p:cNvPr id="423957" name="AutoShape 2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A Shift in the Total Cost Curve</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73E4A9-F299-4F51-8745-6AF56C1D965C}" type="slidenum">
              <a:rPr lang="en-US" altLang="en-US">
                <a:solidFill>
                  <a:srgbClr val="898989"/>
                </a:solidFill>
                <a:latin typeface="Calibri" pitchFamily="34" charset="0"/>
              </a:rPr>
              <a:pPr eaLnBrk="1" hangingPunct="1"/>
              <a:t>23</a:t>
            </a:fld>
            <a:endParaRPr lang="en-US" altLang="en-US">
              <a:solidFill>
                <a:srgbClr val="898989"/>
              </a:solidFill>
              <a:latin typeface="Calibri" pitchFamily="34" charset="0"/>
            </a:endParaRPr>
          </a:p>
        </p:txBody>
      </p:sp>
      <p:sp>
        <p:nvSpPr>
          <p:cNvPr id="22533" name="Line 2"/>
          <p:cNvSpPr>
            <a:spLocks noChangeShapeType="1"/>
          </p:cNvSpPr>
          <p:nvPr/>
        </p:nvSpPr>
        <p:spPr bwMode="auto">
          <a:xfrm>
            <a:off x="1143000" y="5791200"/>
            <a:ext cx="6477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34" name="Text Box 4"/>
          <p:cNvSpPr txBox="1">
            <a:spLocks noChangeArrowheads="1"/>
          </p:cNvSpPr>
          <p:nvPr/>
        </p:nvSpPr>
        <p:spPr bwMode="auto">
          <a:xfrm>
            <a:off x="7427913" y="579120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(units/yr)</a:t>
            </a:r>
          </a:p>
        </p:txBody>
      </p:sp>
      <p:sp>
        <p:nvSpPr>
          <p:cNvPr id="22535" name="Freeform 6"/>
          <p:cNvSpPr>
            <a:spLocks/>
          </p:cNvSpPr>
          <p:nvPr/>
        </p:nvSpPr>
        <p:spPr bwMode="auto">
          <a:xfrm>
            <a:off x="1143000" y="1981200"/>
            <a:ext cx="5562600" cy="3810000"/>
          </a:xfrm>
          <a:custGeom>
            <a:avLst/>
            <a:gdLst>
              <a:gd name="T0" fmla="*/ 0 w 3408"/>
              <a:gd name="T1" fmla="*/ 2147483647 h 1536"/>
              <a:gd name="T2" fmla="*/ 2147483647 w 3408"/>
              <a:gd name="T3" fmla="*/ 2147483647 h 1536"/>
              <a:gd name="T4" fmla="*/ 2147483647 w 3408"/>
              <a:gd name="T5" fmla="*/ 2147483647 h 1536"/>
              <a:gd name="T6" fmla="*/ 2147483647 w 3408"/>
              <a:gd name="T7" fmla="*/ 2147483647 h 1536"/>
              <a:gd name="T8" fmla="*/ 2147483647 w 3408"/>
              <a:gd name="T9" fmla="*/ 0 h 1536"/>
              <a:gd name="T10" fmla="*/ 0 60000 65536"/>
              <a:gd name="T11" fmla="*/ 0 60000 65536"/>
              <a:gd name="T12" fmla="*/ 0 60000 65536"/>
              <a:gd name="T13" fmla="*/ 0 60000 65536"/>
              <a:gd name="T14" fmla="*/ 0 60000 65536"/>
              <a:gd name="T15" fmla="*/ 0 w 3408"/>
              <a:gd name="T16" fmla="*/ 0 h 1536"/>
              <a:gd name="T17" fmla="*/ 3408 w 3408"/>
              <a:gd name="T18" fmla="*/ 1536 h 1536"/>
            </a:gdLst>
            <a:ahLst/>
            <a:cxnLst>
              <a:cxn ang="T10">
                <a:pos x="T0" y="T1"/>
              </a:cxn>
              <a:cxn ang="T11">
                <a:pos x="T2" y="T3"/>
              </a:cxn>
              <a:cxn ang="T12">
                <a:pos x="T4" y="T5"/>
              </a:cxn>
              <a:cxn ang="T13">
                <a:pos x="T6" y="T7"/>
              </a:cxn>
              <a:cxn ang="T14">
                <a:pos x="T8" y="T9"/>
              </a:cxn>
            </a:cxnLst>
            <a:rect l="T15" t="T16" r="T17" b="T18"/>
            <a:pathLst>
              <a:path w="3408" h="1536">
                <a:moveTo>
                  <a:pt x="0" y="1536"/>
                </a:moveTo>
                <a:cubicBezTo>
                  <a:pt x="4" y="1388"/>
                  <a:pt x="8" y="1240"/>
                  <a:pt x="144" y="1104"/>
                </a:cubicBezTo>
                <a:cubicBezTo>
                  <a:pt x="280" y="968"/>
                  <a:pt x="488" y="816"/>
                  <a:pt x="816" y="720"/>
                </a:cubicBezTo>
                <a:cubicBezTo>
                  <a:pt x="1144" y="624"/>
                  <a:pt x="1680" y="648"/>
                  <a:pt x="2112" y="528"/>
                </a:cubicBezTo>
                <a:cubicBezTo>
                  <a:pt x="2544" y="408"/>
                  <a:pt x="3192" y="88"/>
                  <a:pt x="3408"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36" name="Freeform 7"/>
          <p:cNvSpPr>
            <a:spLocks/>
          </p:cNvSpPr>
          <p:nvPr/>
        </p:nvSpPr>
        <p:spPr bwMode="auto">
          <a:xfrm>
            <a:off x="1143000" y="3352800"/>
            <a:ext cx="5638800" cy="2438400"/>
          </a:xfrm>
          <a:custGeom>
            <a:avLst/>
            <a:gdLst>
              <a:gd name="T0" fmla="*/ 0 w 3552"/>
              <a:gd name="T1" fmla="*/ 2147483647 h 1536"/>
              <a:gd name="T2" fmla="*/ 2147483647 w 3552"/>
              <a:gd name="T3" fmla="*/ 2147483647 h 1536"/>
              <a:gd name="T4" fmla="*/ 2147483647 w 3552"/>
              <a:gd name="T5" fmla="*/ 2147483647 h 1536"/>
              <a:gd name="T6" fmla="*/ 2147483647 w 3552"/>
              <a:gd name="T7" fmla="*/ 2147483647 h 1536"/>
              <a:gd name="T8" fmla="*/ 2147483647 w 3552"/>
              <a:gd name="T9" fmla="*/ 2147483647 h 1536"/>
              <a:gd name="T10" fmla="*/ 2147483647 w 3552"/>
              <a:gd name="T11" fmla="*/ 2147483647 h 1536"/>
              <a:gd name="T12" fmla="*/ 2147483647 w 3552"/>
              <a:gd name="T13" fmla="*/ 0 h 1536"/>
              <a:gd name="T14" fmla="*/ 0 60000 65536"/>
              <a:gd name="T15" fmla="*/ 0 60000 65536"/>
              <a:gd name="T16" fmla="*/ 0 60000 65536"/>
              <a:gd name="T17" fmla="*/ 0 60000 65536"/>
              <a:gd name="T18" fmla="*/ 0 60000 65536"/>
              <a:gd name="T19" fmla="*/ 0 60000 65536"/>
              <a:gd name="T20" fmla="*/ 0 60000 65536"/>
              <a:gd name="T21" fmla="*/ 0 w 3552"/>
              <a:gd name="T22" fmla="*/ 0 h 1536"/>
              <a:gd name="T23" fmla="*/ 3552 w 3552"/>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2" h="1536">
                <a:moveTo>
                  <a:pt x="0" y="1536"/>
                </a:moveTo>
                <a:cubicBezTo>
                  <a:pt x="0" y="1480"/>
                  <a:pt x="0" y="1424"/>
                  <a:pt x="48" y="1344"/>
                </a:cubicBezTo>
                <a:cubicBezTo>
                  <a:pt x="96" y="1264"/>
                  <a:pt x="168" y="1152"/>
                  <a:pt x="288" y="1056"/>
                </a:cubicBezTo>
                <a:cubicBezTo>
                  <a:pt x="408" y="960"/>
                  <a:pt x="528" y="840"/>
                  <a:pt x="768" y="768"/>
                </a:cubicBezTo>
                <a:cubicBezTo>
                  <a:pt x="1008" y="696"/>
                  <a:pt x="1456" y="664"/>
                  <a:pt x="1728" y="624"/>
                </a:cubicBezTo>
                <a:cubicBezTo>
                  <a:pt x="2000" y="584"/>
                  <a:pt x="2096" y="632"/>
                  <a:pt x="2400" y="528"/>
                </a:cubicBezTo>
                <a:cubicBezTo>
                  <a:pt x="2704" y="424"/>
                  <a:pt x="3360" y="88"/>
                  <a:pt x="3552"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37" name="Text Box 8"/>
          <p:cNvSpPr txBox="1">
            <a:spLocks noChangeArrowheads="1"/>
          </p:cNvSpPr>
          <p:nvPr/>
        </p:nvSpPr>
        <p:spPr bwMode="auto">
          <a:xfrm>
            <a:off x="6842125" y="3165475"/>
            <a:ext cx="1665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 </a:t>
            </a:r>
            <a:r>
              <a:rPr lang="en-GB" altLang="en-US" sz="2400" b="1" i="1">
                <a:latin typeface="Calibri" pitchFamily="34" charset="0"/>
              </a:rPr>
              <a:t>ante</a:t>
            </a:r>
            <a:endParaRPr lang="en-GB" altLang="en-US" sz="2400" b="1">
              <a:latin typeface="Calibri" pitchFamily="34" charset="0"/>
            </a:endParaRPr>
          </a:p>
        </p:txBody>
      </p:sp>
      <p:sp>
        <p:nvSpPr>
          <p:cNvPr id="22538" name="Text Box 9"/>
          <p:cNvSpPr txBox="1">
            <a:spLocks noChangeArrowheads="1"/>
          </p:cNvSpPr>
          <p:nvPr/>
        </p:nvSpPr>
        <p:spPr bwMode="auto">
          <a:xfrm>
            <a:off x="6765925" y="16414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 </a:t>
            </a:r>
            <a:r>
              <a:rPr lang="en-GB" altLang="en-US" sz="2400" b="1" i="1">
                <a:latin typeface="Calibri" pitchFamily="34" charset="0"/>
              </a:rPr>
              <a:t>post</a:t>
            </a:r>
            <a:endParaRPr lang="en-GB" altLang="en-US" sz="2400" b="1">
              <a:latin typeface="Calibri" pitchFamily="34" charset="0"/>
            </a:endParaRPr>
          </a:p>
        </p:txBody>
      </p:sp>
      <p:sp>
        <p:nvSpPr>
          <p:cNvPr id="22539" name="Line 10"/>
          <p:cNvSpPr>
            <a:spLocks noChangeShapeType="1"/>
          </p:cNvSpPr>
          <p:nvPr/>
        </p:nvSpPr>
        <p:spPr bwMode="auto">
          <a:xfrm flipH="1">
            <a:off x="1143000" y="4419600"/>
            <a:ext cx="2362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0" name="Text Box 11"/>
          <p:cNvSpPr txBox="1">
            <a:spLocks noChangeArrowheads="1"/>
          </p:cNvSpPr>
          <p:nvPr/>
        </p:nvSpPr>
        <p:spPr bwMode="auto">
          <a:xfrm>
            <a:off x="457200" y="4114800"/>
            <a:ext cx="70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endParaRPr lang="en-GB" altLang="en-US" sz="2400" b="1">
              <a:latin typeface="Calibri" pitchFamily="34" charset="0"/>
            </a:endParaRPr>
          </a:p>
        </p:txBody>
      </p:sp>
      <p:sp>
        <p:nvSpPr>
          <p:cNvPr id="424973" name="AutoShape 1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253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255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42" name="Picture 1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1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4" name="Picture 1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255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5" name="Text Box 19"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22546" name="Picture 2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7" name="Line 21"/>
          <p:cNvSpPr>
            <a:spLocks noChangeShapeType="1"/>
          </p:cNvSpPr>
          <p:nvPr/>
        </p:nvSpPr>
        <p:spPr bwMode="auto">
          <a:xfrm flipV="1">
            <a:off x="1135063" y="1250950"/>
            <a:ext cx="33337" cy="45751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8" name="Text Box 22"/>
          <p:cNvSpPr txBox="1">
            <a:spLocks noChangeArrowheads="1"/>
          </p:cNvSpPr>
          <p:nvPr/>
        </p:nvSpPr>
        <p:spPr bwMode="auto">
          <a:xfrm>
            <a:off x="1192213" y="1452563"/>
            <a:ext cx="1411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($/yr)</a:t>
            </a:r>
          </a:p>
        </p:txBody>
      </p:sp>
      <p:sp>
        <p:nvSpPr>
          <p:cNvPr id="424983" name="AutoShape 2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A Shift in the Total Cost Curve</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294B229-94C7-451B-B67C-B1EA4D756F35}" type="slidenum">
              <a:rPr lang="en-US" altLang="en-US">
                <a:solidFill>
                  <a:srgbClr val="898989"/>
                </a:solidFill>
                <a:latin typeface="Calibri" pitchFamily="34" charset="0"/>
              </a:rPr>
              <a:pPr eaLnBrk="1" hangingPunct="1"/>
              <a:t>24</a:t>
            </a:fld>
            <a:endParaRPr lang="en-US" altLang="en-US">
              <a:solidFill>
                <a:srgbClr val="898989"/>
              </a:solidFill>
              <a:latin typeface="Calibri" pitchFamily="34" charset="0"/>
            </a:endParaRPr>
          </a:p>
        </p:txBody>
      </p:sp>
      <p:sp>
        <p:nvSpPr>
          <p:cNvPr id="23557" name="Line 2"/>
          <p:cNvSpPr>
            <a:spLocks noChangeShapeType="1"/>
          </p:cNvSpPr>
          <p:nvPr/>
        </p:nvSpPr>
        <p:spPr bwMode="auto">
          <a:xfrm>
            <a:off x="1135063" y="5826125"/>
            <a:ext cx="6477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58" name="Text Box 4"/>
          <p:cNvSpPr txBox="1">
            <a:spLocks noChangeArrowheads="1"/>
          </p:cNvSpPr>
          <p:nvPr/>
        </p:nvSpPr>
        <p:spPr bwMode="auto">
          <a:xfrm>
            <a:off x="7419975" y="5826125"/>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(units/yr)</a:t>
            </a:r>
          </a:p>
        </p:txBody>
      </p:sp>
      <p:sp>
        <p:nvSpPr>
          <p:cNvPr id="23559" name="Freeform 6"/>
          <p:cNvSpPr>
            <a:spLocks/>
          </p:cNvSpPr>
          <p:nvPr/>
        </p:nvSpPr>
        <p:spPr bwMode="auto">
          <a:xfrm>
            <a:off x="1135063" y="2016125"/>
            <a:ext cx="5562600" cy="3810000"/>
          </a:xfrm>
          <a:custGeom>
            <a:avLst/>
            <a:gdLst>
              <a:gd name="T0" fmla="*/ 0 w 3408"/>
              <a:gd name="T1" fmla="*/ 2147483647 h 1536"/>
              <a:gd name="T2" fmla="*/ 2147483647 w 3408"/>
              <a:gd name="T3" fmla="*/ 2147483647 h 1536"/>
              <a:gd name="T4" fmla="*/ 2147483647 w 3408"/>
              <a:gd name="T5" fmla="*/ 2147483647 h 1536"/>
              <a:gd name="T6" fmla="*/ 2147483647 w 3408"/>
              <a:gd name="T7" fmla="*/ 2147483647 h 1536"/>
              <a:gd name="T8" fmla="*/ 2147483647 w 3408"/>
              <a:gd name="T9" fmla="*/ 0 h 1536"/>
              <a:gd name="T10" fmla="*/ 0 60000 65536"/>
              <a:gd name="T11" fmla="*/ 0 60000 65536"/>
              <a:gd name="T12" fmla="*/ 0 60000 65536"/>
              <a:gd name="T13" fmla="*/ 0 60000 65536"/>
              <a:gd name="T14" fmla="*/ 0 60000 65536"/>
              <a:gd name="T15" fmla="*/ 0 w 3408"/>
              <a:gd name="T16" fmla="*/ 0 h 1536"/>
              <a:gd name="T17" fmla="*/ 3408 w 3408"/>
              <a:gd name="T18" fmla="*/ 1536 h 1536"/>
            </a:gdLst>
            <a:ahLst/>
            <a:cxnLst>
              <a:cxn ang="T10">
                <a:pos x="T0" y="T1"/>
              </a:cxn>
              <a:cxn ang="T11">
                <a:pos x="T2" y="T3"/>
              </a:cxn>
              <a:cxn ang="T12">
                <a:pos x="T4" y="T5"/>
              </a:cxn>
              <a:cxn ang="T13">
                <a:pos x="T6" y="T7"/>
              </a:cxn>
              <a:cxn ang="T14">
                <a:pos x="T8" y="T9"/>
              </a:cxn>
            </a:cxnLst>
            <a:rect l="T15" t="T16" r="T17" b="T18"/>
            <a:pathLst>
              <a:path w="3408" h="1536">
                <a:moveTo>
                  <a:pt x="0" y="1536"/>
                </a:moveTo>
                <a:cubicBezTo>
                  <a:pt x="4" y="1388"/>
                  <a:pt x="8" y="1240"/>
                  <a:pt x="144" y="1104"/>
                </a:cubicBezTo>
                <a:cubicBezTo>
                  <a:pt x="280" y="968"/>
                  <a:pt x="488" y="816"/>
                  <a:pt x="816" y="720"/>
                </a:cubicBezTo>
                <a:cubicBezTo>
                  <a:pt x="1144" y="624"/>
                  <a:pt x="1680" y="648"/>
                  <a:pt x="2112" y="528"/>
                </a:cubicBezTo>
                <a:cubicBezTo>
                  <a:pt x="2544" y="408"/>
                  <a:pt x="3192" y="88"/>
                  <a:pt x="3408"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60" name="Freeform 7"/>
          <p:cNvSpPr>
            <a:spLocks/>
          </p:cNvSpPr>
          <p:nvPr/>
        </p:nvSpPr>
        <p:spPr bwMode="auto">
          <a:xfrm>
            <a:off x="1135063" y="3387725"/>
            <a:ext cx="5638800" cy="2438400"/>
          </a:xfrm>
          <a:custGeom>
            <a:avLst/>
            <a:gdLst>
              <a:gd name="T0" fmla="*/ 0 w 3552"/>
              <a:gd name="T1" fmla="*/ 2147483647 h 1536"/>
              <a:gd name="T2" fmla="*/ 2147483647 w 3552"/>
              <a:gd name="T3" fmla="*/ 2147483647 h 1536"/>
              <a:gd name="T4" fmla="*/ 2147483647 w 3552"/>
              <a:gd name="T5" fmla="*/ 2147483647 h 1536"/>
              <a:gd name="T6" fmla="*/ 2147483647 w 3552"/>
              <a:gd name="T7" fmla="*/ 2147483647 h 1536"/>
              <a:gd name="T8" fmla="*/ 2147483647 w 3552"/>
              <a:gd name="T9" fmla="*/ 2147483647 h 1536"/>
              <a:gd name="T10" fmla="*/ 2147483647 w 3552"/>
              <a:gd name="T11" fmla="*/ 2147483647 h 1536"/>
              <a:gd name="T12" fmla="*/ 2147483647 w 3552"/>
              <a:gd name="T13" fmla="*/ 0 h 1536"/>
              <a:gd name="T14" fmla="*/ 0 60000 65536"/>
              <a:gd name="T15" fmla="*/ 0 60000 65536"/>
              <a:gd name="T16" fmla="*/ 0 60000 65536"/>
              <a:gd name="T17" fmla="*/ 0 60000 65536"/>
              <a:gd name="T18" fmla="*/ 0 60000 65536"/>
              <a:gd name="T19" fmla="*/ 0 60000 65536"/>
              <a:gd name="T20" fmla="*/ 0 60000 65536"/>
              <a:gd name="T21" fmla="*/ 0 w 3552"/>
              <a:gd name="T22" fmla="*/ 0 h 1536"/>
              <a:gd name="T23" fmla="*/ 3552 w 3552"/>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2" h="1536">
                <a:moveTo>
                  <a:pt x="0" y="1536"/>
                </a:moveTo>
                <a:cubicBezTo>
                  <a:pt x="0" y="1480"/>
                  <a:pt x="0" y="1424"/>
                  <a:pt x="48" y="1344"/>
                </a:cubicBezTo>
                <a:cubicBezTo>
                  <a:pt x="96" y="1264"/>
                  <a:pt x="168" y="1152"/>
                  <a:pt x="288" y="1056"/>
                </a:cubicBezTo>
                <a:cubicBezTo>
                  <a:pt x="408" y="960"/>
                  <a:pt x="528" y="840"/>
                  <a:pt x="768" y="768"/>
                </a:cubicBezTo>
                <a:cubicBezTo>
                  <a:pt x="1008" y="696"/>
                  <a:pt x="1456" y="664"/>
                  <a:pt x="1728" y="624"/>
                </a:cubicBezTo>
                <a:cubicBezTo>
                  <a:pt x="2000" y="584"/>
                  <a:pt x="2096" y="632"/>
                  <a:pt x="2400" y="528"/>
                </a:cubicBezTo>
                <a:cubicBezTo>
                  <a:pt x="2704" y="424"/>
                  <a:pt x="3360" y="88"/>
                  <a:pt x="3552"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61" name="Text Box 8"/>
          <p:cNvSpPr txBox="1">
            <a:spLocks noChangeArrowheads="1"/>
          </p:cNvSpPr>
          <p:nvPr/>
        </p:nvSpPr>
        <p:spPr bwMode="auto">
          <a:xfrm>
            <a:off x="6834188" y="3200400"/>
            <a:ext cx="1665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 </a:t>
            </a:r>
            <a:r>
              <a:rPr lang="en-GB" altLang="en-US" sz="2400" b="1" i="1">
                <a:latin typeface="Calibri" pitchFamily="34" charset="0"/>
              </a:rPr>
              <a:t>ante</a:t>
            </a:r>
            <a:endParaRPr lang="en-GB" altLang="en-US" sz="2400" b="1">
              <a:latin typeface="Calibri" pitchFamily="34" charset="0"/>
            </a:endParaRPr>
          </a:p>
        </p:txBody>
      </p:sp>
      <p:sp>
        <p:nvSpPr>
          <p:cNvPr id="23562" name="Text Box 9"/>
          <p:cNvSpPr txBox="1">
            <a:spLocks noChangeArrowheads="1"/>
          </p:cNvSpPr>
          <p:nvPr/>
        </p:nvSpPr>
        <p:spPr bwMode="auto">
          <a:xfrm>
            <a:off x="6757988" y="167640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 </a:t>
            </a:r>
            <a:r>
              <a:rPr lang="en-GB" altLang="en-US" sz="2400" b="1" i="1">
                <a:latin typeface="Calibri" pitchFamily="34" charset="0"/>
              </a:rPr>
              <a:t>post</a:t>
            </a:r>
            <a:endParaRPr lang="en-GB" altLang="en-US" sz="2400" b="1">
              <a:latin typeface="Calibri" pitchFamily="34" charset="0"/>
            </a:endParaRPr>
          </a:p>
        </p:txBody>
      </p:sp>
      <p:sp>
        <p:nvSpPr>
          <p:cNvPr id="23563" name="Line 10"/>
          <p:cNvSpPr>
            <a:spLocks noChangeShapeType="1"/>
          </p:cNvSpPr>
          <p:nvPr/>
        </p:nvSpPr>
        <p:spPr bwMode="auto">
          <a:xfrm flipV="1">
            <a:off x="3497263" y="3616325"/>
            <a:ext cx="0" cy="2209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4" name="Text Box 11"/>
          <p:cNvSpPr txBox="1">
            <a:spLocks noChangeArrowheads="1"/>
          </p:cNvSpPr>
          <p:nvPr/>
        </p:nvSpPr>
        <p:spPr bwMode="auto">
          <a:xfrm>
            <a:off x="3328988" y="5867400"/>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endParaRPr lang="en-GB" altLang="en-US" sz="2400" b="1">
              <a:latin typeface="Calibri" pitchFamily="34" charset="0"/>
            </a:endParaRPr>
          </a:p>
        </p:txBody>
      </p:sp>
      <p:sp>
        <p:nvSpPr>
          <p:cNvPr id="23565" name="Line 12"/>
          <p:cNvSpPr>
            <a:spLocks noChangeShapeType="1"/>
          </p:cNvSpPr>
          <p:nvPr/>
        </p:nvSpPr>
        <p:spPr bwMode="auto">
          <a:xfrm flipH="1">
            <a:off x="1135063" y="3616325"/>
            <a:ext cx="2362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6" name="Line 13"/>
          <p:cNvSpPr>
            <a:spLocks noChangeShapeType="1"/>
          </p:cNvSpPr>
          <p:nvPr/>
        </p:nvSpPr>
        <p:spPr bwMode="auto">
          <a:xfrm flipH="1">
            <a:off x="1135063" y="4454525"/>
            <a:ext cx="2362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7" name="Text Box 14"/>
          <p:cNvSpPr txBox="1">
            <a:spLocks noChangeArrowheads="1"/>
          </p:cNvSpPr>
          <p:nvPr/>
        </p:nvSpPr>
        <p:spPr bwMode="auto">
          <a:xfrm>
            <a:off x="433388" y="3352800"/>
            <a:ext cx="709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1</a:t>
            </a:r>
            <a:endParaRPr lang="en-GB" altLang="en-US" sz="2400" b="1">
              <a:latin typeface="Calibri" pitchFamily="34" charset="0"/>
            </a:endParaRPr>
          </a:p>
        </p:txBody>
      </p:sp>
      <p:sp>
        <p:nvSpPr>
          <p:cNvPr id="23568" name="Text Box 15"/>
          <p:cNvSpPr txBox="1">
            <a:spLocks noChangeArrowheads="1"/>
          </p:cNvSpPr>
          <p:nvPr/>
        </p:nvSpPr>
        <p:spPr bwMode="auto">
          <a:xfrm>
            <a:off x="449263" y="4149725"/>
            <a:ext cx="709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endParaRPr lang="en-GB" altLang="en-US" sz="2400" b="1">
              <a:latin typeface="Calibri" pitchFamily="34" charset="0"/>
            </a:endParaRPr>
          </a:p>
        </p:txBody>
      </p:sp>
      <p:sp>
        <p:nvSpPr>
          <p:cNvPr id="426001" name="AutoShape 17"/>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355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358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70" name="Picture 19"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1" name="Picture 20"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2" name="Picture 21"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358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3" name="Text Box 23"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23574" name="Picture 24"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5" name="Line 25"/>
          <p:cNvSpPr>
            <a:spLocks noChangeShapeType="1"/>
          </p:cNvSpPr>
          <p:nvPr/>
        </p:nvSpPr>
        <p:spPr bwMode="auto">
          <a:xfrm flipV="1">
            <a:off x="1135063" y="1250950"/>
            <a:ext cx="33337" cy="45751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6" name="Text Box 26"/>
          <p:cNvSpPr txBox="1">
            <a:spLocks noChangeArrowheads="1"/>
          </p:cNvSpPr>
          <p:nvPr/>
        </p:nvSpPr>
        <p:spPr bwMode="auto">
          <a:xfrm>
            <a:off x="1192213" y="1452563"/>
            <a:ext cx="1411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($/yr)</a:t>
            </a:r>
          </a:p>
        </p:txBody>
      </p:sp>
      <p:sp>
        <p:nvSpPr>
          <p:cNvPr id="426011" name="AutoShape 27"/>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 Shift in the Total Cost Curve</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431ABC-5AE5-4B88-A4EC-1C5531E0CBDA}" type="slidenum">
              <a:rPr lang="en-US" altLang="en-US">
                <a:solidFill>
                  <a:srgbClr val="898989"/>
                </a:solidFill>
                <a:latin typeface="Calibri" pitchFamily="34" charset="0"/>
              </a:rPr>
              <a:pPr eaLnBrk="1" hangingPunct="1"/>
              <a:t>25</a:t>
            </a:fld>
            <a:endParaRPr lang="en-US" altLang="en-US">
              <a:solidFill>
                <a:srgbClr val="898989"/>
              </a:solidFill>
              <a:latin typeface="Calibri" pitchFamily="34" charset="0"/>
            </a:endParaRPr>
          </a:p>
        </p:txBody>
      </p:sp>
      <p:sp>
        <p:nvSpPr>
          <p:cNvPr id="427011"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457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459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57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459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5" name="Text Box 9"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2458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7019" name="Rectangle 11"/>
          <p:cNvSpPr>
            <a:spLocks noChangeArrowheads="1"/>
          </p:cNvSpPr>
          <p:nvPr/>
        </p:nvSpPr>
        <p:spPr bwMode="auto">
          <a:xfrm>
            <a:off x="2146300" y="2493963"/>
            <a:ext cx="5175250" cy="1570037"/>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ts val="0"/>
              </a:spcBef>
              <a:spcAft>
                <a:spcPts val="0"/>
              </a:spcAft>
              <a:defRPr/>
            </a:pPr>
            <a:r>
              <a:rPr lang="en-US" sz="3200" dirty="0">
                <a:latin typeface="+mn-lt"/>
              </a:rPr>
              <a:t>How does the total cost curve shift if all input prices rise </a:t>
            </a:r>
            <a:r>
              <a:rPr lang="en-US" sz="3200" i="1" dirty="0">
                <a:latin typeface="+mn-lt"/>
              </a:rPr>
              <a:t>(the same amount)?</a:t>
            </a:r>
            <a:r>
              <a:rPr lang="en-US" sz="3200" dirty="0">
                <a:latin typeface="+mn-lt"/>
              </a:rPr>
              <a:t>  </a:t>
            </a:r>
          </a:p>
        </p:txBody>
      </p:sp>
      <p:sp>
        <p:nvSpPr>
          <p:cNvPr id="427020"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Input Price Changes</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89768CD-FB48-45C6-9956-6BDFA5B8B7E4}" type="slidenum">
              <a:rPr lang="en-US" altLang="en-US">
                <a:solidFill>
                  <a:srgbClr val="898989"/>
                </a:solidFill>
                <a:latin typeface="Calibri" pitchFamily="34" charset="0"/>
              </a:rPr>
              <a:pPr eaLnBrk="1" hangingPunct="1"/>
              <a:t>26</a:t>
            </a:fld>
            <a:endParaRPr lang="en-US" altLang="en-US">
              <a:solidFill>
                <a:srgbClr val="898989"/>
              </a:solidFill>
              <a:latin typeface="Calibri" pitchFamily="34" charset="0"/>
            </a:endParaRPr>
          </a:p>
        </p:txBody>
      </p:sp>
      <p:sp>
        <p:nvSpPr>
          <p:cNvPr id="431123" name="AutoShape 1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560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562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5606" name="Picture 21"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22"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23"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562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Text Box 25"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25610" name="Picture 26"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1134" name="AutoShape 30"/>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All Input </a:t>
            </a:r>
            <a:r>
              <a:rPr lang="en-US" altLang="en-US" sz="4000" b="1" dirty="0" smtClean="0">
                <a:solidFill>
                  <a:srgbClr val="000066"/>
                </a:solidFill>
                <a:latin typeface="Calibri" pitchFamily="34" charset="0"/>
              </a:rPr>
              <a:t>Prices Change equally</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9" name="Content Placeholder 2"/>
          <p:cNvSpPr txBox="1">
            <a:spLocks/>
          </p:cNvSpPr>
          <p:nvPr/>
        </p:nvSpPr>
        <p:spPr>
          <a:xfrm>
            <a:off x="5257800" y="1600200"/>
            <a:ext cx="3581400" cy="4495800"/>
          </a:xfrm>
          <a:prstGeom prst="rect">
            <a:avLst/>
          </a:prstGeom>
        </p:spPr>
        <p:txBody>
          <a:bodyPr/>
          <a:lstStyle/>
          <a:p>
            <a:pPr marL="342900">
              <a:spcBef>
                <a:spcPct val="20000"/>
              </a:spcBef>
              <a:defRPr/>
            </a:pPr>
            <a:r>
              <a:rPr lang="en-US" sz="2800" dirty="0">
                <a:latin typeface="+mn-lt"/>
              </a:rPr>
              <a:t>Price of input increases proportionately by 10%. Cost minimization input stays same, slope of isoquant is unchanged.  TC curve shifts up by the same 10 percent</a:t>
            </a:r>
          </a:p>
        </p:txBody>
      </p:sp>
      <p:pic>
        <p:nvPicPr>
          <p:cNvPr id="25613"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1066800"/>
            <a:ext cx="457676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9AEF6D-EF13-48B3-B9FE-E92CFC07BCB2}" type="slidenum">
              <a:rPr lang="en-US" altLang="en-US">
                <a:solidFill>
                  <a:srgbClr val="898989"/>
                </a:solidFill>
                <a:latin typeface="Calibri" pitchFamily="34" charset="0"/>
              </a:rPr>
              <a:pPr eaLnBrk="1" hangingPunct="1"/>
              <a:t>27</a:t>
            </a:fld>
            <a:endParaRPr lang="en-US" altLang="en-US">
              <a:solidFill>
                <a:srgbClr val="898989"/>
              </a:solidFill>
              <a:latin typeface="Calibri" pitchFamily="34" charset="0"/>
            </a:endParaRPr>
          </a:p>
        </p:txBody>
      </p:sp>
      <p:sp>
        <p:nvSpPr>
          <p:cNvPr id="433157"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66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664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630"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664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Text Box 11"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26634"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3165"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Average Cost Function</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433166" name="Rectangle 14"/>
          <p:cNvSpPr>
            <a:spLocks noChangeArrowheads="1"/>
          </p:cNvSpPr>
          <p:nvPr/>
        </p:nvSpPr>
        <p:spPr bwMode="auto">
          <a:xfrm>
            <a:off x="2271713" y="2024063"/>
            <a:ext cx="4572000" cy="30130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i="1" u="sng">
                <a:solidFill>
                  <a:srgbClr val="000066"/>
                </a:solidFill>
                <a:latin typeface="Calibri" pitchFamily="34" charset="0"/>
              </a:rPr>
              <a:t>Definition:</a:t>
            </a:r>
            <a:r>
              <a:rPr lang="en-US" altLang="en-US" sz="2400">
                <a:latin typeface="Calibri" pitchFamily="34" charset="0"/>
              </a:rPr>
              <a:t>  The </a:t>
            </a:r>
            <a:r>
              <a:rPr lang="en-US" altLang="en-US" sz="2400" b="1">
                <a:latin typeface="Calibri" pitchFamily="34" charset="0"/>
              </a:rPr>
              <a:t>long run average cost function</a:t>
            </a:r>
            <a:r>
              <a:rPr lang="en-US" altLang="en-US" sz="2400">
                <a:latin typeface="Calibri" pitchFamily="34" charset="0"/>
              </a:rPr>
              <a:t> 	is the long run total cost function divided by output, Q. </a:t>
            </a:r>
          </a:p>
          <a:p>
            <a:pPr algn="just" eaLnBrk="1" hangingPunct="1"/>
            <a:endParaRPr lang="en-US" altLang="en-US" sz="2400">
              <a:latin typeface="Calibri" pitchFamily="34" charset="0"/>
            </a:endParaRPr>
          </a:p>
          <a:p>
            <a:pPr algn="just" eaLnBrk="1" hangingPunct="1"/>
            <a:r>
              <a:rPr lang="en-US" altLang="en-US" sz="2400">
                <a:latin typeface="Calibri" pitchFamily="34" charset="0"/>
              </a:rPr>
              <a:t>That is, the LRAC function tells us the firm’s cost per unit of output…</a:t>
            </a:r>
          </a:p>
          <a:p>
            <a:pPr algn="just" eaLnBrk="1" hangingPunct="1"/>
            <a:endParaRPr lang="en-US" altLang="en-US" sz="2400">
              <a:latin typeface="Calibri" pitchFamily="34" charset="0"/>
            </a:endParaRPr>
          </a:p>
          <a:p>
            <a:pPr algn="just" eaLnBrk="1" hangingPunct="1"/>
            <a:r>
              <a:rPr lang="en-US" altLang="en-US" sz="2400">
                <a:latin typeface="Calibri" pitchFamily="34" charset="0"/>
              </a:rPr>
              <a:t>AC(Q,w,r) = TC(Q,w,r)/Q</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F408746-DC7E-436F-BE56-D080FE3F1BF6}" type="slidenum">
              <a:rPr lang="en-US" altLang="en-US">
                <a:solidFill>
                  <a:srgbClr val="898989"/>
                </a:solidFill>
                <a:latin typeface="Calibri" pitchFamily="34" charset="0"/>
              </a:rPr>
              <a:pPr eaLnBrk="1" hangingPunct="1"/>
              <a:t>28</a:t>
            </a:fld>
            <a:endParaRPr lang="en-US" altLang="en-US">
              <a:solidFill>
                <a:srgbClr val="898989"/>
              </a:solidFill>
              <a:latin typeface="Calibri" pitchFamily="34" charset="0"/>
            </a:endParaRPr>
          </a:p>
        </p:txBody>
      </p:sp>
      <p:sp>
        <p:nvSpPr>
          <p:cNvPr id="434181"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76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766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7654"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767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7" name="Text Box 11"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27658"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4189"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Marginal Cost Function</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434190" name="Rectangle 14"/>
          <p:cNvSpPr>
            <a:spLocks noChangeArrowheads="1"/>
          </p:cNvSpPr>
          <p:nvPr/>
        </p:nvSpPr>
        <p:spPr bwMode="auto">
          <a:xfrm>
            <a:off x="2794000" y="3651250"/>
            <a:ext cx="3471863" cy="2014538"/>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Calibri" pitchFamily="34" charset="0"/>
              </a:rPr>
              <a:t>MC(Q,w,r) = </a:t>
            </a:r>
          </a:p>
          <a:p>
            <a:pPr eaLnBrk="1" hangingPunct="1"/>
            <a:endParaRPr lang="en-US" altLang="en-US">
              <a:latin typeface="Calibri" pitchFamily="34" charset="0"/>
            </a:endParaRPr>
          </a:p>
          <a:p>
            <a:pPr eaLnBrk="1" hangingPunct="1"/>
            <a:r>
              <a:rPr lang="en-US" altLang="en-US">
                <a:latin typeface="Calibri" pitchFamily="34" charset="0"/>
              </a:rPr>
              <a:t>{TC(Q+</a:t>
            </a:r>
            <a:r>
              <a:rPr lang="en-US" altLang="en-US">
                <a:latin typeface="Calibri" pitchFamily="34" charset="0"/>
                <a:sym typeface="Symbol" pitchFamily="18" charset="2"/>
              </a:rPr>
              <a:t></a:t>
            </a:r>
            <a:r>
              <a:rPr lang="en-US" altLang="en-US">
                <a:latin typeface="Calibri" pitchFamily="34" charset="0"/>
              </a:rPr>
              <a:t>Q,w,r) – TC(Q,w,r)}/</a:t>
            </a:r>
            <a:r>
              <a:rPr lang="en-US" altLang="en-US">
                <a:latin typeface="Calibri" pitchFamily="34" charset="0"/>
                <a:sym typeface="Symbol" pitchFamily="18" charset="2"/>
              </a:rPr>
              <a:t></a:t>
            </a:r>
            <a:r>
              <a:rPr lang="en-US" altLang="en-US">
                <a:latin typeface="Calibri" pitchFamily="34" charset="0"/>
              </a:rPr>
              <a:t>Q</a:t>
            </a:r>
          </a:p>
          <a:p>
            <a:pPr eaLnBrk="1" hangingPunct="1"/>
            <a:endParaRPr lang="en-US" altLang="en-US" i="1">
              <a:latin typeface="Calibri" pitchFamily="34" charset="0"/>
            </a:endParaRPr>
          </a:p>
          <a:p>
            <a:pPr eaLnBrk="1" hangingPunct="1"/>
            <a:r>
              <a:rPr lang="en-US" altLang="en-US">
                <a:latin typeface="Calibri" pitchFamily="34" charset="0"/>
              </a:rPr>
              <a:t>= </a:t>
            </a:r>
            <a:r>
              <a:rPr lang="en-US" altLang="en-US">
                <a:latin typeface="Calibri" pitchFamily="34" charset="0"/>
                <a:sym typeface="Symbol" pitchFamily="18" charset="2"/>
              </a:rPr>
              <a:t></a:t>
            </a:r>
            <a:r>
              <a:rPr lang="en-US" altLang="en-US">
                <a:latin typeface="Calibri" pitchFamily="34" charset="0"/>
              </a:rPr>
              <a:t>TC(Q,w,r)/</a:t>
            </a:r>
            <a:r>
              <a:rPr lang="en-US" altLang="en-US">
                <a:latin typeface="Calibri" pitchFamily="34" charset="0"/>
                <a:sym typeface="Symbol" pitchFamily="18" charset="2"/>
              </a:rPr>
              <a:t></a:t>
            </a:r>
            <a:r>
              <a:rPr lang="en-US" altLang="en-US">
                <a:latin typeface="Calibri" pitchFamily="34" charset="0"/>
              </a:rPr>
              <a:t>Q</a:t>
            </a:r>
          </a:p>
          <a:p>
            <a:pPr eaLnBrk="1" hangingPunct="1"/>
            <a:endParaRPr lang="en-US" altLang="en-US">
              <a:latin typeface="Calibri" pitchFamily="34" charset="0"/>
            </a:endParaRPr>
          </a:p>
          <a:p>
            <a:pPr eaLnBrk="1" hangingPunct="1"/>
            <a:r>
              <a:rPr lang="en-US" altLang="en-US">
                <a:latin typeface="Calibri" pitchFamily="34" charset="0"/>
              </a:rPr>
              <a:t>where: w and r are constant</a:t>
            </a:r>
          </a:p>
        </p:txBody>
      </p:sp>
      <p:sp>
        <p:nvSpPr>
          <p:cNvPr id="27661" name="Rectangle 15"/>
          <p:cNvSpPr>
            <a:spLocks noChangeArrowheads="1"/>
          </p:cNvSpPr>
          <p:nvPr/>
        </p:nvSpPr>
        <p:spPr bwMode="auto">
          <a:xfrm>
            <a:off x="1995488" y="1576388"/>
            <a:ext cx="4989512" cy="15906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i="1">
                <a:solidFill>
                  <a:srgbClr val="000066"/>
                </a:solidFill>
                <a:latin typeface="Calibri" pitchFamily="34" charset="0"/>
              </a:rPr>
              <a:t>Definition:</a:t>
            </a:r>
            <a:r>
              <a:rPr lang="en-US" altLang="en-US" sz="2400">
                <a:latin typeface="Calibri" pitchFamily="34" charset="0"/>
              </a:rPr>
              <a:t> The </a:t>
            </a:r>
            <a:r>
              <a:rPr lang="en-US" altLang="en-US" sz="2400" b="1">
                <a:latin typeface="Calibri" pitchFamily="34" charset="0"/>
              </a:rPr>
              <a:t>long run marginal cost function </a:t>
            </a:r>
            <a:r>
              <a:rPr lang="en-US" altLang="en-US" sz="2400">
                <a:latin typeface="Calibri" pitchFamily="34" charset="0"/>
              </a:rPr>
              <a:t>measures the rate of change of total cost as output varies, holding constant input prices.</a:t>
            </a:r>
          </a:p>
        </p:txBody>
      </p:sp>
      <p:sp>
        <p:nvSpPr>
          <p:cNvPr id="434192" name="AutoShape 16"/>
          <p:cNvSpPr>
            <a:spLocks noChangeArrowheads="1"/>
          </p:cNvSpPr>
          <p:nvPr/>
        </p:nvSpPr>
        <p:spPr bwMode="auto">
          <a:xfrm>
            <a:off x="7286625" y="1806575"/>
            <a:ext cx="533400" cy="3505200"/>
          </a:xfrm>
          <a:prstGeom prst="curvedLeftArrow">
            <a:avLst>
              <a:gd name="adj1" fmla="val 131429"/>
              <a:gd name="adj2" fmla="val 262857"/>
              <a:gd name="adj3" fmla="val 33333"/>
            </a:avLst>
          </a:prstGeom>
          <a:solidFill>
            <a:srgbClr val="CACADC"/>
          </a:solidFill>
          <a:ln w="9525">
            <a:no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4F1BC2-9B1E-4CF6-87A6-B0FA48FA19F2}" type="slidenum">
              <a:rPr lang="en-US" altLang="en-US">
                <a:solidFill>
                  <a:srgbClr val="898989"/>
                </a:solidFill>
                <a:latin typeface="Calibri" pitchFamily="34" charset="0"/>
              </a:rPr>
              <a:pPr eaLnBrk="1" hangingPunct="1"/>
              <a:t>29</a:t>
            </a:fld>
            <a:endParaRPr lang="en-US" altLang="en-US">
              <a:solidFill>
                <a:srgbClr val="898989"/>
              </a:solidFill>
              <a:latin typeface="Calibri" pitchFamily="34" charset="0"/>
            </a:endParaRPr>
          </a:p>
        </p:txBody>
      </p:sp>
      <p:sp>
        <p:nvSpPr>
          <p:cNvPr id="43520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867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869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678"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869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1"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28682"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521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Marginal Cost Function</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435213" name="Rectangle 13"/>
          <p:cNvSpPr>
            <a:spLocks noChangeArrowheads="1"/>
          </p:cNvSpPr>
          <p:nvPr/>
        </p:nvSpPr>
        <p:spPr bwMode="auto">
          <a:xfrm>
            <a:off x="2097088" y="2500313"/>
            <a:ext cx="4572000" cy="3046412"/>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fontAlgn="auto">
              <a:spcBef>
                <a:spcPts val="0"/>
              </a:spcBef>
              <a:spcAft>
                <a:spcPts val="0"/>
              </a:spcAft>
              <a:defRPr/>
            </a:pPr>
            <a:r>
              <a:rPr lang="en-US" sz="3200" dirty="0">
                <a:latin typeface="+mn-lt"/>
              </a:rPr>
              <a:t>Recall that, for the production function Q = 50L</a:t>
            </a:r>
            <a:r>
              <a:rPr lang="en-US" sz="3200" baseline="30000" dirty="0">
                <a:latin typeface="+mn-lt"/>
              </a:rPr>
              <a:t>1/2</a:t>
            </a:r>
            <a:r>
              <a:rPr lang="en-US" sz="3200" dirty="0">
                <a:latin typeface="+mn-lt"/>
              </a:rPr>
              <a:t>K</a:t>
            </a:r>
            <a:r>
              <a:rPr lang="en-US" sz="3200" baseline="30000" dirty="0">
                <a:latin typeface="+mn-lt"/>
              </a:rPr>
              <a:t>1/2</a:t>
            </a:r>
            <a:r>
              <a:rPr lang="en-US" sz="3200" dirty="0">
                <a:latin typeface="+mn-lt"/>
              </a:rPr>
              <a:t>, the total cost function was TC(Q,w,r) = (Q/25)(wr)</a:t>
            </a:r>
            <a:r>
              <a:rPr lang="en-US" sz="3200" baseline="30000" dirty="0">
                <a:latin typeface="+mn-lt"/>
              </a:rPr>
              <a:t>1/2</a:t>
            </a:r>
            <a:r>
              <a:rPr lang="en-US" sz="3200" dirty="0">
                <a:latin typeface="+mn-lt"/>
              </a:rPr>
              <a:t>.  If w = 25, and r = 100,  TC(Q) = 2Q.</a:t>
            </a:r>
          </a:p>
        </p:txBody>
      </p:sp>
      <p:sp>
        <p:nvSpPr>
          <p:cNvPr id="28685" name="WordArt 14"/>
          <p:cNvSpPr>
            <a:spLocks noChangeArrowheads="1" noChangeShapeType="1" noTextEdit="1"/>
          </p:cNvSpPr>
          <p:nvPr/>
        </p:nvSpPr>
        <p:spPr bwMode="auto">
          <a:xfrm>
            <a:off x="3182938" y="1325563"/>
            <a:ext cx="2187575" cy="825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Example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B8F1E6-9EDC-4F43-86ED-59561F3013E6}" type="slidenum">
              <a:rPr lang="en-US" altLang="en-US">
                <a:solidFill>
                  <a:srgbClr val="898989"/>
                </a:solidFill>
                <a:latin typeface="Calibri" pitchFamily="34" charset="0"/>
              </a:rPr>
              <a:pPr eaLnBrk="1" hangingPunct="1"/>
              <a:t>3</a:t>
            </a:fld>
            <a:endParaRPr lang="en-US" altLang="en-US">
              <a:solidFill>
                <a:srgbClr val="898989"/>
              </a:solidFill>
              <a:latin typeface="Calibri" pitchFamily="34" charset="0"/>
            </a:endParaRPr>
          </a:p>
        </p:txBody>
      </p:sp>
      <p:sp>
        <p:nvSpPr>
          <p:cNvPr id="403462" name="AutoShape 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0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06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4" name="Picture 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06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7" name="Text Box 12"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2058" name="Picture 1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3471" name="AutoShape 15"/>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Cost Functions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060" name="Rectangle 16"/>
          <p:cNvSpPr>
            <a:spLocks noChangeArrowheads="1"/>
          </p:cNvSpPr>
          <p:nvPr/>
        </p:nvSpPr>
        <p:spPr bwMode="auto">
          <a:xfrm>
            <a:off x="1458913" y="1951038"/>
            <a:ext cx="6694487" cy="3540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i="1" u="sng">
                <a:solidFill>
                  <a:srgbClr val="000066"/>
                </a:solidFill>
                <a:latin typeface="Calibri" pitchFamily="34" charset="0"/>
              </a:rPr>
              <a:t>Definition:</a:t>
            </a:r>
            <a:r>
              <a:rPr lang="en-US" altLang="en-US" sz="2800">
                <a:latin typeface="Calibri" pitchFamily="34" charset="0"/>
              </a:rPr>
              <a:t> The </a:t>
            </a:r>
            <a:r>
              <a:rPr lang="en-US" altLang="en-US" sz="2800" b="1">
                <a:latin typeface="Calibri" pitchFamily="34" charset="0"/>
              </a:rPr>
              <a:t>long run total cost function </a:t>
            </a:r>
            <a:r>
              <a:rPr lang="en-US" altLang="en-US" sz="2800">
                <a:latin typeface="Calibri" pitchFamily="34" charset="0"/>
              </a:rPr>
              <a:t>relates minimized total cost to output, Q, and to the factor prices (w and r).</a:t>
            </a:r>
          </a:p>
          <a:p>
            <a:pPr algn="just" eaLnBrk="1" hangingPunct="1"/>
            <a:endParaRPr lang="en-US" altLang="en-US" sz="2800">
              <a:latin typeface="Calibri" pitchFamily="34" charset="0"/>
            </a:endParaRPr>
          </a:p>
          <a:p>
            <a:pPr algn="just" eaLnBrk="1" hangingPunct="1"/>
            <a:r>
              <a:rPr lang="en-US" altLang="en-US" sz="2800">
                <a:latin typeface="Calibri" pitchFamily="34" charset="0"/>
              </a:rPr>
              <a:t>TC(Q,w,r) = wL*(Q,w,r) + rK*(Q,w,r)</a:t>
            </a:r>
          </a:p>
          <a:p>
            <a:pPr lvl="1" algn="just" eaLnBrk="1" hangingPunct="1"/>
            <a:endParaRPr lang="en-US" altLang="en-US" sz="2800">
              <a:latin typeface="Calibri" pitchFamily="34" charset="0"/>
            </a:endParaRPr>
          </a:p>
          <a:p>
            <a:pPr algn="just" eaLnBrk="1" hangingPunct="1"/>
            <a:r>
              <a:rPr lang="en-US" altLang="en-US" sz="2800">
                <a:latin typeface="Calibri" pitchFamily="34" charset="0"/>
              </a:rPr>
              <a:t>Where: L* and K* are the long run input demand functions</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4DA4790-2181-4766-B798-58382DB9979B}" type="slidenum">
              <a:rPr lang="en-US" altLang="en-US">
                <a:solidFill>
                  <a:srgbClr val="898989"/>
                </a:solidFill>
                <a:latin typeface="Calibri" pitchFamily="34" charset="0"/>
              </a:rPr>
              <a:pPr eaLnBrk="1" hangingPunct="1"/>
              <a:t>30</a:t>
            </a:fld>
            <a:endParaRPr lang="en-US" altLang="en-US">
              <a:solidFill>
                <a:srgbClr val="898989"/>
              </a:solidFill>
              <a:latin typeface="Calibri" pitchFamily="34" charset="0"/>
            </a:endParaRPr>
          </a:p>
        </p:txBody>
      </p:sp>
      <p:sp>
        <p:nvSpPr>
          <p:cNvPr id="43622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969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971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970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69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971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Text Box 9"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2970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Rectangle 11"/>
          <p:cNvSpPr>
            <a:spLocks noChangeArrowheads="1"/>
          </p:cNvSpPr>
          <p:nvPr/>
        </p:nvSpPr>
        <p:spPr bwMode="auto">
          <a:xfrm>
            <a:off x="1676400" y="1590675"/>
            <a:ext cx="6008688"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i="1" dirty="0">
                <a:latin typeface="Calibri" pitchFamily="34" charset="0"/>
              </a:rPr>
              <a:t>a. What are the long run average and marginal cost functions for this production function?</a:t>
            </a:r>
          </a:p>
          <a:p>
            <a:pPr eaLnBrk="1" hangingPunct="1"/>
            <a:endParaRPr lang="en-US" altLang="en-US" sz="2000" i="1" dirty="0">
              <a:latin typeface="Calibri" pitchFamily="34" charset="0"/>
            </a:endParaRPr>
          </a:p>
          <a:p>
            <a:pPr eaLnBrk="1" hangingPunct="1"/>
            <a:r>
              <a:rPr lang="en-US" altLang="en-US" sz="2000" dirty="0">
                <a:latin typeface="Calibri" pitchFamily="34" charset="0"/>
              </a:rPr>
              <a:t>AC(</a:t>
            </a:r>
            <a:r>
              <a:rPr lang="en-US" altLang="en-US" sz="2000" dirty="0" err="1">
                <a:latin typeface="Calibri" pitchFamily="34" charset="0"/>
              </a:rPr>
              <a:t>Q,w,r</a:t>
            </a:r>
            <a:r>
              <a:rPr lang="en-US" altLang="en-US" sz="2000" dirty="0">
                <a:latin typeface="Calibri" pitchFamily="34" charset="0"/>
              </a:rPr>
              <a:t>) = (</a:t>
            </a:r>
            <a:r>
              <a:rPr lang="en-US" altLang="en-US" sz="2000" dirty="0" err="1">
                <a:latin typeface="Calibri" pitchFamily="34" charset="0"/>
              </a:rPr>
              <a:t>wr</a:t>
            </a:r>
            <a:r>
              <a:rPr lang="en-US" altLang="en-US" sz="2000" dirty="0">
                <a:latin typeface="Calibri" pitchFamily="34" charset="0"/>
              </a:rPr>
              <a:t>)</a:t>
            </a:r>
            <a:r>
              <a:rPr lang="en-US" altLang="en-US" sz="2000" baseline="30000" dirty="0">
                <a:latin typeface="Calibri" pitchFamily="34" charset="0"/>
              </a:rPr>
              <a:t>1/2</a:t>
            </a:r>
            <a:r>
              <a:rPr lang="en-US" altLang="en-US" sz="2000" dirty="0">
                <a:latin typeface="Calibri" pitchFamily="34" charset="0"/>
              </a:rPr>
              <a:t>/25</a:t>
            </a:r>
          </a:p>
          <a:p>
            <a:pPr eaLnBrk="1" hangingPunct="1"/>
            <a:endParaRPr lang="en-US" altLang="en-US" sz="2000" dirty="0">
              <a:latin typeface="Calibri" pitchFamily="34" charset="0"/>
            </a:endParaRPr>
          </a:p>
          <a:p>
            <a:pPr eaLnBrk="1" hangingPunct="1"/>
            <a:r>
              <a:rPr lang="en-US" altLang="en-US" sz="2000" dirty="0">
                <a:latin typeface="Calibri" pitchFamily="34" charset="0"/>
              </a:rPr>
              <a:t>MC(</a:t>
            </a:r>
            <a:r>
              <a:rPr lang="en-US" altLang="en-US" sz="2000" dirty="0" err="1">
                <a:latin typeface="Calibri" pitchFamily="34" charset="0"/>
              </a:rPr>
              <a:t>Q,w,r</a:t>
            </a:r>
            <a:r>
              <a:rPr lang="en-US" altLang="en-US" sz="2000" dirty="0">
                <a:latin typeface="Calibri" pitchFamily="34" charset="0"/>
              </a:rPr>
              <a:t>) = (</a:t>
            </a:r>
            <a:r>
              <a:rPr lang="en-US" altLang="en-US" sz="2000" dirty="0" err="1">
                <a:latin typeface="Calibri" pitchFamily="34" charset="0"/>
              </a:rPr>
              <a:t>wr</a:t>
            </a:r>
            <a:r>
              <a:rPr lang="en-US" altLang="en-US" sz="2000" dirty="0">
                <a:latin typeface="Calibri" pitchFamily="34" charset="0"/>
              </a:rPr>
              <a:t>)</a:t>
            </a:r>
            <a:r>
              <a:rPr lang="en-US" altLang="en-US" sz="2000" baseline="30000" dirty="0">
                <a:latin typeface="Calibri" pitchFamily="34" charset="0"/>
              </a:rPr>
              <a:t>1/2</a:t>
            </a:r>
            <a:r>
              <a:rPr lang="en-US" altLang="en-US" sz="2000" dirty="0">
                <a:latin typeface="Calibri" pitchFamily="34" charset="0"/>
              </a:rPr>
              <a:t>/25</a:t>
            </a:r>
          </a:p>
          <a:p>
            <a:pPr eaLnBrk="1" hangingPunct="1"/>
            <a:endParaRPr lang="en-US" altLang="en-US" sz="2000" i="1" dirty="0">
              <a:latin typeface="Calibri" pitchFamily="34" charset="0"/>
            </a:endParaRPr>
          </a:p>
          <a:p>
            <a:pPr eaLnBrk="1" hangingPunct="1"/>
            <a:r>
              <a:rPr lang="en-US" altLang="en-US" sz="2000" i="1" dirty="0">
                <a:latin typeface="Calibri" pitchFamily="34" charset="0"/>
              </a:rPr>
              <a:t>b.  What are the long run average and  marginal cost curves when w = 25 and r = 100?</a:t>
            </a:r>
          </a:p>
          <a:p>
            <a:pPr eaLnBrk="1" hangingPunct="1"/>
            <a:endParaRPr lang="en-US" altLang="en-US" sz="2000" i="1" dirty="0">
              <a:latin typeface="Calibri" pitchFamily="34" charset="0"/>
            </a:endParaRPr>
          </a:p>
          <a:p>
            <a:pPr eaLnBrk="1" hangingPunct="1"/>
            <a:r>
              <a:rPr lang="en-US" altLang="en-US" sz="2000" dirty="0">
                <a:latin typeface="Calibri" pitchFamily="34" charset="0"/>
              </a:rPr>
              <a:t>AC(Q) = 2Q/Q = 2.</a:t>
            </a:r>
          </a:p>
          <a:p>
            <a:pPr eaLnBrk="1" hangingPunct="1"/>
            <a:endParaRPr lang="en-US" altLang="en-US" sz="2000" i="1" dirty="0">
              <a:latin typeface="Calibri" pitchFamily="34" charset="0"/>
            </a:endParaRPr>
          </a:p>
          <a:p>
            <a:pPr eaLnBrk="1" hangingPunct="1"/>
            <a:r>
              <a:rPr lang="en-US" altLang="en-US" sz="2000" dirty="0">
                <a:latin typeface="Calibri" pitchFamily="34" charset="0"/>
              </a:rPr>
              <a:t>MC(Q) = </a:t>
            </a:r>
            <a:r>
              <a:rPr lang="en-US" altLang="en-US" sz="2000" dirty="0">
                <a:latin typeface="Calibri" pitchFamily="34" charset="0"/>
                <a:sym typeface="Symbol" pitchFamily="18" charset="2"/>
              </a:rPr>
              <a:t></a:t>
            </a:r>
            <a:r>
              <a:rPr lang="en-US" altLang="en-US" sz="2000" dirty="0">
                <a:latin typeface="Calibri" pitchFamily="34" charset="0"/>
              </a:rPr>
              <a:t>(2Q)/</a:t>
            </a:r>
            <a:r>
              <a:rPr lang="en-US" altLang="en-US" sz="2000" dirty="0">
                <a:latin typeface="Calibri" pitchFamily="34" charset="0"/>
                <a:sym typeface="Symbol" pitchFamily="18" charset="2"/>
              </a:rPr>
              <a:t></a:t>
            </a:r>
            <a:r>
              <a:rPr lang="en-US" altLang="en-US" sz="2000" dirty="0">
                <a:latin typeface="Calibri" pitchFamily="34" charset="0"/>
              </a:rPr>
              <a:t>Q = 2.</a:t>
            </a:r>
          </a:p>
        </p:txBody>
      </p:sp>
      <p:sp>
        <p:nvSpPr>
          <p:cNvPr id="436236"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Marginal Cost Function</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7CB88D-7F2F-4FC3-8176-719AC47FB2A8}" type="slidenum">
              <a:rPr lang="en-US" altLang="en-US">
                <a:solidFill>
                  <a:srgbClr val="898989"/>
                </a:solidFill>
                <a:latin typeface="Calibri" pitchFamily="34" charset="0"/>
              </a:rPr>
              <a:pPr eaLnBrk="1" hangingPunct="1"/>
              <a:t>31</a:t>
            </a:fld>
            <a:endParaRPr lang="en-US" altLang="en-US">
              <a:solidFill>
                <a:srgbClr val="898989"/>
              </a:solidFill>
              <a:latin typeface="Calibri" pitchFamily="34" charset="0"/>
            </a:endParaRPr>
          </a:p>
        </p:txBody>
      </p:sp>
      <p:sp>
        <p:nvSpPr>
          <p:cNvPr id="30725" name="Line 2"/>
          <p:cNvSpPr>
            <a:spLocks noChangeShapeType="1"/>
          </p:cNvSpPr>
          <p:nvPr/>
        </p:nvSpPr>
        <p:spPr bwMode="auto">
          <a:xfrm>
            <a:off x="1447800" y="6019800"/>
            <a:ext cx="6248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6" name="Line 3"/>
          <p:cNvSpPr>
            <a:spLocks noChangeShapeType="1"/>
          </p:cNvSpPr>
          <p:nvPr/>
        </p:nvSpPr>
        <p:spPr bwMode="auto">
          <a:xfrm flipH="1" flipV="1">
            <a:off x="1436688" y="1363663"/>
            <a:ext cx="11112" cy="46561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7" name="Text Box 4"/>
          <p:cNvSpPr txBox="1">
            <a:spLocks noChangeArrowheads="1"/>
          </p:cNvSpPr>
          <p:nvPr/>
        </p:nvSpPr>
        <p:spPr bwMode="auto">
          <a:xfrm>
            <a:off x="1050925" y="5908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30728" name="Text Box 5"/>
          <p:cNvSpPr txBox="1">
            <a:spLocks noChangeArrowheads="1"/>
          </p:cNvSpPr>
          <p:nvPr/>
        </p:nvSpPr>
        <p:spPr bwMode="auto">
          <a:xfrm>
            <a:off x="1400175" y="1617663"/>
            <a:ext cx="227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 MC </a:t>
            </a:r>
            <a:r>
              <a:rPr lang="en-GB" altLang="en-US" sz="1600">
                <a:latin typeface="Calibri" pitchFamily="34" charset="0"/>
              </a:rPr>
              <a:t>($ per unit)</a:t>
            </a:r>
          </a:p>
        </p:txBody>
      </p:sp>
      <p:sp>
        <p:nvSpPr>
          <p:cNvPr id="30729" name="Text Box 6"/>
          <p:cNvSpPr txBox="1">
            <a:spLocks noChangeArrowheads="1"/>
          </p:cNvSpPr>
          <p:nvPr/>
        </p:nvSpPr>
        <p:spPr bwMode="auto">
          <a:xfrm>
            <a:off x="6499225" y="5453063"/>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(units/yr)</a:t>
            </a:r>
          </a:p>
        </p:txBody>
      </p:sp>
      <p:sp>
        <p:nvSpPr>
          <p:cNvPr id="30730" name="Line 7"/>
          <p:cNvSpPr>
            <a:spLocks noChangeShapeType="1"/>
          </p:cNvSpPr>
          <p:nvPr/>
        </p:nvSpPr>
        <p:spPr bwMode="auto">
          <a:xfrm>
            <a:off x="1447800" y="3581400"/>
            <a:ext cx="5943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1" name="Text Box 8"/>
          <p:cNvSpPr txBox="1">
            <a:spLocks noChangeArrowheads="1"/>
          </p:cNvSpPr>
          <p:nvPr/>
        </p:nvSpPr>
        <p:spPr bwMode="auto">
          <a:xfrm>
            <a:off x="7451725" y="3241675"/>
            <a:ext cx="1609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AC(Q) =</a:t>
            </a:r>
          </a:p>
          <a:p>
            <a:r>
              <a:rPr lang="en-GB" altLang="en-US" sz="2400" b="1">
                <a:latin typeface="Calibri" pitchFamily="34" charset="0"/>
              </a:rPr>
              <a:t>MC(Q) = 2</a:t>
            </a:r>
          </a:p>
        </p:txBody>
      </p:sp>
      <p:sp>
        <p:nvSpPr>
          <p:cNvPr id="30732" name="Text Box 9"/>
          <p:cNvSpPr txBox="1">
            <a:spLocks noChangeArrowheads="1"/>
          </p:cNvSpPr>
          <p:nvPr/>
        </p:nvSpPr>
        <p:spPr bwMode="auto">
          <a:xfrm>
            <a:off x="990600" y="3352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$2</a:t>
            </a:r>
          </a:p>
        </p:txBody>
      </p:sp>
      <p:sp>
        <p:nvSpPr>
          <p:cNvPr id="437259" name="AutoShape 1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072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074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34" name="Picture 1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5" name="Picture 1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6" name="Picture 1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074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7" name="Text Box 17"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30738" name="Picture 1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7267" name="AutoShape 19"/>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Average &amp; Marginal Cost Curves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8A53674-C8C6-4A05-AEE0-97C06330E383}" type="slidenum">
              <a:rPr lang="en-US" altLang="en-US">
                <a:solidFill>
                  <a:srgbClr val="898989"/>
                </a:solidFill>
                <a:latin typeface="Calibri" pitchFamily="34" charset="0"/>
              </a:rPr>
              <a:pPr eaLnBrk="1" hangingPunct="1"/>
              <a:t>32</a:t>
            </a:fld>
            <a:endParaRPr lang="en-US" altLang="en-US">
              <a:solidFill>
                <a:srgbClr val="898989"/>
              </a:solidFill>
              <a:latin typeface="Calibri" pitchFamily="34" charset="0"/>
            </a:endParaRPr>
          </a:p>
        </p:txBody>
      </p:sp>
      <p:sp>
        <p:nvSpPr>
          <p:cNvPr id="31749" name="Line 2"/>
          <p:cNvSpPr>
            <a:spLocks noChangeShapeType="1"/>
          </p:cNvSpPr>
          <p:nvPr/>
        </p:nvSpPr>
        <p:spPr bwMode="auto">
          <a:xfrm>
            <a:off x="1439863" y="6019800"/>
            <a:ext cx="6248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0" name="Text Box 4"/>
          <p:cNvSpPr txBox="1">
            <a:spLocks noChangeArrowheads="1"/>
          </p:cNvSpPr>
          <p:nvPr/>
        </p:nvSpPr>
        <p:spPr bwMode="auto">
          <a:xfrm>
            <a:off x="1042988" y="5908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31751" name="Line 7"/>
          <p:cNvSpPr>
            <a:spLocks noChangeShapeType="1"/>
          </p:cNvSpPr>
          <p:nvPr/>
        </p:nvSpPr>
        <p:spPr bwMode="auto">
          <a:xfrm>
            <a:off x="1439863" y="3581400"/>
            <a:ext cx="5943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2" name="Text Box 8"/>
          <p:cNvSpPr txBox="1">
            <a:spLocks noChangeArrowheads="1"/>
          </p:cNvSpPr>
          <p:nvPr/>
        </p:nvSpPr>
        <p:spPr bwMode="auto">
          <a:xfrm>
            <a:off x="7443788" y="3241675"/>
            <a:ext cx="1609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AC(Q) =</a:t>
            </a:r>
          </a:p>
          <a:p>
            <a:r>
              <a:rPr lang="en-GB" altLang="en-US" sz="2400" b="1">
                <a:latin typeface="Calibri" pitchFamily="34" charset="0"/>
              </a:rPr>
              <a:t>MC(Q) = 2</a:t>
            </a:r>
          </a:p>
        </p:txBody>
      </p:sp>
      <p:sp>
        <p:nvSpPr>
          <p:cNvPr id="31753" name="Text Box 9"/>
          <p:cNvSpPr txBox="1">
            <a:spLocks noChangeArrowheads="1"/>
          </p:cNvSpPr>
          <p:nvPr/>
        </p:nvSpPr>
        <p:spPr bwMode="auto">
          <a:xfrm>
            <a:off x="982663" y="3352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$2</a:t>
            </a:r>
          </a:p>
        </p:txBody>
      </p:sp>
      <p:sp>
        <p:nvSpPr>
          <p:cNvPr id="31754" name="Line 10"/>
          <p:cNvSpPr>
            <a:spLocks noChangeShapeType="1"/>
          </p:cNvSpPr>
          <p:nvPr/>
        </p:nvSpPr>
        <p:spPr bwMode="auto">
          <a:xfrm>
            <a:off x="3344863" y="3581400"/>
            <a:ext cx="0" cy="2438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5" name="Text Box 11"/>
          <p:cNvSpPr txBox="1">
            <a:spLocks noChangeArrowheads="1"/>
          </p:cNvSpPr>
          <p:nvPr/>
        </p:nvSpPr>
        <p:spPr bwMode="auto">
          <a:xfrm>
            <a:off x="3024188" y="5984875"/>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1M</a:t>
            </a:r>
          </a:p>
        </p:txBody>
      </p:sp>
      <p:sp>
        <p:nvSpPr>
          <p:cNvPr id="438285" name="AutoShape 1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174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177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57" name="Picture 1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8" name="Picture 1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1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4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177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0" name="Text Box 19"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31761" name="Picture 2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2" name="Line 21"/>
          <p:cNvSpPr>
            <a:spLocks noChangeShapeType="1"/>
          </p:cNvSpPr>
          <p:nvPr/>
        </p:nvSpPr>
        <p:spPr bwMode="auto">
          <a:xfrm flipH="1" flipV="1">
            <a:off x="1436688" y="1363663"/>
            <a:ext cx="11112" cy="46561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3" name="Text Box 22"/>
          <p:cNvSpPr txBox="1">
            <a:spLocks noChangeArrowheads="1"/>
          </p:cNvSpPr>
          <p:nvPr/>
        </p:nvSpPr>
        <p:spPr bwMode="auto">
          <a:xfrm>
            <a:off x="1400175" y="1617663"/>
            <a:ext cx="227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 MC </a:t>
            </a:r>
            <a:r>
              <a:rPr lang="en-GB" altLang="en-US" sz="1600">
                <a:latin typeface="Calibri" pitchFamily="34" charset="0"/>
              </a:rPr>
              <a:t>($ per unit)</a:t>
            </a:r>
          </a:p>
        </p:txBody>
      </p:sp>
      <p:sp>
        <p:nvSpPr>
          <p:cNvPr id="31764" name="Text Box 23"/>
          <p:cNvSpPr txBox="1">
            <a:spLocks noChangeArrowheads="1"/>
          </p:cNvSpPr>
          <p:nvPr/>
        </p:nvSpPr>
        <p:spPr bwMode="auto">
          <a:xfrm>
            <a:off x="6499225" y="5453063"/>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(units/yr)</a:t>
            </a:r>
          </a:p>
        </p:txBody>
      </p:sp>
      <p:sp>
        <p:nvSpPr>
          <p:cNvPr id="438296" name="AutoShape 2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Average &amp; Marginal Cost Curves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3C49CD-E1B4-4975-92BE-0A790EA424A2}" type="slidenum">
              <a:rPr lang="en-US" altLang="en-US">
                <a:solidFill>
                  <a:srgbClr val="898989"/>
                </a:solidFill>
                <a:latin typeface="Calibri" pitchFamily="34" charset="0"/>
              </a:rPr>
              <a:pPr eaLnBrk="1" hangingPunct="1"/>
              <a:t>33</a:t>
            </a:fld>
            <a:endParaRPr lang="en-US" altLang="en-US">
              <a:solidFill>
                <a:srgbClr val="898989"/>
              </a:solidFill>
              <a:latin typeface="Calibri" pitchFamily="34" charset="0"/>
            </a:endParaRPr>
          </a:p>
        </p:txBody>
      </p:sp>
      <p:sp>
        <p:nvSpPr>
          <p:cNvPr id="32773" name="Line 2"/>
          <p:cNvSpPr>
            <a:spLocks noChangeShapeType="1"/>
          </p:cNvSpPr>
          <p:nvPr/>
        </p:nvSpPr>
        <p:spPr bwMode="auto">
          <a:xfrm>
            <a:off x="1439863" y="6019800"/>
            <a:ext cx="6248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4" name="Text Box 4"/>
          <p:cNvSpPr txBox="1">
            <a:spLocks noChangeArrowheads="1"/>
          </p:cNvSpPr>
          <p:nvPr/>
        </p:nvSpPr>
        <p:spPr bwMode="auto">
          <a:xfrm>
            <a:off x="1042988" y="5908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32775" name="Line 7"/>
          <p:cNvSpPr>
            <a:spLocks noChangeShapeType="1"/>
          </p:cNvSpPr>
          <p:nvPr/>
        </p:nvSpPr>
        <p:spPr bwMode="auto">
          <a:xfrm>
            <a:off x="1439863" y="3581400"/>
            <a:ext cx="5943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6" name="Text Box 8"/>
          <p:cNvSpPr txBox="1">
            <a:spLocks noChangeArrowheads="1"/>
          </p:cNvSpPr>
          <p:nvPr/>
        </p:nvSpPr>
        <p:spPr bwMode="auto">
          <a:xfrm>
            <a:off x="7443788" y="3241675"/>
            <a:ext cx="1609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AC(Q) =</a:t>
            </a:r>
          </a:p>
          <a:p>
            <a:r>
              <a:rPr lang="en-GB" altLang="en-US" sz="2400" b="1">
                <a:latin typeface="Calibri" pitchFamily="34" charset="0"/>
              </a:rPr>
              <a:t>MC(Q) = 2</a:t>
            </a:r>
          </a:p>
        </p:txBody>
      </p:sp>
      <p:sp>
        <p:nvSpPr>
          <p:cNvPr id="32777" name="Text Box 9"/>
          <p:cNvSpPr txBox="1">
            <a:spLocks noChangeArrowheads="1"/>
          </p:cNvSpPr>
          <p:nvPr/>
        </p:nvSpPr>
        <p:spPr bwMode="auto">
          <a:xfrm>
            <a:off x="982663" y="3352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$2</a:t>
            </a:r>
          </a:p>
        </p:txBody>
      </p:sp>
      <p:sp>
        <p:nvSpPr>
          <p:cNvPr id="32778" name="Line 10"/>
          <p:cNvSpPr>
            <a:spLocks noChangeShapeType="1"/>
          </p:cNvSpPr>
          <p:nvPr/>
        </p:nvSpPr>
        <p:spPr bwMode="auto">
          <a:xfrm>
            <a:off x="3344863" y="3581400"/>
            <a:ext cx="0" cy="2438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9" name="Line 11"/>
          <p:cNvSpPr>
            <a:spLocks noChangeShapeType="1"/>
          </p:cNvSpPr>
          <p:nvPr/>
        </p:nvSpPr>
        <p:spPr bwMode="auto">
          <a:xfrm>
            <a:off x="5173663" y="3581400"/>
            <a:ext cx="0" cy="2438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0" name="Text Box 12"/>
          <p:cNvSpPr txBox="1">
            <a:spLocks noChangeArrowheads="1"/>
          </p:cNvSpPr>
          <p:nvPr/>
        </p:nvSpPr>
        <p:spPr bwMode="auto">
          <a:xfrm>
            <a:off x="3024188" y="5984875"/>
            <a:ext cx="2511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1M                   2M</a:t>
            </a:r>
          </a:p>
        </p:txBody>
      </p:sp>
      <p:sp>
        <p:nvSpPr>
          <p:cNvPr id="439310" name="AutoShape 1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277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279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782" name="Picture 1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1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4" name="Picture 1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7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279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5" name="Text Box 2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32786" name="Picture 2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7" name="Line 22"/>
          <p:cNvSpPr>
            <a:spLocks noChangeShapeType="1"/>
          </p:cNvSpPr>
          <p:nvPr/>
        </p:nvSpPr>
        <p:spPr bwMode="auto">
          <a:xfrm flipH="1" flipV="1">
            <a:off x="1436688" y="1363663"/>
            <a:ext cx="11112" cy="46561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8" name="Text Box 23"/>
          <p:cNvSpPr txBox="1">
            <a:spLocks noChangeArrowheads="1"/>
          </p:cNvSpPr>
          <p:nvPr/>
        </p:nvSpPr>
        <p:spPr bwMode="auto">
          <a:xfrm>
            <a:off x="1400175" y="1617663"/>
            <a:ext cx="227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 MC </a:t>
            </a:r>
            <a:r>
              <a:rPr lang="en-GB" altLang="en-US" sz="1600">
                <a:latin typeface="Calibri" pitchFamily="34" charset="0"/>
              </a:rPr>
              <a:t>($ per unit)</a:t>
            </a:r>
          </a:p>
        </p:txBody>
      </p:sp>
      <p:sp>
        <p:nvSpPr>
          <p:cNvPr id="32789" name="Text Box 24"/>
          <p:cNvSpPr txBox="1">
            <a:spLocks noChangeArrowheads="1"/>
          </p:cNvSpPr>
          <p:nvPr/>
        </p:nvSpPr>
        <p:spPr bwMode="auto">
          <a:xfrm>
            <a:off x="6499225" y="5453063"/>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(units/yr)</a:t>
            </a:r>
          </a:p>
        </p:txBody>
      </p:sp>
      <p:sp>
        <p:nvSpPr>
          <p:cNvPr id="439321" name="AutoShape 25"/>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Average &amp; Marginal Cost Curves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162D4E2-410F-41A2-BD93-38EB25FD8C1E}" type="slidenum">
              <a:rPr lang="en-US" altLang="en-US">
                <a:solidFill>
                  <a:srgbClr val="898989"/>
                </a:solidFill>
                <a:latin typeface="Calibri" pitchFamily="34" charset="0"/>
              </a:rPr>
              <a:pPr eaLnBrk="1" hangingPunct="1"/>
              <a:t>34</a:t>
            </a:fld>
            <a:endParaRPr lang="en-US" altLang="en-US">
              <a:solidFill>
                <a:srgbClr val="898989"/>
              </a:solidFill>
              <a:latin typeface="Calibri" pitchFamily="34" charset="0"/>
            </a:endParaRPr>
          </a:p>
        </p:txBody>
      </p:sp>
      <p:sp>
        <p:nvSpPr>
          <p:cNvPr id="44032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379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381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798"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381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1"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33802"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3" name="Rectangle 12"/>
          <p:cNvSpPr>
            <a:spLocks noChangeArrowheads="1"/>
          </p:cNvSpPr>
          <p:nvPr/>
        </p:nvSpPr>
        <p:spPr bwMode="auto">
          <a:xfrm>
            <a:off x="1952625" y="2667000"/>
            <a:ext cx="5348288" cy="23209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i="1">
                <a:latin typeface="Calibri" pitchFamily="34" charset="0"/>
              </a:rPr>
              <a:t>Suppose that w and r are fixed:</a:t>
            </a:r>
          </a:p>
          <a:p>
            <a:pPr algn="just" eaLnBrk="1" hangingPunct="1"/>
            <a:endParaRPr lang="en-US" altLang="en-US" sz="2400" i="1">
              <a:latin typeface="Calibri" pitchFamily="34" charset="0"/>
            </a:endParaRPr>
          </a:p>
          <a:p>
            <a:pPr algn="just" eaLnBrk="1" hangingPunct="1"/>
            <a:r>
              <a:rPr lang="en-US" altLang="en-US" sz="2400">
                <a:latin typeface="Calibri" pitchFamily="34" charset="0"/>
              </a:rPr>
              <a:t>When marginal cost is </a:t>
            </a:r>
            <a:r>
              <a:rPr lang="en-US" altLang="en-US" sz="2400" i="1">
                <a:latin typeface="Calibri" pitchFamily="34" charset="0"/>
              </a:rPr>
              <a:t>less than</a:t>
            </a:r>
            <a:r>
              <a:rPr lang="en-US" altLang="en-US" sz="2400">
                <a:latin typeface="Calibri" pitchFamily="34" charset="0"/>
              </a:rPr>
              <a:t> average cost, average cost is </a:t>
            </a:r>
            <a:r>
              <a:rPr lang="en-US" altLang="en-US" sz="2400" i="1">
                <a:latin typeface="Calibri" pitchFamily="34" charset="0"/>
              </a:rPr>
              <a:t>decreasing</a:t>
            </a:r>
            <a:r>
              <a:rPr lang="en-US" altLang="en-US" sz="2400">
                <a:latin typeface="Calibri" pitchFamily="34" charset="0"/>
              </a:rPr>
              <a:t> </a:t>
            </a:r>
            <a:r>
              <a:rPr lang="en-US" altLang="en-US" sz="2400" i="1">
                <a:latin typeface="Calibri" pitchFamily="34" charset="0"/>
              </a:rPr>
              <a:t>in quantity</a:t>
            </a:r>
            <a:r>
              <a:rPr lang="en-US" altLang="en-US" sz="2400">
                <a:latin typeface="Calibri" pitchFamily="34" charset="0"/>
              </a:rPr>
              <a:t>.  That is, if MC(Q) &lt; AC(Q), AC(Q) decreases in Q.</a:t>
            </a:r>
          </a:p>
        </p:txBody>
      </p:sp>
      <p:sp>
        <p:nvSpPr>
          <p:cNvPr id="440333"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Average &amp; Marginal Cost Curves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33805" name="WordArt 14"/>
          <p:cNvSpPr>
            <a:spLocks noChangeArrowheads="1" noChangeShapeType="1" noTextEdit="1"/>
          </p:cNvSpPr>
          <p:nvPr/>
        </p:nvSpPr>
        <p:spPr bwMode="auto">
          <a:xfrm>
            <a:off x="2139950" y="1412875"/>
            <a:ext cx="4932363" cy="5826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What is Their Relationship?</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D0D14CC-685D-4AC8-9099-A6EF16B6F405}" type="slidenum">
              <a:rPr lang="en-US" altLang="en-US">
                <a:solidFill>
                  <a:srgbClr val="898989"/>
                </a:solidFill>
                <a:latin typeface="Calibri" pitchFamily="34" charset="0"/>
              </a:rPr>
              <a:pPr eaLnBrk="1" hangingPunct="1"/>
              <a:t>35</a:t>
            </a:fld>
            <a:endParaRPr lang="en-US" altLang="en-US">
              <a:solidFill>
                <a:srgbClr val="898989"/>
              </a:solidFill>
              <a:latin typeface="Calibri" pitchFamily="34" charset="0"/>
            </a:endParaRPr>
          </a:p>
        </p:txBody>
      </p:sp>
      <p:sp>
        <p:nvSpPr>
          <p:cNvPr id="44134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481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483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482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1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483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Text Box 9"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3482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55"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Average &amp; Marginal Cost Curves</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34828" name="WordArt 12"/>
          <p:cNvSpPr>
            <a:spLocks noChangeArrowheads="1" noChangeShapeType="1" noTextEdit="1"/>
          </p:cNvSpPr>
          <p:nvPr/>
        </p:nvSpPr>
        <p:spPr bwMode="auto">
          <a:xfrm>
            <a:off x="2139950" y="1412875"/>
            <a:ext cx="4932363" cy="5826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What is Their Relationship?</a:t>
            </a:r>
          </a:p>
        </p:txBody>
      </p:sp>
      <p:sp>
        <p:nvSpPr>
          <p:cNvPr id="34829" name="Rectangle 13"/>
          <p:cNvSpPr>
            <a:spLocks noChangeArrowheads="1"/>
          </p:cNvSpPr>
          <p:nvPr/>
        </p:nvSpPr>
        <p:spPr bwMode="auto">
          <a:xfrm>
            <a:off x="1866900" y="2227263"/>
            <a:ext cx="5446713" cy="37433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34" charset="0"/>
              </a:rPr>
              <a:t>When marginal cost is </a:t>
            </a:r>
            <a:r>
              <a:rPr lang="en-US" altLang="en-US" sz="2400" i="1">
                <a:latin typeface="Calibri" pitchFamily="34" charset="0"/>
              </a:rPr>
              <a:t>greater than</a:t>
            </a:r>
            <a:r>
              <a:rPr lang="en-US" altLang="en-US" sz="2400">
                <a:latin typeface="Calibri" pitchFamily="34" charset="0"/>
              </a:rPr>
              <a:t> average cost, average cost is </a:t>
            </a:r>
            <a:r>
              <a:rPr lang="en-US" altLang="en-US" sz="2400" i="1">
                <a:latin typeface="Calibri" pitchFamily="34" charset="0"/>
              </a:rPr>
              <a:t>increasing</a:t>
            </a:r>
            <a:r>
              <a:rPr lang="en-US" altLang="en-US" sz="2400">
                <a:latin typeface="Calibri" pitchFamily="34" charset="0"/>
              </a:rPr>
              <a:t> </a:t>
            </a:r>
            <a:r>
              <a:rPr lang="en-US" altLang="en-US" sz="2400" i="1">
                <a:latin typeface="Calibri" pitchFamily="34" charset="0"/>
              </a:rPr>
              <a:t>in quantity</a:t>
            </a:r>
            <a:r>
              <a:rPr lang="en-US" altLang="en-US" sz="2400">
                <a:latin typeface="Calibri" pitchFamily="34" charset="0"/>
              </a:rPr>
              <a:t>.  That is, if MC(Q) &gt; AC(Q), AC(Q) increases in Q.</a:t>
            </a:r>
          </a:p>
          <a:p>
            <a:pPr algn="just" eaLnBrk="1" hangingPunct="1"/>
            <a:endParaRPr lang="en-GB" altLang="en-US" sz="2400">
              <a:latin typeface="Calibri" pitchFamily="34" charset="0"/>
            </a:endParaRPr>
          </a:p>
          <a:p>
            <a:pPr algn="just" eaLnBrk="1" hangingPunct="1"/>
            <a:endParaRPr lang="en-US" altLang="en-US" sz="2400">
              <a:latin typeface="Calibri" pitchFamily="34" charset="0"/>
            </a:endParaRPr>
          </a:p>
          <a:p>
            <a:pPr algn="just" eaLnBrk="1" hangingPunct="1"/>
            <a:r>
              <a:rPr lang="en-US" altLang="en-US" sz="2400">
                <a:latin typeface="Calibri" pitchFamily="34" charset="0"/>
              </a:rPr>
              <a:t>When marginal cost </a:t>
            </a:r>
            <a:r>
              <a:rPr lang="en-US" altLang="en-US" sz="2400" i="1">
                <a:latin typeface="Calibri" pitchFamily="34" charset="0"/>
              </a:rPr>
              <a:t>equals </a:t>
            </a:r>
            <a:r>
              <a:rPr lang="en-US" altLang="en-US" sz="2400">
                <a:latin typeface="Calibri" pitchFamily="34" charset="0"/>
              </a:rPr>
              <a:t>average cost, average cost </a:t>
            </a:r>
            <a:r>
              <a:rPr lang="en-US" altLang="en-US" sz="2400" i="1">
                <a:latin typeface="Calibri" pitchFamily="34" charset="0"/>
              </a:rPr>
              <a:t>does not change with quantity</a:t>
            </a:r>
            <a:r>
              <a:rPr lang="en-US" altLang="en-US" sz="2400">
                <a:latin typeface="Calibri" pitchFamily="34" charset="0"/>
              </a:rPr>
              <a:t>.  That is, if MC(Q) = AC(Q), AC(Q) is flat with respect to Q.</a:t>
            </a:r>
          </a:p>
        </p:txBody>
      </p:sp>
      <p:sp>
        <p:nvSpPr>
          <p:cNvPr id="34830" name="Line 14"/>
          <p:cNvSpPr>
            <a:spLocks noChangeShapeType="1"/>
          </p:cNvSpPr>
          <p:nvPr/>
        </p:nvSpPr>
        <p:spPr bwMode="auto">
          <a:xfrm>
            <a:off x="2089150" y="4064000"/>
            <a:ext cx="49942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CE9350-79F1-4759-8DC9-1446A5887AFF}" type="slidenum">
              <a:rPr lang="en-US" altLang="en-US">
                <a:solidFill>
                  <a:srgbClr val="898989"/>
                </a:solidFill>
                <a:latin typeface="Calibri" pitchFamily="34" charset="0"/>
              </a:rPr>
              <a:pPr eaLnBrk="1" hangingPunct="1"/>
              <a:t>36</a:t>
            </a:fld>
            <a:endParaRPr lang="en-US" altLang="en-US">
              <a:solidFill>
                <a:srgbClr val="898989"/>
              </a:solidFill>
              <a:latin typeface="Calibri" pitchFamily="34" charset="0"/>
            </a:endParaRPr>
          </a:p>
        </p:txBody>
      </p:sp>
      <p:sp>
        <p:nvSpPr>
          <p:cNvPr id="442379" name="AutoShape 1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584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585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5846" name="Picture 1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4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586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9" name="Text Box 17"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35850" name="Picture 1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387" name="AutoShape 19"/>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Average &amp; Marginal Cost Curves</a:t>
            </a:r>
            <a:endParaRPr lang="en-US" altLang="en-US" sz="2400">
              <a:solidFill>
                <a:srgbClr val="000066"/>
              </a:solidFill>
              <a:effectLst>
                <a:outerShdw blurRad="38100" dist="38100" dir="2700000" algn="tl">
                  <a:srgbClr val="000000"/>
                </a:outerShdw>
              </a:effectLst>
              <a:latin typeface="Calibri" pitchFamily="34" charset="0"/>
            </a:endParaRPr>
          </a:p>
        </p:txBody>
      </p:sp>
      <p:pic>
        <p:nvPicPr>
          <p:cNvPr id="35852"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1213" y="1685925"/>
            <a:ext cx="49815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77234D-7738-414D-8C6E-FA6E84E517B1}" type="slidenum">
              <a:rPr lang="en-US" altLang="en-US">
                <a:solidFill>
                  <a:srgbClr val="898989"/>
                </a:solidFill>
                <a:latin typeface="Calibri" pitchFamily="34" charset="0"/>
              </a:rPr>
              <a:pPr eaLnBrk="1" hangingPunct="1"/>
              <a:t>37</a:t>
            </a:fld>
            <a:endParaRPr lang="en-US" altLang="en-US">
              <a:solidFill>
                <a:srgbClr val="898989"/>
              </a:solidFill>
              <a:latin typeface="Calibri" pitchFamily="34" charset="0"/>
            </a:endParaRPr>
          </a:p>
        </p:txBody>
      </p:sp>
      <p:sp>
        <p:nvSpPr>
          <p:cNvPr id="44544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686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688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70"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86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688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3"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36874"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545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Economies &amp; Diseconomies of Scale</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36876" name="Rectangle 13"/>
          <p:cNvSpPr>
            <a:spLocks noChangeArrowheads="1"/>
          </p:cNvSpPr>
          <p:nvPr/>
        </p:nvSpPr>
        <p:spPr bwMode="auto">
          <a:xfrm>
            <a:off x="2212975" y="1576388"/>
            <a:ext cx="4572000" cy="43973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i="1" u="sng">
                <a:solidFill>
                  <a:srgbClr val="000066"/>
                </a:solidFill>
                <a:latin typeface="Calibri" pitchFamily="34" charset="0"/>
              </a:rPr>
              <a:t>Definition:</a:t>
            </a:r>
            <a:r>
              <a:rPr lang="en-US" altLang="en-US" sz="2000">
                <a:latin typeface="Calibri" pitchFamily="34" charset="0"/>
              </a:rPr>
              <a:t> If average cost decreases as output rises, all else equal, the cost function exhibits </a:t>
            </a:r>
            <a:r>
              <a:rPr lang="en-US" altLang="en-US" sz="2000">
                <a:solidFill>
                  <a:srgbClr val="000066"/>
                </a:solidFill>
                <a:latin typeface="Calibri" pitchFamily="34" charset="0"/>
              </a:rPr>
              <a:t>economies of scale</a:t>
            </a:r>
            <a:r>
              <a:rPr lang="en-US" altLang="en-US" sz="2000">
                <a:latin typeface="Calibri" pitchFamily="34" charset="0"/>
              </a:rPr>
              <a:t>.</a:t>
            </a:r>
          </a:p>
          <a:p>
            <a:pPr algn="just" eaLnBrk="1" hangingPunct="1"/>
            <a:endParaRPr lang="en-US" altLang="en-US" sz="2000">
              <a:latin typeface="Calibri" pitchFamily="34" charset="0"/>
            </a:endParaRPr>
          </a:p>
          <a:p>
            <a:pPr algn="just" eaLnBrk="1" hangingPunct="1"/>
            <a:endParaRPr lang="en-US" altLang="en-US" sz="2000">
              <a:latin typeface="Calibri" pitchFamily="34" charset="0"/>
            </a:endParaRPr>
          </a:p>
          <a:p>
            <a:pPr algn="just" eaLnBrk="1" hangingPunct="1"/>
            <a:r>
              <a:rPr lang="en-US" altLang="en-US" sz="2000">
                <a:latin typeface="Calibri" pitchFamily="34" charset="0"/>
              </a:rPr>
              <a:t>Similarly, if the average cost increases as output rises, all else equal, the cost function exhibits </a:t>
            </a:r>
            <a:r>
              <a:rPr lang="en-US" altLang="en-US" sz="2000">
                <a:solidFill>
                  <a:srgbClr val="000066"/>
                </a:solidFill>
                <a:latin typeface="Calibri" pitchFamily="34" charset="0"/>
              </a:rPr>
              <a:t>diseconomies of scale.</a:t>
            </a:r>
          </a:p>
          <a:p>
            <a:pPr algn="just" eaLnBrk="1" hangingPunct="1"/>
            <a:endParaRPr lang="en-US" altLang="en-US" sz="2000" i="1">
              <a:solidFill>
                <a:srgbClr val="000066"/>
              </a:solidFill>
              <a:latin typeface="Calibri" pitchFamily="34" charset="0"/>
            </a:endParaRPr>
          </a:p>
          <a:p>
            <a:pPr algn="just" eaLnBrk="1" hangingPunct="1"/>
            <a:endParaRPr lang="en-US" altLang="en-US" sz="2000" u="sng">
              <a:latin typeface="Calibri" pitchFamily="34" charset="0"/>
            </a:endParaRPr>
          </a:p>
          <a:p>
            <a:pPr algn="just" eaLnBrk="1" hangingPunct="1"/>
            <a:r>
              <a:rPr lang="en-US" altLang="en-US" sz="2000" i="1" u="sng">
                <a:solidFill>
                  <a:srgbClr val="000066"/>
                </a:solidFill>
                <a:latin typeface="Calibri" pitchFamily="34" charset="0"/>
              </a:rPr>
              <a:t>Definition:</a:t>
            </a:r>
            <a:r>
              <a:rPr lang="en-US" altLang="en-US" sz="2000">
                <a:latin typeface="Calibri" pitchFamily="34" charset="0"/>
              </a:rPr>
              <a:t>  The smallest quantity at which the long run average cost curve attains its minimum point is called the </a:t>
            </a:r>
            <a:r>
              <a:rPr lang="en-US" altLang="en-US" sz="2000">
                <a:solidFill>
                  <a:srgbClr val="000066"/>
                </a:solidFill>
                <a:latin typeface="Calibri" pitchFamily="34" charset="0"/>
              </a:rPr>
              <a:t>minimum efficient scale.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BF26E5-5065-46BF-84DD-7A22BA62A6AB}" type="slidenum">
              <a:rPr lang="en-US" altLang="en-US">
                <a:solidFill>
                  <a:srgbClr val="898989"/>
                </a:solidFill>
                <a:latin typeface="Calibri" pitchFamily="34" charset="0"/>
              </a:rPr>
              <a:pPr eaLnBrk="1" hangingPunct="1"/>
              <a:t>38</a:t>
            </a:fld>
            <a:endParaRPr lang="en-US" altLang="en-US">
              <a:solidFill>
                <a:srgbClr val="898989"/>
              </a:solidFill>
              <a:latin typeface="Calibri" pitchFamily="34" charset="0"/>
            </a:endParaRPr>
          </a:p>
        </p:txBody>
      </p:sp>
      <p:sp>
        <p:nvSpPr>
          <p:cNvPr id="37893" name="Line 2"/>
          <p:cNvSpPr>
            <a:spLocks noChangeShapeType="1"/>
          </p:cNvSpPr>
          <p:nvPr/>
        </p:nvSpPr>
        <p:spPr bwMode="auto">
          <a:xfrm flipV="1">
            <a:off x="1219200" y="5943600"/>
            <a:ext cx="6096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4" name="Line 3"/>
          <p:cNvSpPr>
            <a:spLocks noChangeShapeType="1"/>
          </p:cNvSpPr>
          <p:nvPr/>
        </p:nvSpPr>
        <p:spPr bwMode="auto">
          <a:xfrm flipH="1" flipV="1">
            <a:off x="1204913" y="1157288"/>
            <a:ext cx="14287" cy="47863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5" name="Text Box 4"/>
          <p:cNvSpPr txBox="1">
            <a:spLocks noChangeArrowheads="1"/>
          </p:cNvSpPr>
          <p:nvPr/>
        </p:nvSpPr>
        <p:spPr bwMode="auto">
          <a:xfrm>
            <a:off x="822325" y="583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37896" name="Text Box 5"/>
          <p:cNvSpPr txBox="1">
            <a:spLocks noChangeArrowheads="1"/>
          </p:cNvSpPr>
          <p:nvPr/>
        </p:nvSpPr>
        <p:spPr bwMode="auto">
          <a:xfrm>
            <a:off x="6022975" y="5267325"/>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(units/yr)</a:t>
            </a:r>
          </a:p>
        </p:txBody>
      </p:sp>
      <p:sp>
        <p:nvSpPr>
          <p:cNvPr id="37897" name="Text Box 6"/>
          <p:cNvSpPr txBox="1">
            <a:spLocks noChangeArrowheads="1"/>
          </p:cNvSpPr>
          <p:nvPr/>
        </p:nvSpPr>
        <p:spPr bwMode="auto">
          <a:xfrm>
            <a:off x="68263" y="1485900"/>
            <a:ext cx="1166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 </a:t>
            </a:r>
            <a:r>
              <a:rPr lang="en-GB" altLang="en-US" sz="1600" i="1">
                <a:latin typeface="Calibri" pitchFamily="34" charset="0"/>
              </a:rPr>
              <a:t>($/yr)</a:t>
            </a:r>
          </a:p>
        </p:txBody>
      </p:sp>
      <p:sp>
        <p:nvSpPr>
          <p:cNvPr id="37898" name="Freeform 7"/>
          <p:cNvSpPr>
            <a:spLocks/>
          </p:cNvSpPr>
          <p:nvPr/>
        </p:nvSpPr>
        <p:spPr bwMode="auto">
          <a:xfrm>
            <a:off x="1828800" y="1828800"/>
            <a:ext cx="6477000" cy="2705100"/>
          </a:xfrm>
          <a:custGeom>
            <a:avLst/>
            <a:gdLst>
              <a:gd name="T0" fmla="*/ 0 w 4080"/>
              <a:gd name="T1" fmla="*/ 0 h 1704"/>
              <a:gd name="T2" fmla="*/ 2147483647 w 4080"/>
              <a:gd name="T3" fmla="*/ 2147483647 h 1704"/>
              <a:gd name="T4" fmla="*/ 2147483647 w 4080"/>
              <a:gd name="T5" fmla="*/ 2147483647 h 1704"/>
              <a:gd name="T6" fmla="*/ 2147483647 w 4080"/>
              <a:gd name="T7" fmla="*/ 2147483647 h 1704"/>
              <a:gd name="T8" fmla="*/ 2147483647 w 4080"/>
              <a:gd name="T9" fmla="*/ 2147483647 h 1704"/>
              <a:gd name="T10" fmla="*/ 2147483647 w 4080"/>
              <a:gd name="T11" fmla="*/ 2147483647 h 1704"/>
              <a:gd name="T12" fmla="*/ 0 60000 65536"/>
              <a:gd name="T13" fmla="*/ 0 60000 65536"/>
              <a:gd name="T14" fmla="*/ 0 60000 65536"/>
              <a:gd name="T15" fmla="*/ 0 60000 65536"/>
              <a:gd name="T16" fmla="*/ 0 60000 65536"/>
              <a:gd name="T17" fmla="*/ 0 60000 65536"/>
              <a:gd name="T18" fmla="*/ 0 w 4080"/>
              <a:gd name="T19" fmla="*/ 0 h 1704"/>
              <a:gd name="T20" fmla="*/ 4080 w 4080"/>
              <a:gd name="T21" fmla="*/ 1704 h 1704"/>
            </a:gdLst>
            <a:ahLst/>
            <a:cxnLst>
              <a:cxn ang="T12">
                <a:pos x="T0" y="T1"/>
              </a:cxn>
              <a:cxn ang="T13">
                <a:pos x="T2" y="T3"/>
              </a:cxn>
              <a:cxn ang="T14">
                <a:pos x="T4" y="T5"/>
              </a:cxn>
              <a:cxn ang="T15">
                <a:pos x="T6" y="T7"/>
              </a:cxn>
              <a:cxn ang="T16">
                <a:pos x="T8" y="T9"/>
              </a:cxn>
              <a:cxn ang="T17">
                <a:pos x="T10" y="T11"/>
              </a:cxn>
            </a:cxnLst>
            <a:rect l="T18" t="T19" r="T20" b="T21"/>
            <a:pathLst>
              <a:path w="4080" h="1704">
                <a:moveTo>
                  <a:pt x="0" y="0"/>
                </a:moveTo>
                <a:cubicBezTo>
                  <a:pt x="68" y="256"/>
                  <a:pt x="136" y="512"/>
                  <a:pt x="288" y="768"/>
                </a:cubicBezTo>
                <a:cubicBezTo>
                  <a:pt x="440" y="1024"/>
                  <a:pt x="512" y="1384"/>
                  <a:pt x="912" y="1536"/>
                </a:cubicBezTo>
                <a:cubicBezTo>
                  <a:pt x="1312" y="1688"/>
                  <a:pt x="2280" y="1704"/>
                  <a:pt x="2688" y="1680"/>
                </a:cubicBezTo>
                <a:cubicBezTo>
                  <a:pt x="3096" y="1656"/>
                  <a:pt x="3128" y="1648"/>
                  <a:pt x="3360" y="1392"/>
                </a:cubicBezTo>
                <a:cubicBezTo>
                  <a:pt x="3592" y="1136"/>
                  <a:pt x="3960" y="352"/>
                  <a:pt x="4080" y="144"/>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6472" name="Line 8"/>
          <p:cNvSpPr>
            <a:spLocks noChangeShapeType="1"/>
          </p:cNvSpPr>
          <p:nvPr/>
        </p:nvSpPr>
        <p:spPr bwMode="auto">
          <a:xfrm>
            <a:off x="5076825" y="4508500"/>
            <a:ext cx="0" cy="15208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6473" name="Text Box 9"/>
          <p:cNvSpPr txBox="1">
            <a:spLocks noChangeArrowheads="1"/>
          </p:cNvSpPr>
          <p:nvPr/>
        </p:nvSpPr>
        <p:spPr bwMode="auto">
          <a:xfrm>
            <a:off x="4860925" y="5908675"/>
            <a:ext cx="155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 MES</a:t>
            </a:r>
          </a:p>
        </p:txBody>
      </p:sp>
      <p:sp>
        <p:nvSpPr>
          <p:cNvPr id="37901" name="Text Box 10"/>
          <p:cNvSpPr txBox="1">
            <a:spLocks noChangeArrowheads="1"/>
          </p:cNvSpPr>
          <p:nvPr/>
        </p:nvSpPr>
        <p:spPr bwMode="auto">
          <a:xfrm>
            <a:off x="1889125" y="1565275"/>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AC(Q)</a:t>
            </a:r>
          </a:p>
        </p:txBody>
      </p:sp>
      <p:sp>
        <p:nvSpPr>
          <p:cNvPr id="446476" name="AutoShape 1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789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791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7903" name="Picture 1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Picture 1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5" name="Picture 1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89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791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6" name="Text Box 18"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37907" name="Picture 1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484" name="AutoShape 20"/>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Minimum Efficiency Scale (MES)</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6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2" grpId="0" animBg="1"/>
      <p:bldP spid="44647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753D0B-B7D1-4BB4-A177-FD7E8796D77E}" type="slidenum">
              <a:rPr lang="en-US" altLang="en-US">
                <a:solidFill>
                  <a:srgbClr val="898989"/>
                </a:solidFill>
                <a:latin typeface="Calibri" pitchFamily="34" charset="0"/>
              </a:rPr>
              <a:pPr eaLnBrk="1" hangingPunct="1"/>
              <a:t>39</a:t>
            </a:fld>
            <a:endParaRPr lang="en-US" altLang="en-US">
              <a:solidFill>
                <a:srgbClr val="898989"/>
              </a:solidFill>
              <a:latin typeface="Calibri" pitchFamily="34" charset="0"/>
            </a:endParaRPr>
          </a:p>
        </p:txBody>
      </p:sp>
      <p:sp>
        <p:nvSpPr>
          <p:cNvPr id="448514" name="Text Box 2"/>
          <p:cNvSpPr txBox="1">
            <a:spLocks noChangeArrowheads="1"/>
          </p:cNvSpPr>
          <p:nvPr/>
        </p:nvSpPr>
        <p:spPr bwMode="auto">
          <a:xfrm>
            <a:off x="1517650" y="1960563"/>
            <a:ext cx="6096000" cy="338772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ts val="0"/>
              </a:spcBef>
              <a:spcAft>
                <a:spcPts val="0"/>
              </a:spcAft>
              <a:defRPr/>
            </a:pPr>
            <a:r>
              <a:rPr lang="en-US" sz="3600" dirty="0">
                <a:latin typeface="+mn-lt"/>
              </a:rPr>
              <a:t>When the production function exhibits </a:t>
            </a:r>
            <a:r>
              <a:rPr lang="en-US" sz="3600" i="1" dirty="0">
                <a:latin typeface="+mn-lt"/>
              </a:rPr>
              <a:t>increasing returns to scale</a:t>
            </a:r>
            <a:r>
              <a:rPr lang="en-US" sz="3600" dirty="0">
                <a:latin typeface="+mn-lt"/>
              </a:rPr>
              <a:t>, the long run average cost function exhibits </a:t>
            </a:r>
            <a:r>
              <a:rPr lang="en-US" sz="3600" i="1" dirty="0">
                <a:latin typeface="+mn-lt"/>
              </a:rPr>
              <a:t>economies of scale</a:t>
            </a:r>
            <a:r>
              <a:rPr lang="en-US" sz="3600" dirty="0">
                <a:latin typeface="+mn-lt"/>
              </a:rPr>
              <a:t> so that AC(Q) decreases with Q, all else equal.</a:t>
            </a:r>
          </a:p>
        </p:txBody>
      </p:sp>
      <p:sp>
        <p:nvSpPr>
          <p:cNvPr id="448516"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891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893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919"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1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893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2"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38923"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524"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Returns to Scale &amp; Economies of Scale</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930650-4389-4F9D-A1BE-3709D794270E}" type="slidenum">
              <a:rPr lang="en-US" altLang="en-US">
                <a:solidFill>
                  <a:srgbClr val="898989"/>
                </a:solidFill>
                <a:latin typeface="Calibri" pitchFamily="34" charset="0"/>
              </a:rPr>
              <a:pPr eaLnBrk="1" hangingPunct="1"/>
              <a:t>4</a:t>
            </a:fld>
            <a:endParaRPr lang="en-US" altLang="en-US">
              <a:solidFill>
                <a:srgbClr val="898989"/>
              </a:solidFill>
              <a:latin typeface="Calibri" pitchFamily="34" charset="0"/>
            </a:endParaRPr>
          </a:p>
        </p:txBody>
      </p:sp>
      <p:sp>
        <p:nvSpPr>
          <p:cNvPr id="403462" name="AutoShape 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07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09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8" name="Picture 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1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09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 name="Text Box 12"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3082" name="Picture 1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3471" name="AutoShape 15"/>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Cost Functions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14" name="Content Placeholder 2"/>
          <p:cNvSpPr txBox="1">
            <a:spLocks/>
          </p:cNvSpPr>
          <p:nvPr/>
        </p:nvSpPr>
        <p:spPr>
          <a:xfrm>
            <a:off x="5029200" y="1524000"/>
            <a:ext cx="3886200" cy="4144963"/>
          </a:xfrm>
          <a:prstGeom prst="rect">
            <a:avLst/>
          </a:prstGeom>
        </p:spPr>
        <p:txBody>
          <a:bodyPr/>
          <a:lstStyle/>
          <a:p>
            <a:pPr marL="342900">
              <a:spcBef>
                <a:spcPct val="20000"/>
              </a:spcBef>
              <a:defRPr/>
            </a:pPr>
            <a:r>
              <a:rPr lang="en-US" sz="2800" dirty="0">
                <a:latin typeface="+mn-lt"/>
              </a:rPr>
              <a:t>As Quantity of output increases from 1 million to 2 million, with input prices(w, r) constant, cost minimizing input combination moves from TC</a:t>
            </a:r>
            <a:r>
              <a:rPr lang="en-US" sz="2800" baseline="-25000" dirty="0">
                <a:latin typeface="+mn-lt"/>
              </a:rPr>
              <a:t>1</a:t>
            </a:r>
            <a:r>
              <a:rPr lang="en-US" sz="2800" dirty="0">
                <a:latin typeface="+mn-lt"/>
              </a:rPr>
              <a:t> to TC</a:t>
            </a:r>
            <a:r>
              <a:rPr lang="en-US" sz="2800" baseline="-25000" dirty="0">
                <a:latin typeface="+mn-lt"/>
              </a:rPr>
              <a:t>2</a:t>
            </a:r>
            <a:r>
              <a:rPr lang="en-US" sz="2800" dirty="0">
                <a:latin typeface="+mn-lt"/>
              </a:rPr>
              <a:t> which gives the TC(Q) curve.</a:t>
            </a:r>
          </a:p>
        </p:txBody>
      </p:sp>
      <p:pic>
        <p:nvPicPr>
          <p:cNvPr id="3085"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1371600"/>
            <a:ext cx="4808538"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E86745-232A-4B21-8065-45AD1DF93DC4}" type="slidenum">
              <a:rPr lang="en-US" altLang="en-US">
                <a:solidFill>
                  <a:srgbClr val="898989"/>
                </a:solidFill>
                <a:latin typeface="Calibri" pitchFamily="34" charset="0"/>
              </a:rPr>
              <a:pPr eaLnBrk="1" hangingPunct="1"/>
              <a:t>40</a:t>
            </a:fld>
            <a:endParaRPr lang="en-US" altLang="en-US">
              <a:solidFill>
                <a:srgbClr val="898989"/>
              </a:solidFill>
              <a:latin typeface="Calibri" pitchFamily="34" charset="0"/>
            </a:endParaRPr>
          </a:p>
        </p:txBody>
      </p:sp>
      <p:sp>
        <p:nvSpPr>
          <p:cNvPr id="449539"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993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995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994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3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995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5" name="Text Box 9"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3994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9547"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Returns to Scale &amp; Economies of Scale</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39948" name="Rectangle 12"/>
          <p:cNvSpPr>
            <a:spLocks noChangeArrowheads="1"/>
          </p:cNvSpPr>
          <p:nvPr/>
        </p:nvSpPr>
        <p:spPr bwMode="auto">
          <a:xfrm>
            <a:off x="1473200" y="1706563"/>
            <a:ext cx="6243638" cy="37814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buFontTx/>
              <a:buChar char="•"/>
            </a:pPr>
            <a:r>
              <a:rPr lang="en-US" altLang="en-US" sz="2400">
                <a:latin typeface="Calibri" pitchFamily="34" charset="0"/>
              </a:rPr>
              <a:t> When the production function exhibits </a:t>
            </a:r>
            <a:r>
              <a:rPr lang="en-US" altLang="en-US" sz="2400" i="1">
                <a:latin typeface="Calibri" pitchFamily="34" charset="0"/>
              </a:rPr>
              <a:t>decreasing returns to scale</a:t>
            </a:r>
            <a:r>
              <a:rPr lang="en-US" altLang="en-US" sz="2400">
                <a:latin typeface="Calibri" pitchFamily="34" charset="0"/>
              </a:rPr>
              <a:t>, the long run average cost function exhibits </a:t>
            </a:r>
            <a:r>
              <a:rPr lang="en-US" altLang="en-US" sz="2400" i="1">
                <a:latin typeface="Calibri" pitchFamily="34" charset="0"/>
              </a:rPr>
              <a:t>diseconomies of scale</a:t>
            </a:r>
            <a:r>
              <a:rPr lang="en-US" altLang="en-US" sz="2400">
                <a:latin typeface="Calibri" pitchFamily="34" charset="0"/>
              </a:rPr>
              <a:t> so that AC(Q) increases with Q, all else equal.</a:t>
            </a:r>
          </a:p>
          <a:p>
            <a:pPr algn="just" eaLnBrk="1" hangingPunct="1">
              <a:buFontTx/>
              <a:buChar char="•"/>
            </a:pPr>
            <a:endParaRPr lang="en-US" altLang="en-US" sz="2400">
              <a:latin typeface="Calibri" pitchFamily="34" charset="0"/>
            </a:endParaRPr>
          </a:p>
          <a:p>
            <a:pPr algn="just" eaLnBrk="1" hangingPunct="1">
              <a:buFontTx/>
              <a:buChar char="•"/>
            </a:pPr>
            <a:endParaRPr lang="en-US" altLang="en-US" sz="2400">
              <a:latin typeface="Calibri" pitchFamily="34" charset="0"/>
            </a:endParaRPr>
          </a:p>
          <a:p>
            <a:pPr algn="just" eaLnBrk="1" hangingPunct="1">
              <a:buFontTx/>
              <a:buChar char="•"/>
            </a:pPr>
            <a:r>
              <a:rPr lang="en-US" altLang="en-US" sz="2400">
                <a:latin typeface="Calibri" pitchFamily="34" charset="0"/>
              </a:rPr>
              <a:t> When the production function exhibits </a:t>
            </a:r>
            <a:r>
              <a:rPr lang="en-US" altLang="en-US" sz="2400" i="1">
                <a:latin typeface="Calibri" pitchFamily="34" charset="0"/>
              </a:rPr>
              <a:t>constant returns to scale</a:t>
            </a:r>
            <a:r>
              <a:rPr lang="en-US" altLang="en-US" sz="2400">
                <a:latin typeface="Calibri" pitchFamily="34" charset="0"/>
              </a:rPr>
              <a:t>, the long run average cost function is flat: it neither increases nor decreases with output.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EC1A368-3D97-4463-8AA3-4FC54F313093}" type="slidenum">
              <a:rPr lang="en-US" altLang="en-US">
                <a:solidFill>
                  <a:srgbClr val="898989"/>
                </a:solidFill>
                <a:latin typeface="Calibri" pitchFamily="34" charset="0"/>
              </a:rPr>
              <a:pPr eaLnBrk="1" hangingPunct="1"/>
              <a:t>41</a:t>
            </a:fld>
            <a:endParaRPr lang="en-US" altLang="en-US">
              <a:solidFill>
                <a:srgbClr val="898989"/>
              </a:solidFill>
              <a:latin typeface="Calibri" pitchFamily="34" charset="0"/>
            </a:endParaRPr>
          </a:p>
        </p:txBody>
      </p:sp>
      <p:sp>
        <p:nvSpPr>
          <p:cNvPr id="451588"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096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098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0966"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098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40970"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1" name="Rectangle 12"/>
          <p:cNvSpPr>
            <a:spLocks noChangeArrowheads="1"/>
          </p:cNvSpPr>
          <p:nvPr/>
        </p:nvSpPr>
        <p:spPr bwMode="auto">
          <a:xfrm>
            <a:off x="1703388" y="4043363"/>
            <a:ext cx="6005512" cy="205263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altLang="en-US">
                <a:latin typeface="Calibri" pitchFamily="34" charset="0"/>
              </a:rPr>
              <a:t> If </a:t>
            </a:r>
            <a:r>
              <a:rPr lang="en-US" altLang="en-US">
                <a:latin typeface="Calibri" pitchFamily="34" charset="0"/>
                <a:sym typeface="Symbol" pitchFamily="18" charset="2"/>
              </a:rPr>
              <a:t></a:t>
            </a:r>
            <a:r>
              <a:rPr lang="en-US" altLang="en-US" baseline="-25000">
                <a:latin typeface="Calibri" pitchFamily="34" charset="0"/>
              </a:rPr>
              <a:t>TC,Q</a:t>
            </a:r>
            <a:r>
              <a:rPr lang="en-US" altLang="en-US">
                <a:latin typeface="Calibri" pitchFamily="34" charset="0"/>
              </a:rPr>
              <a:t> &lt; 1, MC &lt; AC, so AC must be decreasing in Q.  Therefore, we have </a:t>
            </a:r>
            <a:r>
              <a:rPr lang="en-US" altLang="en-US" i="1">
                <a:latin typeface="Calibri" pitchFamily="34" charset="0"/>
              </a:rPr>
              <a:t>economies of scale.</a:t>
            </a:r>
          </a:p>
          <a:p>
            <a:pPr eaLnBrk="1" hangingPunct="1">
              <a:buFontTx/>
              <a:buChar char="•"/>
            </a:pPr>
            <a:endParaRPr lang="en-US" altLang="en-US" i="1">
              <a:latin typeface="Calibri" pitchFamily="34" charset="0"/>
            </a:endParaRPr>
          </a:p>
          <a:p>
            <a:pPr eaLnBrk="1" hangingPunct="1">
              <a:buFontTx/>
              <a:buChar char="•"/>
            </a:pPr>
            <a:r>
              <a:rPr lang="en-US" altLang="en-US">
                <a:latin typeface="Calibri" pitchFamily="34" charset="0"/>
              </a:rPr>
              <a:t> If </a:t>
            </a:r>
            <a:r>
              <a:rPr lang="en-US" altLang="en-US">
                <a:latin typeface="Calibri" pitchFamily="34" charset="0"/>
                <a:sym typeface="Symbol" pitchFamily="18" charset="2"/>
              </a:rPr>
              <a:t></a:t>
            </a:r>
            <a:r>
              <a:rPr lang="en-US" altLang="en-US" baseline="-25000">
                <a:latin typeface="Calibri" pitchFamily="34" charset="0"/>
              </a:rPr>
              <a:t>TC,Q</a:t>
            </a:r>
            <a:r>
              <a:rPr lang="en-US" altLang="en-US">
                <a:latin typeface="Calibri" pitchFamily="34" charset="0"/>
              </a:rPr>
              <a:t> &gt; 1, MC &gt; AC, so AC must be increasing in Q.  Therefore, we have </a:t>
            </a:r>
            <a:r>
              <a:rPr lang="en-US" altLang="en-US" i="1">
                <a:latin typeface="Calibri" pitchFamily="34" charset="0"/>
              </a:rPr>
              <a:t>diseconomies of scale.</a:t>
            </a:r>
          </a:p>
          <a:p>
            <a:pPr eaLnBrk="1" hangingPunct="1">
              <a:buFontTx/>
              <a:buChar char="•"/>
            </a:pPr>
            <a:endParaRPr lang="en-US" altLang="en-US" i="1">
              <a:latin typeface="Calibri" pitchFamily="34" charset="0"/>
            </a:endParaRPr>
          </a:p>
          <a:p>
            <a:pPr eaLnBrk="1" hangingPunct="1">
              <a:buFontTx/>
              <a:buChar char="•"/>
            </a:pPr>
            <a:r>
              <a:rPr lang="en-US" altLang="en-US">
                <a:latin typeface="Calibri" pitchFamily="34" charset="0"/>
              </a:rPr>
              <a:t> If </a:t>
            </a:r>
            <a:r>
              <a:rPr lang="en-US" altLang="en-US">
                <a:latin typeface="Calibri" pitchFamily="34" charset="0"/>
                <a:sym typeface="Symbol" pitchFamily="18" charset="2"/>
              </a:rPr>
              <a:t></a:t>
            </a:r>
            <a:r>
              <a:rPr lang="en-US" altLang="en-US" baseline="-25000">
                <a:latin typeface="Calibri" pitchFamily="34" charset="0"/>
              </a:rPr>
              <a:t>TC,Q</a:t>
            </a:r>
            <a:r>
              <a:rPr lang="en-US" altLang="en-US">
                <a:latin typeface="Calibri" pitchFamily="34" charset="0"/>
              </a:rPr>
              <a:t> = 1, MC = AC, so AC is just flat with respect to Q.</a:t>
            </a:r>
          </a:p>
        </p:txBody>
      </p:sp>
      <p:sp>
        <p:nvSpPr>
          <p:cNvPr id="451597" name="Rectangle 13"/>
          <p:cNvSpPr>
            <a:spLocks noChangeArrowheads="1"/>
          </p:cNvSpPr>
          <p:nvPr/>
        </p:nvSpPr>
        <p:spPr bwMode="auto">
          <a:xfrm>
            <a:off x="2286000" y="1447800"/>
            <a:ext cx="4572000" cy="1938338"/>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i="1" u="sng">
                <a:solidFill>
                  <a:srgbClr val="000066"/>
                </a:solidFill>
                <a:latin typeface="Calibri" pitchFamily="34" charset="0"/>
              </a:rPr>
              <a:t>Definition:</a:t>
            </a:r>
            <a:r>
              <a:rPr lang="en-US" altLang="en-US" sz="2000">
                <a:latin typeface="Calibri" pitchFamily="34" charset="0"/>
              </a:rPr>
              <a:t>  The percentage change in total cost per one percent change in output is the </a:t>
            </a:r>
            <a:r>
              <a:rPr lang="en-US" altLang="en-US" sz="2000" b="1">
                <a:latin typeface="Calibri" pitchFamily="34" charset="0"/>
              </a:rPr>
              <a:t>output elasticity of total cost</a:t>
            </a:r>
            <a:r>
              <a:rPr lang="en-US" altLang="en-US" sz="2000">
                <a:latin typeface="Calibri" pitchFamily="34" charset="0"/>
              </a:rPr>
              <a:t>, </a:t>
            </a:r>
            <a:r>
              <a:rPr lang="en-US" altLang="en-US" sz="2000">
                <a:latin typeface="Calibri" pitchFamily="34" charset="0"/>
                <a:sym typeface="Symbol" pitchFamily="18" charset="2"/>
              </a:rPr>
              <a:t></a:t>
            </a:r>
            <a:r>
              <a:rPr lang="en-US" altLang="en-US" sz="2000" baseline="-25000">
                <a:latin typeface="Calibri" pitchFamily="34" charset="0"/>
              </a:rPr>
              <a:t>TC,Q</a:t>
            </a:r>
            <a:r>
              <a:rPr lang="en-US" altLang="en-US" sz="2000">
                <a:latin typeface="Calibri" pitchFamily="34" charset="0"/>
              </a:rPr>
              <a:t>.</a:t>
            </a:r>
          </a:p>
          <a:p>
            <a:pPr algn="just" eaLnBrk="1" hangingPunct="1"/>
            <a:endParaRPr lang="en-US" altLang="en-US" sz="2000">
              <a:latin typeface="Calibri" pitchFamily="34" charset="0"/>
            </a:endParaRPr>
          </a:p>
          <a:p>
            <a:pPr algn="just" eaLnBrk="1" hangingPunct="1"/>
            <a:r>
              <a:rPr lang="en-US" altLang="en-US" sz="2000">
                <a:latin typeface="Calibri" pitchFamily="34" charset="0"/>
                <a:sym typeface="Symbol" pitchFamily="18" charset="2"/>
              </a:rPr>
              <a:t></a:t>
            </a:r>
            <a:r>
              <a:rPr lang="en-US" altLang="en-US" sz="2000" baseline="-25000">
                <a:latin typeface="Calibri" pitchFamily="34" charset="0"/>
              </a:rPr>
              <a:t>TC,Q</a:t>
            </a:r>
            <a:r>
              <a:rPr lang="en-US" altLang="en-US" sz="2000">
                <a:latin typeface="Calibri" pitchFamily="34" charset="0"/>
              </a:rPr>
              <a:t> = (</a:t>
            </a:r>
            <a:r>
              <a:rPr lang="en-US" altLang="en-US" sz="2000">
                <a:latin typeface="Calibri" pitchFamily="34" charset="0"/>
                <a:sym typeface="Symbol" pitchFamily="18" charset="2"/>
              </a:rPr>
              <a:t></a:t>
            </a:r>
            <a:r>
              <a:rPr lang="en-US" altLang="en-US" sz="2000">
                <a:latin typeface="Calibri" pitchFamily="34" charset="0"/>
              </a:rPr>
              <a:t>TC/TC)(</a:t>
            </a:r>
            <a:r>
              <a:rPr lang="en-US" altLang="en-US" sz="2000">
                <a:sym typeface="Symbol" pitchFamily="18" charset="2"/>
              </a:rPr>
              <a:t></a:t>
            </a:r>
            <a:r>
              <a:rPr lang="en-US" altLang="en-US" sz="2000"/>
              <a:t>Q /Q) </a:t>
            </a:r>
          </a:p>
          <a:p>
            <a:pPr algn="just" eaLnBrk="1" hangingPunct="1"/>
            <a:r>
              <a:rPr lang="en-US" altLang="en-US" sz="2000"/>
              <a:t>= (</a:t>
            </a:r>
            <a:r>
              <a:rPr lang="en-US" altLang="en-US" sz="2000">
                <a:sym typeface="Symbol" pitchFamily="18" charset="2"/>
              </a:rPr>
              <a:t></a:t>
            </a:r>
            <a:r>
              <a:rPr lang="en-US" altLang="en-US" sz="2000"/>
              <a:t>TC</a:t>
            </a:r>
            <a:r>
              <a:rPr lang="en-US" altLang="en-US" sz="2000">
                <a:latin typeface="Calibri" pitchFamily="34" charset="0"/>
              </a:rPr>
              <a:t>/</a:t>
            </a:r>
            <a:r>
              <a:rPr lang="en-US" altLang="en-US" sz="2000">
                <a:sym typeface="Symbol" pitchFamily="18" charset="2"/>
              </a:rPr>
              <a:t></a:t>
            </a:r>
            <a:r>
              <a:rPr lang="en-US" altLang="en-US" sz="2000"/>
              <a:t>Q)/(TC/</a:t>
            </a:r>
            <a:r>
              <a:rPr lang="en-US" altLang="en-US" sz="2000">
                <a:latin typeface="Calibri" pitchFamily="34" charset="0"/>
              </a:rPr>
              <a:t>Q) = MC/AC</a:t>
            </a:r>
          </a:p>
        </p:txBody>
      </p:sp>
      <p:sp>
        <p:nvSpPr>
          <p:cNvPr id="451598" name="AutoShape 1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Output Elasticity of Total Cost</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EB902BC-9ECF-47D5-AF23-7F0283A4950A}" type="slidenum">
              <a:rPr lang="en-US" altLang="en-US">
                <a:solidFill>
                  <a:srgbClr val="898989"/>
                </a:solidFill>
                <a:latin typeface="Calibri" pitchFamily="34" charset="0"/>
              </a:rPr>
              <a:pPr eaLnBrk="1" hangingPunct="1"/>
              <a:t>42</a:t>
            </a:fld>
            <a:endParaRPr lang="en-US" altLang="en-US">
              <a:solidFill>
                <a:srgbClr val="898989"/>
              </a:solidFill>
              <a:latin typeface="Calibri" pitchFamily="34" charset="0"/>
            </a:endParaRPr>
          </a:p>
        </p:txBody>
      </p:sp>
      <p:sp>
        <p:nvSpPr>
          <p:cNvPr id="453638" name="AutoShape 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198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200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990" name="Picture 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8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200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3" name="Text Box 12"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41994" name="Picture 1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3646" name="AutoShape 1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Short Run &amp; Total Variable Cost Functions</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453647" name="Rectangle 15"/>
          <p:cNvSpPr>
            <a:spLocks noChangeArrowheads="1"/>
          </p:cNvSpPr>
          <p:nvPr/>
        </p:nvSpPr>
        <p:spPr bwMode="auto">
          <a:xfrm>
            <a:off x="1919288" y="1735138"/>
            <a:ext cx="5232400" cy="34417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200" i="1" u="sng">
                <a:solidFill>
                  <a:srgbClr val="000066"/>
                </a:solidFill>
                <a:latin typeface="Calibri" pitchFamily="34" charset="0"/>
              </a:rPr>
              <a:t>Definition:</a:t>
            </a:r>
            <a:r>
              <a:rPr lang="en-US" altLang="en-US" sz="2200">
                <a:latin typeface="Calibri" pitchFamily="34" charset="0"/>
              </a:rPr>
              <a:t>  The </a:t>
            </a:r>
            <a:r>
              <a:rPr lang="en-US" altLang="en-US" sz="2200">
                <a:solidFill>
                  <a:srgbClr val="000066"/>
                </a:solidFill>
                <a:latin typeface="Calibri" pitchFamily="34" charset="0"/>
              </a:rPr>
              <a:t>short run total cost function</a:t>
            </a:r>
            <a:r>
              <a:rPr lang="en-US" altLang="en-US" sz="2200">
                <a:latin typeface="Calibri" pitchFamily="34" charset="0"/>
              </a:rPr>
              <a:t> tells us the minimized total cost of producing Q units of output, when (at least) one input is fixed at a particular level.</a:t>
            </a:r>
          </a:p>
          <a:p>
            <a:pPr algn="just" eaLnBrk="1" hangingPunct="1"/>
            <a:endParaRPr lang="en-US" altLang="en-US" sz="2200" i="1" u="sng">
              <a:latin typeface="Calibri" pitchFamily="34" charset="0"/>
            </a:endParaRPr>
          </a:p>
          <a:p>
            <a:pPr algn="just" eaLnBrk="1" hangingPunct="1"/>
            <a:endParaRPr lang="en-US" altLang="en-US" sz="2200" i="1" u="sng">
              <a:latin typeface="Calibri" pitchFamily="34" charset="0"/>
            </a:endParaRPr>
          </a:p>
          <a:p>
            <a:pPr algn="just" eaLnBrk="1" hangingPunct="1"/>
            <a:r>
              <a:rPr lang="en-US" altLang="en-US" sz="2200" i="1" u="sng">
                <a:solidFill>
                  <a:srgbClr val="000066"/>
                </a:solidFill>
                <a:latin typeface="Calibri" pitchFamily="34" charset="0"/>
              </a:rPr>
              <a:t>Definition:</a:t>
            </a:r>
            <a:r>
              <a:rPr lang="en-US" altLang="en-US" sz="2200">
                <a:latin typeface="Calibri" pitchFamily="34" charset="0"/>
              </a:rPr>
              <a:t>  The </a:t>
            </a:r>
            <a:r>
              <a:rPr lang="en-US" altLang="en-US" sz="2200">
                <a:solidFill>
                  <a:srgbClr val="000066"/>
                </a:solidFill>
                <a:latin typeface="Calibri" pitchFamily="34" charset="0"/>
              </a:rPr>
              <a:t>total variable cost function </a:t>
            </a:r>
            <a:r>
              <a:rPr lang="en-US" altLang="en-US" sz="2200">
                <a:latin typeface="Calibri" pitchFamily="34" charset="0"/>
              </a:rPr>
              <a:t>is the minimized sum of expenditures on variable inputs at the short run cost minimizing input combinations. </a:t>
            </a:r>
          </a:p>
        </p:txBody>
      </p:sp>
      <p:sp>
        <p:nvSpPr>
          <p:cNvPr id="41997" name="Line 16"/>
          <p:cNvSpPr>
            <a:spLocks noChangeShapeType="1"/>
          </p:cNvSpPr>
          <p:nvPr/>
        </p:nvSpPr>
        <p:spPr bwMode="auto">
          <a:xfrm>
            <a:off x="2209800" y="3475038"/>
            <a:ext cx="4648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E05E4E-21C4-48DE-B880-658248EC70BA}" type="slidenum">
              <a:rPr lang="en-US" altLang="en-US">
                <a:solidFill>
                  <a:srgbClr val="898989"/>
                </a:solidFill>
                <a:latin typeface="Calibri" pitchFamily="34" charset="0"/>
              </a:rPr>
              <a:pPr eaLnBrk="1" hangingPunct="1"/>
              <a:t>43</a:t>
            </a:fld>
            <a:endParaRPr lang="en-US" altLang="en-US">
              <a:solidFill>
                <a:srgbClr val="898989"/>
              </a:solidFill>
              <a:latin typeface="Calibri" pitchFamily="34" charset="0"/>
            </a:endParaRPr>
          </a:p>
        </p:txBody>
      </p:sp>
      <p:sp>
        <p:nvSpPr>
          <p:cNvPr id="454660"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301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302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3014"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01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302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7"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43018"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4668"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Total Fixed Cost Function</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454669" name="Rectangle 13"/>
          <p:cNvSpPr>
            <a:spLocks noChangeArrowheads="1"/>
          </p:cNvSpPr>
          <p:nvPr/>
        </p:nvSpPr>
        <p:spPr bwMode="auto">
          <a:xfrm>
            <a:off x="1541463" y="2006600"/>
            <a:ext cx="6230937" cy="3046413"/>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spcBef>
                <a:spcPct val="50000"/>
              </a:spcBef>
            </a:pPr>
            <a:r>
              <a:rPr lang="en-US" altLang="en-US" sz="2400" i="1" u="sng">
                <a:solidFill>
                  <a:srgbClr val="000066"/>
                </a:solidFill>
                <a:latin typeface="Calibri" pitchFamily="34" charset="0"/>
              </a:rPr>
              <a:t>Definition:</a:t>
            </a:r>
            <a:r>
              <a:rPr lang="en-US" altLang="en-US" sz="2400">
                <a:latin typeface="Calibri" pitchFamily="34" charset="0"/>
              </a:rPr>
              <a:t>  The </a:t>
            </a:r>
            <a:r>
              <a:rPr lang="en-US" altLang="en-US" sz="2400">
                <a:solidFill>
                  <a:srgbClr val="000066"/>
                </a:solidFill>
                <a:latin typeface="Calibri" pitchFamily="34" charset="0"/>
              </a:rPr>
              <a:t>total fixed cost function</a:t>
            </a:r>
            <a:r>
              <a:rPr lang="en-US" altLang="en-US" sz="2400">
                <a:latin typeface="Calibri" pitchFamily="34" charset="0"/>
              </a:rPr>
              <a:t> is a constant equal to the cost of the fixed input(s).</a:t>
            </a:r>
          </a:p>
          <a:p>
            <a:pPr lvl="2" algn="just" eaLnBrk="1" hangingPunct="1"/>
            <a:endParaRPr lang="en-US" altLang="en-US" sz="2400">
              <a:latin typeface="Calibri" pitchFamily="34" charset="0"/>
            </a:endParaRPr>
          </a:p>
          <a:p>
            <a:pPr lvl="2" algn="just" eaLnBrk="1" hangingPunct="1"/>
            <a:endParaRPr lang="en-US" altLang="en-US" sz="2400">
              <a:latin typeface="Calibri" pitchFamily="34" charset="0"/>
            </a:endParaRPr>
          </a:p>
          <a:p>
            <a:pPr algn="just" eaLnBrk="1" hangingPunct="1"/>
            <a:r>
              <a:rPr lang="en-US" altLang="en-US" sz="2400">
                <a:latin typeface="Calibri" pitchFamily="34" charset="0"/>
              </a:rPr>
              <a:t>STC(Q,K</a:t>
            </a:r>
            <a:r>
              <a:rPr lang="en-US" altLang="en-US" sz="2400" baseline="-25000">
                <a:latin typeface="Calibri" pitchFamily="34" charset="0"/>
              </a:rPr>
              <a:t>0</a:t>
            </a:r>
            <a:r>
              <a:rPr lang="en-US" altLang="en-US" sz="2400">
                <a:latin typeface="Calibri" pitchFamily="34" charset="0"/>
              </a:rPr>
              <a:t>) = TVC(Q,K</a:t>
            </a:r>
            <a:r>
              <a:rPr lang="en-US" altLang="en-US" sz="2400" baseline="-25000">
                <a:latin typeface="Calibri" pitchFamily="34" charset="0"/>
              </a:rPr>
              <a:t>0</a:t>
            </a:r>
            <a:r>
              <a:rPr lang="en-US" altLang="en-US" sz="2400">
                <a:latin typeface="Calibri" pitchFamily="34" charset="0"/>
              </a:rPr>
              <a:t>) + TFC(Q,K</a:t>
            </a:r>
            <a:r>
              <a:rPr lang="en-US" altLang="en-US" sz="2400" baseline="-25000">
                <a:latin typeface="Calibri" pitchFamily="34" charset="0"/>
              </a:rPr>
              <a:t>0</a:t>
            </a:r>
            <a:r>
              <a:rPr lang="en-US" altLang="en-US" sz="2400">
                <a:latin typeface="Calibri" pitchFamily="34" charset="0"/>
              </a:rPr>
              <a:t>)</a:t>
            </a:r>
          </a:p>
          <a:p>
            <a:pPr algn="just" eaLnBrk="1" hangingPunct="1"/>
            <a:endParaRPr lang="en-US" altLang="en-US" sz="2400">
              <a:latin typeface="Calibri" pitchFamily="34" charset="0"/>
            </a:endParaRPr>
          </a:p>
          <a:p>
            <a:pPr algn="just" eaLnBrk="1" hangingPunct="1"/>
            <a:r>
              <a:rPr lang="en-US" altLang="en-US" sz="2400" i="1">
                <a:latin typeface="Calibri" pitchFamily="34" charset="0"/>
              </a:rPr>
              <a:t>Where: K</a:t>
            </a:r>
            <a:r>
              <a:rPr lang="en-US" altLang="en-US" sz="2400" i="1" baseline="-25000">
                <a:latin typeface="Calibri" pitchFamily="34" charset="0"/>
              </a:rPr>
              <a:t>0</a:t>
            </a:r>
            <a:r>
              <a:rPr lang="en-US" altLang="en-US" sz="2400" i="1">
                <a:latin typeface="Calibri" pitchFamily="34" charset="0"/>
              </a:rPr>
              <a:t> is the fixed input and w and r are fixed (and suppressed as arguments)</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E93439-0B45-43A8-A893-320AD819BBB3}" type="slidenum">
              <a:rPr lang="en-US" altLang="en-US">
                <a:solidFill>
                  <a:srgbClr val="898989"/>
                </a:solidFill>
                <a:latin typeface="Calibri" pitchFamily="34" charset="0"/>
              </a:rPr>
              <a:pPr eaLnBrk="1" hangingPunct="1"/>
              <a:t>44</a:t>
            </a:fld>
            <a:endParaRPr lang="en-US" altLang="en-US">
              <a:solidFill>
                <a:srgbClr val="898989"/>
              </a:solidFill>
              <a:latin typeface="Calibri" pitchFamily="34" charset="0"/>
            </a:endParaRPr>
          </a:p>
        </p:txBody>
      </p:sp>
      <p:sp>
        <p:nvSpPr>
          <p:cNvPr id="44037" name="Line 2"/>
          <p:cNvSpPr>
            <a:spLocks noChangeShapeType="1"/>
          </p:cNvSpPr>
          <p:nvPr/>
        </p:nvSpPr>
        <p:spPr bwMode="auto">
          <a:xfrm>
            <a:off x="1143000" y="5791200"/>
            <a:ext cx="6477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38" name="Line 3"/>
          <p:cNvSpPr>
            <a:spLocks noChangeShapeType="1"/>
          </p:cNvSpPr>
          <p:nvPr/>
        </p:nvSpPr>
        <p:spPr bwMode="auto">
          <a:xfrm flipH="1" flipV="1">
            <a:off x="1131888" y="1276350"/>
            <a:ext cx="11112" cy="45148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39" name="Text Box 4"/>
          <p:cNvSpPr txBox="1">
            <a:spLocks noChangeArrowheads="1"/>
          </p:cNvSpPr>
          <p:nvPr/>
        </p:nvSpPr>
        <p:spPr bwMode="auto">
          <a:xfrm>
            <a:off x="6194425" y="5195888"/>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(units/yr)</a:t>
            </a:r>
          </a:p>
        </p:txBody>
      </p:sp>
      <p:sp>
        <p:nvSpPr>
          <p:cNvPr id="44040" name="Text Box 5"/>
          <p:cNvSpPr txBox="1">
            <a:spLocks noChangeArrowheads="1"/>
          </p:cNvSpPr>
          <p:nvPr/>
        </p:nvSpPr>
        <p:spPr bwMode="auto">
          <a:xfrm>
            <a:off x="1155700" y="1474788"/>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a:t>
            </a:r>
            <a:r>
              <a:rPr lang="en-GB" altLang="en-US" sz="1600">
                <a:latin typeface="Calibri" pitchFamily="34" charset="0"/>
              </a:rPr>
              <a:t>($/yr)</a:t>
            </a:r>
          </a:p>
        </p:txBody>
      </p:sp>
      <p:sp>
        <p:nvSpPr>
          <p:cNvPr id="44041" name="Line 6"/>
          <p:cNvSpPr>
            <a:spLocks noChangeShapeType="1"/>
          </p:cNvSpPr>
          <p:nvPr/>
        </p:nvSpPr>
        <p:spPr bwMode="auto">
          <a:xfrm>
            <a:off x="1143000" y="4572000"/>
            <a:ext cx="571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2" name="Text Box 7"/>
          <p:cNvSpPr txBox="1">
            <a:spLocks noChangeArrowheads="1"/>
          </p:cNvSpPr>
          <p:nvPr/>
        </p:nvSpPr>
        <p:spPr bwMode="auto">
          <a:xfrm>
            <a:off x="6918325" y="43846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TFC</a:t>
            </a:r>
          </a:p>
        </p:txBody>
      </p:sp>
      <p:sp>
        <p:nvSpPr>
          <p:cNvPr id="455688" name="Text Box 8"/>
          <p:cNvSpPr txBox="1">
            <a:spLocks noChangeArrowheads="1"/>
          </p:cNvSpPr>
          <p:nvPr/>
        </p:nvSpPr>
        <p:spPr bwMode="auto">
          <a:xfrm>
            <a:off x="2655888" y="1393825"/>
            <a:ext cx="4232275" cy="7016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ct val="50000"/>
              </a:spcBef>
              <a:spcAft>
                <a:spcPts val="0"/>
              </a:spcAft>
              <a:defRPr/>
            </a:pPr>
            <a:r>
              <a:rPr lang="en-US" sz="2000" i="1" dirty="0">
                <a:latin typeface="+mn-lt"/>
              </a:rPr>
              <a:t>Example:</a:t>
            </a:r>
            <a:r>
              <a:rPr lang="en-US" sz="2000" dirty="0">
                <a:latin typeface="+mn-lt"/>
              </a:rPr>
              <a:t>  Short Run Total Cost, Total Variable Cost and Total Fixed Cost</a:t>
            </a:r>
          </a:p>
        </p:txBody>
      </p:sp>
      <p:sp>
        <p:nvSpPr>
          <p:cNvPr id="455689" name="AutoShape 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403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405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4045" name="Picture 11"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6" name="Picture 12"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7" name="Picture 13"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03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405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8" name="Text Box 15"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44049" name="Picture 16"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697" name="AutoShape 17"/>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Key Cost Functions Interactions</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6859B-551F-4BEA-91A9-A535BFE3734E}" type="slidenum">
              <a:rPr lang="en-US" altLang="en-US">
                <a:solidFill>
                  <a:srgbClr val="898989"/>
                </a:solidFill>
                <a:latin typeface="Calibri" pitchFamily="34" charset="0"/>
              </a:rPr>
              <a:pPr eaLnBrk="1" hangingPunct="1"/>
              <a:t>45</a:t>
            </a:fld>
            <a:endParaRPr lang="en-US" altLang="en-US">
              <a:solidFill>
                <a:srgbClr val="898989"/>
              </a:solidFill>
              <a:latin typeface="Calibri" pitchFamily="34" charset="0"/>
            </a:endParaRPr>
          </a:p>
        </p:txBody>
      </p:sp>
      <p:sp>
        <p:nvSpPr>
          <p:cNvPr id="45061" name="Line 2"/>
          <p:cNvSpPr>
            <a:spLocks noChangeShapeType="1"/>
          </p:cNvSpPr>
          <p:nvPr/>
        </p:nvSpPr>
        <p:spPr bwMode="auto">
          <a:xfrm>
            <a:off x="1135063" y="5826125"/>
            <a:ext cx="6477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2" name="Freeform 6"/>
          <p:cNvSpPr>
            <a:spLocks/>
          </p:cNvSpPr>
          <p:nvPr/>
        </p:nvSpPr>
        <p:spPr bwMode="auto">
          <a:xfrm>
            <a:off x="1135063" y="3387725"/>
            <a:ext cx="5791200" cy="2514600"/>
          </a:xfrm>
          <a:custGeom>
            <a:avLst/>
            <a:gdLst>
              <a:gd name="T0" fmla="*/ 0 w 3552"/>
              <a:gd name="T1" fmla="*/ 2147483647 h 1536"/>
              <a:gd name="T2" fmla="*/ 2147483647 w 3552"/>
              <a:gd name="T3" fmla="*/ 2147483647 h 1536"/>
              <a:gd name="T4" fmla="*/ 2147483647 w 3552"/>
              <a:gd name="T5" fmla="*/ 2147483647 h 1536"/>
              <a:gd name="T6" fmla="*/ 2147483647 w 3552"/>
              <a:gd name="T7" fmla="*/ 2147483647 h 1536"/>
              <a:gd name="T8" fmla="*/ 2147483647 w 3552"/>
              <a:gd name="T9" fmla="*/ 2147483647 h 1536"/>
              <a:gd name="T10" fmla="*/ 2147483647 w 3552"/>
              <a:gd name="T11" fmla="*/ 2147483647 h 1536"/>
              <a:gd name="T12" fmla="*/ 2147483647 w 3552"/>
              <a:gd name="T13" fmla="*/ 0 h 1536"/>
              <a:gd name="T14" fmla="*/ 0 60000 65536"/>
              <a:gd name="T15" fmla="*/ 0 60000 65536"/>
              <a:gd name="T16" fmla="*/ 0 60000 65536"/>
              <a:gd name="T17" fmla="*/ 0 60000 65536"/>
              <a:gd name="T18" fmla="*/ 0 60000 65536"/>
              <a:gd name="T19" fmla="*/ 0 60000 65536"/>
              <a:gd name="T20" fmla="*/ 0 60000 65536"/>
              <a:gd name="T21" fmla="*/ 0 w 3552"/>
              <a:gd name="T22" fmla="*/ 0 h 1536"/>
              <a:gd name="T23" fmla="*/ 3552 w 3552"/>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2" h="1536">
                <a:moveTo>
                  <a:pt x="0" y="1536"/>
                </a:moveTo>
                <a:cubicBezTo>
                  <a:pt x="0" y="1480"/>
                  <a:pt x="0" y="1424"/>
                  <a:pt x="48" y="1344"/>
                </a:cubicBezTo>
                <a:cubicBezTo>
                  <a:pt x="96" y="1264"/>
                  <a:pt x="168" y="1152"/>
                  <a:pt x="288" y="1056"/>
                </a:cubicBezTo>
                <a:cubicBezTo>
                  <a:pt x="408" y="960"/>
                  <a:pt x="528" y="840"/>
                  <a:pt x="768" y="768"/>
                </a:cubicBezTo>
                <a:cubicBezTo>
                  <a:pt x="1008" y="696"/>
                  <a:pt x="1456" y="664"/>
                  <a:pt x="1728" y="624"/>
                </a:cubicBezTo>
                <a:cubicBezTo>
                  <a:pt x="2000" y="584"/>
                  <a:pt x="2096" y="632"/>
                  <a:pt x="2400" y="528"/>
                </a:cubicBezTo>
                <a:cubicBezTo>
                  <a:pt x="2704" y="424"/>
                  <a:pt x="3360" y="88"/>
                  <a:pt x="3552"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3" name="Text Box 7"/>
          <p:cNvSpPr txBox="1">
            <a:spLocks noChangeArrowheads="1"/>
          </p:cNvSpPr>
          <p:nvPr/>
        </p:nvSpPr>
        <p:spPr bwMode="auto">
          <a:xfrm>
            <a:off x="6834188" y="320040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TVC(Q, K</a:t>
            </a:r>
            <a:r>
              <a:rPr lang="en-GB" altLang="en-US" sz="2400" b="1" baseline="-25000">
                <a:latin typeface="Calibri" pitchFamily="34" charset="0"/>
              </a:rPr>
              <a:t>0</a:t>
            </a:r>
            <a:r>
              <a:rPr lang="en-GB" altLang="en-US" sz="2400" b="1">
                <a:latin typeface="Calibri" pitchFamily="34" charset="0"/>
              </a:rPr>
              <a:t>)</a:t>
            </a:r>
          </a:p>
        </p:txBody>
      </p:sp>
      <p:sp>
        <p:nvSpPr>
          <p:cNvPr id="45064" name="Line 8"/>
          <p:cNvSpPr>
            <a:spLocks noChangeShapeType="1"/>
          </p:cNvSpPr>
          <p:nvPr/>
        </p:nvSpPr>
        <p:spPr bwMode="auto">
          <a:xfrm>
            <a:off x="1135063" y="4606925"/>
            <a:ext cx="571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5" name="Text Box 9"/>
          <p:cNvSpPr txBox="1">
            <a:spLocks noChangeArrowheads="1"/>
          </p:cNvSpPr>
          <p:nvPr/>
        </p:nvSpPr>
        <p:spPr bwMode="auto">
          <a:xfrm>
            <a:off x="6910388" y="44196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TFC</a:t>
            </a:r>
          </a:p>
        </p:txBody>
      </p:sp>
      <p:sp>
        <p:nvSpPr>
          <p:cNvPr id="456715" name="AutoShape 1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505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508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5067" name="Picture 1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8" name="Picture 1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9" name="Picture 1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505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508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0" name="Text Box 17"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45071" name="Picture 1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2" name="Line 25"/>
          <p:cNvSpPr>
            <a:spLocks noChangeShapeType="1"/>
          </p:cNvSpPr>
          <p:nvPr/>
        </p:nvSpPr>
        <p:spPr bwMode="auto">
          <a:xfrm flipH="1" flipV="1">
            <a:off x="1131888" y="1276350"/>
            <a:ext cx="11112" cy="45148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3" name="Text Box 26"/>
          <p:cNvSpPr txBox="1">
            <a:spLocks noChangeArrowheads="1"/>
          </p:cNvSpPr>
          <p:nvPr/>
        </p:nvSpPr>
        <p:spPr bwMode="auto">
          <a:xfrm>
            <a:off x="6194425" y="5195888"/>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(units/yr)</a:t>
            </a:r>
          </a:p>
        </p:txBody>
      </p:sp>
      <p:sp>
        <p:nvSpPr>
          <p:cNvPr id="45074" name="Text Box 27"/>
          <p:cNvSpPr txBox="1">
            <a:spLocks noChangeArrowheads="1"/>
          </p:cNvSpPr>
          <p:nvPr/>
        </p:nvSpPr>
        <p:spPr bwMode="auto">
          <a:xfrm>
            <a:off x="1155700" y="1474788"/>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a:t>
            </a:r>
            <a:r>
              <a:rPr lang="en-GB" altLang="en-US" sz="1600">
                <a:latin typeface="Calibri" pitchFamily="34" charset="0"/>
              </a:rPr>
              <a:t>($/yr)</a:t>
            </a:r>
          </a:p>
        </p:txBody>
      </p:sp>
      <p:sp>
        <p:nvSpPr>
          <p:cNvPr id="456732" name="Text Box 28"/>
          <p:cNvSpPr txBox="1">
            <a:spLocks noChangeArrowheads="1"/>
          </p:cNvSpPr>
          <p:nvPr/>
        </p:nvSpPr>
        <p:spPr bwMode="auto">
          <a:xfrm>
            <a:off x="2655888" y="1393825"/>
            <a:ext cx="4232275" cy="7016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ct val="50000"/>
              </a:spcBef>
              <a:spcAft>
                <a:spcPts val="0"/>
              </a:spcAft>
              <a:defRPr/>
            </a:pPr>
            <a:r>
              <a:rPr lang="en-US" sz="2000" i="1" dirty="0">
                <a:latin typeface="+mn-lt"/>
              </a:rPr>
              <a:t>Example:</a:t>
            </a:r>
            <a:r>
              <a:rPr lang="en-US" sz="2000" dirty="0">
                <a:latin typeface="+mn-lt"/>
              </a:rPr>
              <a:t>  Short Run Total Cost, Total Variable Cost and Total Fixed Cost</a:t>
            </a:r>
          </a:p>
        </p:txBody>
      </p:sp>
      <p:sp>
        <p:nvSpPr>
          <p:cNvPr id="456734" name="AutoShape 30"/>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Key Cost Functions Interactions</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4B8DB4-020C-493D-B6AA-A1B27E0901C9}" type="slidenum">
              <a:rPr lang="en-US" altLang="en-US">
                <a:solidFill>
                  <a:srgbClr val="898989"/>
                </a:solidFill>
                <a:latin typeface="Calibri" pitchFamily="34" charset="0"/>
              </a:rPr>
              <a:pPr eaLnBrk="1" hangingPunct="1"/>
              <a:t>46</a:t>
            </a:fld>
            <a:endParaRPr lang="en-US" altLang="en-US">
              <a:solidFill>
                <a:srgbClr val="898989"/>
              </a:solidFill>
              <a:latin typeface="Calibri" pitchFamily="34" charset="0"/>
            </a:endParaRPr>
          </a:p>
        </p:txBody>
      </p:sp>
      <p:sp>
        <p:nvSpPr>
          <p:cNvPr id="46085" name="Line 2"/>
          <p:cNvSpPr>
            <a:spLocks noChangeShapeType="1"/>
          </p:cNvSpPr>
          <p:nvPr/>
        </p:nvSpPr>
        <p:spPr bwMode="auto">
          <a:xfrm>
            <a:off x="1135063" y="5826125"/>
            <a:ext cx="6477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86" name="Freeform 6"/>
          <p:cNvSpPr>
            <a:spLocks/>
          </p:cNvSpPr>
          <p:nvPr/>
        </p:nvSpPr>
        <p:spPr bwMode="auto">
          <a:xfrm>
            <a:off x="1135063" y="3387725"/>
            <a:ext cx="5791200" cy="2514600"/>
          </a:xfrm>
          <a:custGeom>
            <a:avLst/>
            <a:gdLst>
              <a:gd name="T0" fmla="*/ 0 w 3552"/>
              <a:gd name="T1" fmla="*/ 2147483647 h 1536"/>
              <a:gd name="T2" fmla="*/ 2147483647 w 3552"/>
              <a:gd name="T3" fmla="*/ 2147483647 h 1536"/>
              <a:gd name="T4" fmla="*/ 2147483647 w 3552"/>
              <a:gd name="T5" fmla="*/ 2147483647 h 1536"/>
              <a:gd name="T6" fmla="*/ 2147483647 w 3552"/>
              <a:gd name="T7" fmla="*/ 2147483647 h 1536"/>
              <a:gd name="T8" fmla="*/ 2147483647 w 3552"/>
              <a:gd name="T9" fmla="*/ 2147483647 h 1536"/>
              <a:gd name="T10" fmla="*/ 2147483647 w 3552"/>
              <a:gd name="T11" fmla="*/ 2147483647 h 1536"/>
              <a:gd name="T12" fmla="*/ 2147483647 w 3552"/>
              <a:gd name="T13" fmla="*/ 0 h 1536"/>
              <a:gd name="T14" fmla="*/ 0 60000 65536"/>
              <a:gd name="T15" fmla="*/ 0 60000 65536"/>
              <a:gd name="T16" fmla="*/ 0 60000 65536"/>
              <a:gd name="T17" fmla="*/ 0 60000 65536"/>
              <a:gd name="T18" fmla="*/ 0 60000 65536"/>
              <a:gd name="T19" fmla="*/ 0 60000 65536"/>
              <a:gd name="T20" fmla="*/ 0 60000 65536"/>
              <a:gd name="T21" fmla="*/ 0 w 3552"/>
              <a:gd name="T22" fmla="*/ 0 h 1536"/>
              <a:gd name="T23" fmla="*/ 3552 w 3552"/>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2" h="1536">
                <a:moveTo>
                  <a:pt x="0" y="1536"/>
                </a:moveTo>
                <a:cubicBezTo>
                  <a:pt x="0" y="1480"/>
                  <a:pt x="0" y="1424"/>
                  <a:pt x="48" y="1344"/>
                </a:cubicBezTo>
                <a:cubicBezTo>
                  <a:pt x="96" y="1264"/>
                  <a:pt x="168" y="1152"/>
                  <a:pt x="288" y="1056"/>
                </a:cubicBezTo>
                <a:cubicBezTo>
                  <a:pt x="408" y="960"/>
                  <a:pt x="528" y="840"/>
                  <a:pt x="768" y="768"/>
                </a:cubicBezTo>
                <a:cubicBezTo>
                  <a:pt x="1008" y="696"/>
                  <a:pt x="1456" y="664"/>
                  <a:pt x="1728" y="624"/>
                </a:cubicBezTo>
                <a:cubicBezTo>
                  <a:pt x="2000" y="584"/>
                  <a:pt x="2096" y="632"/>
                  <a:pt x="2400" y="528"/>
                </a:cubicBezTo>
                <a:cubicBezTo>
                  <a:pt x="2704" y="424"/>
                  <a:pt x="3360" y="88"/>
                  <a:pt x="3552"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87" name="Text Box 7"/>
          <p:cNvSpPr txBox="1">
            <a:spLocks noChangeArrowheads="1"/>
          </p:cNvSpPr>
          <p:nvPr/>
        </p:nvSpPr>
        <p:spPr bwMode="auto">
          <a:xfrm>
            <a:off x="6834188" y="320040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TVC(Q, K</a:t>
            </a:r>
            <a:r>
              <a:rPr lang="en-GB" altLang="en-US" sz="2400" b="1" baseline="-25000">
                <a:latin typeface="Calibri" pitchFamily="34" charset="0"/>
              </a:rPr>
              <a:t>0</a:t>
            </a:r>
            <a:r>
              <a:rPr lang="en-GB" altLang="en-US" sz="2400" b="1">
                <a:latin typeface="Calibri" pitchFamily="34" charset="0"/>
              </a:rPr>
              <a:t>)</a:t>
            </a:r>
          </a:p>
        </p:txBody>
      </p:sp>
      <p:sp>
        <p:nvSpPr>
          <p:cNvPr id="46088" name="Line 8"/>
          <p:cNvSpPr>
            <a:spLocks noChangeShapeType="1"/>
          </p:cNvSpPr>
          <p:nvPr/>
        </p:nvSpPr>
        <p:spPr bwMode="auto">
          <a:xfrm>
            <a:off x="1135063" y="4606925"/>
            <a:ext cx="571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9" name="Text Box 9"/>
          <p:cNvSpPr txBox="1">
            <a:spLocks noChangeArrowheads="1"/>
          </p:cNvSpPr>
          <p:nvPr/>
        </p:nvSpPr>
        <p:spPr bwMode="auto">
          <a:xfrm>
            <a:off x="6910388" y="44196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TFC</a:t>
            </a:r>
          </a:p>
        </p:txBody>
      </p:sp>
      <p:sp>
        <p:nvSpPr>
          <p:cNvPr id="46090" name="Freeform 10"/>
          <p:cNvSpPr>
            <a:spLocks/>
          </p:cNvSpPr>
          <p:nvPr/>
        </p:nvSpPr>
        <p:spPr bwMode="auto">
          <a:xfrm>
            <a:off x="1135063" y="2625725"/>
            <a:ext cx="5334000" cy="1981200"/>
          </a:xfrm>
          <a:custGeom>
            <a:avLst/>
            <a:gdLst>
              <a:gd name="T0" fmla="*/ 0 w 3360"/>
              <a:gd name="T1" fmla="*/ 2147483647 h 1248"/>
              <a:gd name="T2" fmla="*/ 2147483647 w 3360"/>
              <a:gd name="T3" fmla="*/ 2147483647 h 1248"/>
              <a:gd name="T4" fmla="*/ 2147483647 w 3360"/>
              <a:gd name="T5" fmla="*/ 2147483647 h 1248"/>
              <a:gd name="T6" fmla="*/ 2147483647 w 3360"/>
              <a:gd name="T7" fmla="*/ 2147483647 h 1248"/>
              <a:gd name="T8" fmla="*/ 2147483647 w 3360"/>
              <a:gd name="T9" fmla="*/ 0 h 1248"/>
              <a:gd name="T10" fmla="*/ 0 60000 65536"/>
              <a:gd name="T11" fmla="*/ 0 60000 65536"/>
              <a:gd name="T12" fmla="*/ 0 60000 65536"/>
              <a:gd name="T13" fmla="*/ 0 60000 65536"/>
              <a:gd name="T14" fmla="*/ 0 60000 65536"/>
              <a:gd name="T15" fmla="*/ 0 w 3360"/>
              <a:gd name="T16" fmla="*/ 0 h 1248"/>
              <a:gd name="T17" fmla="*/ 3360 w 3360"/>
              <a:gd name="T18" fmla="*/ 1248 h 1248"/>
            </a:gdLst>
            <a:ahLst/>
            <a:cxnLst>
              <a:cxn ang="T10">
                <a:pos x="T0" y="T1"/>
              </a:cxn>
              <a:cxn ang="T11">
                <a:pos x="T2" y="T3"/>
              </a:cxn>
              <a:cxn ang="T12">
                <a:pos x="T4" y="T5"/>
              </a:cxn>
              <a:cxn ang="T13">
                <a:pos x="T6" y="T7"/>
              </a:cxn>
              <a:cxn ang="T14">
                <a:pos x="T8" y="T9"/>
              </a:cxn>
            </a:cxnLst>
            <a:rect l="T15" t="T16" r="T17" b="T18"/>
            <a:pathLst>
              <a:path w="3360" h="1248">
                <a:moveTo>
                  <a:pt x="0" y="1248"/>
                </a:moveTo>
                <a:cubicBezTo>
                  <a:pt x="16" y="1176"/>
                  <a:pt x="32" y="1104"/>
                  <a:pt x="144" y="1008"/>
                </a:cubicBezTo>
                <a:cubicBezTo>
                  <a:pt x="256" y="912"/>
                  <a:pt x="336" y="760"/>
                  <a:pt x="672" y="672"/>
                </a:cubicBezTo>
                <a:cubicBezTo>
                  <a:pt x="1008" y="584"/>
                  <a:pt x="1712" y="592"/>
                  <a:pt x="2160" y="480"/>
                </a:cubicBezTo>
                <a:cubicBezTo>
                  <a:pt x="2608" y="368"/>
                  <a:pt x="3160" y="80"/>
                  <a:pt x="3360"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1" name="Text Box 11"/>
          <p:cNvSpPr txBox="1">
            <a:spLocks noChangeArrowheads="1"/>
          </p:cNvSpPr>
          <p:nvPr/>
        </p:nvSpPr>
        <p:spPr bwMode="auto">
          <a:xfrm>
            <a:off x="6605588" y="23622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STC(Q, K</a:t>
            </a:r>
            <a:r>
              <a:rPr lang="en-GB" altLang="en-US" sz="2400" b="1" baseline="-25000">
                <a:latin typeface="Calibri" pitchFamily="34" charset="0"/>
              </a:rPr>
              <a:t>0</a:t>
            </a:r>
            <a:r>
              <a:rPr lang="en-GB" altLang="en-US" sz="2400" b="1">
                <a:latin typeface="Calibri" pitchFamily="34" charset="0"/>
              </a:rPr>
              <a:t>)</a:t>
            </a:r>
          </a:p>
        </p:txBody>
      </p:sp>
      <p:sp>
        <p:nvSpPr>
          <p:cNvPr id="457741" name="AutoShape 1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608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610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6093" name="Picture 1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4" name="Picture 1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5" name="Picture 1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8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611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6" name="Text Box 19"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46097" name="Picture 2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8" name="Line 22"/>
          <p:cNvSpPr>
            <a:spLocks noChangeShapeType="1"/>
          </p:cNvSpPr>
          <p:nvPr/>
        </p:nvSpPr>
        <p:spPr bwMode="auto">
          <a:xfrm flipH="1" flipV="1">
            <a:off x="1131888" y="1276350"/>
            <a:ext cx="11112" cy="45148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9" name="Text Box 23"/>
          <p:cNvSpPr txBox="1">
            <a:spLocks noChangeArrowheads="1"/>
          </p:cNvSpPr>
          <p:nvPr/>
        </p:nvSpPr>
        <p:spPr bwMode="auto">
          <a:xfrm>
            <a:off x="6194425" y="5195888"/>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(units/yr)</a:t>
            </a:r>
          </a:p>
        </p:txBody>
      </p:sp>
      <p:sp>
        <p:nvSpPr>
          <p:cNvPr id="46100" name="Text Box 24"/>
          <p:cNvSpPr txBox="1">
            <a:spLocks noChangeArrowheads="1"/>
          </p:cNvSpPr>
          <p:nvPr/>
        </p:nvSpPr>
        <p:spPr bwMode="auto">
          <a:xfrm>
            <a:off x="1155700" y="1474788"/>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a:t>
            </a:r>
            <a:r>
              <a:rPr lang="en-GB" altLang="en-US" sz="1600">
                <a:latin typeface="Calibri" pitchFamily="34" charset="0"/>
              </a:rPr>
              <a:t>($/yr)</a:t>
            </a:r>
          </a:p>
        </p:txBody>
      </p:sp>
      <p:sp>
        <p:nvSpPr>
          <p:cNvPr id="457753" name="Text Box 25"/>
          <p:cNvSpPr txBox="1">
            <a:spLocks noChangeArrowheads="1"/>
          </p:cNvSpPr>
          <p:nvPr/>
        </p:nvSpPr>
        <p:spPr bwMode="auto">
          <a:xfrm>
            <a:off x="2655888" y="1393825"/>
            <a:ext cx="4232275" cy="7016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ct val="50000"/>
              </a:spcBef>
              <a:spcAft>
                <a:spcPts val="0"/>
              </a:spcAft>
              <a:defRPr/>
            </a:pPr>
            <a:r>
              <a:rPr lang="en-US" sz="2000" i="1" dirty="0">
                <a:latin typeface="+mn-lt"/>
              </a:rPr>
              <a:t>Example:</a:t>
            </a:r>
            <a:r>
              <a:rPr lang="en-US" sz="2000" dirty="0">
                <a:latin typeface="+mn-lt"/>
              </a:rPr>
              <a:t>  Short Run Total Cost, Total Variable Cost and Total Fixed Cost</a:t>
            </a:r>
          </a:p>
        </p:txBody>
      </p:sp>
      <p:sp>
        <p:nvSpPr>
          <p:cNvPr id="457755" name="AutoShape 27"/>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Key Cost Functions Interactions</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63B9295-39DB-4804-9BCA-7299620483D4}" type="slidenum">
              <a:rPr lang="en-US" altLang="en-US">
                <a:solidFill>
                  <a:srgbClr val="898989"/>
                </a:solidFill>
                <a:latin typeface="Calibri" pitchFamily="34" charset="0"/>
              </a:rPr>
              <a:pPr eaLnBrk="1" hangingPunct="1"/>
              <a:t>47</a:t>
            </a:fld>
            <a:endParaRPr lang="en-US" altLang="en-US">
              <a:solidFill>
                <a:srgbClr val="898989"/>
              </a:solidFill>
              <a:latin typeface="Calibri" pitchFamily="34" charset="0"/>
            </a:endParaRPr>
          </a:p>
        </p:txBody>
      </p:sp>
      <p:sp>
        <p:nvSpPr>
          <p:cNvPr id="47109" name="Line 2"/>
          <p:cNvSpPr>
            <a:spLocks noChangeShapeType="1"/>
          </p:cNvSpPr>
          <p:nvPr/>
        </p:nvSpPr>
        <p:spPr bwMode="auto">
          <a:xfrm>
            <a:off x="1135063" y="5826125"/>
            <a:ext cx="6477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10" name="Freeform 6"/>
          <p:cNvSpPr>
            <a:spLocks/>
          </p:cNvSpPr>
          <p:nvPr/>
        </p:nvSpPr>
        <p:spPr bwMode="auto">
          <a:xfrm>
            <a:off x="1135063" y="3387725"/>
            <a:ext cx="5791200" cy="2514600"/>
          </a:xfrm>
          <a:custGeom>
            <a:avLst/>
            <a:gdLst>
              <a:gd name="T0" fmla="*/ 0 w 3552"/>
              <a:gd name="T1" fmla="*/ 2147483647 h 1536"/>
              <a:gd name="T2" fmla="*/ 2147483647 w 3552"/>
              <a:gd name="T3" fmla="*/ 2147483647 h 1536"/>
              <a:gd name="T4" fmla="*/ 2147483647 w 3552"/>
              <a:gd name="T5" fmla="*/ 2147483647 h 1536"/>
              <a:gd name="T6" fmla="*/ 2147483647 w 3552"/>
              <a:gd name="T7" fmla="*/ 2147483647 h 1536"/>
              <a:gd name="T8" fmla="*/ 2147483647 w 3552"/>
              <a:gd name="T9" fmla="*/ 2147483647 h 1536"/>
              <a:gd name="T10" fmla="*/ 2147483647 w 3552"/>
              <a:gd name="T11" fmla="*/ 2147483647 h 1536"/>
              <a:gd name="T12" fmla="*/ 2147483647 w 3552"/>
              <a:gd name="T13" fmla="*/ 0 h 1536"/>
              <a:gd name="T14" fmla="*/ 0 60000 65536"/>
              <a:gd name="T15" fmla="*/ 0 60000 65536"/>
              <a:gd name="T16" fmla="*/ 0 60000 65536"/>
              <a:gd name="T17" fmla="*/ 0 60000 65536"/>
              <a:gd name="T18" fmla="*/ 0 60000 65536"/>
              <a:gd name="T19" fmla="*/ 0 60000 65536"/>
              <a:gd name="T20" fmla="*/ 0 60000 65536"/>
              <a:gd name="T21" fmla="*/ 0 w 3552"/>
              <a:gd name="T22" fmla="*/ 0 h 1536"/>
              <a:gd name="T23" fmla="*/ 3552 w 3552"/>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2" h="1536">
                <a:moveTo>
                  <a:pt x="0" y="1536"/>
                </a:moveTo>
                <a:cubicBezTo>
                  <a:pt x="0" y="1480"/>
                  <a:pt x="0" y="1424"/>
                  <a:pt x="48" y="1344"/>
                </a:cubicBezTo>
                <a:cubicBezTo>
                  <a:pt x="96" y="1264"/>
                  <a:pt x="168" y="1152"/>
                  <a:pt x="288" y="1056"/>
                </a:cubicBezTo>
                <a:cubicBezTo>
                  <a:pt x="408" y="960"/>
                  <a:pt x="528" y="840"/>
                  <a:pt x="768" y="768"/>
                </a:cubicBezTo>
                <a:cubicBezTo>
                  <a:pt x="1008" y="696"/>
                  <a:pt x="1456" y="664"/>
                  <a:pt x="1728" y="624"/>
                </a:cubicBezTo>
                <a:cubicBezTo>
                  <a:pt x="2000" y="584"/>
                  <a:pt x="2096" y="632"/>
                  <a:pt x="2400" y="528"/>
                </a:cubicBezTo>
                <a:cubicBezTo>
                  <a:pt x="2704" y="424"/>
                  <a:pt x="3360" y="88"/>
                  <a:pt x="3552"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11" name="Text Box 7"/>
          <p:cNvSpPr txBox="1">
            <a:spLocks noChangeArrowheads="1"/>
          </p:cNvSpPr>
          <p:nvPr/>
        </p:nvSpPr>
        <p:spPr bwMode="auto">
          <a:xfrm>
            <a:off x="6834188" y="320040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TVC(Q, K</a:t>
            </a:r>
            <a:r>
              <a:rPr lang="en-GB" altLang="en-US" sz="2400" b="1" baseline="-25000">
                <a:latin typeface="Calibri" pitchFamily="34" charset="0"/>
              </a:rPr>
              <a:t>0</a:t>
            </a:r>
            <a:r>
              <a:rPr lang="en-GB" altLang="en-US" sz="2400" b="1">
                <a:latin typeface="Calibri" pitchFamily="34" charset="0"/>
              </a:rPr>
              <a:t>)</a:t>
            </a:r>
          </a:p>
        </p:txBody>
      </p:sp>
      <p:sp>
        <p:nvSpPr>
          <p:cNvPr id="47112" name="Line 8"/>
          <p:cNvSpPr>
            <a:spLocks noChangeShapeType="1"/>
          </p:cNvSpPr>
          <p:nvPr/>
        </p:nvSpPr>
        <p:spPr bwMode="auto">
          <a:xfrm>
            <a:off x="1135063" y="4606925"/>
            <a:ext cx="571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3" name="Text Box 9"/>
          <p:cNvSpPr txBox="1">
            <a:spLocks noChangeArrowheads="1"/>
          </p:cNvSpPr>
          <p:nvPr/>
        </p:nvSpPr>
        <p:spPr bwMode="auto">
          <a:xfrm>
            <a:off x="6910388" y="44196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TFC</a:t>
            </a:r>
          </a:p>
        </p:txBody>
      </p:sp>
      <p:sp>
        <p:nvSpPr>
          <p:cNvPr id="47114" name="Line 10"/>
          <p:cNvSpPr>
            <a:spLocks noChangeShapeType="1"/>
          </p:cNvSpPr>
          <p:nvPr/>
        </p:nvSpPr>
        <p:spPr bwMode="auto">
          <a:xfrm flipV="1">
            <a:off x="5402263" y="4683125"/>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15" name="Line 11"/>
          <p:cNvSpPr>
            <a:spLocks noChangeShapeType="1"/>
          </p:cNvSpPr>
          <p:nvPr/>
        </p:nvSpPr>
        <p:spPr bwMode="auto">
          <a:xfrm>
            <a:off x="5402263" y="5216525"/>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16" name="Text Box 12"/>
          <p:cNvSpPr txBox="1">
            <a:spLocks noChangeArrowheads="1"/>
          </p:cNvSpPr>
          <p:nvPr/>
        </p:nvSpPr>
        <p:spPr bwMode="auto">
          <a:xfrm>
            <a:off x="5538788" y="502920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rK</a:t>
            </a:r>
            <a:r>
              <a:rPr lang="en-GB" altLang="en-US" sz="2400" b="1" baseline="-25000">
                <a:latin typeface="Calibri" pitchFamily="34" charset="0"/>
              </a:rPr>
              <a:t>0</a:t>
            </a:r>
            <a:endParaRPr lang="en-GB" altLang="en-US" sz="2400" b="1">
              <a:latin typeface="Calibri" pitchFamily="34" charset="0"/>
            </a:endParaRPr>
          </a:p>
        </p:txBody>
      </p:sp>
      <p:sp>
        <p:nvSpPr>
          <p:cNvPr id="47117" name="Freeform 13"/>
          <p:cNvSpPr>
            <a:spLocks/>
          </p:cNvSpPr>
          <p:nvPr/>
        </p:nvSpPr>
        <p:spPr bwMode="auto">
          <a:xfrm>
            <a:off x="1135063" y="2625725"/>
            <a:ext cx="5334000" cy="1981200"/>
          </a:xfrm>
          <a:custGeom>
            <a:avLst/>
            <a:gdLst>
              <a:gd name="T0" fmla="*/ 0 w 3360"/>
              <a:gd name="T1" fmla="*/ 2147483647 h 1248"/>
              <a:gd name="T2" fmla="*/ 2147483647 w 3360"/>
              <a:gd name="T3" fmla="*/ 2147483647 h 1248"/>
              <a:gd name="T4" fmla="*/ 2147483647 w 3360"/>
              <a:gd name="T5" fmla="*/ 2147483647 h 1248"/>
              <a:gd name="T6" fmla="*/ 2147483647 w 3360"/>
              <a:gd name="T7" fmla="*/ 2147483647 h 1248"/>
              <a:gd name="T8" fmla="*/ 2147483647 w 3360"/>
              <a:gd name="T9" fmla="*/ 0 h 1248"/>
              <a:gd name="T10" fmla="*/ 0 60000 65536"/>
              <a:gd name="T11" fmla="*/ 0 60000 65536"/>
              <a:gd name="T12" fmla="*/ 0 60000 65536"/>
              <a:gd name="T13" fmla="*/ 0 60000 65536"/>
              <a:gd name="T14" fmla="*/ 0 60000 65536"/>
              <a:gd name="T15" fmla="*/ 0 w 3360"/>
              <a:gd name="T16" fmla="*/ 0 h 1248"/>
              <a:gd name="T17" fmla="*/ 3360 w 3360"/>
              <a:gd name="T18" fmla="*/ 1248 h 1248"/>
            </a:gdLst>
            <a:ahLst/>
            <a:cxnLst>
              <a:cxn ang="T10">
                <a:pos x="T0" y="T1"/>
              </a:cxn>
              <a:cxn ang="T11">
                <a:pos x="T2" y="T3"/>
              </a:cxn>
              <a:cxn ang="T12">
                <a:pos x="T4" y="T5"/>
              </a:cxn>
              <a:cxn ang="T13">
                <a:pos x="T6" y="T7"/>
              </a:cxn>
              <a:cxn ang="T14">
                <a:pos x="T8" y="T9"/>
              </a:cxn>
            </a:cxnLst>
            <a:rect l="T15" t="T16" r="T17" b="T18"/>
            <a:pathLst>
              <a:path w="3360" h="1248">
                <a:moveTo>
                  <a:pt x="0" y="1248"/>
                </a:moveTo>
                <a:cubicBezTo>
                  <a:pt x="16" y="1176"/>
                  <a:pt x="32" y="1104"/>
                  <a:pt x="144" y="1008"/>
                </a:cubicBezTo>
                <a:cubicBezTo>
                  <a:pt x="256" y="912"/>
                  <a:pt x="336" y="760"/>
                  <a:pt x="672" y="672"/>
                </a:cubicBezTo>
                <a:cubicBezTo>
                  <a:pt x="1008" y="584"/>
                  <a:pt x="1712" y="592"/>
                  <a:pt x="2160" y="480"/>
                </a:cubicBezTo>
                <a:cubicBezTo>
                  <a:pt x="2608" y="368"/>
                  <a:pt x="3160" y="80"/>
                  <a:pt x="3360"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18" name="Text Box 14"/>
          <p:cNvSpPr txBox="1">
            <a:spLocks noChangeArrowheads="1"/>
          </p:cNvSpPr>
          <p:nvPr/>
        </p:nvSpPr>
        <p:spPr bwMode="auto">
          <a:xfrm>
            <a:off x="6605588" y="23622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STC(Q, K</a:t>
            </a:r>
            <a:r>
              <a:rPr lang="en-GB" altLang="en-US" sz="2400" b="1" baseline="-25000">
                <a:latin typeface="Calibri" pitchFamily="34" charset="0"/>
              </a:rPr>
              <a:t>0</a:t>
            </a:r>
            <a:r>
              <a:rPr lang="en-GB" altLang="en-US" sz="2400" b="1">
                <a:latin typeface="Calibri" pitchFamily="34" charset="0"/>
              </a:rPr>
              <a:t>)</a:t>
            </a:r>
          </a:p>
        </p:txBody>
      </p:sp>
      <p:sp>
        <p:nvSpPr>
          <p:cNvPr id="47119" name="Line 15"/>
          <p:cNvSpPr>
            <a:spLocks noChangeShapeType="1"/>
          </p:cNvSpPr>
          <p:nvPr/>
        </p:nvSpPr>
        <p:spPr bwMode="auto">
          <a:xfrm flipV="1">
            <a:off x="5173663" y="3235325"/>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0" name="Line 16"/>
          <p:cNvSpPr>
            <a:spLocks noChangeShapeType="1"/>
          </p:cNvSpPr>
          <p:nvPr/>
        </p:nvSpPr>
        <p:spPr bwMode="auto">
          <a:xfrm>
            <a:off x="5173663" y="38449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1" name="Text Box 17"/>
          <p:cNvSpPr txBox="1">
            <a:spLocks noChangeArrowheads="1"/>
          </p:cNvSpPr>
          <p:nvPr/>
        </p:nvSpPr>
        <p:spPr bwMode="auto">
          <a:xfrm>
            <a:off x="5233988" y="327660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rK</a:t>
            </a:r>
            <a:r>
              <a:rPr lang="en-GB" altLang="en-US" sz="2400" b="1" baseline="-25000">
                <a:latin typeface="Calibri" pitchFamily="34" charset="0"/>
              </a:rPr>
              <a:t>0</a:t>
            </a:r>
            <a:endParaRPr lang="en-GB" altLang="en-US" sz="2400" b="1">
              <a:latin typeface="Calibri" pitchFamily="34" charset="0"/>
            </a:endParaRPr>
          </a:p>
        </p:txBody>
      </p:sp>
      <p:sp>
        <p:nvSpPr>
          <p:cNvPr id="458771" name="AutoShape 1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710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713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7123" name="Picture 21"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4" name="Picture 22"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5" name="Picture 23"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0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714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6" name="Text Box 25"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47127" name="Picture 26"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8" name="Line 27"/>
          <p:cNvSpPr>
            <a:spLocks noChangeShapeType="1"/>
          </p:cNvSpPr>
          <p:nvPr/>
        </p:nvSpPr>
        <p:spPr bwMode="auto">
          <a:xfrm flipH="1" flipV="1">
            <a:off x="1131888" y="1276350"/>
            <a:ext cx="11112" cy="45148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9" name="Text Box 28"/>
          <p:cNvSpPr txBox="1">
            <a:spLocks noChangeArrowheads="1"/>
          </p:cNvSpPr>
          <p:nvPr/>
        </p:nvSpPr>
        <p:spPr bwMode="auto">
          <a:xfrm>
            <a:off x="6194425" y="5195888"/>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(units/yr)</a:t>
            </a:r>
          </a:p>
        </p:txBody>
      </p:sp>
      <p:sp>
        <p:nvSpPr>
          <p:cNvPr id="47130" name="Text Box 29"/>
          <p:cNvSpPr txBox="1">
            <a:spLocks noChangeArrowheads="1"/>
          </p:cNvSpPr>
          <p:nvPr/>
        </p:nvSpPr>
        <p:spPr bwMode="auto">
          <a:xfrm>
            <a:off x="1155700" y="1474788"/>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a:t>
            </a:r>
            <a:r>
              <a:rPr lang="en-GB" altLang="en-US" sz="1600">
                <a:latin typeface="Calibri" pitchFamily="34" charset="0"/>
              </a:rPr>
              <a:t>($/yr)</a:t>
            </a:r>
          </a:p>
        </p:txBody>
      </p:sp>
      <p:sp>
        <p:nvSpPr>
          <p:cNvPr id="458782" name="Text Box 30"/>
          <p:cNvSpPr txBox="1">
            <a:spLocks noChangeArrowheads="1"/>
          </p:cNvSpPr>
          <p:nvPr/>
        </p:nvSpPr>
        <p:spPr bwMode="auto">
          <a:xfrm>
            <a:off x="2655888" y="1393825"/>
            <a:ext cx="4232275" cy="7016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ct val="50000"/>
              </a:spcBef>
              <a:spcAft>
                <a:spcPts val="0"/>
              </a:spcAft>
              <a:defRPr/>
            </a:pPr>
            <a:r>
              <a:rPr lang="en-US" sz="2000" i="1" dirty="0">
                <a:latin typeface="+mn-lt"/>
              </a:rPr>
              <a:t>Example:</a:t>
            </a:r>
            <a:r>
              <a:rPr lang="en-US" sz="2000" dirty="0">
                <a:latin typeface="+mn-lt"/>
              </a:rPr>
              <a:t>  Short Run Total Cost, Total Variable Cost and Total Fixed Cost</a:t>
            </a:r>
          </a:p>
        </p:txBody>
      </p:sp>
      <p:sp>
        <p:nvSpPr>
          <p:cNvPr id="458784" name="AutoShape 3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Key Cost Functions Interactions</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2140FB-7EF3-4071-A293-8C54428A469B}" type="slidenum">
              <a:rPr lang="en-US" altLang="en-US">
                <a:solidFill>
                  <a:srgbClr val="898989"/>
                </a:solidFill>
                <a:latin typeface="Calibri" pitchFamily="34" charset="0"/>
              </a:rPr>
              <a:pPr eaLnBrk="1" hangingPunct="1"/>
              <a:t>48</a:t>
            </a:fld>
            <a:endParaRPr lang="en-US" altLang="en-US">
              <a:solidFill>
                <a:srgbClr val="898989"/>
              </a:solidFill>
              <a:latin typeface="Calibri" pitchFamily="34" charset="0"/>
            </a:endParaRPr>
          </a:p>
        </p:txBody>
      </p:sp>
      <p:sp>
        <p:nvSpPr>
          <p:cNvPr id="461828"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813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814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8134"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813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814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7"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48138"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9" name="Rectangle 12"/>
          <p:cNvSpPr>
            <a:spLocks noChangeArrowheads="1"/>
          </p:cNvSpPr>
          <p:nvPr/>
        </p:nvSpPr>
        <p:spPr bwMode="auto">
          <a:xfrm>
            <a:off x="2368550" y="2406650"/>
            <a:ext cx="4572000" cy="39703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Calibri" pitchFamily="34" charset="0"/>
              </a:rPr>
              <a:t>The firm can minimize costs at least as well in the long run as in the short run because it is </a:t>
            </a:r>
            <a:r>
              <a:rPr lang="en-US" altLang="en-US" sz="2800" i="1">
                <a:latin typeface="Calibri" pitchFamily="34" charset="0"/>
              </a:rPr>
              <a:t>“less constrained”.</a:t>
            </a:r>
          </a:p>
          <a:p>
            <a:pPr lvl="2" algn="just" eaLnBrk="1" hangingPunct="1"/>
            <a:endParaRPr lang="en-US" altLang="en-US" sz="2800">
              <a:latin typeface="Calibri" pitchFamily="34" charset="0"/>
            </a:endParaRPr>
          </a:p>
          <a:p>
            <a:pPr algn="just" eaLnBrk="1" hangingPunct="1"/>
            <a:r>
              <a:rPr lang="en-US" altLang="en-US" sz="2800">
                <a:latin typeface="Calibri" pitchFamily="34" charset="0"/>
              </a:rPr>
              <a:t>Hence, the short run total cost curve lies everywhere above the long run total cost curve.</a:t>
            </a:r>
          </a:p>
        </p:txBody>
      </p:sp>
      <p:sp>
        <p:nvSpPr>
          <p:cNvPr id="461837"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Long and Short Run Total Cost Functions</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48141" name="WordArt 14"/>
          <p:cNvSpPr>
            <a:spLocks noChangeArrowheads="1" noChangeShapeType="1" noTextEdit="1"/>
          </p:cNvSpPr>
          <p:nvPr/>
        </p:nvSpPr>
        <p:spPr bwMode="auto">
          <a:xfrm>
            <a:off x="1655763" y="1428750"/>
            <a:ext cx="5657850"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Understanding the Relationship</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08675E-BE41-4F87-8845-14330BCAF494}" type="slidenum">
              <a:rPr lang="en-US" altLang="en-US">
                <a:solidFill>
                  <a:srgbClr val="898989"/>
                </a:solidFill>
                <a:latin typeface="Calibri" pitchFamily="34" charset="0"/>
              </a:rPr>
              <a:pPr eaLnBrk="1" hangingPunct="1"/>
              <a:t>49</a:t>
            </a:fld>
            <a:endParaRPr lang="en-US" altLang="en-US">
              <a:solidFill>
                <a:srgbClr val="898989"/>
              </a:solidFill>
              <a:latin typeface="Calibri" pitchFamily="34" charset="0"/>
            </a:endParaRPr>
          </a:p>
        </p:txBody>
      </p:sp>
      <p:sp>
        <p:nvSpPr>
          <p:cNvPr id="462851"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915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917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9158"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915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917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1" name="Text Box 9"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49162"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859"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Long and Short Run Total Cost Functions</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49164" name="WordArt 12"/>
          <p:cNvSpPr>
            <a:spLocks noChangeArrowheads="1" noChangeShapeType="1" noTextEdit="1"/>
          </p:cNvSpPr>
          <p:nvPr/>
        </p:nvSpPr>
        <p:spPr bwMode="auto">
          <a:xfrm>
            <a:off x="1655763" y="1428750"/>
            <a:ext cx="5657850"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Understanding the Relationship</a:t>
            </a:r>
          </a:p>
        </p:txBody>
      </p:sp>
      <p:sp>
        <p:nvSpPr>
          <p:cNvPr id="49165" name="Rectangle 13"/>
          <p:cNvSpPr>
            <a:spLocks noChangeArrowheads="1"/>
          </p:cNvSpPr>
          <p:nvPr/>
        </p:nvSpPr>
        <p:spPr bwMode="auto">
          <a:xfrm>
            <a:off x="2000250" y="2668588"/>
            <a:ext cx="5122863" cy="31988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800">
                <a:latin typeface="Calibri" pitchFamily="34" charset="0"/>
              </a:rPr>
              <a:t>However, when the quantity is such that the amount of the fixed inputs just equals the optimal long run quantities of the inputs, the short run total cost curve and the long run total cost curve coincide.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398840-5E48-4EE5-9972-FD0ECD551DDE}" type="slidenum">
              <a:rPr lang="en-US" altLang="en-US">
                <a:solidFill>
                  <a:srgbClr val="898989"/>
                </a:solidFill>
                <a:latin typeface="Calibri" pitchFamily="34" charset="0"/>
              </a:rPr>
              <a:pPr eaLnBrk="1" hangingPunct="1"/>
              <a:t>5</a:t>
            </a:fld>
            <a:endParaRPr lang="en-US" altLang="en-US">
              <a:solidFill>
                <a:srgbClr val="898989"/>
              </a:solidFill>
              <a:latin typeface="Calibri" pitchFamily="34" charset="0"/>
            </a:endParaRPr>
          </a:p>
        </p:txBody>
      </p:sp>
      <p:sp>
        <p:nvSpPr>
          <p:cNvPr id="40448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09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11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2"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11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4106"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Rectangle 12"/>
          <p:cNvSpPr>
            <a:spLocks noChangeArrowheads="1"/>
          </p:cNvSpPr>
          <p:nvPr/>
        </p:nvSpPr>
        <p:spPr bwMode="auto">
          <a:xfrm>
            <a:off x="1316038" y="1957388"/>
            <a:ext cx="6567487"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i="1">
                <a:latin typeface="Calibri" pitchFamily="34" charset="0"/>
              </a:rPr>
              <a:t>What is the long run total cost function for production function Q = 50L</a:t>
            </a:r>
            <a:r>
              <a:rPr lang="en-US" altLang="en-US" i="1" baseline="30000">
                <a:latin typeface="Calibri" pitchFamily="34" charset="0"/>
              </a:rPr>
              <a:t>1/2</a:t>
            </a:r>
            <a:r>
              <a:rPr lang="en-US" altLang="en-US" i="1">
                <a:latin typeface="Calibri" pitchFamily="34" charset="0"/>
              </a:rPr>
              <a:t>K</a:t>
            </a:r>
            <a:r>
              <a:rPr lang="en-US" altLang="en-US" i="1" baseline="30000">
                <a:latin typeface="Calibri" pitchFamily="34" charset="0"/>
              </a:rPr>
              <a:t>1/2</a:t>
            </a:r>
            <a:r>
              <a:rPr lang="en-US" altLang="en-US" i="1">
                <a:latin typeface="Calibri" pitchFamily="34" charset="0"/>
              </a:rPr>
              <a:t>?</a:t>
            </a:r>
            <a:endParaRPr lang="en-US" altLang="en-US">
              <a:latin typeface="Calibri" pitchFamily="34" charset="0"/>
            </a:endParaRPr>
          </a:p>
          <a:p>
            <a:pPr lvl="2" eaLnBrk="1" hangingPunct="1"/>
            <a:endParaRPr lang="en-US" altLang="en-US">
              <a:latin typeface="Calibri" pitchFamily="34" charset="0"/>
            </a:endParaRPr>
          </a:p>
          <a:p>
            <a:pPr eaLnBrk="1" hangingPunct="1"/>
            <a:r>
              <a:rPr lang="en-US" altLang="en-US">
                <a:latin typeface="Calibri" pitchFamily="34" charset="0"/>
              </a:rPr>
              <a:t>L*(Q,w,r) = (Q/50)(r/w)</a:t>
            </a:r>
            <a:r>
              <a:rPr lang="en-US" altLang="en-US" baseline="30000">
                <a:latin typeface="Calibri" pitchFamily="34" charset="0"/>
              </a:rPr>
              <a:t>1/2</a:t>
            </a:r>
          </a:p>
          <a:p>
            <a:pPr eaLnBrk="1" hangingPunct="1"/>
            <a:r>
              <a:rPr lang="en-US" altLang="en-US">
                <a:latin typeface="Calibri" pitchFamily="34" charset="0"/>
              </a:rPr>
              <a:t>K*(Q,w,r) = (Q/50)(w/r)</a:t>
            </a:r>
            <a:r>
              <a:rPr lang="en-US" altLang="en-US" baseline="30000">
                <a:latin typeface="Calibri" pitchFamily="34" charset="0"/>
              </a:rPr>
              <a:t>1/2</a:t>
            </a:r>
          </a:p>
          <a:p>
            <a:pPr eaLnBrk="1" hangingPunct="1"/>
            <a:endParaRPr lang="en-US" altLang="en-US">
              <a:latin typeface="Calibri" pitchFamily="34" charset="0"/>
            </a:endParaRPr>
          </a:p>
          <a:p>
            <a:pPr eaLnBrk="1" hangingPunct="1"/>
            <a:r>
              <a:rPr lang="en-US" altLang="en-US">
                <a:latin typeface="Calibri" pitchFamily="34" charset="0"/>
              </a:rPr>
              <a:t>TC(Q,w,r) = w[(Q/50)(r/w)</a:t>
            </a:r>
            <a:r>
              <a:rPr lang="en-US" altLang="en-US" baseline="30000">
                <a:latin typeface="Calibri" pitchFamily="34" charset="0"/>
              </a:rPr>
              <a:t>1/2</a:t>
            </a:r>
            <a:r>
              <a:rPr lang="en-US" altLang="en-US">
                <a:latin typeface="Calibri" pitchFamily="34" charset="0"/>
              </a:rPr>
              <a:t>]+r[(Q/50)(w/r)</a:t>
            </a:r>
            <a:r>
              <a:rPr lang="en-US" altLang="en-US" baseline="30000">
                <a:latin typeface="Calibri" pitchFamily="34" charset="0"/>
              </a:rPr>
              <a:t>1/2</a:t>
            </a:r>
            <a:r>
              <a:rPr lang="en-US" altLang="en-US">
                <a:latin typeface="Calibri" pitchFamily="34" charset="0"/>
              </a:rPr>
              <a:t>]</a:t>
            </a:r>
          </a:p>
          <a:p>
            <a:pPr lvl="2" eaLnBrk="1" hangingPunct="1"/>
            <a:endParaRPr lang="en-US" altLang="en-US">
              <a:latin typeface="Calibri" pitchFamily="34" charset="0"/>
            </a:endParaRPr>
          </a:p>
          <a:p>
            <a:pPr eaLnBrk="1" hangingPunct="1"/>
            <a:r>
              <a:rPr lang="en-US" altLang="en-US">
                <a:latin typeface="Calibri" pitchFamily="34" charset="0"/>
              </a:rPr>
              <a:t>=  (Q/50)(wr)</a:t>
            </a:r>
            <a:r>
              <a:rPr lang="en-US" altLang="en-US" baseline="30000">
                <a:latin typeface="Calibri" pitchFamily="34" charset="0"/>
              </a:rPr>
              <a:t>1/2</a:t>
            </a:r>
            <a:r>
              <a:rPr lang="en-US" altLang="en-US">
                <a:latin typeface="Calibri" pitchFamily="34" charset="0"/>
              </a:rPr>
              <a:t> + (Q/50)(wr)</a:t>
            </a:r>
            <a:r>
              <a:rPr lang="en-US" altLang="en-US" baseline="30000">
                <a:latin typeface="Calibri" pitchFamily="34" charset="0"/>
              </a:rPr>
              <a:t>1/2</a:t>
            </a:r>
          </a:p>
          <a:p>
            <a:pPr eaLnBrk="1" hangingPunct="1"/>
            <a:endParaRPr lang="en-US" altLang="en-US">
              <a:latin typeface="Calibri" pitchFamily="34" charset="0"/>
            </a:endParaRPr>
          </a:p>
          <a:p>
            <a:pPr eaLnBrk="1" hangingPunct="1"/>
            <a:r>
              <a:rPr lang="en-US" altLang="en-US">
                <a:latin typeface="Calibri" pitchFamily="34" charset="0"/>
              </a:rPr>
              <a:t>= (Q/25)(wr)</a:t>
            </a:r>
            <a:r>
              <a:rPr lang="en-US" altLang="en-US" baseline="30000">
                <a:latin typeface="Calibri" pitchFamily="34" charset="0"/>
              </a:rPr>
              <a:t>1/2</a:t>
            </a:r>
          </a:p>
          <a:p>
            <a:pPr lvl="3" eaLnBrk="1" hangingPunct="1"/>
            <a:endParaRPr lang="en-US" altLang="en-US">
              <a:latin typeface="Calibri" pitchFamily="34" charset="0"/>
            </a:endParaRPr>
          </a:p>
          <a:p>
            <a:pPr eaLnBrk="1" hangingPunct="1"/>
            <a:r>
              <a:rPr lang="en-US" altLang="en-US" i="1">
                <a:latin typeface="Calibri" pitchFamily="34" charset="0"/>
              </a:rPr>
              <a:t>What is the graph of the total cost curve when w = 25 and r = 100?</a:t>
            </a:r>
          </a:p>
          <a:p>
            <a:pPr eaLnBrk="1" hangingPunct="1"/>
            <a:endParaRPr lang="en-US" altLang="en-US" i="1">
              <a:latin typeface="Calibri" pitchFamily="34" charset="0"/>
            </a:endParaRPr>
          </a:p>
          <a:p>
            <a:pPr eaLnBrk="1" hangingPunct="1"/>
            <a:r>
              <a:rPr lang="en-US" altLang="en-US">
                <a:latin typeface="Calibri" pitchFamily="34" charset="0"/>
              </a:rPr>
              <a:t>TC(Q) = 2Q</a:t>
            </a:r>
          </a:p>
        </p:txBody>
      </p:sp>
      <p:sp>
        <p:nvSpPr>
          <p:cNvPr id="404493"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Long Run Cost Functions</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4109" name="WordArt 14"/>
          <p:cNvSpPr>
            <a:spLocks noChangeArrowheads="1" noChangeShapeType="1" noTextEdit="1"/>
          </p:cNvSpPr>
          <p:nvPr/>
        </p:nvSpPr>
        <p:spPr bwMode="auto">
          <a:xfrm>
            <a:off x="3565525" y="1268413"/>
            <a:ext cx="178117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Examples</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AAC8E89-F424-4B64-B399-4183305E2E35}" type="slidenum">
              <a:rPr lang="en-US" altLang="en-US">
                <a:solidFill>
                  <a:srgbClr val="898989"/>
                </a:solidFill>
                <a:latin typeface="Calibri" pitchFamily="34" charset="0"/>
              </a:rPr>
              <a:pPr eaLnBrk="1" hangingPunct="1"/>
              <a:t>50</a:t>
            </a:fld>
            <a:endParaRPr lang="en-US" altLang="en-US">
              <a:solidFill>
                <a:srgbClr val="898989"/>
              </a:solidFill>
              <a:latin typeface="Calibri" pitchFamily="34" charset="0"/>
            </a:endParaRPr>
          </a:p>
        </p:txBody>
      </p:sp>
      <p:sp>
        <p:nvSpPr>
          <p:cNvPr id="50181" name="Line 2"/>
          <p:cNvSpPr>
            <a:spLocks noChangeShapeType="1"/>
          </p:cNvSpPr>
          <p:nvPr/>
        </p:nvSpPr>
        <p:spPr bwMode="auto">
          <a:xfrm>
            <a:off x="1752600" y="5826125"/>
            <a:ext cx="5486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2" name="Line 3"/>
          <p:cNvSpPr>
            <a:spLocks noChangeShapeType="1"/>
          </p:cNvSpPr>
          <p:nvPr/>
        </p:nvSpPr>
        <p:spPr bwMode="auto">
          <a:xfrm flipV="1">
            <a:off x="1752600" y="1700213"/>
            <a:ext cx="3175" cy="41259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Text Box 4"/>
          <p:cNvSpPr txBox="1">
            <a:spLocks noChangeArrowheads="1"/>
          </p:cNvSpPr>
          <p:nvPr/>
        </p:nvSpPr>
        <p:spPr bwMode="auto">
          <a:xfrm>
            <a:off x="7146925" y="5715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L</a:t>
            </a:r>
          </a:p>
        </p:txBody>
      </p:sp>
      <p:sp>
        <p:nvSpPr>
          <p:cNvPr id="50184" name="Text Box 5"/>
          <p:cNvSpPr txBox="1">
            <a:spLocks noChangeArrowheads="1"/>
          </p:cNvSpPr>
          <p:nvPr/>
        </p:nvSpPr>
        <p:spPr bwMode="auto">
          <a:xfrm>
            <a:off x="1189038" y="1655763"/>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p>
        </p:txBody>
      </p:sp>
      <p:sp>
        <p:nvSpPr>
          <p:cNvPr id="50185" name="Line 6"/>
          <p:cNvSpPr>
            <a:spLocks noChangeShapeType="1"/>
          </p:cNvSpPr>
          <p:nvPr/>
        </p:nvSpPr>
        <p:spPr bwMode="auto">
          <a:xfrm>
            <a:off x="1752600" y="3616325"/>
            <a:ext cx="2209800" cy="2209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6" name="Text Box 7"/>
          <p:cNvSpPr txBox="1">
            <a:spLocks noChangeArrowheads="1"/>
          </p:cNvSpPr>
          <p:nvPr/>
        </p:nvSpPr>
        <p:spPr bwMode="auto">
          <a:xfrm>
            <a:off x="3794125" y="5943600"/>
            <a:ext cx="101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r>
              <a:rPr lang="en-GB" altLang="en-US" sz="2400" b="1">
                <a:latin typeface="Calibri" pitchFamily="34" charset="0"/>
              </a:rPr>
              <a:t>/w</a:t>
            </a:r>
          </a:p>
        </p:txBody>
      </p:sp>
      <p:sp>
        <p:nvSpPr>
          <p:cNvPr id="50187" name="Text Box 8"/>
          <p:cNvSpPr txBox="1">
            <a:spLocks noChangeArrowheads="1"/>
          </p:cNvSpPr>
          <p:nvPr/>
        </p:nvSpPr>
        <p:spPr bwMode="auto">
          <a:xfrm>
            <a:off x="822325" y="32004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r>
              <a:rPr lang="en-GB" altLang="en-US" sz="2400" b="1">
                <a:latin typeface="Calibri" pitchFamily="34" charset="0"/>
              </a:rPr>
              <a:t>/r</a:t>
            </a:r>
          </a:p>
        </p:txBody>
      </p:sp>
      <p:sp>
        <p:nvSpPr>
          <p:cNvPr id="50188" name="Text Box 9"/>
          <p:cNvSpPr txBox="1">
            <a:spLocks noChangeArrowheads="1"/>
          </p:cNvSpPr>
          <p:nvPr/>
        </p:nvSpPr>
        <p:spPr bwMode="auto">
          <a:xfrm>
            <a:off x="63087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a:latin typeface="Calibri" pitchFamily="34" charset="0"/>
            </a:endParaRPr>
          </a:p>
        </p:txBody>
      </p:sp>
      <p:sp>
        <p:nvSpPr>
          <p:cNvPr id="50189" name="Text Box 10"/>
          <p:cNvSpPr txBox="1">
            <a:spLocks noChangeArrowheads="1"/>
          </p:cNvSpPr>
          <p:nvPr/>
        </p:nvSpPr>
        <p:spPr bwMode="auto">
          <a:xfrm>
            <a:off x="1355725" y="571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463884" name="AutoShape 1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017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020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0191" name="Picture 1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2" name="Picture 1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3" name="Picture 1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17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020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4" name="Text Box 18"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50195" name="Picture 1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892" name="AutoShape 20"/>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Long and Short Run Total Cost Functions</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DE5EAC-0ADA-4A54-BFF0-6AEAF7039353}" type="slidenum">
              <a:rPr lang="en-US" altLang="en-US">
                <a:solidFill>
                  <a:srgbClr val="898989"/>
                </a:solidFill>
                <a:latin typeface="Calibri" pitchFamily="34" charset="0"/>
              </a:rPr>
              <a:pPr eaLnBrk="1" hangingPunct="1"/>
              <a:t>51</a:t>
            </a:fld>
            <a:endParaRPr lang="en-US" altLang="en-US">
              <a:solidFill>
                <a:srgbClr val="898989"/>
              </a:solidFill>
              <a:latin typeface="Calibri" pitchFamily="34" charset="0"/>
            </a:endParaRPr>
          </a:p>
        </p:txBody>
      </p:sp>
      <p:sp>
        <p:nvSpPr>
          <p:cNvPr id="51205" name="Line 2"/>
          <p:cNvSpPr>
            <a:spLocks noChangeShapeType="1"/>
          </p:cNvSpPr>
          <p:nvPr/>
        </p:nvSpPr>
        <p:spPr bwMode="auto">
          <a:xfrm>
            <a:off x="1752600" y="5826125"/>
            <a:ext cx="5486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06" name="Text Box 4"/>
          <p:cNvSpPr txBox="1">
            <a:spLocks noChangeArrowheads="1"/>
          </p:cNvSpPr>
          <p:nvPr/>
        </p:nvSpPr>
        <p:spPr bwMode="auto">
          <a:xfrm>
            <a:off x="7146925" y="5715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L</a:t>
            </a:r>
          </a:p>
        </p:txBody>
      </p:sp>
      <p:sp>
        <p:nvSpPr>
          <p:cNvPr id="51207" name="Line 6"/>
          <p:cNvSpPr>
            <a:spLocks noChangeShapeType="1"/>
          </p:cNvSpPr>
          <p:nvPr/>
        </p:nvSpPr>
        <p:spPr bwMode="auto">
          <a:xfrm>
            <a:off x="1752600" y="2473325"/>
            <a:ext cx="3352800" cy="3352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8" name="Line 7"/>
          <p:cNvSpPr>
            <a:spLocks noChangeShapeType="1"/>
          </p:cNvSpPr>
          <p:nvPr/>
        </p:nvSpPr>
        <p:spPr bwMode="auto">
          <a:xfrm>
            <a:off x="1752600" y="3616325"/>
            <a:ext cx="2209800" cy="2209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9" name="Text Box 8"/>
          <p:cNvSpPr txBox="1">
            <a:spLocks noChangeArrowheads="1"/>
          </p:cNvSpPr>
          <p:nvPr/>
        </p:nvSpPr>
        <p:spPr bwMode="auto">
          <a:xfrm>
            <a:off x="3794125" y="5943600"/>
            <a:ext cx="199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r>
              <a:rPr lang="en-GB" altLang="en-US" sz="2400" b="1">
                <a:latin typeface="Calibri" pitchFamily="34" charset="0"/>
              </a:rPr>
              <a:t>/w  TC</a:t>
            </a:r>
            <a:r>
              <a:rPr lang="en-GB" altLang="en-US" sz="2400" b="1" baseline="-25000">
                <a:latin typeface="Calibri" pitchFamily="34" charset="0"/>
              </a:rPr>
              <a:t>1</a:t>
            </a:r>
            <a:r>
              <a:rPr lang="en-GB" altLang="en-US" sz="2400" b="1">
                <a:latin typeface="Calibri" pitchFamily="34" charset="0"/>
              </a:rPr>
              <a:t>/w</a:t>
            </a:r>
          </a:p>
        </p:txBody>
      </p:sp>
      <p:sp>
        <p:nvSpPr>
          <p:cNvPr id="51210" name="Text Box 9"/>
          <p:cNvSpPr txBox="1">
            <a:spLocks noChangeArrowheads="1"/>
          </p:cNvSpPr>
          <p:nvPr/>
        </p:nvSpPr>
        <p:spPr bwMode="auto">
          <a:xfrm>
            <a:off x="822325" y="22098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1</a:t>
            </a:r>
            <a:r>
              <a:rPr lang="en-GB" altLang="en-US" sz="2400" b="1">
                <a:latin typeface="Calibri" pitchFamily="34" charset="0"/>
              </a:rPr>
              <a:t>/r</a:t>
            </a:r>
          </a:p>
        </p:txBody>
      </p:sp>
      <p:sp>
        <p:nvSpPr>
          <p:cNvPr id="51211" name="Text Box 10"/>
          <p:cNvSpPr txBox="1">
            <a:spLocks noChangeArrowheads="1"/>
          </p:cNvSpPr>
          <p:nvPr/>
        </p:nvSpPr>
        <p:spPr bwMode="auto">
          <a:xfrm>
            <a:off x="822325" y="32004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r>
              <a:rPr lang="en-GB" altLang="en-US" sz="2400" b="1">
                <a:latin typeface="Calibri" pitchFamily="34" charset="0"/>
              </a:rPr>
              <a:t>/r</a:t>
            </a:r>
          </a:p>
        </p:txBody>
      </p:sp>
      <p:sp>
        <p:nvSpPr>
          <p:cNvPr id="51212" name="Text Box 11"/>
          <p:cNvSpPr txBox="1">
            <a:spLocks noChangeArrowheads="1"/>
          </p:cNvSpPr>
          <p:nvPr/>
        </p:nvSpPr>
        <p:spPr bwMode="auto">
          <a:xfrm>
            <a:off x="63087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a:latin typeface="Calibri" pitchFamily="34" charset="0"/>
            </a:endParaRPr>
          </a:p>
        </p:txBody>
      </p:sp>
      <p:sp>
        <p:nvSpPr>
          <p:cNvPr id="51213" name="Text Box 12"/>
          <p:cNvSpPr txBox="1">
            <a:spLocks noChangeArrowheads="1"/>
          </p:cNvSpPr>
          <p:nvPr/>
        </p:nvSpPr>
        <p:spPr bwMode="auto">
          <a:xfrm>
            <a:off x="4648200" y="40735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51214" name="Line 13"/>
          <p:cNvSpPr>
            <a:spLocks noChangeShapeType="1"/>
          </p:cNvSpPr>
          <p:nvPr/>
        </p:nvSpPr>
        <p:spPr bwMode="auto">
          <a:xfrm flipH="1">
            <a:off x="1752600" y="4530725"/>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5" name="Text Box 14"/>
          <p:cNvSpPr txBox="1">
            <a:spLocks noChangeArrowheads="1"/>
          </p:cNvSpPr>
          <p:nvPr/>
        </p:nvSpPr>
        <p:spPr bwMode="auto">
          <a:xfrm>
            <a:off x="1355725" y="571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51216" name="Text Box 15"/>
          <p:cNvSpPr txBox="1">
            <a:spLocks noChangeArrowheads="1"/>
          </p:cNvSpPr>
          <p:nvPr/>
        </p:nvSpPr>
        <p:spPr bwMode="auto">
          <a:xfrm>
            <a:off x="4937125" y="4191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B</a:t>
            </a:r>
          </a:p>
        </p:txBody>
      </p:sp>
      <p:sp>
        <p:nvSpPr>
          <p:cNvPr id="51217" name="Text Box 16"/>
          <p:cNvSpPr txBox="1">
            <a:spLocks noChangeArrowheads="1"/>
          </p:cNvSpPr>
          <p:nvPr/>
        </p:nvSpPr>
        <p:spPr bwMode="auto">
          <a:xfrm>
            <a:off x="1279525" y="42672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r>
              <a:rPr lang="en-GB" altLang="en-US" sz="2400" b="1" baseline="30000">
                <a:latin typeface="Calibri" pitchFamily="34" charset="0"/>
              </a:rPr>
              <a:t>0</a:t>
            </a:r>
            <a:endParaRPr lang="en-GB" altLang="en-US" sz="2400" b="1">
              <a:latin typeface="Calibri" pitchFamily="34" charset="0"/>
            </a:endParaRPr>
          </a:p>
        </p:txBody>
      </p:sp>
      <p:sp>
        <p:nvSpPr>
          <p:cNvPr id="464914" name="AutoShape 18"/>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120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123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19" name="Picture 20"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0" name="Picture 21"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1" name="Picture 22"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0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123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22" name="Text Box 24"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51223" name="Picture 25"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4" name="Line 26"/>
          <p:cNvSpPr>
            <a:spLocks noChangeShapeType="1"/>
          </p:cNvSpPr>
          <p:nvPr/>
        </p:nvSpPr>
        <p:spPr bwMode="auto">
          <a:xfrm flipV="1">
            <a:off x="1752600" y="1700213"/>
            <a:ext cx="3175" cy="41259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5" name="Text Box 27"/>
          <p:cNvSpPr txBox="1">
            <a:spLocks noChangeArrowheads="1"/>
          </p:cNvSpPr>
          <p:nvPr/>
        </p:nvSpPr>
        <p:spPr bwMode="auto">
          <a:xfrm>
            <a:off x="1189038" y="1655763"/>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p>
        </p:txBody>
      </p:sp>
      <p:sp>
        <p:nvSpPr>
          <p:cNvPr id="464924"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Long and Short Run Total Cost Functions</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873F27B-FA4B-4403-BF34-992AA34746AD}" type="slidenum">
              <a:rPr lang="en-US" altLang="en-US">
                <a:solidFill>
                  <a:srgbClr val="898989"/>
                </a:solidFill>
                <a:latin typeface="Calibri" pitchFamily="34" charset="0"/>
              </a:rPr>
              <a:pPr eaLnBrk="1" hangingPunct="1"/>
              <a:t>52</a:t>
            </a:fld>
            <a:endParaRPr lang="en-US" altLang="en-US">
              <a:solidFill>
                <a:srgbClr val="898989"/>
              </a:solidFill>
              <a:latin typeface="Calibri" pitchFamily="34" charset="0"/>
            </a:endParaRPr>
          </a:p>
        </p:txBody>
      </p:sp>
      <p:sp>
        <p:nvSpPr>
          <p:cNvPr id="52229" name="Line 2"/>
          <p:cNvSpPr>
            <a:spLocks noChangeShapeType="1"/>
          </p:cNvSpPr>
          <p:nvPr/>
        </p:nvSpPr>
        <p:spPr bwMode="auto">
          <a:xfrm>
            <a:off x="1752600" y="5826125"/>
            <a:ext cx="5486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0" name="Text Box 4"/>
          <p:cNvSpPr txBox="1">
            <a:spLocks noChangeArrowheads="1"/>
          </p:cNvSpPr>
          <p:nvPr/>
        </p:nvSpPr>
        <p:spPr bwMode="auto">
          <a:xfrm>
            <a:off x="7146925" y="5715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L</a:t>
            </a:r>
          </a:p>
        </p:txBody>
      </p:sp>
      <p:sp>
        <p:nvSpPr>
          <p:cNvPr id="52231" name="Line 6"/>
          <p:cNvSpPr>
            <a:spLocks noChangeShapeType="1"/>
          </p:cNvSpPr>
          <p:nvPr/>
        </p:nvSpPr>
        <p:spPr bwMode="auto">
          <a:xfrm>
            <a:off x="1752600" y="2473325"/>
            <a:ext cx="3352800" cy="3352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2" name="Line 7"/>
          <p:cNvSpPr>
            <a:spLocks noChangeShapeType="1"/>
          </p:cNvSpPr>
          <p:nvPr/>
        </p:nvSpPr>
        <p:spPr bwMode="auto">
          <a:xfrm>
            <a:off x="1752600" y="3616325"/>
            <a:ext cx="2209800" cy="2209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3" name="Line 8"/>
          <p:cNvSpPr>
            <a:spLocks noChangeShapeType="1"/>
          </p:cNvSpPr>
          <p:nvPr/>
        </p:nvSpPr>
        <p:spPr bwMode="auto">
          <a:xfrm>
            <a:off x="1752600" y="1406525"/>
            <a:ext cx="4419600" cy="441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4" name="Text Box 9"/>
          <p:cNvSpPr txBox="1">
            <a:spLocks noChangeArrowheads="1"/>
          </p:cNvSpPr>
          <p:nvPr/>
        </p:nvSpPr>
        <p:spPr bwMode="auto">
          <a:xfrm>
            <a:off x="3794125" y="5943600"/>
            <a:ext cx="305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r>
              <a:rPr lang="en-GB" altLang="en-US" sz="2400" b="1">
                <a:latin typeface="Calibri" pitchFamily="34" charset="0"/>
              </a:rPr>
              <a:t>/w  TC</a:t>
            </a:r>
            <a:r>
              <a:rPr lang="en-GB" altLang="en-US" sz="2400" b="1" baseline="-25000">
                <a:latin typeface="Calibri" pitchFamily="34" charset="0"/>
              </a:rPr>
              <a:t>1</a:t>
            </a:r>
            <a:r>
              <a:rPr lang="en-GB" altLang="en-US" sz="2400" b="1">
                <a:latin typeface="Calibri" pitchFamily="34" charset="0"/>
              </a:rPr>
              <a:t>/w   TC</a:t>
            </a:r>
            <a:r>
              <a:rPr lang="en-GB" altLang="en-US" sz="2400" b="1" baseline="-25000">
                <a:latin typeface="Calibri" pitchFamily="34" charset="0"/>
              </a:rPr>
              <a:t>2</a:t>
            </a:r>
            <a:r>
              <a:rPr lang="en-GB" altLang="en-US" sz="2400" b="1">
                <a:latin typeface="Calibri" pitchFamily="34" charset="0"/>
              </a:rPr>
              <a:t>/w</a:t>
            </a:r>
          </a:p>
        </p:txBody>
      </p:sp>
      <p:sp>
        <p:nvSpPr>
          <p:cNvPr id="52235" name="Text Box 10"/>
          <p:cNvSpPr txBox="1">
            <a:spLocks noChangeArrowheads="1"/>
          </p:cNvSpPr>
          <p:nvPr/>
        </p:nvSpPr>
        <p:spPr bwMode="auto">
          <a:xfrm>
            <a:off x="852488" y="1274763"/>
            <a:ext cx="92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2</a:t>
            </a:r>
            <a:r>
              <a:rPr lang="en-GB" altLang="en-US" sz="2400" b="1">
                <a:latin typeface="Calibri" pitchFamily="34" charset="0"/>
              </a:rPr>
              <a:t>/r</a:t>
            </a:r>
          </a:p>
        </p:txBody>
      </p:sp>
      <p:sp>
        <p:nvSpPr>
          <p:cNvPr id="52236" name="Text Box 11"/>
          <p:cNvSpPr txBox="1">
            <a:spLocks noChangeArrowheads="1"/>
          </p:cNvSpPr>
          <p:nvPr/>
        </p:nvSpPr>
        <p:spPr bwMode="auto">
          <a:xfrm>
            <a:off x="822325" y="22098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1</a:t>
            </a:r>
            <a:r>
              <a:rPr lang="en-GB" altLang="en-US" sz="2400" b="1">
                <a:latin typeface="Calibri" pitchFamily="34" charset="0"/>
              </a:rPr>
              <a:t>/r</a:t>
            </a:r>
          </a:p>
        </p:txBody>
      </p:sp>
      <p:sp>
        <p:nvSpPr>
          <p:cNvPr id="52237" name="Text Box 12"/>
          <p:cNvSpPr txBox="1">
            <a:spLocks noChangeArrowheads="1"/>
          </p:cNvSpPr>
          <p:nvPr/>
        </p:nvSpPr>
        <p:spPr bwMode="auto">
          <a:xfrm>
            <a:off x="822325" y="32004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r>
              <a:rPr lang="en-GB" altLang="en-US" sz="2400" b="1">
                <a:latin typeface="Calibri" pitchFamily="34" charset="0"/>
              </a:rPr>
              <a:t>/r</a:t>
            </a:r>
          </a:p>
        </p:txBody>
      </p:sp>
      <p:sp>
        <p:nvSpPr>
          <p:cNvPr id="52238" name="Text Box 13"/>
          <p:cNvSpPr txBox="1">
            <a:spLocks noChangeArrowheads="1"/>
          </p:cNvSpPr>
          <p:nvPr/>
        </p:nvSpPr>
        <p:spPr bwMode="auto">
          <a:xfrm>
            <a:off x="63087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a:latin typeface="Calibri" pitchFamily="34" charset="0"/>
            </a:endParaRPr>
          </a:p>
        </p:txBody>
      </p:sp>
      <p:sp>
        <p:nvSpPr>
          <p:cNvPr id="52239" name="Text Box 14"/>
          <p:cNvSpPr txBox="1">
            <a:spLocks noChangeArrowheads="1"/>
          </p:cNvSpPr>
          <p:nvPr/>
        </p:nvSpPr>
        <p:spPr bwMode="auto">
          <a:xfrm>
            <a:off x="2743200" y="32353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52240" name="Text Box 15"/>
          <p:cNvSpPr txBox="1">
            <a:spLocks noChangeArrowheads="1"/>
          </p:cNvSpPr>
          <p:nvPr/>
        </p:nvSpPr>
        <p:spPr bwMode="auto">
          <a:xfrm>
            <a:off x="4648200" y="40735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52241" name="Text Box 16"/>
          <p:cNvSpPr txBox="1">
            <a:spLocks noChangeArrowheads="1"/>
          </p:cNvSpPr>
          <p:nvPr/>
        </p:nvSpPr>
        <p:spPr bwMode="auto">
          <a:xfrm>
            <a:off x="2514600" y="40735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52242" name="Line 17"/>
          <p:cNvSpPr>
            <a:spLocks noChangeShapeType="1"/>
          </p:cNvSpPr>
          <p:nvPr/>
        </p:nvSpPr>
        <p:spPr bwMode="auto">
          <a:xfrm flipH="1">
            <a:off x="1752600" y="4530725"/>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3" name="Text Box 18"/>
          <p:cNvSpPr txBox="1">
            <a:spLocks noChangeArrowheads="1"/>
          </p:cNvSpPr>
          <p:nvPr/>
        </p:nvSpPr>
        <p:spPr bwMode="auto">
          <a:xfrm>
            <a:off x="1355725" y="571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52244" name="Text Box 19"/>
          <p:cNvSpPr txBox="1">
            <a:spLocks noChangeArrowheads="1"/>
          </p:cNvSpPr>
          <p:nvPr/>
        </p:nvSpPr>
        <p:spPr bwMode="auto">
          <a:xfrm>
            <a:off x="2727325" y="4038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a:t>
            </a:r>
          </a:p>
        </p:txBody>
      </p:sp>
      <p:sp>
        <p:nvSpPr>
          <p:cNvPr id="52245" name="Text Box 20"/>
          <p:cNvSpPr txBox="1">
            <a:spLocks noChangeArrowheads="1"/>
          </p:cNvSpPr>
          <p:nvPr/>
        </p:nvSpPr>
        <p:spPr bwMode="auto">
          <a:xfrm>
            <a:off x="2955925" y="3200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C</a:t>
            </a:r>
          </a:p>
        </p:txBody>
      </p:sp>
      <p:sp>
        <p:nvSpPr>
          <p:cNvPr id="52246" name="Text Box 21"/>
          <p:cNvSpPr txBox="1">
            <a:spLocks noChangeArrowheads="1"/>
          </p:cNvSpPr>
          <p:nvPr/>
        </p:nvSpPr>
        <p:spPr bwMode="auto">
          <a:xfrm>
            <a:off x="4937125" y="4191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B</a:t>
            </a:r>
          </a:p>
        </p:txBody>
      </p:sp>
      <p:sp>
        <p:nvSpPr>
          <p:cNvPr id="52247" name="Text Box 22"/>
          <p:cNvSpPr txBox="1">
            <a:spLocks noChangeArrowheads="1"/>
          </p:cNvSpPr>
          <p:nvPr/>
        </p:nvSpPr>
        <p:spPr bwMode="auto">
          <a:xfrm>
            <a:off x="2117725" y="19812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endParaRPr lang="en-GB" altLang="en-US" sz="2400" b="1">
              <a:latin typeface="Calibri" pitchFamily="34" charset="0"/>
            </a:endParaRPr>
          </a:p>
        </p:txBody>
      </p:sp>
      <p:sp>
        <p:nvSpPr>
          <p:cNvPr id="52248" name="Text Box 23"/>
          <p:cNvSpPr txBox="1">
            <a:spLocks noChangeArrowheads="1"/>
          </p:cNvSpPr>
          <p:nvPr/>
        </p:nvSpPr>
        <p:spPr bwMode="auto">
          <a:xfrm>
            <a:off x="1279525" y="42672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r>
              <a:rPr lang="en-GB" altLang="en-US" sz="2400" b="1" baseline="30000">
                <a:latin typeface="Calibri" pitchFamily="34" charset="0"/>
              </a:rPr>
              <a:t>0</a:t>
            </a:r>
            <a:endParaRPr lang="en-GB" altLang="en-US" sz="2400" b="1">
              <a:latin typeface="Calibri" pitchFamily="34" charset="0"/>
            </a:endParaRPr>
          </a:p>
        </p:txBody>
      </p:sp>
      <p:sp>
        <p:nvSpPr>
          <p:cNvPr id="465945" name="AutoShape 2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22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226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2250" name="Picture 2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1" name="Picture 2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2" name="Picture 2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22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226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3" name="Text Box 31"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52254" name="Picture 3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55" name="Line 33"/>
          <p:cNvSpPr>
            <a:spLocks noChangeShapeType="1"/>
          </p:cNvSpPr>
          <p:nvPr/>
        </p:nvSpPr>
        <p:spPr bwMode="auto">
          <a:xfrm flipH="1" flipV="1">
            <a:off x="1730375" y="1093788"/>
            <a:ext cx="22225" cy="47323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6" name="Text Box 34"/>
          <p:cNvSpPr txBox="1">
            <a:spLocks noChangeArrowheads="1"/>
          </p:cNvSpPr>
          <p:nvPr/>
        </p:nvSpPr>
        <p:spPr bwMode="auto">
          <a:xfrm>
            <a:off x="1828800" y="106045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p>
        </p:txBody>
      </p:sp>
      <p:sp>
        <p:nvSpPr>
          <p:cNvPr id="465955" name="AutoShape 35"/>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Long and Short Run Total Cost Functions</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47917D4-1A47-4829-8650-EFFCBEF79F29}" type="slidenum">
              <a:rPr lang="en-US" altLang="en-US">
                <a:solidFill>
                  <a:srgbClr val="898989"/>
                </a:solidFill>
                <a:latin typeface="Calibri" pitchFamily="34" charset="0"/>
              </a:rPr>
              <a:pPr eaLnBrk="1" hangingPunct="1"/>
              <a:t>53</a:t>
            </a:fld>
            <a:endParaRPr lang="en-US" altLang="en-US">
              <a:solidFill>
                <a:srgbClr val="898989"/>
              </a:solidFill>
              <a:latin typeface="Calibri" pitchFamily="34" charset="0"/>
            </a:endParaRPr>
          </a:p>
        </p:txBody>
      </p:sp>
      <p:sp>
        <p:nvSpPr>
          <p:cNvPr id="53253" name="Line 2"/>
          <p:cNvSpPr>
            <a:spLocks noChangeShapeType="1"/>
          </p:cNvSpPr>
          <p:nvPr/>
        </p:nvSpPr>
        <p:spPr bwMode="auto">
          <a:xfrm>
            <a:off x="1752600" y="5826125"/>
            <a:ext cx="5486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54" name="Text Box 4"/>
          <p:cNvSpPr txBox="1">
            <a:spLocks noChangeArrowheads="1"/>
          </p:cNvSpPr>
          <p:nvPr/>
        </p:nvSpPr>
        <p:spPr bwMode="auto">
          <a:xfrm>
            <a:off x="7146925" y="5715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L</a:t>
            </a:r>
          </a:p>
        </p:txBody>
      </p:sp>
      <p:sp>
        <p:nvSpPr>
          <p:cNvPr id="53255" name="Line 6"/>
          <p:cNvSpPr>
            <a:spLocks noChangeShapeType="1"/>
          </p:cNvSpPr>
          <p:nvPr/>
        </p:nvSpPr>
        <p:spPr bwMode="auto">
          <a:xfrm>
            <a:off x="1752600" y="2473325"/>
            <a:ext cx="3352800" cy="3352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6" name="Line 7"/>
          <p:cNvSpPr>
            <a:spLocks noChangeShapeType="1"/>
          </p:cNvSpPr>
          <p:nvPr/>
        </p:nvSpPr>
        <p:spPr bwMode="auto">
          <a:xfrm>
            <a:off x="1752600" y="3616325"/>
            <a:ext cx="2209800" cy="2209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7" name="Line 8"/>
          <p:cNvSpPr>
            <a:spLocks noChangeShapeType="1"/>
          </p:cNvSpPr>
          <p:nvPr/>
        </p:nvSpPr>
        <p:spPr bwMode="auto">
          <a:xfrm>
            <a:off x="1752600" y="1406525"/>
            <a:ext cx="4419600" cy="441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8" name="Text Box 9"/>
          <p:cNvSpPr txBox="1">
            <a:spLocks noChangeArrowheads="1"/>
          </p:cNvSpPr>
          <p:nvPr/>
        </p:nvSpPr>
        <p:spPr bwMode="auto">
          <a:xfrm>
            <a:off x="3794125" y="5943600"/>
            <a:ext cx="305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r>
              <a:rPr lang="en-GB" altLang="en-US" sz="2400" b="1">
                <a:latin typeface="Calibri" pitchFamily="34" charset="0"/>
              </a:rPr>
              <a:t>/w  TC</a:t>
            </a:r>
            <a:r>
              <a:rPr lang="en-GB" altLang="en-US" sz="2400" b="1" baseline="-25000">
                <a:latin typeface="Calibri" pitchFamily="34" charset="0"/>
              </a:rPr>
              <a:t>1</a:t>
            </a:r>
            <a:r>
              <a:rPr lang="en-GB" altLang="en-US" sz="2400" b="1">
                <a:latin typeface="Calibri" pitchFamily="34" charset="0"/>
              </a:rPr>
              <a:t>/w   TC</a:t>
            </a:r>
            <a:r>
              <a:rPr lang="en-GB" altLang="en-US" sz="2400" b="1" baseline="-25000">
                <a:latin typeface="Calibri" pitchFamily="34" charset="0"/>
              </a:rPr>
              <a:t>2</a:t>
            </a:r>
            <a:r>
              <a:rPr lang="en-GB" altLang="en-US" sz="2400" b="1">
                <a:latin typeface="Calibri" pitchFamily="34" charset="0"/>
              </a:rPr>
              <a:t>/w</a:t>
            </a:r>
          </a:p>
        </p:txBody>
      </p:sp>
      <p:sp>
        <p:nvSpPr>
          <p:cNvPr id="53259" name="Text Box 11"/>
          <p:cNvSpPr txBox="1">
            <a:spLocks noChangeArrowheads="1"/>
          </p:cNvSpPr>
          <p:nvPr/>
        </p:nvSpPr>
        <p:spPr bwMode="auto">
          <a:xfrm>
            <a:off x="822325" y="22098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1</a:t>
            </a:r>
            <a:r>
              <a:rPr lang="en-GB" altLang="en-US" sz="2400" b="1">
                <a:latin typeface="Calibri" pitchFamily="34" charset="0"/>
              </a:rPr>
              <a:t>/r</a:t>
            </a:r>
          </a:p>
        </p:txBody>
      </p:sp>
      <p:sp>
        <p:nvSpPr>
          <p:cNvPr id="53260" name="Text Box 12"/>
          <p:cNvSpPr txBox="1">
            <a:spLocks noChangeArrowheads="1"/>
          </p:cNvSpPr>
          <p:nvPr/>
        </p:nvSpPr>
        <p:spPr bwMode="auto">
          <a:xfrm>
            <a:off x="822325" y="32004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r>
              <a:rPr lang="en-GB" altLang="en-US" sz="2400" b="1">
                <a:latin typeface="Calibri" pitchFamily="34" charset="0"/>
              </a:rPr>
              <a:t>/r</a:t>
            </a:r>
          </a:p>
        </p:txBody>
      </p:sp>
      <p:sp>
        <p:nvSpPr>
          <p:cNvPr id="53261" name="Text Box 13"/>
          <p:cNvSpPr txBox="1">
            <a:spLocks noChangeArrowheads="1"/>
          </p:cNvSpPr>
          <p:nvPr/>
        </p:nvSpPr>
        <p:spPr bwMode="auto">
          <a:xfrm>
            <a:off x="63087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a:latin typeface="Calibri" pitchFamily="34" charset="0"/>
            </a:endParaRPr>
          </a:p>
        </p:txBody>
      </p:sp>
      <p:sp>
        <p:nvSpPr>
          <p:cNvPr id="53262" name="Arc 14"/>
          <p:cNvSpPr>
            <a:spLocks/>
          </p:cNvSpPr>
          <p:nvPr/>
        </p:nvSpPr>
        <p:spPr bwMode="auto">
          <a:xfrm>
            <a:off x="2373313" y="2260600"/>
            <a:ext cx="2711450" cy="2268538"/>
          </a:xfrm>
          <a:custGeom>
            <a:avLst/>
            <a:gdLst>
              <a:gd name="T0" fmla="*/ 2147483647 w 21553"/>
              <a:gd name="T1" fmla="*/ 2147483647 h 21588"/>
              <a:gd name="T2" fmla="*/ 0 w 21553"/>
              <a:gd name="T3" fmla="*/ 2147483647 h 21588"/>
              <a:gd name="T4" fmla="*/ 2147483647 w 21553"/>
              <a:gd name="T5" fmla="*/ 0 h 21588"/>
              <a:gd name="T6" fmla="*/ 0 60000 65536"/>
              <a:gd name="T7" fmla="*/ 0 60000 65536"/>
              <a:gd name="T8" fmla="*/ 0 60000 65536"/>
              <a:gd name="T9" fmla="*/ 0 w 21553"/>
              <a:gd name="T10" fmla="*/ 0 h 21588"/>
              <a:gd name="T11" fmla="*/ 21553 w 21553"/>
              <a:gd name="T12" fmla="*/ 21588 h 21588"/>
            </a:gdLst>
            <a:ahLst/>
            <a:cxnLst>
              <a:cxn ang="T6">
                <a:pos x="T0" y="T1"/>
              </a:cxn>
              <a:cxn ang="T7">
                <a:pos x="T2" y="T3"/>
              </a:cxn>
              <a:cxn ang="T8">
                <a:pos x="T4" y="T5"/>
              </a:cxn>
            </a:cxnLst>
            <a:rect l="T9" t="T10" r="T11" b="T12"/>
            <a:pathLst>
              <a:path w="21553" h="21588" fill="none" extrusionOk="0">
                <a:moveTo>
                  <a:pt x="20822" y="21587"/>
                </a:moveTo>
                <a:cubicBezTo>
                  <a:pt x="9734" y="21212"/>
                  <a:pt x="733" y="12497"/>
                  <a:pt x="0" y="1427"/>
                </a:cubicBezTo>
              </a:path>
              <a:path w="21553" h="21588" stroke="0" extrusionOk="0">
                <a:moveTo>
                  <a:pt x="20822" y="21587"/>
                </a:moveTo>
                <a:cubicBezTo>
                  <a:pt x="9734" y="21212"/>
                  <a:pt x="733" y="12497"/>
                  <a:pt x="0" y="1427"/>
                </a:cubicBezTo>
                <a:lnTo>
                  <a:pt x="21553"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63" name="Text Box 15"/>
          <p:cNvSpPr txBox="1">
            <a:spLocks noChangeArrowheads="1"/>
          </p:cNvSpPr>
          <p:nvPr/>
        </p:nvSpPr>
        <p:spPr bwMode="auto">
          <a:xfrm>
            <a:off x="4708525" y="37338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endParaRPr lang="en-GB" altLang="en-US" sz="2400" b="1">
              <a:latin typeface="Calibri" pitchFamily="34" charset="0"/>
            </a:endParaRPr>
          </a:p>
        </p:txBody>
      </p:sp>
      <p:sp>
        <p:nvSpPr>
          <p:cNvPr id="53264" name="Text Box 16"/>
          <p:cNvSpPr txBox="1">
            <a:spLocks noChangeArrowheads="1"/>
          </p:cNvSpPr>
          <p:nvPr/>
        </p:nvSpPr>
        <p:spPr bwMode="auto">
          <a:xfrm>
            <a:off x="2743200" y="32353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53265" name="Text Box 17"/>
          <p:cNvSpPr txBox="1">
            <a:spLocks noChangeArrowheads="1"/>
          </p:cNvSpPr>
          <p:nvPr/>
        </p:nvSpPr>
        <p:spPr bwMode="auto">
          <a:xfrm>
            <a:off x="4648200" y="40735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53266" name="Arc 18"/>
          <p:cNvSpPr>
            <a:spLocks/>
          </p:cNvSpPr>
          <p:nvPr/>
        </p:nvSpPr>
        <p:spPr bwMode="auto">
          <a:xfrm>
            <a:off x="2438400" y="3844925"/>
            <a:ext cx="1014413" cy="1016000"/>
          </a:xfrm>
          <a:custGeom>
            <a:avLst/>
            <a:gdLst>
              <a:gd name="T0" fmla="*/ 2147483647 w 21307"/>
              <a:gd name="T1" fmla="*/ 2147483647 h 21325"/>
              <a:gd name="T2" fmla="*/ 0 w 21307"/>
              <a:gd name="T3" fmla="*/ 2147483647 h 21325"/>
              <a:gd name="T4" fmla="*/ 2147483647 w 21307"/>
              <a:gd name="T5" fmla="*/ 0 h 21325"/>
              <a:gd name="T6" fmla="*/ 0 60000 65536"/>
              <a:gd name="T7" fmla="*/ 0 60000 65536"/>
              <a:gd name="T8" fmla="*/ 0 60000 65536"/>
              <a:gd name="T9" fmla="*/ 0 w 21307"/>
              <a:gd name="T10" fmla="*/ 0 h 21325"/>
              <a:gd name="T11" fmla="*/ 21307 w 21307"/>
              <a:gd name="T12" fmla="*/ 21325 h 21325"/>
            </a:gdLst>
            <a:ahLst/>
            <a:cxnLst>
              <a:cxn ang="T6">
                <a:pos x="T0" y="T1"/>
              </a:cxn>
              <a:cxn ang="T7">
                <a:pos x="T2" y="T3"/>
              </a:cxn>
              <a:cxn ang="T8">
                <a:pos x="T4" y="T5"/>
              </a:cxn>
            </a:cxnLst>
            <a:rect l="T9" t="T10" r="T11" b="T12"/>
            <a:pathLst>
              <a:path w="21307" h="21325" fill="none" extrusionOk="0">
                <a:moveTo>
                  <a:pt x="17871" y="21325"/>
                </a:moveTo>
                <a:cubicBezTo>
                  <a:pt x="8715" y="19850"/>
                  <a:pt x="1522" y="12694"/>
                  <a:pt x="0" y="3545"/>
                </a:cubicBezTo>
              </a:path>
              <a:path w="21307" h="21325" stroke="0" extrusionOk="0">
                <a:moveTo>
                  <a:pt x="17871" y="21325"/>
                </a:moveTo>
                <a:cubicBezTo>
                  <a:pt x="8715" y="19850"/>
                  <a:pt x="1522" y="12694"/>
                  <a:pt x="0" y="3545"/>
                </a:cubicBezTo>
                <a:lnTo>
                  <a:pt x="21307"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67" name="Text Box 19"/>
          <p:cNvSpPr txBox="1">
            <a:spLocks noChangeArrowheads="1"/>
          </p:cNvSpPr>
          <p:nvPr/>
        </p:nvSpPr>
        <p:spPr bwMode="auto">
          <a:xfrm>
            <a:off x="2514600" y="40735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53268" name="Text Box 20"/>
          <p:cNvSpPr txBox="1">
            <a:spLocks noChangeArrowheads="1"/>
          </p:cNvSpPr>
          <p:nvPr/>
        </p:nvSpPr>
        <p:spPr bwMode="auto">
          <a:xfrm>
            <a:off x="3048000" y="2320925"/>
            <a:ext cx="2243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Expansion Path</a:t>
            </a:r>
          </a:p>
        </p:txBody>
      </p:sp>
      <p:sp>
        <p:nvSpPr>
          <p:cNvPr id="53269" name="Line 21"/>
          <p:cNvSpPr>
            <a:spLocks noChangeShapeType="1"/>
          </p:cNvSpPr>
          <p:nvPr/>
        </p:nvSpPr>
        <p:spPr bwMode="auto">
          <a:xfrm flipH="1">
            <a:off x="1752600" y="4530725"/>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0" name="Text Box 22"/>
          <p:cNvSpPr txBox="1">
            <a:spLocks noChangeArrowheads="1"/>
          </p:cNvSpPr>
          <p:nvPr/>
        </p:nvSpPr>
        <p:spPr bwMode="auto">
          <a:xfrm>
            <a:off x="1355725" y="571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53271" name="Freeform 23"/>
          <p:cNvSpPr>
            <a:spLocks/>
          </p:cNvSpPr>
          <p:nvPr/>
        </p:nvSpPr>
        <p:spPr bwMode="auto">
          <a:xfrm>
            <a:off x="2667000" y="2625725"/>
            <a:ext cx="609600" cy="2286000"/>
          </a:xfrm>
          <a:custGeom>
            <a:avLst/>
            <a:gdLst>
              <a:gd name="T0" fmla="*/ 0 w 384"/>
              <a:gd name="T1" fmla="*/ 2147483647 h 1440"/>
              <a:gd name="T2" fmla="*/ 2147483647 w 384"/>
              <a:gd name="T3" fmla="*/ 2147483647 h 1440"/>
              <a:gd name="T4" fmla="*/ 2147483647 w 384"/>
              <a:gd name="T5" fmla="*/ 0 h 1440"/>
              <a:gd name="T6" fmla="*/ 0 60000 65536"/>
              <a:gd name="T7" fmla="*/ 0 60000 65536"/>
              <a:gd name="T8" fmla="*/ 0 60000 65536"/>
              <a:gd name="T9" fmla="*/ 0 w 384"/>
              <a:gd name="T10" fmla="*/ 0 h 1440"/>
              <a:gd name="T11" fmla="*/ 384 w 384"/>
              <a:gd name="T12" fmla="*/ 1440 h 1440"/>
            </a:gdLst>
            <a:ahLst/>
            <a:cxnLst>
              <a:cxn ang="T6">
                <a:pos x="T0" y="T1"/>
              </a:cxn>
              <a:cxn ang="T7">
                <a:pos x="T2" y="T3"/>
              </a:cxn>
              <a:cxn ang="T8">
                <a:pos x="T4" y="T5"/>
              </a:cxn>
            </a:cxnLst>
            <a:rect l="T9" t="T10" r="T11" b="T12"/>
            <a:pathLst>
              <a:path w="384" h="1440">
                <a:moveTo>
                  <a:pt x="0" y="1440"/>
                </a:moveTo>
                <a:cubicBezTo>
                  <a:pt x="64" y="1128"/>
                  <a:pt x="128" y="816"/>
                  <a:pt x="192" y="576"/>
                </a:cubicBezTo>
                <a:cubicBezTo>
                  <a:pt x="256" y="336"/>
                  <a:pt x="352" y="96"/>
                  <a:pt x="384" y="0"/>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72" name="Text Box 24"/>
          <p:cNvSpPr txBox="1">
            <a:spLocks noChangeArrowheads="1"/>
          </p:cNvSpPr>
          <p:nvPr/>
        </p:nvSpPr>
        <p:spPr bwMode="auto">
          <a:xfrm>
            <a:off x="2727325" y="4038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a:t>
            </a:r>
          </a:p>
        </p:txBody>
      </p:sp>
      <p:sp>
        <p:nvSpPr>
          <p:cNvPr id="53273" name="Text Box 25"/>
          <p:cNvSpPr txBox="1">
            <a:spLocks noChangeArrowheads="1"/>
          </p:cNvSpPr>
          <p:nvPr/>
        </p:nvSpPr>
        <p:spPr bwMode="auto">
          <a:xfrm>
            <a:off x="2955925" y="3200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C</a:t>
            </a:r>
          </a:p>
        </p:txBody>
      </p:sp>
      <p:sp>
        <p:nvSpPr>
          <p:cNvPr id="53274" name="Text Box 26"/>
          <p:cNvSpPr txBox="1">
            <a:spLocks noChangeArrowheads="1"/>
          </p:cNvSpPr>
          <p:nvPr/>
        </p:nvSpPr>
        <p:spPr bwMode="auto">
          <a:xfrm>
            <a:off x="4937125" y="4191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B</a:t>
            </a:r>
          </a:p>
        </p:txBody>
      </p:sp>
      <p:sp>
        <p:nvSpPr>
          <p:cNvPr id="53275" name="Text Box 27"/>
          <p:cNvSpPr txBox="1">
            <a:spLocks noChangeArrowheads="1"/>
          </p:cNvSpPr>
          <p:nvPr/>
        </p:nvSpPr>
        <p:spPr bwMode="auto">
          <a:xfrm>
            <a:off x="2117725" y="19812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endParaRPr lang="en-GB" altLang="en-US" sz="2400" b="1">
              <a:latin typeface="Calibri" pitchFamily="34" charset="0"/>
            </a:endParaRPr>
          </a:p>
        </p:txBody>
      </p:sp>
      <p:sp>
        <p:nvSpPr>
          <p:cNvPr id="53276" name="Text Box 28"/>
          <p:cNvSpPr txBox="1">
            <a:spLocks noChangeArrowheads="1"/>
          </p:cNvSpPr>
          <p:nvPr/>
        </p:nvSpPr>
        <p:spPr bwMode="auto">
          <a:xfrm>
            <a:off x="2270125" y="35814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endParaRPr lang="en-GB" altLang="en-US" sz="2400" b="1">
              <a:latin typeface="Calibri" pitchFamily="34" charset="0"/>
            </a:endParaRPr>
          </a:p>
        </p:txBody>
      </p:sp>
      <p:sp>
        <p:nvSpPr>
          <p:cNvPr id="53277" name="Text Box 29"/>
          <p:cNvSpPr txBox="1">
            <a:spLocks noChangeArrowheads="1"/>
          </p:cNvSpPr>
          <p:nvPr/>
        </p:nvSpPr>
        <p:spPr bwMode="auto">
          <a:xfrm>
            <a:off x="1279525" y="42672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r>
              <a:rPr lang="en-GB" altLang="en-US" sz="2400" b="1" baseline="30000">
                <a:latin typeface="Calibri" pitchFamily="34" charset="0"/>
              </a:rPr>
              <a:t>0</a:t>
            </a:r>
            <a:endParaRPr lang="en-GB" altLang="en-US" sz="2400" b="1">
              <a:latin typeface="Calibri" pitchFamily="34" charset="0"/>
            </a:endParaRPr>
          </a:p>
        </p:txBody>
      </p:sp>
      <p:sp>
        <p:nvSpPr>
          <p:cNvPr id="466975" name="AutoShape 3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32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329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3279" name="Picture 3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0" name="Picture 3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1" name="Picture 3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2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329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2" name="Text Box 37"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53283" name="Picture 3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84" name="Text Box 43"/>
          <p:cNvSpPr txBox="1">
            <a:spLocks noChangeArrowheads="1"/>
          </p:cNvSpPr>
          <p:nvPr/>
        </p:nvSpPr>
        <p:spPr bwMode="auto">
          <a:xfrm>
            <a:off x="852488" y="1274763"/>
            <a:ext cx="92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2</a:t>
            </a:r>
            <a:r>
              <a:rPr lang="en-GB" altLang="en-US" sz="2400" b="1">
                <a:latin typeface="Calibri" pitchFamily="34" charset="0"/>
              </a:rPr>
              <a:t>/r</a:t>
            </a:r>
          </a:p>
        </p:txBody>
      </p:sp>
      <p:sp>
        <p:nvSpPr>
          <p:cNvPr id="53285" name="Line 44"/>
          <p:cNvSpPr>
            <a:spLocks noChangeShapeType="1"/>
          </p:cNvSpPr>
          <p:nvPr/>
        </p:nvSpPr>
        <p:spPr bwMode="auto">
          <a:xfrm flipH="1" flipV="1">
            <a:off x="1730375" y="1093788"/>
            <a:ext cx="22225" cy="47323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86" name="Text Box 45"/>
          <p:cNvSpPr txBox="1">
            <a:spLocks noChangeArrowheads="1"/>
          </p:cNvSpPr>
          <p:nvPr/>
        </p:nvSpPr>
        <p:spPr bwMode="auto">
          <a:xfrm>
            <a:off x="1828800" y="106045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K</a:t>
            </a:r>
          </a:p>
        </p:txBody>
      </p:sp>
      <p:sp>
        <p:nvSpPr>
          <p:cNvPr id="466990" name="AutoShape 4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Long and Short Run Total Cost Functions</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6DABED-6FE5-4C17-842C-03808045438D}" type="slidenum">
              <a:rPr lang="en-US" altLang="en-US">
                <a:solidFill>
                  <a:srgbClr val="898989"/>
                </a:solidFill>
                <a:latin typeface="Calibri" pitchFamily="34" charset="0"/>
              </a:rPr>
              <a:pPr eaLnBrk="1" hangingPunct="1"/>
              <a:t>54</a:t>
            </a:fld>
            <a:endParaRPr lang="en-US" altLang="en-US">
              <a:solidFill>
                <a:srgbClr val="898989"/>
              </a:solidFill>
              <a:latin typeface="Calibri" pitchFamily="34" charset="0"/>
            </a:endParaRPr>
          </a:p>
        </p:txBody>
      </p:sp>
      <p:sp>
        <p:nvSpPr>
          <p:cNvPr id="54277" name="Line 2"/>
          <p:cNvSpPr>
            <a:spLocks noChangeShapeType="1"/>
          </p:cNvSpPr>
          <p:nvPr/>
        </p:nvSpPr>
        <p:spPr bwMode="auto">
          <a:xfrm>
            <a:off x="990600" y="5867400"/>
            <a:ext cx="6858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78" name="Line 3"/>
          <p:cNvSpPr>
            <a:spLocks noChangeShapeType="1"/>
          </p:cNvSpPr>
          <p:nvPr/>
        </p:nvSpPr>
        <p:spPr bwMode="auto">
          <a:xfrm flipV="1">
            <a:off x="990600" y="1160463"/>
            <a:ext cx="11113" cy="47069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79" name="Text Box 4"/>
          <p:cNvSpPr txBox="1">
            <a:spLocks noChangeArrowheads="1"/>
          </p:cNvSpPr>
          <p:nvPr/>
        </p:nvSpPr>
        <p:spPr bwMode="auto">
          <a:xfrm>
            <a:off x="593725" y="5756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54280" name="Text Box 5"/>
          <p:cNvSpPr txBox="1">
            <a:spLocks noChangeArrowheads="1"/>
          </p:cNvSpPr>
          <p:nvPr/>
        </p:nvSpPr>
        <p:spPr bwMode="auto">
          <a:xfrm>
            <a:off x="1066800" y="1447800"/>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Total Cost </a:t>
            </a:r>
            <a:r>
              <a:rPr lang="en-GB" altLang="en-US" sz="1600" i="1">
                <a:latin typeface="Calibri" pitchFamily="34" charset="0"/>
              </a:rPr>
              <a:t>($/yr)</a:t>
            </a:r>
          </a:p>
        </p:txBody>
      </p:sp>
      <p:sp>
        <p:nvSpPr>
          <p:cNvPr id="54281" name="Text Box 6"/>
          <p:cNvSpPr txBox="1">
            <a:spLocks noChangeArrowheads="1"/>
          </p:cNvSpPr>
          <p:nvPr/>
        </p:nvSpPr>
        <p:spPr bwMode="auto">
          <a:xfrm>
            <a:off x="6918325" y="5908675"/>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(units/yr)</a:t>
            </a:r>
          </a:p>
        </p:txBody>
      </p:sp>
      <p:sp>
        <p:nvSpPr>
          <p:cNvPr id="54282" name="Line 7"/>
          <p:cNvSpPr>
            <a:spLocks noChangeShapeType="1"/>
          </p:cNvSpPr>
          <p:nvPr/>
        </p:nvSpPr>
        <p:spPr bwMode="auto">
          <a:xfrm flipV="1">
            <a:off x="990600" y="2057400"/>
            <a:ext cx="5715000" cy="3810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3" name="Text Box 8"/>
          <p:cNvSpPr txBox="1">
            <a:spLocks noChangeArrowheads="1"/>
          </p:cNvSpPr>
          <p:nvPr/>
        </p:nvSpPr>
        <p:spPr bwMode="auto">
          <a:xfrm>
            <a:off x="6577013" y="2101850"/>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a:t>
            </a:r>
          </a:p>
        </p:txBody>
      </p:sp>
      <p:sp>
        <p:nvSpPr>
          <p:cNvPr id="54284" name="Arc 9"/>
          <p:cNvSpPr>
            <a:spLocks/>
          </p:cNvSpPr>
          <p:nvPr/>
        </p:nvSpPr>
        <p:spPr bwMode="auto">
          <a:xfrm>
            <a:off x="990600" y="914400"/>
            <a:ext cx="4800600" cy="3733800"/>
          </a:xfrm>
          <a:custGeom>
            <a:avLst/>
            <a:gdLst>
              <a:gd name="T0" fmla="*/ 2147483647 w 21855"/>
              <a:gd name="T1" fmla="*/ 2147483647 h 21600"/>
              <a:gd name="T2" fmla="*/ 0 w 21855"/>
              <a:gd name="T3" fmla="*/ 2147483647 h 21600"/>
              <a:gd name="T4" fmla="*/ 2147483647 w 21855"/>
              <a:gd name="T5" fmla="*/ 0 h 21600"/>
              <a:gd name="T6" fmla="*/ 0 60000 65536"/>
              <a:gd name="T7" fmla="*/ 0 60000 65536"/>
              <a:gd name="T8" fmla="*/ 0 60000 65536"/>
              <a:gd name="T9" fmla="*/ 0 w 21855"/>
              <a:gd name="T10" fmla="*/ 0 h 21600"/>
              <a:gd name="T11" fmla="*/ 21855 w 21855"/>
              <a:gd name="T12" fmla="*/ 21600 h 21600"/>
            </a:gdLst>
            <a:ahLst/>
            <a:cxnLst>
              <a:cxn ang="T6">
                <a:pos x="T0" y="T1"/>
              </a:cxn>
              <a:cxn ang="T7">
                <a:pos x="T2" y="T3"/>
              </a:cxn>
              <a:cxn ang="T8">
                <a:pos x="T4" y="T5"/>
              </a:cxn>
            </a:cxnLst>
            <a:rect l="T9" t="T10" r="T11" b="T12"/>
            <a:pathLst>
              <a:path w="21855" h="21600" fill="none" extrusionOk="0">
                <a:moveTo>
                  <a:pt x="21854" y="2210"/>
                </a:moveTo>
                <a:cubicBezTo>
                  <a:pt x="20721" y="13226"/>
                  <a:pt x="11441" y="21599"/>
                  <a:pt x="368" y="21600"/>
                </a:cubicBezTo>
                <a:cubicBezTo>
                  <a:pt x="245" y="21600"/>
                  <a:pt x="122" y="21598"/>
                  <a:pt x="0" y="21596"/>
                </a:cubicBezTo>
              </a:path>
              <a:path w="21855" h="21600" stroke="0" extrusionOk="0">
                <a:moveTo>
                  <a:pt x="21854" y="2210"/>
                </a:moveTo>
                <a:cubicBezTo>
                  <a:pt x="20721" y="13226"/>
                  <a:pt x="11441" y="21599"/>
                  <a:pt x="368" y="21600"/>
                </a:cubicBezTo>
                <a:cubicBezTo>
                  <a:pt x="245" y="21600"/>
                  <a:pt x="122" y="21598"/>
                  <a:pt x="0" y="21596"/>
                </a:cubicBezTo>
                <a:lnTo>
                  <a:pt x="368"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285" name="Text Box 10"/>
          <p:cNvSpPr txBox="1">
            <a:spLocks noChangeArrowheads="1"/>
          </p:cNvSpPr>
          <p:nvPr/>
        </p:nvSpPr>
        <p:spPr bwMode="auto">
          <a:xfrm>
            <a:off x="4073525" y="132080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STC(Q,K</a:t>
            </a:r>
            <a:r>
              <a:rPr lang="en-GB" altLang="en-US" sz="2400" b="1" baseline="-25000">
                <a:latin typeface="Calibri" pitchFamily="34" charset="0"/>
              </a:rPr>
              <a:t>0</a:t>
            </a:r>
            <a:r>
              <a:rPr lang="en-GB" altLang="en-US" sz="2400" b="1">
                <a:latin typeface="Calibri" pitchFamily="34" charset="0"/>
              </a:rPr>
              <a:t>)</a:t>
            </a:r>
          </a:p>
        </p:txBody>
      </p:sp>
      <p:sp>
        <p:nvSpPr>
          <p:cNvPr id="54286" name="Text Box 11"/>
          <p:cNvSpPr txBox="1">
            <a:spLocks noChangeArrowheads="1"/>
          </p:cNvSpPr>
          <p:nvPr/>
        </p:nvSpPr>
        <p:spPr bwMode="auto">
          <a:xfrm>
            <a:off x="3886200" y="57912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endParaRPr lang="en-GB" altLang="en-US" sz="2400" b="1">
              <a:latin typeface="Calibri" pitchFamily="34" charset="0"/>
            </a:endParaRPr>
          </a:p>
        </p:txBody>
      </p:sp>
      <p:sp>
        <p:nvSpPr>
          <p:cNvPr id="54287" name="Line 12"/>
          <p:cNvSpPr>
            <a:spLocks noChangeShapeType="1"/>
          </p:cNvSpPr>
          <p:nvPr/>
        </p:nvSpPr>
        <p:spPr bwMode="auto">
          <a:xfrm flipH="1">
            <a:off x="4191000" y="5181600"/>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88" name="Text Box 13"/>
          <p:cNvSpPr txBox="1">
            <a:spLocks noChangeArrowheads="1"/>
          </p:cNvSpPr>
          <p:nvPr/>
        </p:nvSpPr>
        <p:spPr bwMode="auto">
          <a:xfrm>
            <a:off x="4556125" y="4814888"/>
            <a:ext cx="3152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latin typeface="Calibri" pitchFamily="34" charset="0"/>
              </a:rPr>
              <a:t>K</a:t>
            </a:r>
            <a:r>
              <a:rPr lang="en-GB" altLang="en-US" sz="2000" baseline="-25000">
                <a:latin typeface="Calibri" pitchFamily="34" charset="0"/>
              </a:rPr>
              <a:t>0</a:t>
            </a:r>
            <a:r>
              <a:rPr lang="en-GB" altLang="en-US" sz="2000">
                <a:latin typeface="Calibri" pitchFamily="34" charset="0"/>
              </a:rPr>
              <a:t> is the LR cost-minimising</a:t>
            </a:r>
          </a:p>
          <a:p>
            <a:r>
              <a:rPr lang="en-GB" altLang="en-US" sz="2000">
                <a:latin typeface="Calibri" pitchFamily="34" charset="0"/>
              </a:rPr>
              <a:t>quantity of K for Q</a:t>
            </a:r>
            <a:r>
              <a:rPr lang="en-GB" altLang="en-US" sz="2000" baseline="-25000">
                <a:latin typeface="Calibri" pitchFamily="34" charset="0"/>
              </a:rPr>
              <a:t>0</a:t>
            </a:r>
            <a:endParaRPr lang="en-GB" altLang="en-US" sz="2000">
              <a:latin typeface="Calibri" pitchFamily="34" charset="0"/>
            </a:endParaRPr>
          </a:p>
        </p:txBody>
      </p:sp>
      <p:sp>
        <p:nvSpPr>
          <p:cNvPr id="54289" name="Text Box 14"/>
          <p:cNvSpPr txBox="1">
            <a:spLocks noChangeArrowheads="1"/>
          </p:cNvSpPr>
          <p:nvPr/>
        </p:nvSpPr>
        <p:spPr bwMode="auto">
          <a:xfrm>
            <a:off x="5181600" y="57912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endParaRPr lang="en-GB" altLang="en-US" sz="2400" b="1">
              <a:latin typeface="Calibri" pitchFamily="34" charset="0"/>
            </a:endParaRPr>
          </a:p>
        </p:txBody>
      </p:sp>
      <p:sp>
        <p:nvSpPr>
          <p:cNvPr id="467984" name="AutoShape 1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427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430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4291" name="Picture 1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2" name="Picture 1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3" name="Picture 2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27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430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4" name="Text Box 22"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54295" name="Picture 2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7992" name="AutoShape 2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Long and Short Run Total Cost Functions</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69A64A-CB4D-4B92-9DF5-9834F118C6CE}" type="slidenum">
              <a:rPr lang="en-US" altLang="en-US">
                <a:solidFill>
                  <a:srgbClr val="898989"/>
                </a:solidFill>
                <a:latin typeface="Calibri" pitchFamily="34" charset="0"/>
              </a:rPr>
              <a:pPr eaLnBrk="1" hangingPunct="1"/>
              <a:t>55</a:t>
            </a:fld>
            <a:endParaRPr lang="en-US" altLang="en-US">
              <a:solidFill>
                <a:srgbClr val="898989"/>
              </a:solidFill>
              <a:latin typeface="Calibri" pitchFamily="34" charset="0"/>
            </a:endParaRPr>
          </a:p>
        </p:txBody>
      </p:sp>
      <p:sp>
        <p:nvSpPr>
          <p:cNvPr id="55301" name="Line 2"/>
          <p:cNvSpPr>
            <a:spLocks noChangeShapeType="1"/>
          </p:cNvSpPr>
          <p:nvPr/>
        </p:nvSpPr>
        <p:spPr bwMode="auto">
          <a:xfrm>
            <a:off x="990600" y="5902325"/>
            <a:ext cx="6858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2" name="Text Box 4"/>
          <p:cNvSpPr txBox="1">
            <a:spLocks noChangeArrowheads="1"/>
          </p:cNvSpPr>
          <p:nvPr/>
        </p:nvSpPr>
        <p:spPr bwMode="auto">
          <a:xfrm>
            <a:off x="593725" y="579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55303" name="Line 6"/>
          <p:cNvSpPr>
            <a:spLocks noChangeShapeType="1"/>
          </p:cNvSpPr>
          <p:nvPr/>
        </p:nvSpPr>
        <p:spPr bwMode="auto">
          <a:xfrm flipV="1">
            <a:off x="990600" y="2092325"/>
            <a:ext cx="5715000" cy="3810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4" name="Arc 8"/>
          <p:cNvSpPr>
            <a:spLocks/>
          </p:cNvSpPr>
          <p:nvPr/>
        </p:nvSpPr>
        <p:spPr bwMode="auto">
          <a:xfrm>
            <a:off x="990600" y="949325"/>
            <a:ext cx="4800600" cy="3733800"/>
          </a:xfrm>
          <a:custGeom>
            <a:avLst/>
            <a:gdLst>
              <a:gd name="T0" fmla="*/ 2147483647 w 21855"/>
              <a:gd name="T1" fmla="*/ 2147483647 h 21600"/>
              <a:gd name="T2" fmla="*/ 0 w 21855"/>
              <a:gd name="T3" fmla="*/ 2147483647 h 21600"/>
              <a:gd name="T4" fmla="*/ 2147483647 w 21855"/>
              <a:gd name="T5" fmla="*/ 0 h 21600"/>
              <a:gd name="T6" fmla="*/ 0 60000 65536"/>
              <a:gd name="T7" fmla="*/ 0 60000 65536"/>
              <a:gd name="T8" fmla="*/ 0 60000 65536"/>
              <a:gd name="T9" fmla="*/ 0 w 21855"/>
              <a:gd name="T10" fmla="*/ 0 h 21600"/>
              <a:gd name="T11" fmla="*/ 21855 w 21855"/>
              <a:gd name="T12" fmla="*/ 21600 h 21600"/>
            </a:gdLst>
            <a:ahLst/>
            <a:cxnLst>
              <a:cxn ang="T6">
                <a:pos x="T0" y="T1"/>
              </a:cxn>
              <a:cxn ang="T7">
                <a:pos x="T2" y="T3"/>
              </a:cxn>
              <a:cxn ang="T8">
                <a:pos x="T4" y="T5"/>
              </a:cxn>
            </a:cxnLst>
            <a:rect l="T9" t="T10" r="T11" b="T12"/>
            <a:pathLst>
              <a:path w="21855" h="21600" fill="none" extrusionOk="0">
                <a:moveTo>
                  <a:pt x="21854" y="2210"/>
                </a:moveTo>
                <a:cubicBezTo>
                  <a:pt x="20721" y="13226"/>
                  <a:pt x="11441" y="21599"/>
                  <a:pt x="368" y="21600"/>
                </a:cubicBezTo>
                <a:cubicBezTo>
                  <a:pt x="245" y="21600"/>
                  <a:pt x="122" y="21598"/>
                  <a:pt x="0" y="21596"/>
                </a:cubicBezTo>
              </a:path>
              <a:path w="21855" h="21600" stroke="0" extrusionOk="0">
                <a:moveTo>
                  <a:pt x="21854" y="2210"/>
                </a:moveTo>
                <a:cubicBezTo>
                  <a:pt x="20721" y="13226"/>
                  <a:pt x="11441" y="21599"/>
                  <a:pt x="368" y="21600"/>
                </a:cubicBezTo>
                <a:cubicBezTo>
                  <a:pt x="245" y="21600"/>
                  <a:pt x="122" y="21598"/>
                  <a:pt x="0" y="21596"/>
                </a:cubicBezTo>
                <a:lnTo>
                  <a:pt x="368"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05" name="Text Box 10"/>
          <p:cNvSpPr txBox="1">
            <a:spLocks noChangeArrowheads="1"/>
          </p:cNvSpPr>
          <p:nvPr/>
        </p:nvSpPr>
        <p:spPr bwMode="auto">
          <a:xfrm>
            <a:off x="3886200" y="33877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55306" name="Line 11"/>
          <p:cNvSpPr>
            <a:spLocks noChangeShapeType="1"/>
          </p:cNvSpPr>
          <p:nvPr/>
        </p:nvSpPr>
        <p:spPr bwMode="auto">
          <a:xfrm>
            <a:off x="4114800" y="3844925"/>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7" name="Text Box 12"/>
          <p:cNvSpPr txBox="1">
            <a:spLocks noChangeArrowheads="1"/>
          </p:cNvSpPr>
          <p:nvPr/>
        </p:nvSpPr>
        <p:spPr bwMode="auto">
          <a:xfrm>
            <a:off x="3886200" y="58261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endParaRPr lang="en-GB" altLang="en-US" sz="2400" b="1">
              <a:latin typeface="Calibri" pitchFamily="34" charset="0"/>
            </a:endParaRPr>
          </a:p>
        </p:txBody>
      </p:sp>
      <p:sp>
        <p:nvSpPr>
          <p:cNvPr id="55308" name="Line 13"/>
          <p:cNvSpPr>
            <a:spLocks noChangeShapeType="1"/>
          </p:cNvSpPr>
          <p:nvPr/>
        </p:nvSpPr>
        <p:spPr bwMode="auto">
          <a:xfrm flipH="1">
            <a:off x="4191000" y="5216525"/>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9" name="Line 15"/>
          <p:cNvSpPr>
            <a:spLocks noChangeShapeType="1"/>
          </p:cNvSpPr>
          <p:nvPr/>
        </p:nvSpPr>
        <p:spPr bwMode="auto">
          <a:xfrm>
            <a:off x="5334000" y="2549525"/>
            <a:ext cx="0" cy="3352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0" name="Text Box 16"/>
          <p:cNvSpPr txBox="1">
            <a:spLocks noChangeArrowheads="1"/>
          </p:cNvSpPr>
          <p:nvPr/>
        </p:nvSpPr>
        <p:spPr bwMode="auto">
          <a:xfrm>
            <a:off x="5181600" y="58261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endParaRPr lang="en-GB" altLang="en-US" sz="2400" b="1">
              <a:latin typeface="Calibri" pitchFamily="34" charset="0"/>
            </a:endParaRPr>
          </a:p>
        </p:txBody>
      </p:sp>
      <p:sp>
        <p:nvSpPr>
          <p:cNvPr id="55311" name="Text Box 17"/>
          <p:cNvSpPr txBox="1">
            <a:spLocks noChangeArrowheads="1"/>
          </p:cNvSpPr>
          <p:nvPr/>
        </p:nvSpPr>
        <p:spPr bwMode="auto">
          <a:xfrm>
            <a:off x="3794125" y="3352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a:t>
            </a:r>
          </a:p>
        </p:txBody>
      </p:sp>
      <p:sp>
        <p:nvSpPr>
          <p:cNvPr id="55312" name="Line 18"/>
          <p:cNvSpPr>
            <a:spLocks noChangeShapeType="1"/>
          </p:cNvSpPr>
          <p:nvPr/>
        </p:nvSpPr>
        <p:spPr bwMode="auto">
          <a:xfrm flipH="1">
            <a:off x="990600" y="3768725"/>
            <a:ext cx="3124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3" name="Text Box 19"/>
          <p:cNvSpPr txBox="1">
            <a:spLocks noChangeArrowheads="1"/>
          </p:cNvSpPr>
          <p:nvPr/>
        </p:nvSpPr>
        <p:spPr bwMode="auto">
          <a:xfrm>
            <a:off x="304800" y="3540125"/>
            <a:ext cx="70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endParaRPr lang="en-GB" altLang="en-US" sz="2400" b="1">
              <a:latin typeface="Calibri" pitchFamily="34" charset="0"/>
            </a:endParaRPr>
          </a:p>
        </p:txBody>
      </p:sp>
      <p:sp>
        <p:nvSpPr>
          <p:cNvPr id="469014" name="AutoShape 2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529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533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5315" name="Picture 2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6" name="Picture 2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7" name="Picture 2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529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533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8" name="Text Box 28"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55319" name="Picture 2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0" name="Line 30"/>
          <p:cNvSpPr>
            <a:spLocks noChangeShapeType="1"/>
          </p:cNvSpPr>
          <p:nvPr/>
        </p:nvSpPr>
        <p:spPr bwMode="auto">
          <a:xfrm flipV="1">
            <a:off x="990600" y="1160463"/>
            <a:ext cx="11113" cy="47069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21" name="Text Box 31"/>
          <p:cNvSpPr txBox="1">
            <a:spLocks noChangeArrowheads="1"/>
          </p:cNvSpPr>
          <p:nvPr/>
        </p:nvSpPr>
        <p:spPr bwMode="auto">
          <a:xfrm>
            <a:off x="1066800" y="1447800"/>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Total Cost </a:t>
            </a:r>
            <a:r>
              <a:rPr lang="en-GB" altLang="en-US" sz="1600" i="1">
                <a:latin typeface="Calibri" pitchFamily="34" charset="0"/>
              </a:rPr>
              <a:t>($/yr)</a:t>
            </a:r>
          </a:p>
        </p:txBody>
      </p:sp>
      <p:sp>
        <p:nvSpPr>
          <p:cNvPr id="55322" name="Text Box 32"/>
          <p:cNvSpPr txBox="1">
            <a:spLocks noChangeArrowheads="1"/>
          </p:cNvSpPr>
          <p:nvPr/>
        </p:nvSpPr>
        <p:spPr bwMode="auto">
          <a:xfrm>
            <a:off x="6918325" y="5908675"/>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(units/yr)</a:t>
            </a:r>
          </a:p>
        </p:txBody>
      </p:sp>
      <p:sp>
        <p:nvSpPr>
          <p:cNvPr id="55323" name="Text Box 33"/>
          <p:cNvSpPr txBox="1">
            <a:spLocks noChangeArrowheads="1"/>
          </p:cNvSpPr>
          <p:nvPr/>
        </p:nvSpPr>
        <p:spPr bwMode="auto">
          <a:xfrm>
            <a:off x="6577013" y="2101850"/>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a:t>
            </a:r>
          </a:p>
        </p:txBody>
      </p:sp>
      <p:sp>
        <p:nvSpPr>
          <p:cNvPr id="55324" name="Text Box 34"/>
          <p:cNvSpPr txBox="1">
            <a:spLocks noChangeArrowheads="1"/>
          </p:cNvSpPr>
          <p:nvPr/>
        </p:nvSpPr>
        <p:spPr bwMode="auto">
          <a:xfrm>
            <a:off x="4073525" y="132080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STC(Q,K</a:t>
            </a:r>
            <a:r>
              <a:rPr lang="en-GB" altLang="en-US" sz="2400" b="1" baseline="-25000">
                <a:latin typeface="Calibri" pitchFamily="34" charset="0"/>
              </a:rPr>
              <a:t>0</a:t>
            </a:r>
            <a:r>
              <a:rPr lang="en-GB" altLang="en-US" sz="2400" b="1">
                <a:latin typeface="Calibri" pitchFamily="34" charset="0"/>
              </a:rPr>
              <a:t>)</a:t>
            </a:r>
          </a:p>
        </p:txBody>
      </p:sp>
      <p:sp>
        <p:nvSpPr>
          <p:cNvPr id="55325" name="Text Box 35"/>
          <p:cNvSpPr txBox="1">
            <a:spLocks noChangeArrowheads="1"/>
          </p:cNvSpPr>
          <p:nvPr/>
        </p:nvSpPr>
        <p:spPr bwMode="auto">
          <a:xfrm>
            <a:off x="4556125" y="4814888"/>
            <a:ext cx="3152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latin typeface="Calibri" pitchFamily="34" charset="0"/>
              </a:rPr>
              <a:t>K</a:t>
            </a:r>
            <a:r>
              <a:rPr lang="en-GB" altLang="en-US" sz="2000" baseline="-25000">
                <a:latin typeface="Calibri" pitchFamily="34" charset="0"/>
              </a:rPr>
              <a:t>0</a:t>
            </a:r>
            <a:r>
              <a:rPr lang="en-GB" altLang="en-US" sz="2000">
                <a:latin typeface="Calibri" pitchFamily="34" charset="0"/>
              </a:rPr>
              <a:t> is the LR cost-minimising</a:t>
            </a:r>
          </a:p>
          <a:p>
            <a:r>
              <a:rPr lang="en-GB" altLang="en-US" sz="2000">
                <a:latin typeface="Calibri" pitchFamily="34" charset="0"/>
              </a:rPr>
              <a:t>quantity of K for Q</a:t>
            </a:r>
            <a:r>
              <a:rPr lang="en-GB" altLang="en-US" sz="2000" baseline="-25000">
                <a:latin typeface="Calibri" pitchFamily="34" charset="0"/>
              </a:rPr>
              <a:t>0</a:t>
            </a:r>
            <a:endParaRPr lang="en-GB" altLang="en-US" sz="2000">
              <a:latin typeface="Calibri" pitchFamily="34" charset="0"/>
            </a:endParaRPr>
          </a:p>
        </p:txBody>
      </p:sp>
      <p:sp>
        <p:nvSpPr>
          <p:cNvPr id="469028" name="AutoShape 3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Long and Short Run Total Cost Functions</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5FE410-D12E-4798-A478-ED5F8A90D9FE}" type="slidenum">
              <a:rPr lang="en-US" altLang="en-US">
                <a:solidFill>
                  <a:srgbClr val="898989"/>
                </a:solidFill>
                <a:latin typeface="Calibri" pitchFamily="34" charset="0"/>
              </a:rPr>
              <a:pPr eaLnBrk="1" hangingPunct="1"/>
              <a:t>56</a:t>
            </a:fld>
            <a:endParaRPr lang="en-US" altLang="en-US">
              <a:solidFill>
                <a:srgbClr val="898989"/>
              </a:solidFill>
              <a:latin typeface="Calibri" pitchFamily="34" charset="0"/>
            </a:endParaRPr>
          </a:p>
        </p:txBody>
      </p:sp>
      <p:sp>
        <p:nvSpPr>
          <p:cNvPr id="56325" name="Line 3"/>
          <p:cNvSpPr>
            <a:spLocks noChangeShapeType="1"/>
          </p:cNvSpPr>
          <p:nvPr/>
        </p:nvSpPr>
        <p:spPr bwMode="auto">
          <a:xfrm>
            <a:off x="990600" y="5902325"/>
            <a:ext cx="6858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6" name="Text Box 5"/>
          <p:cNvSpPr txBox="1">
            <a:spLocks noChangeArrowheads="1"/>
          </p:cNvSpPr>
          <p:nvPr/>
        </p:nvSpPr>
        <p:spPr bwMode="auto">
          <a:xfrm>
            <a:off x="593725" y="579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56327" name="Line 7"/>
          <p:cNvSpPr>
            <a:spLocks noChangeShapeType="1"/>
          </p:cNvSpPr>
          <p:nvPr/>
        </p:nvSpPr>
        <p:spPr bwMode="auto">
          <a:xfrm flipV="1">
            <a:off x="990600" y="2092325"/>
            <a:ext cx="5715000" cy="3810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8" name="Arc 9"/>
          <p:cNvSpPr>
            <a:spLocks/>
          </p:cNvSpPr>
          <p:nvPr/>
        </p:nvSpPr>
        <p:spPr bwMode="auto">
          <a:xfrm>
            <a:off x="990600" y="949325"/>
            <a:ext cx="4800600" cy="3733800"/>
          </a:xfrm>
          <a:custGeom>
            <a:avLst/>
            <a:gdLst>
              <a:gd name="T0" fmla="*/ 2147483647 w 21855"/>
              <a:gd name="T1" fmla="*/ 2147483647 h 21600"/>
              <a:gd name="T2" fmla="*/ 0 w 21855"/>
              <a:gd name="T3" fmla="*/ 2147483647 h 21600"/>
              <a:gd name="T4" fmla="*/ 2147483647 w 21855"/>
              <a:gd name="T5" fmla="*/ 0 h 21600"/>
              <a:gd name="T6" fmla="*/ 0 60000 65536"/>
              <a:gd name="T7" fmla="*/ 0 60000 65536"/>
              <a:gd name="T8" fmla="*/ 0 60000 65536"/>
              <a:gd name="T9" fmla="*/ 0 w 21855"/>
              <a:gd name="T10" fmla="*/ 0 h 21600"/>
              <a:gd name="T11" fmla="*/ 21855 w 21855"/>
              <a:gd name="T12" fmla="*/ 21600 h 21600"/>
            </a:gdLst>
            <a:ahLst/>
            <a:cxnLst>
              <a:cxn ang="T6">
                <a:pos x="T0" y="T1"/>
              </a:cxn>
              <a:cxn ang="T7">
                <a:pos x="T2" y="T3"/>
              </a:cxn>
              <a:cxn ang="T8">
                <a:pos x="T4" y="T5"/>
              </a:cxn>
            </a:cxnLst>
            <a:rect l="T9" t="T10" r="T11" b="T12"/>
            <a:pathLst>
              <a:path w="21855" h="21600" fill="none" extrusionOk="0">
                <a:moveTo>
                  <a:pt x="21854" y="2210"/>
                </a:moveTo>
                <a:cubicBezTo>
                  <a:pt x="20721" y="13226"/>
                  <a:pt x="11441" y="21599"/>
                  <a:pt x="368" y="21600"/>
                </a:cubicBezTo>
                <a:cubicBezTo>
                  <a:pt x="245" y="21600"/>
                  <a:pt x="122" y="21598"/>
                  <a:pt x="0" y="21596"/>
                </a:cubicBezTo>
              </a:path>
              <a:path w="21855" h="21600" stroke="0" extrusionOk="0">
                <a:moveTo>
                  <a:pt x="21854" y="2210"/>
                </a:moveTo>
                <a:cubicBezTo>
                  <a:pt x="20721" y="13226"/>
                  <a:pt x="11441" y="21599"/>
                  <a:pt x="368" y="21600"/>
                </a:cubicBezTo>
                <a:cubicBezTo>
                  <a:pt x="245" y="21600"/>
                  <a:pt x="122" y="21598"/>
                  <a:pt x="0" y="21596"/>
                </a:cubicBezTo>
                <a:lnTo>
                  <a:pt x="368"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29" name="Text Box 11"/>
          <p:cNvSpPr txBox="1">
            <a:spLocks noChangeArrowheads="1"/>
          </p:cNvSpPr>
          <p:nvPr/>
        </p:nvSpPr>
        <p:spPr bwMode="auto">
          <a:xfrm>
            <a:off x="3886200" y="33877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56330" name="Line 12"/>
          <p:cNvSpPr>
            <a:spLocks noChangeShapeType="1"/>
          </p:cNvSpPr>
          <p:nvPr/>
        </p:nvSpPr>
        <p:spPr bwMode="auto">
          <a:xfrm>
            <a:off x="4114800" y="3844925"/>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1" name="Text Box 13"/>
          <p:cNvSpPr txBox="1">
            <a:spLocks noChangeArrowheads="1"/>
          </p:cNvSpPr>
          <p:nvPr/>
        </p:nvSpPr>
        <p:spPr bwMode="auto">
          <a:xfrm>
            <a:off x="3886200" y="58261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endParaRPr lang="en-GB" altLang="en-US" sz="2400" b="1">
              <a:latin typeface="Calibri" pitchFamily="34" charset="0"/>
            </a:endParaRPr>
          </a:p>
        </p:txBody>
      </p:sp>
      <p:sp>
        <p:nvSpPr>
          <p:cNvPr id="56332" name="Line 14"/>
          <p:cNvSpPr>
            <a:spLocks noChangeShapeType="1"/>
          </p:cNvSpPr>
          <p:nvPr/>
        </p:nvSpPr>
        <p:spPr bwMode="auto">
          <a:xfrm flipH="1">
            <a:off x="4191000" y="5216525"/>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3" name="Line 16"/>
          <p:cNvSpPr>
            <a:spLocks noChangeShapeType="1"/>
          </p:cNvSpPr>
          <p:nvPr/>
        </p:nvSpPr>
        <p:spPr bwMode="auto">
          <a:xfrm>
            <a:off x="5334000" y="2549525"/>
            <a:ext cx="0" cy="3352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4" name="Text Box 17"/>
          <p:cNvSpPr txBox="1">
            <a:spLocks noChangeArrowheads="1"/>
          </p:cNvSpPr>
          <p:nvPr/>
        </p:nvSpPr>
        <p:spPr bwMode="auto">
          <a:xfrm>
            <a:off x="5181600" y="58261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endParaRPr lang="en-GB" altLang="en-US" sz="2400" b="1">
              <a:latin typeface="Calibri" pitchFamily="34" charset="0"/>
            </a:endParaRPr>
          </a:p>
        </p:txBody>
      </p:sp>
      <p:sp>
        <p:nvSpPr>
          <p:cNvPr id="56335" name="Text Box 18"/>
          <p:cNvSpPr txBox="1">
            <a:spLocks noChangeArrowheads="1"/>
          </p:cNvSpPr>
          <p:nvPr/>
        </p:nvSpPr>
        <p:spPr bwMode="auto">
          <a:xfrm>
            <a:off x="5181600" y="25495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56336" name="Text Box 19"/>
          <p:cNvSpPr txBox="1">
            <a:spLocks noChangeArrowheads="1"/>
          </p:cNvSpPr>
          <p:nvPr/>
        </p:nvSpPr>
        <p:spPr bwMode="auto">
          <a:xfrm>
            <a:off x="3794125" y="3352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a:t>
            </a:r>
          </a:p>
        </p:txBody>
      </p:sp>
      <p:sp>
        <p:nvSpPr>
          <p:cNvPr id="56337" name="Text Box 20"/>
          <p:cNvSpPr txBox="1">
            <a:spLocks noChangeArrowheads="1"/>
          </p:cNvSpPr>
          <p:nvPr/>
        </p:nvSpPr>
        <p:spPr bwMode="auto">
          <a:xfrm>
            <a:off x="5334000" y="285432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C</a:t>
            </a:r>
          </a:p>
        </p:txBody>
      </p:sp>
      <p:sp>
        <p:nvSpPr>
          <p:cNvPr id="56338" name="Line 21"/>
          <p:cNvSpPr>
            <a:spLocks noChangeShapeType="1"/>
          </p:cNvSpPr>
          <p:nvPr/>
        </p:nvSpPr>
        <p:spPr bwMode="auto">
          <a:xfrm flipH="1">
            <a:off x="990600" y="3768725"/>
            <a:ext cx="3124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9" name="Text Box 22"/>
          <p:cNvSpPr txBox="1">
            <a:spLocks noChangeArrowheads="1"/>
          </p:cNvSpPr>
          <p:nvPr/>
        </p:nvSpPr>
        <p:spPr bwMode="auto">
          <a:xfrm>
            <a:off x="304800" y="3540125"/>
            <a:ext cx="70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endParaRPr lang="en-GB" altLang="en-US" sz="2400" b="1">
              <a:latin typeface="Calibri" pitchFamily="34" charset="0"/>
            </a:endParaRPr>
          </a:p>
        </p:txBody>
      </p:sp>
      <p:sp>
        <p:nvSpPr>
          <p:cNvPr id="56340" name="Line 23"/>
          <p:cNvSpPr>
            <a:spLocks noChangeShapeType="1"/>
          </p:cNvSpPr>
          <p:nvPr/>
        </p:nvSpPr>
        <p:spPr bwMode="auto">
          <a:xfrm flipH="1">
            <a:off x="990600" y="3006725"/>
            <a:ext cx="4343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41" name="Text Box 24"/>
          <p:cNvSpPr txBox="1">
            <a:spLocks noChangeArrowheads="1"/>
          </p:cNvSpPr>
          <p:nvPr/>
        </p:nvSpPr>
        <p:spPr bwMode="auto">
          <a:xfrm>
            <a:off x="304800" y="2701925"/>
            <a:ext cx="70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1</a:t>
            </a:r>
            <a:endParaRPr lang="en-GB" altLang="en-US" sz="2400" b="1">
              <a:latin typeface="Calibri" pitchFamily="34" charset="0"/>
            </a:endParaRPr>
          </a:p>
        </p:txBody>
      </p:sp>
      <p:sp>
        <p:nvSpPr>
          <p:cNvPr id="470042" name="AutoShape 2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632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636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6343" name="Picture 2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4" name="Picture 2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5" name="Picture 3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632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636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46" name="Text Box 32"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56347" name="Picture 3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8" name="Line 34"/>
          <p:cNvSpPr>
            <a:spLocks noChangeShapeType="1"/>
          </p:cNvSpPr>
          <p:nvPr/>
        </p:nvSpPr>
        <p:spPr bwMode="auto">
          <a:xfrm flipV="1">
            <a:off x="990600" y="1160463"/>
            <a:ext cx="11113" cy="47069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49" name="Text Box 35"/>
          <p:cNvSpPr txBox="1">
            <a:spLocks noChangeArrowheads="1"/>
          </p:cNvSpPr>
          <p:nvPr/>
        </p:nvSpPr>
        <p:spPr bwMode="auto">
          <a:xfrm>
            <a:off x="1066800" y="1447800"/>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Total Cost </a:t>
            </a:r>
            <a:r>
              <a:rPr lang="en-GB" altLang="en-US" sz="1600" i="1">
                <a:latin typeface="Calibri" pitchFamily="34" charset="0"/>
              </a:rPr>
              <a:t>($/yr)</a:t>
            </a:r>
          </a:p>
        </p:txBody>
      </p:sp>
      <p:sp>
        <p:nvSpPr>
          <p:cNvPr id="470052" name="AutoShape 3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Long and Short Run Total Cost Functions</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56351" name="Text Box 37"/>
          <p:cNvSpPr txBox="1">
            <a:spLocks noChangeArrowheads="1"/>
          </p:cNvSpPr>
          <p:nvPr/>
        </p:nvSpPr>
        <p:spPr bwMode="auto">
          <a:xfrm>
            <a:off x="6577013" y="2101850"/>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a:t>
            </a:r>
          </a:p>
        </p:txBody>
      </p:sp>
      <p:sp>
        <p:nvSpPr>
          <p:cNvPr id="56352" name="Text Box 38"/>
          <p:cNvSpPr txBox="1">
            <a:spLocks noChangeArrowheads="1"/>
          </p:cNvSpPr>
          <p:nvPr/>
        </p:nvSpPr>
        <p:spPr bwMode="auto">
          <a:xfrm>
            <a:off x="4073525" y="132080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STC(Q,K</a:t>
            </a:r>
            <a:r>
              <a:rPr lang="en-GB" altLang="en-US" sz="2400" b="1" baseline="-25000">
                <a:latin typeface="Calibri" pitchFamily="34" charset="0"/>
              </a:rPr>
              <a:t>0</a:t>
            </a:r>
            <a:r>
              <a:rPr lang="en-GB" altLang="en-US" sz="2400" b="1">
                <a:latin typeface="Calibri" pitchFamily="34" charset="0"/>
              </a:rPr>
              <a:t>)</a:t>
            </a:r>
          </a:p>
        </p:txBody>
      </p:sp>
      <p:sp>
        <p:nvSpPr>
          <p:cNvPr id="56353" name="Text Box 39"/>
          <p:cNvSpPr txBox="1">
            <a:spLocks noChangeArrowheads="1"/>
          </p:cNvSpPr>
          <p:nvPr/>
        </p:nvSpPr>
        <p:spPr bwMode="auto">
          <a:xfrm>
            <a:off x="6918325" y="5908675"/>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(units/yr)</a:t>
            </a:r>
          </a:p>
        </p:txBody>
      </p:sp>
      <p:sp>
        <p:nvSpPr>
          <p:cNvPr id="56354" name="Text Box 40"/>
          <p:cNvSpPr txBox="1">
            <a:spLocks noChangeArrowheads="1"/>
          </p:cNvSpPr>
          <p:nvPr/>
        </p:nvSpPr>
        <p:spPr bwMode="auto">
          <a:xfrm>
            <a:off x="4556125" y="4814888"/>
            <a:ext cx="3152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latin typeface="Calibri" pitchFamily="34" charset="0"/>
              </a:rPr>
              <a:t>K</a:t>
            </a:r>
            <a:r>
              <a:rPr lang="en-GB" altLang="en-US" sz="2000" baseline="-25000">
                <a:latin typeface="Calibri" pitchFamily="34" charset="0"/>
              </a:rPr>
              <a:t>0</a:t>
            </a:r>
            <a:r>
              <a:rPr lang="en-GB" altLang="en-US" sz="2000">
                <a:latin typeface="Calibri" pitchFamily="34" charset="0"/>
              </a:rPr>
              <a:t> is the LR cost-minimising</a:t>
            </a:r>
          </a:p>
          <a:p>
            <a:r>
              <a:rPr lang="en-GB" altLang="en-US" sz="2000">
                <a:latin typeface="Calibri" pitchFamily="34" charset="0"/>
              </a:rPr>
              <a:t>quantity of K for Q</a:t>
            </a:r>
            <a:r>
              <a:rPr lang="en-GB" altLang="en-US" sz="2000" baseline="-25000">
                <a:latin typeface="Calibri" pitchFamily="34" charset="0"/>
              </a:rPr>
              <a:t>0</a:t>
            </a:r>
            <a:endParaRPr lang="en-GB" altLang="en-US" sz="2000">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B467C78-78A9-46A4-88C9-D3D0B800281D}" type="slidenum">
              <a:rPr lang="en-US" altLang="en-US">
                <a:solidFill>
                  <a:srgbClr val="898989"/>
                </a:solidFill>
                <a:latin typeface="Calibri" pitchFamily="34" charset="0"/>
              </a:rPr>
              <a:pPr eaLnBrk="1" hangingPunct="1"/>
              <a:t>57</a:t>
            </a:fld>
            <a:endParaRPr lang="en-US" altLang="en-US">
              <a:solidFill>
                <a:srgbClr val="898989"/>
              </a:solidFill>
              <a:latin typeface="Calibri" pitchFamily="34" charset="0"/>
            </a:endParaRPr>
          </a:p>
        </p:txBody>
      </p:sp>
      <p:sp>
        <p:nvSpPr>
          <p:cNvPr id="57349" name="Line 3"/>
          <p:cNvSpPr>
            <a:spLocks noChangeShapeType="1"/>
          </p:cNvSpPr>
          <p:nvPr/>
        </p:nvSpPr>
        <p:spPr bwMode="auto">
          <a:xfrm>
            <a:off x="990600" y="5902325"/>
            <a:ext cx="6858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0" name="Text Box 5"/>
          <p:cNvSpPr txBox="1">
            <a:spLocks noChangeArrowheads="1"/>
          </p:cNvSpPr>
          <p:nvPr/>
        </p:nvSpPr>
        <p:spPr bwMode="auto">
          <a:xfrm>
            <a:off x="593725" y="579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57351" name="Line 7"/>
          <p:cNvSpPr>
            <a:spLocks noChangeShapeType="1"/>
          </p:cNvSpPr>
          <p:nvPr/>
        </p:nvSpPr>
        <p:spPr bwMode="auto">
          <a:xfrm flipV="1">
            <a:off x="990600" y="2092325"/>
            <a:ext cx="5715000" cy="3810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2" name="Arc 9"/>
          <p:cNvSpPr>
            <a:spLocks/>
          </p:cNvSpPr>
          <p:nvPr/>
        </p:nvSpPr>
        <p:spPr bwMode="auto">
          <a:xfrm>
            <a:off x="990600" y="949325"/>
            <a:ext cx="4800600" cy="3733800"/>
          </a:xfrm>
          <a:custGeom>
            <a:avLst/>
            <a:gdLst>
              <a:gd name="T0" fmla="*/ 2147483647 w 21855"/>
              <a:gd name="T1" fmla="*/ 2147483647 h 21600"/>
              <a:gd name="T2" fmla="*/ 0 w 21855"/>
              <a:gd name="T3" fmla="*/ 2147483647 h 21600"/>
              <a:gd name="T4" fmla="*/ 2147483647 w 21855"/>
              <a:gd name="T5" fmla="*/ 0 h 21600"/>
              <a:gd name="T6" fmla="*/ 0 60000 65536"/>
              <a:gd name="T7" fmla="*/ 0 60000 65536"/>
              <a:gd name="T8" fmla="*/ 0 60000 65536"/>
              <a:gd name="T9" fmla="*/ 0 w 21855"/>
              <a:gd name="T10" fmla="*/ 0 h 21600"/>
              <a:gd name="T11" fmla="*/ 21855 w 21855"/>
              <a:gd name="T12" fmla="*/ 21600 h 21600"/>
            </a:gdLst>
            <a:ahLst/>
            <a:cxnLst>
              <a:cxn ang="T6">
                <a:pos x="T0" y="T1"/>
              </a:cxn>
              <a:cxn ang="T7">
                <a:pos x="T2" y="T3"/>
              </a:cxn>
              <a:cxn ang="T8">
                <a:pos x="T4" y="T5"/>
              </a:cxn>
            </a:cxnLst>
            <a:rect l="T9" t="T10" r="T11" b="T12"/>
            <a:pathLst>
              <a:path w="21855" h="21600" fill="none" extrusionOk="0">
                <a:moveTo>
                  <a:pt x="21854" y="2210"/>
                </a:moveTo>
                <a:cubicBezTo>
                  <a:pt x="20721" y="13226"/>
                  <a:pt x="11441" y="21599"/>
                  <a:pt x="368" y="21600"/>
                </a:cubicBezTo>
                <a:cubicBezTo>
                  <a:pt x="245" y="21600"/>
                  <a:pt x="122" y="21598"/>
                  <a:pt x="0" y="21596"/>
                </a:cubicBezTo>
              </a:path>
              <a:path w="21855" h="21600" stroke="0" extrusionOk="0">
                <a:moveTo>
                  <a:pt x="21854" y="2210"/>
                </a:moveTo>
                <a:cubicBezTo>
                  <a:pt x="20721" y="13226"/>
                  <a:pt x="11441" y="21599"/>
                  <a:pt x="368" y="21600"/>
                </a:cubicBezTo>
                <a:cubicBezTo>
                  <a:pt x="245" y="21600"/>
                  <a:pt x="122" y="21598"/>
                  <a:pt x="0" y="21596"/>
                </a:cubicBezTo>
                <a:lnTo>
                  <a:pt x="368"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53" name="Text Box 11"/>
          <p:cNvSpPr txBox="1">
            <a:spLocks noChangeArrowheads="1"/>
          </p:cNvSpPr>
          <p:nvPr/>
        </p:nvSpPr>
        <p:spPr bwMode="auto">
          <a:xfrm>
            <a:off x="3886200" y="33877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57354" name="Line 12"/>
          <p:cNvSpPr>
            <a:spLocks noChangeShapeType="1"/>
          </p:cNvSpPr>
          <p:nvPr/>
        </p:nvSpPr>
        <p:spPr bwMode="auto">
          <a:xfrm>
            <a:off x="4114800" y="3844925"/>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5" name="Text Box 13"/>
          <p:cNvSpPr txBox="1">
            <a:spLocks noChangeArrowheads="1"/>
          </p:cNvSpPr>
          <p:nvPr/>
        </p:nvSpPr>
        <p:spPr bwMode="auto">
          <a:xfrm>
            <a:off x="3886200" y="58261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endParaRPr lang="en-GB" altLang="en-US" sz="2400" b="1">
              <a:latin typeface="Calibri" pitchFamily="34" charset="0"/>
            </a:endParaRPr>
          </a:p>
        </p:txBody>
      </p:sp>
      <p:sp>
        <p:nvSpPr>
          <p:cNvPr id="57356" name="Line 14"/>
          <p:cNvSpPr>
            <a:spLocks noChangeShapeType="1"/>
          </p:cNvSpPr>
          <p:nvPr/>
        </p:nvSpPr>
        <p:spPr bwMode="auto">
          <a:xfrm flipH="1">
            <a:off x="4191000" y="5216525"/>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7" name="Line 16"/>
          <p:cNvSpPr>
            <a:spLocks noChangeShapeType="1"/>
          </p:cNvSpPr>
          <p:nvPr/>
        </p:nvSpPr>
        <p:spPr bwMode="auto">
          <a:xfrm>
            <a:off x="5334000" y="2549525"/>
            <a:ext cx="0" cy="3352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8" name="Text Box 17"/>
          <p:cNvSpPr txBox="1">
            <a:spLocks noChangeArrowheads="1"/>
          </p:cNvSpPr>
          <p:nvPr/>
        </p:nvSpPr>
        <p:spPr bwMode="auto">
          <a:xfrm>
            <a:off x="5181600" y="58261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endParaRPr lang="en-GB" altLang="en-US" sz="2400" b="1">
              <a:latin typeface="Calibri" pitchFamily="34" charset="0"/>
            </a:endParaRPr>
          </a:p>
        </p:txBody>
      </p:sp>
      <p:sp>
        <p:nvSpPr>
          <p:cNvPr id="57359" name="Text Box 18"/>
          <p:cNvSpPr txBox="1">
            <a:spLocks noChangeArrowheads="1"/>
          </p:cNvSpPr>
          <p:nvPr/>
        </p:nvSpPr>
        <p:spPr bwMode="auto">
          <a:xfrm>
            <a:off x="5181600" y="25495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57360" name="Text Box 19"/>
          <p:cNvSpPr txBox="1">
            <a:spLocks noChangeArrowheads="1"/>
          </p:cNvSpPr>
          <p:nvPr/>
        </p:nvSpPr>
        <p:spPr bwMode="auto">
          <a:xfrm>
            <a:off x="5181600" y="20923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57361" name="Text Box 20"/>
          <p:cNvSpPr txBox="1">
            <a:spLocks noChangeArrowheads="1"/>
          </p:cNvSpPr>
          <p:nvPr/>
        </p:nvSpPr>
        <p:spPr bwMode="auto">
          <a:xfrm>
            <a:off x="3794125" y="3352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a:t>
            </a:r>
          </a:p>
        </p:txBody>
      </p:sp>
      <p:sp>
        <p:nvSpPr>
          <p:cNvPr id="57362" name="Text Box 21"/>
          <p:cNvSpPr txBox="1">
            <a:spLocks noChangeArrowheads="1"/>
          </p:cNvSpPr>
          <p:nvPr/>
        </p:nvSpPr>
        <p:spPr bwMode="auto">
          <a:xfrm>
            <a:off x="5334000" y="285432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C</a:t>
            </a:r>
          </a:p>
        </p:txBody>
      </p:sp>
      <p:sp>
        <p:nvSpPr>
          <p:cNvPr id="57363" name="Text Box 22"/>
          <p:cNvSpPr txBox="1">
            <a:spLocks noChangeArrowheads="1"/>
          </p:cNvSpPr>
          <p:nvPr/>
        </p:nvSpPr>
        <p:spPr bwMode="auto">
          <a:xfrm>
            <a:off x="5410200" y="22447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B</a:t>
            </a:r>
          </a:p>
        </p:txBody>
      </p:sp>
      <p:sp>
        <p:nvSpPr>
          <p:cNvPr id="57364" name="Line 23"/>
          <p:cNvSpPr>
            <a:spLocks noChangeShapeType="1"/>
          </p:cNvSpPr>
          <p:nvPr/>
        </p:nvSpPr>
        <p:spPr bwMode="auto">
          <a:xfrm flipH="1">
            <a:off x="990600" y="3768725"/>
            <a:ext cx="3124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5" name="Text Box 24"/>
          <p:cNvSpPr txBox="1">
            <a:spLocks noChangeArrowheads="1"/>
          </p:cNvSpPr>
          <p:nvPr/>
        </p:nvSpPr>
        <p:spPr bwMode="auto">
          <a:xfrm>
            <a:off x="304800" y="3540125"/>
            <a:ext cx="70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0</a:t>
            </a:r>
            <a:endParaRPr lang="en-GB" altLang="en-US" sz="2400" b="1">
              <a:latin typeface="Calibri" pitchFamily="34" charset="0"/>
            </a:endParaRPr>
          </a:p>
        </p:txBody>
      </p:sp>
      <p:sp>
        <p:nvSpPr>
          <p:cNvPr id="57366" name="Line 25"/>
          <p:cNvSpPr>
            <a:spLocks noChangeShapeType="1"/>
          </p:cNvSpPr>
          <p:nvPr/>
        </p:nvSpPr>
        <p:spPr bwMode="auto">
          <a:xfrm flipH="1">
            <a:off x="990600" y="3006725"/>
            <a:ext cx="4343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7" name="Text Box 26"/>
          <p:cNvSpPr txBox="1">
            <a:spLocks noChangeArrowheads="1"/>
          </p:cNvSpPr>
          <p:nvPr/>
        </p:nvSpPr>
        <p:spPr bwMode="auto">
          <a:xfrm>
            <a:off x="304800" y="2701925"/>
            <a:ext cx="70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1</a:t>
            </a:r>
            <a:endParaRPr lang="en-GB" altLang="en-US" sz="2400" b="1">
              <a:latin typeface="Calibri" pitchFamily="34" charset="0"/>
            </a:endParaRPr>
          </a:p>
        </p:txBody>
      </p:sp>
      <p:sp>
        <p:nvSpPr>
          <p:cNvPr id="57368" name="Line 27"/>
          <p:cNvSpPr>
            <a:spLocks noChangeShapeType="1"/>
          </p:cNvSpPr>
          <p:nvPr/>
        </p:nvSpPr>
        <p:spPr bwMode="auto">
          <a:xfrm flipH="1">
            <a:off x="990600" y="2473325"/>
            <a:ext cx="4343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9" name="Text Box 28"/>
          <p:cNvSpPr txBox="1">
            <a:spLocks noChangeArrowheads="1"/>
          </p:cNvSpPr>
          <p:nvPr/>
        </p:nvSpPr>
        <p:spPr bwMode="auto">
          <a:xfrm>
            <a:off x="304800" y="2244725"/>
            <a:ext cx="70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a:t>
            </a:r>
            <a:r>
              <a:rPr lang="en-GB" altLang="en-US" sz="2400" b="1" baseline="-25000">
                <a:latin typeface="Calibri" pitchFamily="34" charset="0"/>
              </a:rPr>
              <a:t>2</a:t>
            </a:r>
            <a:endParaRPr lang="en-GB" altLang="en-US" sz="2400" b="1">
              <a:latin typeface="Calibri" pitchFamily="34" charset="0"/>
            </a:endParaRPr>
          </a:p>
        </p:txBody>
      </p:sp>
      <p:sp>
        <p:nvSpPr>
          <p:cNvPr id="471070" name="AutoShape 3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734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738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7371" name="Picture 32"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2" name="Picture 33"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3" name="Picture 34"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4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739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74" name="Text Box 36"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57375" name="Picture 37"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6" name="Line 38"/>
          <p:cNvSpPr>
            <a:spLocks noChangeShapeType="1"/>
          </p:cNvSpPr>
          <p:nvPr/>
        </p:nvSpPr>
        <p:spPr bwMode="auto">
          <a:xfrm flipV="1">
            <a:off x="990600" y="1160463"/>
            <a:ext cx="11113" cy="47069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77" name="Text Box 39"/>
          <p:cNvSpPr txBox="1">
            <a:spLocks noChangeArrowheads="1"/>
          </p:cNvSpPr>
          <p:nvPr/>
        </p:nvSpPr>
        <p:spPr bwMode="auto">
          <a:xfrm>
            <a:off x="1066800" y="1447800"/>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Total Cost </a:t>
            </a:r>
            <a:r>
              <a:rPr lang="en-GB" altLang="en-US" sz="1600" i="1">
                <a:latin typeface="Calibri" pitchFamily="34" charset="0"/>
              </a:rPr>
              <a:t>($/yr)</a:t>
            </a:r>
          </a:p>
        </p:txBody>
      </p:sp>
      <p:sp>
        <p:nvSpPr>
          <p:cNvPr id="471080" name="AutoShape 40"/>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Long and Short Run Total Cost Functions</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57379" name="Text Box 41"/>
          <p:cNvSpPr txBox="1">
            <a:spLocks noChangeArrowheads="1"/>
          </p:cNvSpPr>
          <p:nvPr/>
        </p:nvSpPr>
        <p:spPr bwMode="auto">
          <a:xfrm>
            <a:off x="6577013" y="2101850"/>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a:t>
            </a:r>
          </a:p>
        </p:txBody>
      </p:sp>
      <p:sp>
        <p:nvSpPr>
          <p:cNvPr id="57380" name="Text Box 42"/>
          <p:cNvSpPr txBox="1">
            <a:spLocks noChangeArrowheads="1"/>
          </p:cNvSpPr>
          <p:nvPr/>
        </p:nvSpPr>
        <p:spPr bwMode="auto">
          <a:xfrm>
            <a:off x="4073525" y="132080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STC(Q,K</a:t>
            </a:r>
            <a:r>
              <a:rPr lang="en-GB" altLang="en-US" sz="2400" b="1" baseline="-25000">
                <a:latin typeface="Calibri" pitchFamily="34" charset="0"/>
              </a:rPr>
              <a:t>0</a:t>
            </a:r>
            <a:r>
              <a:rPr lang="en-GB" altLang="en-US" sz="2400" b="1">
                <a:latin typeface="Calibri" pitchFamily="34" charset="0"/>
              </a:rPr>
              <a:t>)</a:t>
            </a:r>
          </a:p>
        </p:txBody>
      </p:sp>
      <p:sp>
        <p:nvSpPr>
          <p:cNvPr id="57381" name="Text Box 43"/>
          <p:cNvSpPr txBox="1">
            <a:spLocks noChangeArrowheads="1"/>
          </p:cNvSpPr>
          <p:nvPr/>
        </p:nvSpPr>
        <p:spPr bwMode="auto">
          <a:xfrm>
            <a:off x="6918325" y="5908675"/>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(units/yr)</a:t>
            </a:r>
          </a:p>
        </p:txBody>
      </p:sp>
      <p:sp>
        <p:nvSpPr>
          <p:cNvPr id="57382" name="Text Box 44"/>
          <p:cNvSpPr txBox="1">
            <a:spLocks noChangeArrowheads="1"/>
          </p:cNvSpPr>
          <p:nvPr/>
        </p:nvSpPr>
        <p:spPr bwMode="auto">
          <a:xfrm>
            <a:off x="4556125" y="4814888"/>
            <a:ext cx="3152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latin typeface="Calibri" pitchFamily="34" charset="0"/>
              </a:rPr>
              <a:t>K</a:t>
            </a:r>
            <a:r>
              <a:rPr lang="en-GB" altLang="en-US" sz="2000" baseline="-25000">
                <a:latin typeface="Calibri" pitchFamily="34" charset="0"/>
              </a:rPr>
              <a:t>0</a:t>
            </a:r>
            <a:r>
              <a:rPr lang="en-GB" altLang="en-US" sz="2000">
                <a:latin typeface="Calibri" pitchFamily="34" charset="0"/>
              </a:rPr>
              <a:t> is the LR cost-minimising</a:t>
            </a:r>
          </a:p>
          <a:p>
            <a:r>
              <a:rPr lang="en-GB" altLang="en-US" sz="2000">
                <a:latin typeface="Calibri" pitchFamily="34" charset="0"/>
              </a:rPr>
              <a:t>quantity of K for Q</a:t>
            </a:r>
            <a:r>
              <a:rPr lang="en-GB" altLang="en-US" sz="2000" baseline="-25000">
                <a:latin typeface="Calibri" pitchFamily="34" charset="0"/>
              </a:rPr>
              <a:t>0</a:t>
            </a:r>
            <a:endParaRPr lang="en-GB" altLang="en-US" sz="2000">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FBB4F-C1D5-432E-BC56-714EFC926F71}" type="slidenum">
              <a:rPr lang="en-US" altLang="en-US">
                <a:solidFill>
                  <a:srgbClr val="898989"/>
                </a:solidFill>
                <a:latin typeface="Calibri" pitchFamily="34" charset="0"/>
              </a:rPr>
              <a:pPr eaLnBrk="1" hangingPunct="1"/>
              <a:t>58</a:t>
            </a:fld>
            <a:endParaRPr lang="en-US" altLang="en-US">
              <a:solidFill>
                <a:srgbClr val="898989"/>
              </a:solidFill>
              <a:latin typeface="Calibri" pitchFamily="34" charset="0"/>
            </a:endParaRPr>
          </a:p>
        </p:txBody>
      </p:sp>
      <p:sp>
        <p:nvSpPr>
          <p:cNvPr id="472069"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837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838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8374"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7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838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7" name="Text Box 11"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58378"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2077"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Short Run Average Cost Function</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58380" name="Rectangle 14"/>
          <p:cNvSpPr>
            <a:spLocks noChangeArrowheads="1"/>
          </p:cNvSpPr>
          <p:nvPr/>
        </p:nvSpPr>
        <p:spPr bwMode="auto">
          <a:xfrm>
            <a:off x="2165350" y="1806575"/>
            <a:ext cx="4865688" cy="38147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200" i="1" u="sng" dirty="0">
                <a:solidFill>
                  <a:srgbClr val="000066"/>
                </a:solidFill>
                <a:latin typeface="Calibri" pitchFamily="34" charset="0"/>
              </a:rPr>
              <a:t>Definition:</a:t>
            </a:r>
            <a:r>
              <a:rPr lang="en-US" altLang="en-US" sz="2200" dirty="0">
                <a:latin typeface="Calibri" pitchFamily="34" charset="0"/>
              </a:rPr>
              <a:t> The </a:t>
            </a:r>
            <a:r>
              <a:rPr lang="en-US" altLang="en-US" sz="2200" dirty="0">
                <a:solidFill>
                  <a:srgbClr val="000066"/>
                </a:solidFill>
                <a:latin typeface="Calibri" pitchFamily="34" charset="0"/>
              </a:rPr>
              <a:t>Short run average cost function</a:t>
            </a:r>
            <a:r>
              <a:rPr lang="en-US" altLang="en-US" sz="2200" b="1" dirty="0">
                <a:latin typeface="Calibri" pitchFamily="34" charset="0"/>
              </a:rPr>
              <a:t> </a:t>
            </a:r>
            <a:r>
              <a:rPr lang="en-US" altLang="en-US" sz="2200" dirty="0">
                <a:latin typeface="Calibri" pitchFamily="34" charset="0"/>
              </a:rPr>
              <a:t>is the short run total cost function divided by output, Q.</a:t>
            </a:r>
          </a:p>
          <a:p>
            <a:pPr algn="just" eaLnBrk="1" hangingPunct="1"/>
            <a:endParaRPr lang="en-US" altLang="en-US" sz="2200" dirty="0">
              <a:latin typeface="Calibri" pitchFamily="34" charset="0"/>
            </a:endParaRPr>
          </a:p>
          <a:p>
            <a:pPr algn="just" eaLnBrk="1" hangingPunct="1"/>
            <a:endParaRPr lang="en-US" altLang="en-US" sz="2200" dirty="0">
              <a:latin typeface="Calibri" pitchFamily="34" charset="0"/>
            </a:endParaRPr>
          </a:p>
          <a:p>
            <a:pPr algn="just" eaLnBrk="1" hangingPunct="1"/>
            <a:r>
              <a:rPr lang="en-US" altLang="en-US" sz="2200" dirty="0">
                <a:latin typeface="Calibri" pitchFamily="34" charset="0"/>
              </a:rPr>
              <a:t>That is, the SAC function tells us the firm’s short run cost per unit of output.</a:t>
            </a:r>
          </a:p>
          <a:p>
            <a:pPr algn="just" eaLnBrk="1" hangingPunct="1"/>
            <a:endParaRPr lang="en-US" altLang="en-US" sz="2200" dirty="0">
              <a:latin typeface="Calibri" pitchFamily="34" charset="0"/>
            </a:endParaRPr>
          </a:p>
          <a:p>
            <a:pPr algn="just" eaLnBrk="1" hangingPunct="1"/>
            <a:r>
              <a:rPr lang="en-US" altLang="en-US" sz="2200" dirty="0">
                <a:latin typeface="Calibri" pitchFamily="34" charset="0"/>
              </a:rPr>
              <a:t>SAC(Q,K</a:t>
            </a:r>
            <a:r>
              <a:rPr lang="en-US" altLang="en-US" sz="2200" baseline="-25000" dirty="0">
                <a:latin typeface="Calibri" pitchFamily="34" charset="0"/>
              </a:rPr>
              <a:t>0</a:t>
            </a:r>
            <a:r>
              <a:rPr lang="en-US" altLang="en-US" sz="2200" dirty="0">
                <a:latin typeface="Calibri" pitchFamily="34" charset="0"/>
              </a:rPr>
              <a:t>) = STC(Q,K</a:t>
            </a:r>
            <a:r>
              <a:rPr lang="en-US" altLang="en-US" sz="2200" baseline="-25000" dirty="0">
                <a:latin typeface="Calibri" pitchFamily="34" charset="0"/>
              </a:rPr>
              <a:t>0</a:t>
            </a:r>
            <a:r>
              <a:rPr lang="en-US" altLang="en-US" sz="2200" dirty="0">
                <a:latin typeface="Calibri" pitchFamily="34" charset="0"/>
              </a:rPr>
              <a:t>)/Q</a:t>
            </a:r>
          </a:p>
          <a:p>
            <a:pPr algn="just" eaLnBrk="1" hangingPunct="1"/>
            <a:endParaRPr lang="en-US" altLang="en-US" sz="2200" dirty="0">
              <a:latin typeface="Calibri" pitchFamily="34" charset="0"/>
            </a:endParaRPr>
          </a:p>
          <a:p>
            <a:pPr algn="just" eaLnBrk="1" hangingPunct="1"/>
            <a:r>
              <a:rPr lang="en-US" altLang="en-US" sz="2200" dirty="0">
                <a:latin typeface="Calibri" pitchFamily="34" charset="0"/>
              </a:rPr>
              <a:t>Where: w and r are held fixed</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277276E-4608-4C16-AA5A-DF53CD6535A0}" type="slidenum">
              <a:rPr lang="en-US" altLang="en-US">
                <a:solidFill>
                  <a:srgbClr val="898989"/>
                </a:solidFill>
                <a:latin typeface="Calibri" pitchFamily="34" charset="0"/>
              </a:rPr>
              <a:pPr eaLnBrk="1" hangingPunct="1"/>
              <a:t>59</a:t>
            </a:fld>
            <a:endParaRPr lang="en-US" altLang="en-US">
              <a:solidFill>
                <a:srgbClr val="898989"/>
              </a:solidFill>
              <a:latin typeface="Calibri" pitchFamily="34" charset="0"/>
            </a:endParaRPr>
          </a:p>
        </p:txBody>
      </p:sp>
      <p:sp>
        <p:nvSpPr>
          <p:cNvPr id="473092"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939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941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9398"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939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941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1"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59402"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3100"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Short Run Marginal Cost Function</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59404" name="Rectangle 14"/>
          <p:cNvSpPr>
            <a:spLocks noChangeArrowheads="1"/>
          </p:cNvSpPr>
          <p:nvPr/>
        </p:nvSpPr>
        <p:spPr bwMode="auto">
          <a:xfrm>
            <a:off x="1976438" y="1822450"/>
            <a:ext cx="5137150" cy="38147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200" i="1" u="sng" dirty="0">
                <a:solidFill>
                  <a:srgbClr val="000066"/>
                </a:solidFill>
                <a:latin typeface="Calibri" pitchFamily="34" charset="0"/>
              </a:rPr>
              <a:t>Definition:</a:t>
            </a:r>
            <a:r>
              <a:rPr lang="en-US" altLang="en-US" sz="2200" dirty="0">
                <a:latin typeface="Calibri" pitchFamily="34" charset="0"/>
              </a:rPr>
              <a:t> The </a:t>
            </a:r>
            <a:r>
              <a:rPr lang="en-US" altLang="en-US" sz="2200" dirty="0">
                <a:solidFill>
                  <a:srgbClr val="000066"/>
                </a:solidFill>
                <a:latin typeface="Calibri" pitchFamily="34" charset="0"/>
              </a:rPr>
              <a:t>short run marginal cost function </a:t>
            </a:r>
            <a:r>
              <a:rPr lang="en-US" altLang="en-US" sz="2200" dirty="0">
                <a:latin typeface="Calibri" pitchFamily="34" charset="0"/>
              </a:rPr>
              <a:t>measures the rate of change of short run total cost as output varies, holding constant input prices and fixed inputs.</a:t>
            </a:r>
          </a:p>
          <a:p>
            <a:pPr algn="just" eaLnBrk="1" hangingPunct="1"/>
            <a:endParaRPr lang="en-US" altLang="en-US" sz="2200" dirty="0">
              <a:latin typeface="Calibri" pitchFamily="34" charset="0"/>
            </a:endParaRPr>
          </a:p>
          <a:p>
            <a:pPr algn="just" eaLnBrk="1" hangingPunct="1"/>
            <a:r>
              <a:rPr lang="en-US" altLang="en-US" sz="2200" dirty="0">
                <a:latin typeface="Calibri" pitchFamily="34" charset="0"/>
              </a:rPr>
              <a:t>SMC(Q,K</a:t>
            </a:r>
            <a:r>
              <a:rPr lang="en-US" altLang="en-US" sz="2200" baseline="-25000" dirty="0">
                <a:latin typeface="Calibri" pitchFamily="34" charset="0"/>
              </a:rPr>
              <a:t>0</a:t>
            </a:r>
            <a:r>
              <a:rPr lang="en-US" altLang="en-US" sz="2200" dirty="0">
                <a:latin typeface="Calibri" pitchFamily="34" charset="0"/>
              </a:rPr>
              <a:t>)={STC(Q+</a:t>
            </a:r>
            <a:r>
              <a:rPr lang="en-US" altLang="en-US" sz="2200" dirty="0">
                <a:latin typeface="Calibri" pitchFamily="34" charset="0"/>
                <a:sym typeface="Symbol" pitchFamily="18" charset="2"/>
              </a:rPr>
              <a:t></a:t>
            </a:r>
            <a:r>
              <a:rPr lang="en-US" altLang="en-US" sz="2200" dirty="0">
                <a:latin typeface="Calibri" pitchFamily="34" charset="0"/>
              </a:rPr>
              <a:t>Q,K</a:t>
            </a:r>
            <a:r>
              <a:rPr lang="en-US" altLang="en-US" sz="2200" baseline="-25000" dirty="0">
                <a:latin typeface="Calibri" pitchFamily="34" charset="0"/>
              </a:rPr>
              <a:t>0</a:t>
            </a:r>
            <a:r>
              <a:rPr lang="en-US" altLang="en-US" sz="2200" dirty="0">
                <a:latin typeface="Calibri" pitchFamily="34" charset="0"/>
              </a:rPr>
              <a:t>)–STC(Q,K</a:t>
            </a:r>
            <a:r>
              <a:rPr lang="en-US" altLang="en-US" sz="2200" baseline="-25000" dirty="0">
                <a:latin typeface="Calibri" pitchFamily="34" charset="0"/>
              </a:rPr>
              <a:t>0</a:t>
            </a:r>
            <a:r>
              <a:rPr lang="en-US" altLang="en-US" sz="2200" dirty="0">
                <a:latin typeface="Calibri" pitchFamily="34" charset="0"/>
              </a:rPr>
              <a:t>)}/</a:t>
            </a:r>
            <a:r>
              <a:rPr lang="en-US" altLang="en-US" sz="2200" dirty="0">
                <a:latin typeface="Calibri" pitchFamily="34" charset="0"/>
                <a:sym typeface="Symbol" pitchFamily="18" charset="2"/>
              </a:rPr>
              <a:t></a:t>
            </a:r>
            <a:r>
              <a:rPr lang="en-US" altLang="en-US" sz="2200" dirty="0">
                <a:latin typeface="Calibri" pitchFamily="34" charset="0"/>
              </a:rPr>
              <a:t>Q</a:t>
            </a:r>
          </a:p>
          <a:p>
            <a:pPr algn="just" eaLnBrk="1" hangingPunct="1"/>
            <a:endParaRPr lang="en-US" altLang="en-US" sz="2200" dirty="0">
              <a:latin typeface="Calibri" pitchFamily="34" charset="0"/>
            </a:endParaRPr>
          </a:p>
          <a:p>
            <a:pPr algn="just" eaLnBrk="1" hangingPunct="1"/>
            <a:r>
              <a:rPr lang="en-US" altLang="en-US" sz="2200" dirty="0">
                <a:latin typeface="Calibri" pitchFamily="34" charset="0"/>
              </a:rPr>
              <a:t>   = </a:t>
            </a:r>
            <a:r>
              <a:rPr lang="en-US" altLang="en-US" sz="2200" dirty="0">
                <a:latin typeface="Calibri" pitchFamily="34" charset="0"/>
                <a:sym typeface="Symbol" pitchFamily="18" charset="2"/>
              </a:rPr>
              <a:t></a:t>
            </a:r>
            <a:r>
              <a:rPr lang="en-US" altLang="en-US" sz="2200" dirty="0">
                <a:latin typeface="Calibri" pitchFamily="34" charset="0"/>
              </a:rPr>
              <a:t>STC(Q,K</a:t>
            </a:r>
            <a:r>
              <a:rPr lang="en-US" altLang="en-US" sz="2200" baseline="-25000" dirty="0">
                <a:latin typeface="Calibri" pitchFamily="34" charset="0"/>
              </a:rPr>
              <a:t>0</a:t>
            </a:r>
            <a:r>
              <a:rPr lang="en-US" altLang="en-US" sz="2200" dirty="0">
                <a:latin typeface="Calibri" pitchFamily="34" charset="0"/>
              </a:rPr>
              <a:t>)/</a:t>
            </a:r>
            <a:r>
              <a:rPr lang="en-US" altLang="en-US" sz="2200" dirty="0">
                <a:latin typeface="Calibri" pitchFamily="34" charset="0"/>
                <a:sym typeface="Symbol" pitchFamily="18" charset="2"/>
              </a:rPr>
              <a:t></a:t>
            </a:r>
            <a:r>
              <a:rPr lang="en-US" altLang="en-US" sz="2200" dirty="0">
                <a:latin typeface="Calibri" pitchFamily="34" charset="0"/>
              </a:rPr>
              <a:t>Q</a:t>
            </a:r>
          </a:p>
          <a:p>
            <a:pPr algn="just" eaLnBrk="1" hangingPunct="1"/>
            <a:endParaRPr lang="en-US" altLang="en-US" sz="2200" dirty="0">
              <a:latin typeface="Calibri" pitchFamily="34" charset="0"/>
            </a:endParaRPr>
          </a:p>
          <a:p>
            <a:pPr algn="just" eaLnBrk="1" hangingPunct="1"/>
            <a:r>
              <a:rPr lang="en-US" altLang="en-US" sz="2200" dirty="0">
                <a:latin typeface="Calibri" pitchFamily="34" charset="0"/>
              </a:rPr>
              <a:t>where: </a:t>
            </a:r>
            <a:r>
              <a:rPr lang="en-US" altLang="en-US" sz="2200" dirty="0" err="1">
                <a:latin typeface="Calibri" pitchFamily="34" charset="0"/>
              </a:rPr>
              <a:t>w,r</a:t>
            </a:r>
            <a:r>
              <a:rPr lang="en-US" altLang="en-US" sz="2200" dirty="0">
                <a:latin typeface="Calibri" pitchFamily="34" charset="0"/>
              </a:rPr>
              <a:t>, and K</a:t>
            </a:r>
            <a:r>
              <a:rPr lang="en-US" altLang="en-US" sz="2200" baseline="-25000" dirty="0">
                <a:latin typeface="Calibri" pitchFamily="34" charset="0"/>
              </a:rPr>
              <a:t>0</a:t>
            </a:r>
            <a:r>
              <a:rPr lang="en-US" altLang="en-US" sz="2200" dirty="0">
                <a:latin typeface="Calibri" pitchFamily="34" charset="0"/>
              </a:rPr>
              <a:t> are constant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31ACB2-F66D-4578-965D-5E59ABA8EB55}" type="slidenum">
              <a:rPr lang="en-US" altLang="en-US">
                <a:solidFill>
                  <a:srgbClr val="898989"/>
                </a:solidFill>
                <a:latin typeface="Calibri" pitchFamily="34" charset="0"/>
              </a:rPr>
              <a:pPr eaLnBrk="1" hangingPunct="1"/>
              <a:t>6</a:t>
            </a:fld>
            <a:endParaRPr lang="en-US" altLang="en-US">
              <a:solidFill>
                <a:srgbClr val="898989"/>
              </a:solidFill>
              <a:latin typeface="Calibri" pitchFamily="34" charset="0"/>
            </a:endParaRPr>
          </a:p>
        </p:txBody>
      </p:sp>
      <p:sp>
        <p:nvSpPr>
          <p:cNvPr id="5125" name="Line 2"/>
          <p:cNvSpPr>
            <a:spLocks noChangeShapeType="1"/>
          </p:cNvSpPr>
          <p:nvPr/>
        </p:nvSpPr>
        <p:spPr bwMode="auto">
          <a:xfrm>
            <a:off x="1311275" y="6096000"/>
            <a:ext cx="6172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6" name="Line 3"/>
          <p:cNvSpPr>
            <a:spLocks noChangeShapeType="1"/>
          </p:cNvSpPr>
          <p:nvPr/>
        </p:nvSpPr>
        <p:spPr bwMode="auto">
          <a:xfrm flipV="1">
            <a:off x="1311275" y="1393825"/>
            <a:ext cx="53975" cy="47021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7" name="Text Box 4"/>
          <p:cNvSpPr txBox="1">
            <a:spLocks noChangeArrowheads="1"/>
          </p:cNvSpPr>
          <p:nvPr/>
        </p:nvSpPr>
        <p:spPr bwMode="auto">
          <a:xfrm>
            <a:off x="4953000" y="54102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2400" i="1">
                <a:latin typeface="Calibri" pitchFamily="34" charset="0"/>
              </a:rPr>
              <a:t>(units per year)</a:t>
            </a:r>
          </a:p>
        </p:txBody>
      </p:sp>
      <p:sp>
        <p:nvSpPr>
          <p:cNvPr id="5128" name="Text Box 5"/>
          <p:cNvSpPr txBox="1">
            <a:spLocks noChangeArrowheads="1"/>
          </p:cNvSpPr>
          <p:nvPr/>
        </p:nvSpPr>
        <p:spPr bwMode="auto">
          <a:xfrm>
            <a:off x="1368425" y="1639888"/>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a:t>
            </a:r>
            <a:r>
              <a:rPr lang="en-GB" altLang="en-US" sz="2400" i="1">
                <a:latin typeface="Calibri" pitchFamily="34" charset="0"/>
              </a:rPr>
              <a:t>($ per year)</a:t>
            </a:r>
          </a:p>
        </p:txBody>
      </p:sp>
      <p:sp>
        <p:nvSpPr>
          <p:cNvPr id="5129" name="Line 6"/>
          <p:cNvSpPr>
            <a:spLocks noChangeShapeType="1"/>
          </p:cNvSpPr>
          <p:nvPr/>
        </p:nvSpPr>
        <p:spPr bwMode="auto">
          <a:xfrm flipV="1">
            <a:off x="1311275" y="1481138"/>
            <a:ext cx="3533775" cy="46148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0" name="Text Box 7"/>
          <p:cNvSpPr txBox="1">
            <a:spLocks noChangeArrowheads="1"/>
          </p:cNvSpPr>
          <p:nvPr/>
        </p:nvSpPr>
        <p:spPr bwMode="auto">
          <a:xfrm>
            <a:off x="4956175" y="1500188"/>
            <a:ext cx="176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 = 2Q</a:t>
            </a:r>
          </a:p>
        </p:txBody>
      </p:sp>
      <p:sp>
        <p:nvSpPr>
          <p:cNvPr id="5131" name="Text Box 8"/>
          <p:cNvSpPr txBox="1">
            <a:spLocks noChangeArrowheads="1"/>
          </p:cNvSpPr>
          <p:nvPr/>
        </p:nvSpPr>
        <p:spPr bwMode="auto">
          <a:xfrm>
            <a:off x="549275" y="2438400"/>
            <a:ext cx="852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$4M.</a:t>
            </a:r>
          </a:p>
        </p:txBody>
      </p:sp>
      <p:sp>
        <p:nvSpPr>
          <p:cNvPr id="407562" name="AutoShape 1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12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14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33" name="Picture 12"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3"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4"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14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6" name="Text Box 16"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5137" name="Picture 17"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7570" name="AutoShape 1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 Total Cost Curve</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9CF215-DD8B-4503-8E63-19CCBC8B99B1}" type="slidenum">
              <a:rPr lang="en-US" altLang="en-US">
                <a:solidFill>
                  <a:srgbClr val="898989"/>
                </a:solidFill>
                <a:latin typeface="Calibri" pitchFamily="34" charset="0"/>
              </a:rPr>
              <a:pPr eaLnBrk="1" hangingPunct="1"/>
              <a:t>60</a:t>
            </a:fld>
            <a:endParaRPr lang="en-US" altLang="en-US">
              <a:solidFill>
                <a:srgbClr val="898989"/>
              </a:solidFill>
              <a:latin typeface="Calibri" pitchFamily="34" charset="0"/>
            </a:endParaRPr>
          </a:p>
        </p:txBody>
      </p:sp>
      <p:sp>
        <p:nvSpPr>
          <p:cNvPr id="474126" name="AutoShape 14"/>
          <p:cNvSpPr>
            <a:spLocks noChangeArrowheads="1"/>
          </p:cNvSpPr>
          <p:nvPr/>
        </p:nvSpPr>
        <p:spPr bwMode="auto">
          <a:xfrm>
            <a:off x="6324600" y="1828800"/>
            <a:ext cx="914400" cy="4267200"/>
          </a:xfrm>
          <a:prstGeom prst="curvedLeftArrow">
            <a:avLst>
              <a:gd name="adj1" fmla="val 93333"/>
              <a:gd name="adj2" fmla="val 186667"/>
              <a:gd name="adj3" fmla="val 33333"/>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34" charset="0"/>
            </a:endParaRPr>
          </a:p>
        </p:txBody>
      </p:sp>
      <p:sp>
        <p:nvSpPr>
          <p:cNvPr id="474115"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041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043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0423"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041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043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6" name="Text Box 9"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60427"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4123"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Summary Cost Functions</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60429" name="Rectangle 12"/>
          <p:cNvSpPr>
            <a:spLocks noChangeArrowheads="1"/>
          </p:cNvSpPr>
          <p:nvPr/>
        </p:nvSpPr>
        <p:spPr bwMode="auto">
          <a:xfrm>
            <a:off x="2286000" y="1350963"/>
            <a:ext cx="4233863" cy="28765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i="1">
                <a:latin typeface="Calibri" pitchFamily="34" charset="0"/>
              </a:rPr>
              <a:t>Note:  When STC = TC, SMC = MC</a:t>
            </a:r>
          </a:p>
          <a:p>
            <a:pPr eaLnBrk="1" hangingPunct="1"/>
            <a:endParaRPr lang="en-US" altLang="en-US" i="1">
              <a:latin typeface="Calibri" pitchFamily="34" charset="0"/>
            </a:endParaRPr>
          </a:p>
          <a:p>
            <a:pPr eaLnBrk="1" hangingPunct="1"/>
            <a:r>
              <a:rPr lang="en-US" altLang="en-US">
                <a:latin typeface="Calibri" pitchFamily="34" charset="0"/>
              </a:rPr>
              <a:t>STC = TVC + TFC</a:t>
            </a:r>
          </a:p>
          <a:p>
            <a:pPr eaLnBrk="1" hangingPunct="1"/>
            <a:r>
              <a:rPr lang="en-US" altLang="en-US">
                <a:latin typeface="Calibri" pitchFamily="34" charset="0"/>
              </a:rPr>
              <a:t>SAC = AVC + AFC</a:t>
            </a:r>
          </a:p>
          <a:p>
            <a:pPr eaLnBrk="1" hangingPunct="1"/>
            <a:endParaRPr lang="en-US" altLang="en-US">
              <a:latin typeface="Calibri" pitchFamily="34" charset="0"/>
            </a:endParaRPr>
          </a:p>
          <a:p>
            <a:pPr eaLnBrk="1" hangingPunct="1"/>
            <a:r>
              <a:rPr lang="en-US" altLang="en-US" i="1">
                <a:latin typeface="Calibri" pitchFamily="34" charset="0"/>
              </a:rPr>
              <a:t>Where:</a:t>
            </a:r>
          </a:p>
          <a:p>
            <a:pPr lvl="2" eaLnBrk="1" hangingPunct="1"/>
            <a:endParaRPr lang="en-US" altLang="en-US">
              <a:latin typeface="Calibri" pitchFamily="34" charset="0"/>
            </a:endParaRPr>
          </a:p>
          <a:p>
            <a:pPr eaLnBrk="1" hangingPunct="1"/>
            <a:r>
              <a:rPr lang="en-US" altLang="en-US">
                <a:latin typeface="Calibri" pitchFamily="34" charset="0"/>
              </a:rPr>
              <a:t>SAC = STC/Q</a:t>
            </a:r>
          </a:p>
          <a:p>
            <a:pPr eaLnBrk="1" hangingPunct="1"/>
            <a:r>
              <a:rPr lang="en-US" altLang="en-US">
                <a:latin typeface="Calibri" pitchFamily="34" charset="0"/>
              </a:rPr>
              <a:t>AVC = TVC/Q  </a:t>
            </a:r>
            <a:r>
              <a:rPr lang="en-US" altLang="en-US" i="1">
                <a:latin typeface="Calibri" pitchFamily="34" charset="0"/>
              </a:rPr>
              <a:t>(“average variable cost”)</a:t>
            </a:r>
          </a:p>
          <a:p>
            <a:pPr eaLnBrk="1" hangingPunct="1"/>
            <a:r>
              <a:rPr lang="en-US" altLang="en-US">
                <a:latin typeface="Calibri" pitchFamily="34" charset="0"/>
              </a:rPr>
              <a:t>AFC = TFC/Q  </a:t>
            </a:r>
            <a:r>
              <a:rPr lang="en-US" altLang="en-US" i="1">
                <a:latin typeface="Calibri" pitchFamily="34" charset="0"/>
              </a:rPr>
              <a:t>(“average fixed cost”)</a:t>
            </a:r>
          </a:p>
        </p:txBody>
      </p:sp>
      <p:sp>
        <p:nvSpPr>
          <p:cNvPr id="474125" name="Rectangle 13"/>
          <p:cNvSpPr>
            <a:spLocks noChangeArrowheads="1"/>
          </p:cNvSpPr>
          <p:nvPr/>
        </p:nvSpPr>
        <p:spPr bwMode="auto">
          <a:xfrm>
            <a:off x="2387600" y="4865688"/>
            <a:ext cx="3810000" cy="6413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dirty="0">
                <a:latin typeface="+mn-lt"/>
              </a:rPr>
              <a:t>The SAC function is the VERTICAL sum of the AVC and AFC functions</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2596BA-70A0-49FE-BB06-1B1431C5842F}" type="slidenum">
              <a:rPr lang="en-US" altLang="en-US">
                <a:solidFill>
                  <a:srgbClr val="898989"/>
                </a:solidFill>
                <a:latin typeface="Calibri" pitchFamily="34" charset="0"/>
              </a:rPr>
              <a:pPr eaLnBrk="1" hangingPunct="1"/>
              <a:t>61</a:t>
            </a:fld>
            <a:endParaRPr lang="en-US" altLang="en-US">
              <a:solidFill>
                <a:srgbClr val="898989"/>
              </a:solidFill>
              <a:latin typeface="Calibri" pitchFamily="34" charset="0"/>
            </a:endParaRPr>
          </a:p>
        </p:txBody>
      </p:sp>
      <p:sp>
        <p:nvSpPr>
          <p:cNvPr id="61445" name="Line 2"/>
          <p:cNvSpPr>
            <a:spLocks noChangeShapeType="1"/>
          </p:cNvSpPr>
          <p:nvPr/>
        </p:nvSpPr>
        <p:spPr bwMode="auto">
          <a:xfrm>
            <a:off x="1143000" y="5791200"/>
            <a:ext cx="6324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46" name="Text Box 3"/>
          <p:cNvSpPr txBox="1">
            <a:spLocks noChangeArrowheads="1"/>
          </p:cNvSpPr>
          <p:nvPr/>
        </p:nvSpPr>
        <p:spPr bwMode="auto">
          <a:xfrm>
            <a:off x="6556375" y="5778500"/>
            <a:ext cx="183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61447" name="Line 4"/>
          <p:cNvSpPr>
            <a:spLocks noChangeShapeType="1"/>
          </p:cNvSpPr>
          <p:nvPr/>
        </p:nvSpPr>
        <p:spPr bwMode="auto">
          <a:xfrm flipH="1" flipV="1">
            <a:off x="1131888" y="1131888"/>
            <a:ext cx="11112" cy="46593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48" name="Text Box 5"/>
          <p:cNvSpPr txBox="1">
            <a:spLocks noChangeArrowheads="1"/>
          </p:cNvSpPr>
          <p:nvPr/>
        </p:nvSpPr>
        <p:spPr bwMode="auto">
          <a:xfrm>
            <a:off x="1130300" y="1281113"/>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Per Unit</a:t>
            </a:r>
          </a:p>
        </p:txBody>
      </p:sp>
      <p:sp>
        <p:nvSpPr>
          <p:cNvPr id="61449" name="Text Box 6"/>
          <p:cNvSpPr txBox="1">
            <a:spLocks noChangeArrowheads="1"/>
          </p:cNvSpPr>
          <p:nvPr/>
        </p:nvSpPr>
        <p:spPr bwMode="auto">
          <a:xfrm>
            <a:off x="822325" y="568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61450" name="Arc 7"/>
          <p:cNvSpPr>
            <a:spLocks/>
          </p:cNvSpPr>
          <p:nvPr/>
        </p:nvSpPr>
        <p:spPr bwMode="auto">
          <a:xfrm>
            <a:off x="2286000" y="1447800"/>
            <a:ext cx="4954588" cy="4038600"/>
          </a:xfrm>
          <a:custGeom>
            <a:avLst/>
            <a:gdLst>
              <a:gd name="T0" fmla="*/ 2147483647 w 21408"/>
              <a:gd name="T1" fmla="*/ 2147483647 h 21191"/>
              <a:gd name="T2" fmla="*/ 0 w 21408"/>
              <a:gd name="T3" fmla="*/ 2147483647 h 21191"/>
              <a:gd name="T4" fmla="*/ 2147483647 w 21408"/>
              <a:gd name="T5" fmla="*/ 0 h 21191"/>
              <a:gd name="T6" fmla="*/ 0 60000 65536"/>
              <a:gd name="T7" fmla="*/ 0 60000 65536"/>
              <a:gd name="T8" fmla="*/ 0 60000 65536"/>
              <a:gd name="T9" fmla="*/ 0 w 21408"/>
              <a:gd name="T10" fmla="*/ 0 h 21191"/>
              <a:gd name="T11" fmla="*/ 21408 w 21408"/>
              <a:gd name="T12" fmla="*/ 21191 h 21191"/>
            </a:gdLst>
            <a:ahLst/>
            <a:cxnLst>
              <a:cxn ang="T6">
                <a:pos x="T0" y="T1"/>
              </a:cxn>
              <a:cxn ang="T7">
                <a:pos x="T2" y="T3"/>
              </a:cxn>
              <a:cxn ang="T8">
                <a:pos x="T4" y="T5"/>
              </a:cxn>
            </a:cxnLst>
            <a:rect l="T9" t="T10" r="T11" b="T12"/>
            <a:pathLst>
              <a:path w="21408" h="21191" fill="none" extrusionOk="0">
                <a:moveTo>
                  <a:pt x="17224" y="21191"/>
                </a:moveTo>
                <a:cubicBezTo>
                  <a:pt x="8153" y="19400"/>
                  <a:pt x="1228" y="12035"/>
                  <a:pt x="-1" y="2871"/>
                </a:cubicBezTo>
              </a:path>
              <a:path w="21408" h="21191" stroke="0" extrusionOk="0">
                <a:moveTo>
                  <a:pt x="17224" y="21191"/>
                </a:moveTo>
                <a:cubicBezTo>
                  <a:pt x="8153" y="19400"/>
                  <a:pt x="1228" y="12035"/>
                  <a:pt x="-1" y="2871"/>
                </a:cubicBezTo>
                <a:lnTo>
                  <a:pt x="21408" y="0"/>
                </a:lnTo>
                <a:close/>
              </a:path>
            </a:pathLst>
          </a:custGeom>
          <a:noFill/>
          <a:ln w="381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51" name="Text Box 8"/>
          <p:cNvSpPr txBox="1">
            <a:spLocks noChangeArrowheads="1"/>
          </p:cNvSpPr>
          <p:nvPr/>
        </p:nvSpPr>
        <p:spPr bwMode="auto">
          <a:xfrm>
            <a:off x="6232525" y="5070475"/>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AFC</a:t>
            </a:r>
          </a:p>
        </p:txBody>
      </p:sp>
      <p:sp>
        <p:nvSpPr>
          <p:cNvPr id="476169" name="Text Box 9"/>
          <p:cNvSpPr txBox="1">
            <a:spLocks noChangeArrowheads="1"/>
          </p:cNvSpPr>
          <p:nvPr/>
        </p:nvSpPr>
        <p:spPr bwMode="auto">
          <a:xfrm>
            <a:off x="6035675" y="4090988"/>
            <a:ext cx="2738438" cy="8255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ts val="0"/>
              </a:spcBef>
              <a:spcAft>
                <a:spcPts val="0"/>
              </a:spcAft>
              <a:defRPr/>
            </a:pPr>
            <a:r>
              <a:rPr lang="en-US" sz="1600" i="1" dirty="0">
                <a:latin typeface="+mn-lt"/>
              </a:rPr>
              <a:t>Example:</a:t>
            </a:r>
            <a:r>
              <a:rPr lang="en-US" sz="1600" dirty="0">
                <a:latin typeface="+mn-lt"/>
              </a:rPr>
              <a:t>  Short Run Average Cost, Average Variable Cost and Average Fixed Cost</a:t>
            </a:r>
          </a:p>
        </p:txBody>
      </p:sp>
      <p:sp>
        <p:nvSpPr>
          <p:cNvPr id="476170" name="AutoShape 1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144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146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454" name="Picture 12"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5" name="Picture 13"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6" name="Picture 14"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4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146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7" name="Text Box 16"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61458" name="Picture 17"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6178" name="AutoShape 1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Summary Cost Functions</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E5BC02-203B-4FA9-A225-0692A5B0C410}" type="slidenum">
              <a:rPr lang="en-US" altLang="en-US">
                <a:solidFill>
                  <a:srgbClr val="898989"/>
                </a:solidFill>
                <a:latin typeface="Calibri" pitchFamily="34" charset="0"/>
              </a:rPr>
              <a:pPr eaLnBrk="1" hangingPunct="1"/>
              <a:t>62</a:t>
            </a:fld>
            <a:endParaRPr lang="en-US" altLang="en-US">
              <a:solidFill>
                <a:srgbClr val="898989"/>
              </a:solidFill>
              <a:latin typeface="Calibri" pitchFamily="34" charset="0"/>
            </a:endParaRPr>
          </a:p>
        </p:txBody>
      </p:sp>
      <p:sp>
        <p:nvSpPr>
          <p:cNvPr id="62469" name="Line 2"/>
          <p:cNvSpPr>
            <a:spLocks noChangeShapeType="1"/>
          </p:cNvSpPr>
          <p:nvPr/>
        </p:nvSpPr>
        <p:spPr bwMode="auto">
          <a:xfrm>
            <a:off x="1143000" y="5791200"/>
            <a:ext cx="6324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70" name="Text Box 6"/>
          <p:cNvSpPr txBox="1">
            <a:spLocks noChangeArrowheads="1"/>
          </p:cNvSpPr>
          <p:nvPr/>
        </p:nvSpPr>
        <p:spPr bwMode="auto">
          <a:xfrm>
            <a:off x="822325" y="568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62471" name="Arc 7"/>
          <p:cNvSpPr>
            <a:spLocks/>
          </p:cNvSpPr>
          <p:nvPr/>
        </p:nvSpPr>
        <p:spPr bwMode="auto">
          <a:xfrm>
            <a:off x="2286000" y="1447800"/>
            <a:ext cx="4954588" cy="4038600"/>
          </a:xfrm>
          <a:custGeom>
            <a:avLst/>
            <a:gdLst>
              <a:gd name="T0" fmla="*/ 2147483647 w 21408"/>
              <a:gd name="T1" fmla="*/ 2147483647 h 21191"/>
              <a:gd name="T2" fmla="*/ 0 w 21408"/>
              <a:gd name="T3" fmla="*/ 2147483647 h 21191"/>
              <a:gd name="T4" fmla="*/ 2147483647 w 21408"/>
              <a:gd name="T5" fmla="*/ 0 h 21191"/>
              <a:gd name="T6" fmla="*/ 0 60000 65536"/>
              <a:gd name="T7" fmla="*/ 0 60000 65536"/>
              <a:gd name="T8" fmla="*/ 0 60000 65536"/>
              <a:gd name="T9" fmla="*/ 0 w 21408"/>
              <a:gd name="T10" fmla="*/ 0 h 21191"/>
              <a:gd name="T11" fmla="*/ 21408 w 21408"/>
              <a:gd name="T12" fmla="*/ 21191 h 21191"/>
            </a:gdLst>
            <a:ahLst/>
            <a:cxnLst>
              <a:cxn ang="T6">
                <a:pos x="T0" y="T1"/>
              </a:cxn>
              <a:cxn ang="T7">
                <a:pos x="T2" y="T3"/>
              </a:cxn>
              <a:cxn ang="T8">
                <a:pos x="T4" y="T5"/>
              </a:cxn>
            </a:cxnLst>
            <a:rect l="T9" t="T10" r="T11" b="T12"/>
            <a:pathLst>
              <a:path w="21408" h="21191" fill="none" extrusionOk="0">
                <a:moveTo>
                  <a:pt x="17224" y="21191"/>
                </a:moveTo>
                <a:cubicBezTo>
                  <a:pt x="8153" y="19400"/>
                  <a:pt x="1228" y="12035"/>
                  <a:pt x="-1" y="2871"/>
                </a:cubicBezTo>
              </a:path>
              <a:path w="21408" h="21191" stroke="0" extrusionOk="0">
                <a:moveTo>
                  <a:pt x="17224" y="21191"/>
                </a:moveTo>
                <a:cubicBezTo>
                  <a:pt x="8153" y="19400"/>
                  <a:pt x="1228" y="12035"/>
                  <a:pt x="-1" y="2871"/>
                </a:cubicBezTo>
                <a:lnTo>
                  <a:pt x="21408" y="0"/>
                </a:lnTo>
                <a:close/>
              </a:path>
            </a:pathLst>
          </a:custGeom>
          <a:noFill/>
          <a:ln w="381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72" name="Arc 8"/>
          <p:cNvSpPr>
            <a:spLocks/>
          </p:cNvSpPr>
          <p:nvPr/>
        </p:nvSpPr>
        <p:spPr bwMode="auto">
          <a:xfrm>
            <a:off x="3124200" y="228600"/>
            <a:ext cx="3582988" cy="4191000"/>
          </a:xfrm>
          <a:custGeom>
            <a:avLst/>
            <a:gdLst>
              <a:gd name="T0" fmla="*/ 2147483647 w 29574"/>
              <a:gd name="T1" fmla="*/ 2147483647 h 21600"/>
              <a:gd name="T2" fmla="*/ 0 w 29574"/>
              <a:gd name="T3" fmla="*/ 2147483647 h 21600"/>
              <a:gd name="T4" fmla="*/ 2147483647 w 29574"/>
              <a:gd name="T5" fmla="*/ 0 h 21600"/>
              <a:gd name="T6" fmla="*/ 0 60000 65536"/>
              <a:gd name="T7" fmla="*/ 0 60000 65536"/>
              <a:gd name="T8" fmla="*/ 0 60000 65536"/>
              <a:gd name="T9" fmla="*/ 0 w 29574"/>
              <a:gd name="T10" fmla="*/ 0 h 21600"/>
              <a:gd name="T11" fmla="*/ 29574 w 29574"/>
              <a:gd name="T12" fmla="*/ 21600 h 21600"/>
            </a:gdLst>
            <a:ahLst/>
            <a:cxnLst>
              <a:cxn ang="T6">
                <a:pos x="T0" y="T1"/>
              </a:cxn>
              <a:cxn ang="T7">
                <a:pos x="T2" y="T3"/>
              </a:cxn>
              <a:cxn ang="T8">
                <a:pos x="T4" y="T5"/>
              </a:cxn>
            </a:cxnLst>
            <a:rect l="T9" t="T10" r="T11" b="T12"/>
            <a:pathLst>
              <a:path w="29574" h="21600" fill="none" extrusionOk="0">
                <a:moveTo>
                  <a:pt x="29573" y="8710"/>
                </a:moveTo>
                <a:cubicBezTo>
                  <a:pt x="26121" y="16544"/>
                  <a:pt x="18368" y="21599"/>
                  <a:pt x="9808" y="21600"/>
                </a:cubicBezTo>
                <a:cubicBezTo>
                  <a:pt x="6398" y="21600"/>
                  <a:pt x="3037" y="20792"/>
                  <a:pt x="0" y="19244"/>
                </a:cubicBezTo>
              </a:path>
              <a:path w="29574" h="21600" stroke="0" extrusionOk="0">
                <a:moveTo>
                  <a:pt x="29573" y="8710"/>
                </a:moveTo>
                <a:cubicBezTo>
                  <a:pt x="26121" y="16544"/>
                  <a:pt x="18368" y="21599"/>
                  <a:pt x="9808" y="21600"/>
                </a:cubicBezTo>
                <a:cubicBezTo>
                  <a:pt x="6398" y="21600"/>
                  <a:pt x="3037" y="20792"/>
                  <a:pt x="0" y="19244"/>
                </a:cubicBezTo>
                <a:lnTo>
                  <a:pt x="9808"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73" name="Text Box 9"/>
          <p:cNvSpPr txBox="1">
            <a:spLocks noChangeArrowheads="1"/>
          </p:cNvSpPr>
          <p:nvPr/>
        </p:nvSpPr>
        <p:spPr bwMode="auto">
          <a:xfrm>
            <a:off x="6613525" y="1412875"/>
            <a:ext cx="84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AVC</a:t>
            </a:r>
          </a:p>
        </p:txBody>
      </p:sp>
      <p:sp>
        <p:nvSpPr>
          <p:cNvPr id="62474" name="Text Box 10"/>
          <p:cNvSpPr txBox="1">
            <a:spLocks noChangeArrowheads="1"/>
          </p:cNvSpPr>
          <p:nvPr/>
        </p:nvSpPr>
        <p:spPr bwMode="auto">
          <a:xfrm>
            <a:off x="6232525" y="5070475"/>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AFC</a:t>
            </a:r>
          </a:p>
        </p:txBody>
      </p:sp>
      <p:sp>
        <p:nvSpPr>
          <p:cNvPr id="477196" name="AutoShape 1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246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249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2476" name="Picture 1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7" name="Picture 1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8" name="Picture 1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46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249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9" name="Text Box 18"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62480" name="Picture 1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1" name="Text Box 20"/>
          <p:cNvSpPr txBox="1">
            <a:spLocks noChangeArrowheads="1"/>
          </p:cNvSpPr>
          <p:nvPr/>
        </p:nvSpPr>
        <p:spPr bwMode="auto">
          <a:xfrm>
            <a:off x="6556375" y="5778500"/>
            <a:ext cx="183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62482" name="Line 21"/>
          <p:cNvSpPr>
            <a:spLocks noChangeShapeType="1"/>
          </p:cNvSpPr>
          <p:nvPr/>
        </p:nvSpPr>
        <p:spPr bwMode="auto">
          <a:xfrm flipH="1" flipV="1">
            <a:off x="1131888" y="1131888"/>
            <a:ext cx="11112" cy="46593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83" name="Text Box 22"/>
          <p:cNvSpPr txBox="1">
            <a:spLocks noChangeArrowheads="1"/>
          </p:cNvSpPr>
          <p:nvPr/>
        </p:nvSpPr>
        <p:spPr bwMode="auto">
          <a:xfrm>
            <a:off x="1130300" y="1281113"/>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Per Unit</a:t>
            </a:r>
          </a:p>
        </p:txBody>
      </p:sp>
      <p:sp>
        <p:nvSpPr>
          <p:cNvPr id="477208" name="AutoShape 2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Summary Cost Functions</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477209" name="Text Box 25"/>
          <p:cNvSpPr txBox="1">
            <a:spLocks noChangeArrowheads="1"/>
          </p:cNvSpPr>
          <p:nvPr/>
        </p:nvSpPr>
        <p:spPr bwMode="auto">
          <a:xfrm>
            <a:off x="6035675" y="4090988"/>
            <a:ext cx="2738438" cy="8255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ts val="0"/>
              </a:spcBef>
              <a:spcAft>
                <a:spcPts val="0"/>
              </a:spcAft>
              <a:defRPr/>
            </a:pPr>
            <a:r>
              <a:rPr lang="en-US" sz="1600" i="1" dirty="0">
                <a:latin typeface="+mn-lt"/>
              </a:rPr>
              <a:t>Example:</a:t>
            </a:r>
            <a:r>
              <a:rPr lang="en-US" sz="1600" dirty="0">
                <a:latin typeface="+mn-lt"/>
              </a:rPr>
              <a:t>  Short Run Average Cost, Average Variable Cost and Average Fixed Cost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50E49F-B30C-4A3F-9229-4D7AA249DE6D}" type="slidenum">
              <a:rPr lang="en-US" altLang="en-US">
                <a:solidFill>
                  <a:srgbClr val="898989"/>
                </a:solidFill>
                <a:latin typeface="Calibri" pitchFamily="34" charset="0"/>
              </a:rPr>
              <a:pPr eaLnBrk="1" hangingPunct="1"/>
              <a:t>63</a:t>
            </a:fld>
            <a:endParaRPr lang="en-US" altLang="en-US">
              <a:solidFill>
                <a:srgbClr val="898989"/>
              </a:solidFill>
              <a:latin typeface="Calibri" pitchFamily="34" charset="0"/>
            </a:endParaRPr>
          </a:p>
        </p:txBody>
      </p:sp>
      <p:sp>
        <p:nvSpPr>
          <p:cNvPr id="63493" name="Line 2"/>
          <p:cNvSpPr>
            <a:spLocks noChangeShapeType="1"/>
          </p:cNvSpPr>
          <p:nvPr/>
        </p:nvSpPr>
        <p:spPr bwMode="auto">
          <a:xfrm>
            <a:off x="1143000" y="5791200"/>
            <a:ext cx="6324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494" name="Text Box 6"/>
          <p:cNvSpPr txBox="1">
            <a:spLocks noChangeArrowheads="1"/>
          </p:cNvSpPr>
          <p:nvPr/>
        </p:nvSpPr>
        <p:spPr bwMode="auto">
          <a:xfrm>
            <a:off x="822325" y="568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63495" name="Arc 7"/>
          <p:cNvSpPr>
            <a:spLocks/>
          </p:cNvSpPr>
          <p:nvPr/>
        </p:nvSpPr>
        <p:spPr bwMode="auto">
          <a:xfrm>
            <a:off x="2286000" y="1447800"/>
            <a:ext cx="4954588" cy="4038600"/>
          </a:xfrm>
          <a:custGeom>
            <a:avLst/>
            <a:gdLst>
              <a:gd name="T0" fmla="*/ 2147483647 w 21408"/>
              <a:gd name="T1" fmla="*/ 2147483647 h 21191"/>
              <a:gd name="T2" fmla="*/ 0 w 21408"/>
              <a:gd name="T3" fmla="*/ 2147483647 h 21191"/>
              <a:gd name="T4" fmla="*/ 2147483647 w 21408"/>
              <a:gd name="T5" fmla="*/ 0 h 21191"/>
              <a:gd name="T6" fmla="*/ 0 60000 65536"/>
              <a:gd name="T7" fmla="*/ 0 60000 65536"/>
              <a:gd name="T8" fmla="*/ 0 60000 65536"/>
              <a:gd name="T9" fmla="*/ 0 w 21408"/>
              <a:gd name="T10" fmla="*/ 0 h 21191"/>
              <a:gd name="T11" fmla="*/ 21408 w 21408"/>
              <a:gd name="T12" fmla="*/ 21191 h 21191"/>
            </a:gdLst>
            <a:ahLst/>
            <a:cxnLst>
              <a:cxn ang="T6">
                <a:pos x="T0" y="T1"/>
              </a:cxn>
              <a:cxn ang="T7">
                <a:pos x="T2" y="T3"/>
              </a:cxn>
              <a:cxn ang="T8">
                <a:pos x="T4" y="T5"/>
              </a:cxn>
            </a:cxnLst>
            <a:rect l="T9" t="T10" r="T11" b="T12"/>
            <a:pathLst>
              <a:path w="21408" h="21191" fill="none" extrusionOk="0">
                <a:moveTo>
                  <a:pt x="17224" y="21191"/>
                </a:moveTo>
                <a:cubicBezTo>
                  <a:pt x="8153" y="19400"/>
                  <a:pt x="1228" y="12035"/>
                  <a:pt x="-1" y="2871"/>
                </a:cubicBezTo>
              </a:path>
              <a:path w="21408" h="21191" stroke="0" extrusionOk="0">
                <a:moveTo>
                  <a:pt x="17224" y="21191"/>
                </a:moveTo>
                <a:cubicBezTo>
                  <a:pt x="8153" y="19400"/>
                  <a:pt x="1228" y="12035"/>
                  <a:pt x="-1" y="2871"/>
                </a:cubicBezTo>
                <a:lnTo>
                  <a:pt x="21408" y="0"/>
                </a:lnTo>
                <a:close/>
              </a:path>
            </a:pathLst>
          </a:custGeom>
          <a:noFill/>
          <a:ln w="381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6" name="Arc 8"/>
          <p:cNvSpPr>
            <a:spLocks/>
          </p:cNvSpPr>
          <p:nvPr/>
        </p:nvSpPr>
        <p:spPr bwMode="auto">
          <a:xfrm>
            <a:off x="3124200" y="228600"/>
            <a:ext cx="3582988" cy="4191000"/>
          </a:xfrm>
          <a:custGeom>
            <a:avLst/>
            <a:gdLst>
              <a:gd name="T0" fmla="*/ 2147483647 w 29574"/>
              <a:gd name="T1" fmla="*/ 2147483647 h 21600"/>
              <a:gd name="T2" fmla="*/ 0 w 29574"/>
              <a:gd name="T3" fmla="*/ 2147483647 h 21600"/>
              <a:gd name="T4" fmla="*/ 2147483647 w 29574"/>
              <a:gd name="T5" fmla="*/ 0 h 21600"/>
              <a:gd name="T6" fmla="*/ 0 60000 65536"/>
              <a:gd name="T7" fmla="*/ 0 60000 65536"/>
              <a:gd name="T8" fmla="*/ 0 60000 65536"/>
              <a:gd name="T9" fmla="*/ 0 w 29574"/>
              <a:gd name="T10" fmla="*/ 0 h 21600"/>
              <a:gd name="T11" fmla="*/ 29574 w 29574"/>
              <a:gd name="T12" fmla="*/ 21600 h 21600"/>
            </a:gdLst>
            <a:ahLst/>
            <a:cxnLst>
              <a:cxn ang="T6">
                <a:pos x="T0" y="T1"/>
              </a:cxn>
              <a:cxn ang="T7">
                <a:pos x="T2" y="T3"/>
              </a:cxn>
              <a:cxn ang="T8">
                <a:pos x="T4" y="T5"/>
              </a:cxn>
            </a:cxnLst>
            <a:rect l="T9" t="T10" r="T11" b="T12"/>
            <a:pathLst>
              <a:path w="29574" h="21600" fill="none" extrusionOk="0">
                <a:moveTo>
                  <a:pt x="29573" y="8710"/>
                </a:moveTo>
                <a:cubicBezTo>
                  <a:pt x="26121" y="16544"/>
                  <a:pt x="18368" y="21599"/>
                  <a:pt x="9808" y="21600"/>
                </a:cubicBezTo>
                <a:cubicBezTo>
                  <a:pt x="6398" y="21600"/>
                  <a:pt x="3037" y="20792"/>
                  <a:pt x="0" y="19244"/>
                </a:cubicBezTo>
              </a:path>
              <a:path w="29574" h="21600" stroke="0" extrusionOk="0">
                <a:moveTo>
                  <a:pt x="29573" y="8710"/>
                </a:moveTo>
                <a:cubicBezTo>
                  <a:pt x="26121" y="16544"/>
                  <a:pt x="18368" y="21599"/>
                  <a:pt x="9808" y="21600"/>
                </a:cubicBezTo>
                <a:cubicBezTo>
                  <a:pt x="6398" y="21600"/>
                  <a:pt x="3037" y="20792"/>
                  <a:pt x="0" y="19244"/>
                </a:cubicBezTo>
                <a:lnTo>
                  <a:pt x="9808"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7" name="Arc 9"/>
          <p:cNvSpPr>
            <a:spLocks/>
          </p:cNvSpPr>
          <p:nvPr/>
        </p:nvSpPr>
        <p:spPr bwMode="auto">
          <a:xfrm>
            <a:off x="2743200" y="762000"/>
            <a:ext cx="3795713" cy="2816225"/>
          </a:xfrm>
          <a:custGeom>
            <a:avLst/>
            <a:gdLst>
              <a:gd name="T0" fmla="*/ 2147483647 w 42582"/>
              <a:gd name="T1" fmla="*/ 2147483647 h 21600"/>
              <a:gd name="T2" fmla="*/ 0 w 42582"/>
              <a:gd name="T3" fmla="*/ 2147483647 h 21600"/>
              <a:gd name="T4" fmla="*/ 2147483647 w 42582"/>
              <a:gd name="T5" fmla="*/ 0 h 21600"/>
              <a:gd name="T6" fmla="*/ 0 60000 65536"/>
              <a:gd name="T7" fmla="*/ 0 60000 65536"/>
              <a:gd name="T8" fmla="*/ 0 60000 65536"/>
              <a:gd name="T9" fmla="*/ 0 w 42582"/>
              <a:gd name="T10" fmla="*/ 0 h 21600"/>
              <a:gd name="T11" fmla="*/ 42582 w 42582"/>
              <a:gd name="T12" fmla="*/ 21600 h 21600"/>
            </a:gdLst>
            <a:ahLst/>
            <a:cxnLst>
              <a:cxn ang="T6">
                <a:pos x="T0" y="T1"/>
              </a:cxn>
              <a:cxn ang="T7">
                <a:pos x="T2" y="T3"/>
              </a:cxn>
              <a:cxn ang="T8">
                <a:pos x="T4" y="T5"/>
              </a:cxn>
            </a:cxnLst>
            <a:rect l="T9" t="T10" r="T11" b="T12"/>
            <a:pathLst>
              <a:path w="42582" h="21600" fill="none" extrusionOk="0">
                <a:moveTo>
                  <a:pt x="42581" y="3186"/>
                </a:moveTo>
                <a:cubicBezTo>
                  <a:pt x="41003" y="13768"/>
                  <a:pt x="31916" y="21599"/>
                  <a:pt x="21218" y="21600"/>
                </a:cubicBezTo>
                <a:cubicBezTo>
                  <a:pt x="10847" y="21600"/>
                  <a:pt x="1940" y="14230"/>
                  <a:pt x="-1" y="4043"/>
                </a:cubicBezTo>
              </a:path>
              <a:path w="42582" h="21600" stroke="0" extrusionOk="0">
                <a:moveTo>
                  <a:pt x="42581" y="3186"/>
                </a:moveTo>
                <a:cubicBezTo>
                  <a:pt x="41003" y="13768"/>
                  <a:pt x="31916" y="21599"/>
                  <a:pt x="21218" y="21600"/>
                </a:cubicBezTo>
                <a:cubicBezTo>
                  <a:pt x="10847" y="21600"/>
                  <a:pt x="1940" y="14230"/>
                  <a:pt x="-1" y="4043"/>
                </a:cubicBezTo>
                <a:lnTo>
                  <a:pt x="21218"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8" name="Text Box 10"/>
          <p:cNvSpPr txBox="1">
            <a:spLocks noChangeArrowheads="1"/>
          </p:cNvSpPr>
          <p:nvPr/>
        </p:nvSpPr>
        <p:spPr bwMode="auto">
          <a:xfrm>
            <a:off x="5700713" y="1138238"/>
            <a:ext cx="795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a:t>
            </a:r>
          </a:p>
        </p:txBody>
      </p:sp>
      <p:sp>
        <p:nvSpPr>
          <p:cNvPr id="63499" name="Text Box 11"/>
          <p:cNvSpPr txBox="1">
            <a:spLocks noChangeArrowheads="1"/>
          </p:cNvSpPr>
          <p:nvPr/>
        </p:nvSpPr>
        <p:spPr bwMode="auto">
          <a:xfrm>
            <a:off x="6613525" y="1412875"/>
            <a:ext cx="84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AVC</a:t>
            </a:r>
          </a:p>
        </p:txBody>
      </p:sp>
      <p:sp>
        <p:nvSpPr>
          <p:cNvPr id="63500" name="Text Box 12"/>
          <p:cNvSpPr txBox="1">
            <a:spLocks noChangeArrowheads="1"/>
          </p:cNvSpPr>
          <p:nvPr/>
        </p:nvSpPr>
        <p:spPr bwMode="auto">
          <a:xfrm>
            <a:off x="6232525" y="5070475"/>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AFC</a:t>
            </a:r>
          </a:p>
        </p:txBody>
      </p:sp>
      <p:sp>
        <p:nvSpPr>
          <p:cNvPr id="478222" name="AutoShape 1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349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351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3502" name="Picture 1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3" name="Picture 1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1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349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351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5" name="Text Box 2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63506" name="Picture 2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7" name="Text Box 22"/>
          <p:cNvSpPr txBox="1">
            <a:spLocks noChangeArrowheads="1"/>
          </p:cNvSpPr>
          <p:nvPr/>
        </p:nvSpPr>
        <p:spPr bwMode="auto">
          <a:xfrm>
            <a:off x="6556375" y="5778500"/>
            <a:ext cx="183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63508" name="Line 23"/>
          <p:cNvSpPr>
            <a:spLocks noChangeShapeType="1"/>
          </p:cNvSpPr>
          <p:nvPr/>
        </p:nvSpPr>
        <p:spPr bwMode="auto">
          <a:xfrm flipH="1" flipV="1">
            <a:off x="1131888" y="1131888"/>
            <a:ext cx="11112" cy="46593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09" name="Text Box 24"/>
          <p:cNvSpPr txBox="1">
            <a:spLocks noChangeArrowheads="1"/>
          </p:cNvSpPr>
          <p:nvPr/>
        </p:nvSpPr>
        <p:spPr bwMode="auto">
          <a:xfrm>
            <a:off x="1130300" y="1281113"/>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Per Unit</a:t>
            </a:r>
          </a:p>
        </p:txBody>
      </p:sp>
      <p:sp>
        <p:nvSpPr>
          <p:cNvPr id="478233" name="AutoShape 25"/>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Summary Cost Functions</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478234" name="Text Box 26"/>
          <p:cNvSpPr txBox="1">
            <a:spLocks noChangeArrowheads="1"/>
          </p:cNvSpPr>
          <p:nvPr/>
        </p:nvSpPr>
        <p:spPr bwMode="auto">
          <a:xfrm>
            <a:off x="6035675" y="4090988"/>
            <a:ext cx="2738438" cy="8255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ts val="0"/>
              </a:spcBef>
              <a:spcAft>
                <a:spcPts val="0"/>
              </a:spcAft>
              <a:defRPr/>
            </a:pPr>
            <a:r>
              <a:rPr lang="en-US" sz="1600" i="1" dirty="0">
                <a:latin typeface="+mn-lt"/>
              </a:rPr>
              <a:t>Example:</a:t>
            </a:r>
            <a:r>
              <a:rPr lang="en-US" sz="1600" dirty="0">
                <a:latin typeface="+mn-lt"/>
              </a:rPr>
              <a:t>  Short Run Average Cost, Average Variable Cost and Average Fixed Cost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2F1AFD1-524E-41DB-B166-5428DB8F65E2}" type="slidenum">
              <a:rPr lang="en-US" altLang="en-US">
                <a:solidFill>
                  <a:srgbClr val="898989"/>
                </a:solidFill>
                <a:latin typeface="Calibri" pitchFamily="34" charset="0"/>
              </a:rPr>
              <a:pPr eaLnBrk="1" hangingPunct="1"/>
              <a:t>64</a:t>
            </a:fld>
            <a:endParaRPr lang="en-US" altLang="en-US">
              <a:solidFill>
                <a:srgbClr val="898989"/>
              </a:solidFill>
              <a:latin typeface="Calibri" pitchFamily="34" charset="0"/>
            </a:endParaRPr>
          </a:p>
        </p:txBody>
      </p:sp>
      <p:sp>
        <p:nvSpPr>
          <p:cNvPr id="64517" name="Line 2"/>
          <p:cNvSpPr>
            <a:spLocks noChangeShapeType="1"/>
          </p:cNvSpPr>
          <p:nvPr/>
        </p:nvSpPr>
        <p:spPr bwMode="auto">
          <a:xfrm>
            <a:off x="1143000" y="5791200"/>
            <a:ext cx="6324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18" name="Text Box 6"/>
          <p:cNvSpPr txBox="1">
            <a:spLocks noChangeArrowheads="1"/>
          </p:cNvSpPr>
          <p:nvPr/>
        </p:nvSpPr>
        <p:spPr bwMode="auto">
          <a:xfrm>
            <a:off x="822325" y="568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64519" name="Arc 7"/>
          <p:cNvSpPr>
            <a:spLocks/>
          </p:cNvSpPr>
          <p:nvPr/>
        </p:nvSpPr>
        <p:spPr bwMode="auto">
          <a:xfrm>
            <a:off x="2117725" y="0"/>
            <a:ext cx="3070225" cy="5337175"/>
          </a:xfrm>
          <a:custGeom>
            <a:avLst/>
            <a:gdLst>
              <a:gd name="T0" fmla="*/ 2147483647 w 32653"/>
              <a:gd name="T1" fmla="*/ 2147483647 h 21600"/>
              <a:gd name="T2" fmla="*/ 0 w 32653"/>
              <a:gd name="T3" fmla="*/ 2147483647 h 21600"/>
              <a:gd name="T4" fmla="*/ 2147483647 w 32653"/>
              <a:gd name="T5" fmla="*/ 0 h 21600"/>
              <a:gd name="T6" fmla="*/ 0 60000 65536"/>
              <a:gd name="T7" fmla="*/ 0 60000 65536"/>
              <a:gd name="T8" fmla="*/ 0 60000 65536"/>
              <a:gd name="T9" fmla="*/ 0 w 32653"/>
              <a:gd name="T10" fmla="*/ 0 h 21600"/>
              <a:gd name="T11" fmla="*/ 32653 w 32653"/>
              <a:gd name="T12" fmla="*/ 21600 h 21600"/>
            </a:gdLst>
            <a:ahLst/>
            <a:cxnLst>
              <a:cxn ang="T6">
                <a:pos x="T0" y="T1"/>
              </a:cxn>
              <a:cxn ang="T7">
                <a:pos x="T2" y="T3"/>
              </a:cxn>
              <a:cxn ang="T8">
                <a:pos x="T4" y="T5"/>
              </a:cxn>
            </a:cxnLst>
            <a:rect l="T9" t="T10" r="T11" b="T12"/>
            <a:pathLst>
              <a:path w="32653" h="21600" fill="none" extrusionOk="0">
                <a:moveTo>
                  <a:pt x="32652" y="5853"/>
                </a:moveTo>
                <a:cubicBezTo>
                  <a:pt x="30030" y="15166"/>
                  <a:pt x="21535" y="21599"/>
                  <a:pt x="11861" y="21600"/>
                </a:cubicBezTo>
                <a:cubicBezTo>
                  <a:pt x="7645" y="21600"/>
                  <a:pt x="3522" y="20366"/>
                  <a:pt x="-1" y="18052"/>
                </a:cubicBezTo>
              </a:path>
              <a:path w="32653" h="21600" stroke="0" extrusionOk="0">
                <a:moveTo>
                  <a:pt x="32652" y="5853"/>
                </a:moveTo>
                <a:cubicBezTo>
                  <a:pt x="30030" y="15166"/>
                  <a:pt x="21535" y="21599"/>
                  <a:pt x="11861" y="21600"/>
                </a:cubicBezTo>
                <a:cubicBezTo>
                  <a:pt x="7645" y="21600"/>
                  <a:pt x="3522" y="20366"/>
                  <a:pt x="-1" y="18052"/>
                </a:cubicBezTo>
                <a:lnTo>
                  <a:pt x="1186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20" name="Arc 8"/>
          <p:cNvSpPr>
            <a:spLocks/>
          </p:cNvSpPr>
          <p:nvPr/>
        </p:nvSpPr>
        <p:spPr bwMode="auto">
          <a:xfrm>
            <a:off x="2286000" y="1447800"/>
            <a:ext cx="4954588" cy="4038600"/>
          </a:xfrm>
          <a:custGeom>
            <a:avLst/>
            <a:gdLst>
              <a:gd name="T0" fmla="*/ 2147483647 w 21408"/>
              <a:gd name="T1" fmla="*/ 2147483647 h 21191"/>
              <a:gd name="T2" fmla="*/ 0 w 21408"/>
              <a:gd name="T3" fmla="*/ 2147483647 h 21191"/>
              <a:gd name="T4" fmla="*/ 2147483647 w 21408"/>
              <a:gd name="T5" fmla="*/ 0 h 21191"/>
              <a:gd name="T6" fmla="*/ 0 60000 65536"/>
              <a:gd name="T7" fmla="*/ 0 60000 65536"/>
              <a:gd name="T8" fmla="*/ 0 60000 65536"/>
              <a:gd name="T9" fmla="*/ 0 w 21408"/>
              <a:gd name="T10" fmla="*/ 0 h 21191"/>
              <a:gd name="T11" fmla="*/ 21408 w 21408"/>
              <a:gd name="T12" fmla="*/ 21191 h 21191"/>
            </a:gdLst>
            <a:ahLst/>
            <a:cxnLst>
              <a:cxn ang="T6">
                <a:pos x="T0" y="T1"/>
              </a:cxn>
              <a:cxn ang="T7">
                <a:pos x="T2" y="T3"/>
              </a:cxn>
              <a:cxn ang="T8">
                <a:pos x="T4" y="T5"/>
              </a:cxn>
            </a:cxnLst>
            <a:rect l="T9" t="T10" r="T11" b="T12"/>
            <a:pathLst>
              <a:path w="21408" h="21191" fill="none" extrusionOk="0">
                <a:moveTo>
                  <a:pt x="17224" y="21191"/>
                </a:moveTo>
                <a:cubicBezTo>
                  <a:pt x="8153" y="19400"/>
                  <a:pt x="1228" y="12035"/>
                  <a:pt x="-1" y="2871"/>
                </a:cubicBezTo>
              </a:path>
              <a:path w="21408" h="21191" stroke="0" extrusionOk="0">
                <a:moveTo>
                  <a:pt x="17224" y="21191"/>
                </a:moveTo>
                <a:cubicBezTo>
                  <a:pt x="8153" y="19400"/>
                  <a:pt x="1228" y="12035"/>
                  <a:pt x="-1" y="2871"/>
                </a:cubicBezTo>
                <a:lnTo>
                  <a:pt x="21408" y="0"/>
                </a:lnTo>
                <a:close/>
              </a:path>
            </a:pathLst>
          </a:custGeom>
          <a:noFill/>
          <a:ln w="381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21" name="Arc 9"/>
          <p:cNvSpPr>
            <a:spLocks/>
          </p:cNvSpPr>
          <p:nvPr/>
        </p:nvSpPr>
        <p:spPr bwMode="auto">
          <a:xfrm>
            <a:off x="3124200" y="228600"/>
            <a:ext cx="3582988" cy="4191000"/>
          </a:xfrm>
          <a:custGeom>
            <a:avLst/>
            <a:gdLst>
              <a:gd name="T0" fmla="*/ 2147483647 w 29574"/>
              <a:gd name="T1" fmla="*/ 2147483647 h 21600"/>
              <a:gd name="T2" fmla="*/ 0 w 29574"/>
              <a:gd name="T3" fmla="*/ 2147483647 h 21600"/>
              <a:gd name="T4" fmla="*/ 2147483647 w 29574"/>
              <a:gd name="T5" fmla="*/ 0 h 21600"/>
              <a:gd name="T6" fmla="*/ 0 60000 65536"/>
              <a:gd name="T7" fmla="*/ 0 60000 65536"/>
              <a:gd name="T8" fmla="*/ 0 60000 65536"/>
              <a:gd name="T9" fmla="*/ 0 w 29574"/>
              <a:gd name="T10" fmla="*/ 0 h 21600"/>
              <a:gd name="T11" fmla="*/ 29574 w 29574"/>
              <a:gd name="T12" fmla="*/ 21600 h 21600"/>
            </a:gdLst>
            <a:ahLst/>
            <a:cxnLst>
              <a:cxn ang="T6">
                <a:pos x="T0" y="T1"/>
              </a:cxn>
              <a:cxn ang="T7">
                <a:pos x="T2" y="T3"/>
              </a:cxn>
              <a:cxn ang="T8">
                <a:pos x="T4" y="T5"/>
              </a:cxn>
            </a:cxnLst>
            <a:rect l="T9" t="T10" r="T11" b="T12"/>
            <a:pathLst>
              <a:path w="29574" h="21600" fill="none" extrusionOk="0">
                <a:moveTo>
                  <a:pt x="29573" y="8710"/>
                </a:moveTo>
                <a:cubicBezTo>
                  <a:pt x="26121" y="16544"/>
                  <a:pt x="18368" y="21599"/>
                  <a:pt x="9808" y="21600"/>
                </a:cubicBezTo>
                <a:cubicBezTo>
                  <a:pt x="6398" y="21600"/>
                  <a:pt x="3037" y="20792"/>
                  <a:pt x="0" y="19244"/>
                </a:cubicBezTo>
              </a:path>
              <a:path w="29574" h="21600" stroke="0" extrusionOk="0">
                <a:moveTo>
                  <a:pt x="29573" y="8710"/>
                </a:moveTo>
                <a:cubicBezTo>
                  <a:pt x="26121" y="16544"/>
                  <a:pt x="18368" y="21599"/>
                  <a:pt x="9808" y="21600"/>
                </a:cubicBezTo>
                <a:cubicBezTo>
                  <a:pt x="6398" y="21600"/>
                  <a:pt x="3037" y="20792"/>
                  <a:pt x="0" y="19244"/>
                </a:cubicBezTo>
                <a:lnTo>
                  <a:pt x="9808"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22" name="Arc 10"/>
          <p:cNvSpPr>
            <a:spLocks/>
          </p:cNvSpPr>
          <p:nvPr/>
        </p:nvSpPr>
        <p:spPr bwMode="auto">
          <a:xfrm>
            <a:off x="2743200" y="762000"/>
            <a:ext cx="3795713" cy="2816225"/>
          </a:xfrm>
          <a:custGeom>
            <a:avLst/>
            <a:gdLst>
              <a:gd name="T0" fmla="*/ 2147483647 w 42582"/>
              <a:gd name="T1" fmla="*/ 2147483647 h 21600"/>
              <a:gd name="T2" fmla="*/ 0 w 42582"/>
              <a:gd name="T3" fmla="*/ 2147483647 h 21600"/>
              <a:gd name="T4" fmla="*/ 2147483647 w 42582"/>
              <a:gd name="T5" fmla="*/ 0 h 21600"/>
              <a:gd name="T6" fmla="*/ 0 60000 65536"/>
              <a:gd name="T7" fmla="*/ 0 60000 65536"/>
              <a:gd name="T8" fmla="*/ 0 60000 65536"/>
              <a:gd name="T9" fmla="*/ 0 w 42582"/>
              <a:gd name="T10" fmla="*/ 0 h 21600"/>
              <a:gd name="T11" fmla="*/ 42582 w 42582"/>
              <a:gd name="T12" fmla="*/ 21600 h 21600"/>
            </a:gdLst>
            <a:ahLst/>
            <a:cxnLst>
              <a:cxn ang="T6">
                <a:pos x="T0" y="T1"/>
              </a:cxn>
              <a:cxn ang="T7">
                <a:pos x="T2" y="T3"/>
              </a:cxn>
              <a:cxn ang="T8">
                <a:pos x="T4" y="T5"/>
              </a:cxn>
            </a:cxnLst>
            <a:rect l="T9" t="T10" r="T11" b="T12"/>
            <a:pathLst>
              <a:path w="42582" h="21600" fill="none" extrusionOk="0">
                <a:moveTo>
                  <a:pt x="42581" y="3186"/>
                </a:moveTo>
                <a:cubicBezTo>
                  <a:pt x="41003" y="13768"/>
                  <a:pt x="31916" y="21599"/>
                  <a:pt x="21218" y="21600"/>
                </a:cubicBezTo>
                <a:cubicBezTo>
                  <a:pt x="10847" y="21600"/>
                  <a:pt x="1940" y="14230"/>
                  <a:pt x="-1" y="4043"/>
                </a:cubicBezTo>
              </a:path>
              <a:path w="42582" h="21600" stroke="0" extrusionOk="0">
                <a:moveTo>
                  <a:pt x="42581" y="3186"/>
                </a:moveTo>
                <a:cubicBezTo>
                  <a:pt x="41003" y="13768"/>
                  <a:pt x="31916" y="21599"/>
                  <a:pt x="21218" y="21600"/>
                </a:cubicBezTo>
                <a:cubicBezTo>
                  <a:pt x="10847" y="21600"/>
                  <a:pt x="1940" y="14230"/>
                  <a:pt x="-1" y="4043"/>
                </a:cubicBezTo>
                <a:lnTo>
                  <a:pt x="21218"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23" name="Text Box 11"/>
          <p:cNvSpPr txBox="1">
            <a:spLocks noChangeArrowheads="1"/>
          </p:cNvSpPr>
          <p:nvPr/>
        </p:nvSpPr>
        <p:spPr bwMode="auto">
          <a:xfrm>
            <a:off x="4259263" y="1370013"/>
            <a:ext cx="862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SMC</a:t>
            </a:r>
          </a:p>
        </p:txBody>
      </p:sp>
      <p:sp>
        <p:nvSpPr>
          <p:cNvPr id="64524" name="Text Box 13"/>
          <p:cNvSpPr txBox="1">
            <a:spLocks noChangeArrowheads="1"/>
          </p:cNvSpPr>
          <p:nvPr/>
        </p:nvSpPr>
        <p:spPr bwMode="auto">
          <a:xfrm>
            <a:off x="6613525" y="1412875"/>
            <a:ext cx="84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AVC</a:t>
            </a:r>
          </a:p>
        </p:txBody>
      </p:sp>
      <p:sp>
        <p:nvSpPr>
          <p:cNvPr id="64525" name="Text Box 14"/>
          <p:cNvSpPr txBox="1">
            <a:spLocks noChangeArrowheads="1"/>
          </p:cNvSpPr>
          <p:nvPr/>
        </p:nvSpPr>
        <p:spPr bwMode="auto">
          <a:xfrm>
            <a:off x="6232525" y="5070475"/>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AFC</a:t>
            </a:r>
          </a:p>
        </p:txBody>
      </p:sp>
      <p:sp>
        <p:nvSpPr>
          <p:cNvPr id="479248" name="AutoShape 1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451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454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4527" name="Picture 1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8" name="Picture 1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9" name="Picture 2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451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454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0" name="Text Box 22"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64531" name="Picture 2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2" name="Text Box 24"/>
          <p:cNvSpPr txBox="1">
            <a:spLocks noChangeArrowheads="1"/>
          </p:cNvSpPr>
          <p:nvPr/>
        </p:nvSpPr>
        <p:spPr bwMode="auto">
          <a:xfrm>
            <a:off x="5700713" y="1138238"/>
            <a:ext cx="795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a:t>
            </a:r>
          </a:p>
        </p:txBody>
      </p:sp>
      <p:sp>
        <p:nvSpPr>
          <p:cNvPr id="64533" name="Text Box 25"/>
          <p:cNvSpPr txBox="1">
            <a:spLocks noChangeArrowheads="1"/>
          </p:cNvSpPr>
          <p:nvPr/>
        </p:nvSpPr>
        <p:spPr bwMode="auto">
          <a:xfrm>
            <a:off x="6556375" y="5778500"/>
            <a:ext cx="183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64534" name="Line 26"/>
          <p:cNvSpPr>
            <a:spLocks noChangeShapeType="1"/>
          </p:cNvSpPr>
          <p:nvPr/>
        </p:nvSpPr>
        <p:spPr bwMode="auto">
          <a:xfrm flipH="1" flipV="1">
            <a:off x="1131888" y="1131888"/>
            <a:ext cx="11112" cy="46593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5" name="Text Box 27"/>
          <p:cNvSpPr txBox="1">
            <a:spLocks noChangeArrowheads="1"/>
          </p:cNvSpPr>
          <p:nvPr/>
        </p:nvSpPr>
        <p:spPr bwMode="auto">
          <a:xfrm>
            <a:off x="1130300" y="1281113"/>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Per Unit</a:t>
            </a:r>
          </a:p>
        </p:txBody>
      </p:sp>
      <p:sp>
        <p:nvSpPr>
          <p:cNvPr id="479260"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Summary Cost Functions</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479261" name="Text Box 29"/>
          <p:cNvSpPr txBox="1">
            <a:spLocks noChangeArrowheads="1"/>
          </p:cNvSpPr>
          <p:nvPr/>
        </p:nvSpPr>
        <p:spPr bwMode="auto">
          <a:xfrm>
            <a:off x="6035675" y="4090988"/>
            <a:ext cx="2738438" cy="8255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ts val="0"/>
              </a:spcBef>
              <a:spcAft>
                <a:spcPts val="0"/>
              </a:spcAft>
              <a:defRPr/>
            </a:pPr>
            <a:r>
              <a:rPr lang="en-US" sz="1600" i="1" dirty="0">
                <a:latin typeface="+mn-lt"/>
              </a:rPr>
              <a:t>Example:</a:t>
            </a:r>
            <a:r>
              <a:rPr lang="en-US" sz="1600" dirty="0">
                <a:latin typeface="+mn-lt"/>
              </a:rPr>
              <a:t>  Short Run Average Cost, Average Variable Cost and Average Fixed Cost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574F36-BFF8-4755-9D42-0D5B458140A9}" type="slidenum">
              <a:rPr lang="en-US" altLang="en-US">
                <a:solidFill>
                  <a:srgbClr val="898989"/>
                </a:solidFill>
                <a:latin typeface="Calibri" pitchFamily="34" charset="0"/>
              </a:rPr>
              <a:pPr eaLnBrk="1" hangingPunct="1"/>
              <a:t>65</a:t>
            </a:fld>
            <a:endParaRPr lang="en-US" altLang="en-US">
              <a:solidFill>
                <a:srgbClr val="898989"/>
              </a:solidFill>
              <a:latin typeface="Calibri" pitchFamily="34" charset="0"/>
            </a:endParaRPr>
          </a:p>
        </p:txBody>
      </p:sp>
      <p:sp>
        <p:nvSpPr>
          <p:cNvPr id="65541" name="Line 2"/>
          <p:cNvSpPr>
            <a:spLocks noChangeShapeType="1"/>
          </p:cNvSpPr>
          <p:nvPr/>
        </p:nvSpPr>
        <p:spPr bwMode="auto">
          <a:xfrm>
            <a:off x="1076325" y="5791200"/>
            <a:ext cx="6705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42" name="Line 4"/>
          <p:cNvSpPr>
            <a:spLocks noChangeShapeType="1"/>
          </p:cNvSpPr>
          <p:nvPr/>
        </p:nvSpPr>
        <p:spPr bwMode="auto">
          <a:xfrm flipH="1" flipV="1">
            <a:off x="1066800" y="1524000"/>
            <a:ext cx="9525" cy="426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43" name="Text Box 5"/>
          <p:cNvSpPr txBox="1">
            <a:spLocks noChangeArrowheads="1"/>
          </p:cNvSpPr>
          <p:nvPr/>
        </p:nvSpPr>
        <p:spPr bwMode="auto">
          <a:xfrm>
            <a:off x="1066800" y="1752600"/>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per unit</a:t>
            </a:r>
          </a:p>
        </p:txBody>
      </p:sp>
      <p:sp>
        <p:nvSpPr>
          <p:cNvPr id="65544" name="Text Box 6"/>
          <p:cNvSpPr txBox="1">
            <a:spLocks noChangeArrowheads="1"/>
          </p:cNvSpPr>
          <p:nvPr/>
        </p:nvSpPr>
        <p:spPr bwMode="auto">
          <a:xfrm>
            <a:off x="771525"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65545" name="Arc 7"/>
          <p:cNvSpPr>
            <a:spLocks/>
          </p:cNvSpPr>
          <p:nvPr/>
        </p:nvSpPr>
        <p:spPr bwMode="auto">
          <a:xfrm>
            <a:off x="2138363" y="2362200"/>
            <a:ext cx="4217987" cy="2363788"/>
          </a:xfrm>
          <a:custGeom>
            <a:avLst/>
            <a:gdLst>
              <a:gd name="T0" fmla="*/ 2147483647 w 41901"/>
              <a:gd name="T1" fmla="*/ 2147483647 h 21600"/>
              <a:gd name="T2" fmla="*/ 0 w 41901"/>
              <a:gd name="T3" fmla="*/ 2147483647 h 21600"/>
              <a:gd name="T4" fmla="*/ 2147483647 w 41901"/>
              <a:gd name="T5" fmla="*/ 0 h 21600"/>
              <a:gd name="T6" fmla="*/ 0 60000 65536"/>
              <a:gd name="T7" fmla="*/ 0 60000 65536"/>
              <a:gd name="T8" fmla="*/ 0 60000 65536"/>
              <a:gd name="T9" fmla="*/ 0 w 41901"/>
              <a:gd name="T10" fmla="*/ 0 h 21600"/>
              <a:gd name="T11" fmla="*/ 41901 w 41901"/>
              <a:gd name="T12" fmla="*/ 21600 h 21600"/>
            </a:gdLst>
            <a:ahLst/>
            <a:cxnLst>
              <a:cxn ang="T6">
                <a:pos x="T0" y="T1"/>
              </a:cxn>
              <a:cxn ang="T7">
                <a:pos x="T2" y="T3"/>
              </a:cxn>
              <a:cxn ang="T8">
                <a:pos x="T4" y="T5"/>
              </a:cxn>
            </a:cxnLst>
            <a:rect l="T9" t="T10" r="T11" b="T12"/>
            <a:pathLst>
              <a:path w="41901" h="21600" fill="none" extrusionOk="0">
                <a:moveTo>
                  <a:pt x="41901" y="4817"/>
                </a:moveTo>
                <a:cubicBezTo>
                  <a:pt x="39654" y="14636"/>
                  <a:pt x="30918" y="21599"/>
                  <a:pt x="20845" y="21600"/>
                </a:cubicBezTo>
                <a:cubicBezTo>
                  <a:pt x="11096" y="21600"/>
                  <a:pt x="2556" y="15070"/>
                  <a:pt x="0" y="5662"/>
                </a:cubicBezTo>
              </a:path>
              <a:path w="41901" h="21600" stroke="0" extrusionOk="0">
                <a:moveTo>
                  <a:pt x="41901" y="4817"/>
                </a:moveTo>
                <a:cubicBezTo>
                  <a:pt x="39654" y="14636"/>
                  <a:pt x="30918" y="21599"/>
                  <a:pt x="20845" y="21600"/>
                </a:cubicBezTo>
                <a:cubicBezTo>
                  <a:pt x="11096" y="21600"/>
                  <a:pt x="2556" y="15070"/>
                  <a:pt x="0" y="5662"/>
                </a:cubicBezTo>
                <a:lnTo>
                  <a:pt x="20845"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6" name="Text Box 8"/>
          <p:cNvSpPr txBox="1">
            <a:spLocks noChangeArrowheads="1"/>
          </p:cNvSpPr>
          <p:nvPr/>
        </p:nvSpPr>
        <p:spPr bwMode="auto">
          <a:xfrm>
            <a:off x="3286125" y="41148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65547" name="Text Box 9"/>
          <p:cNvSpPr txBox="1">
            <a:spLocks noChangeArrowheads="1"/>
          </p:cNvSpPr>
          <p:nvPr/>
        </p:nvSpPr>
        <p:spPr bwMode="auto">
          <a:xfrm>
            <a:off x="4124325" y="4267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65548" name="Text Box 10"/>
          <p:cNvSpPr txBox="1">
            <a:spLocks noChangeArrowheads="1"/>
          </p:cNvSpPr>
          <p:nvPr/>
        </p:nvSpPr>
        <p:spPr bwMode="auto">
          <a:xfrm>
            <a:off x="5648325" y="34290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65549" name="Text Box 11"/>
          <p:cNvSpPr txBox="1">
            <a:spLocks noChangeArrowheads="1"/>
          </p:cNvSpPr>
          <p:nvPr/>
        </p:nvSpPr>
        <p:spPr bwMode="auto">
          <a:xfrm>
            <a:off x="6394450" y="2860675"/>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AC(Q)</a:t>
            </a:r>
          </a:p>
        </p:txBody>
      </p:sp>
      <p:sp>
        <p:nvSpPr>
          <p:cNvPr id="65550" name="Text Box 12"/>
          <p:cNvSpPr txBox="1">
            <a:spLocks noChangeArrowheads="1"/>
          </p:cNvSpPr>
          <p:nvPr/>
        </p:nvSpPr>
        <p:spPr bwMode="auto">
          <a:xfrm>
            <a:off x="6089650" y="2098675"/>
            <a:ext cx="164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SAC(Q,K</a:t>
            </a:r>
            <a:r>
              <a:rPr lang="en-GB" altLang="en-US" sz="2400" b="1" baseline="-25000">
                <a:latin typeface="Calibri" pitchFamily="34" charset="0"/>
              </a:rPr>
              <a:t>3</a:t>
            </a:r>
            <a:r>
              <a:rPr lang="en-GB" altLang="en-US" sz="2400" b="1">
                <a:latin typeface="Calibri" pitchFamily="34" charset="0"/>
              </a:rPr>
              <a:t>)</a:t>
            </a:r>
          </a:p>
        </p:txBody>
      </p:sp>
      <p:sp>
        <p:nvSpPr>
          <p:cNvPr id="65551" name="Line 13"/>
          <p:cNvSpPr>
            <a:spLocks noChangeShapeType="1"/>
          </p:cNvSpPr>
          <p:nvPr/>
        </p:nvSpPr>
        <p:spPr bwMode="auto">
          <a:xfrm flipH="1">
            <a:off x="6410325" y="2438400"/>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52" name="Line 14"/>
          <p:cNvSpPr>
            <a:spLocks noChangeShapeType="1"/>
          </p:cNvSpPr>
          <p:nvPr/>
        </p:nvSpPr>
        <p:spPr bwMode="auto">
          <a:xfrm>
            <a:off x="3438525" y="4572000"/>
            <a:ext cx="0" cy="1219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53" name="Line 15"/>
          <p:cNvSpPr>
            <a:spLocks noChangeShapeType="1"/>
          </p:cNvSpPr>
          <p:nvPr/>
        </p:nvSpPr>
        <p:spPr bwMode="auto">
          <a:xfrm>
            <a:off x="4276725" y="4724400"/>
            <a:ext cx="0" cy="1066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54" name="Line 16"/>
          <p:cNvSpPr>
            <a:spLocks noChangeShapeType="1"/>
          </p:cNvSpPr>
          <p:nvPr/>
        </p:nvSpPr>
        <p:spPr bwMode="auto">
          <a:xfrm>
            <a:off x="5876925" y="3886200"/>
            <a:ext cx="0" cy="1905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55" name="Text Box 17"/>
          <p:cNvSpPr txBox="1">
            <a:spLocks noChangeArrowheads="1"/>
          </p:cNvSpPr>
          <p:nvPr/>
        </p:nvSpPr>
        <p:spPr bwMode="auto">
          <a:xfrm>
            <a:off x="3286125" y="5791200"/>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r>
              <a:rPr lang="en-GB" altLang="en-US" sz="2400" b="1">
                <a:latin typeface="Calibri" pitchFamily="34" charset="0"/>
              </a:rPr>
              <a:t>      Q</a:t>
            </a:r>
            <a:r>
              <a:rPr lang="en-GB" altLang="en-US" sz="2400" b="1" baseline="-25000">
                <a:latin typeface="Calibri" pitchFamily="34" charset="0"/>
              </a:rPr>
              <a:t>2</a:t>
            </a:r>
            <a:r>
              <a:rPr lang="en-GB" altLang="en-US" sz="2400" b="1">
                <a:latin typeface="Calibri" pitchFamily="34" charset="0"/>
              </a:rPr>
              <a:t>                 Q</a:t>
            </a:r>
            <a:r>
              <a:rPr lang="en-GB" altLang="en-US" sz="2400" b="1" baseline="-25000">
                <a:latin typeface="Calibri" pitchFamily="34" charset="0"/>
              </a:rPr>
              <a:t>3</a:t>
            </a:r>
            <a:endParaRPr lang="en-GB" altLang="en-US" sz="2400" b="1">
              <a:latin typeface="Calibri" pitchFamily="34" charset="0"/>
            </a:endParaRPr>
          </a:p>
        </p:txBody>
      </p:sp>
      <p:sp>
        <p:nvSpPr>
          <p:cNvPr id="480275" name="AutoShape 1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553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557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5557" name="Picture 21"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8" name="Picture 22"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9" name="Picture 23"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553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557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60" name="Text Box 25"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65561" name="Picture 26"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62" name="Text Box 27"/>
          <p:cNvSpPr txBox="1">
            <a:spLocks noChangeArrowheads="1"/>
          </p:cNvSpPr>
          <p:nvPr/>
        </p:nvSpPr>
        <p:spPr bwMode="auto">
          <a:xfrm>
            <a:off x="6556375" y="5778500"/>
            <a:ext cx="183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480284"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Long Run Average Cost Function</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65564" name="WordArt 29"/>
          <p:cNvSpPr>
            <a:spLocks noChangeArrowheads="1" noChangeShapeType="1" noTextEdit="1"/>
          </p:cNvSpPr>
          <p:nvPr/>
        </p:nvSpPr>
        <p:spPr bwMode="auto">
          <a:xfrm>
            <a:off x="2438400" y="1219200"/>
            <a:ext cx="404812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As an Envelope Curve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560E96E-5EFA-42E4-9954-16DFE9B0342C}" type="slidenum">
              <a:rPr lang="en-US" altLang="en-US">
                <a:solidFill>
                  <a:srgbClr val="898989"/>
                </a:solidFill>
                <a:latin typeface="Calibri" pitchFamily="34" charset="0"/>
              </a:rPr>
              <a:pPr eaLnBrk="1" hangingPunct="1"/>
              <a:t>66</a:t>
            </a:fld>
            <a:endParaRPr lang="en-US" altLang="en-US">
              <a:solidFill>
                <a:srgbClr val="898989"/>
              </a:solidFill>
              <a:latin typeface="Calibri" pitchFamily="34" charset="0"/>
            </a:endParaRPr>
          </a:p>
        </p:txBody>
      </p:sp>
      <p:sp>
        <p:nvSpPr>
          <p:cNvPr id="66565" name="Line 2"/>
          <p:cNvSpPr>
            <a:spLocks noChangeShapeType="1"/>
          </p:cNvSpPr>
          <p:nvPr/>
        </p:nvSpPr>
        <p:spPr bwMode="auto">
          <a:xfrm>
            <a:off x="1066800" y="5791200"/>
            <a:ext cx="6705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6" name="Text Box 6"/>
          <p:cNvSpPr txBox="1">
            <a:spLocks noChangeArrowheads="1"/>
          </p:cNvSpPr>
          <p:nvPr/>
        </p:nvSpPr>
        <p:spPr bwMode="auto">
          <a:xfrm>
            <a:off x="762000"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66567" name="Arc 7"/>
          <p:cNvSpPr>
            <a:spLocks/>
          </p:cNvSpPr>
          <p:nvPr/>
        </p:nvSpPr>
        <p:spPr bwMode="auto">
          <a:xfrm>
            <a:off x="2128838" y="2362200"/>
            <a:ext cx="4217987" cy="2363788"/>
          </a:xfrm>
          <a:custGeom>
            <a:avLst/>
            <a:gdLst>
              <a:gd name="T0" fmla="*/ 2147483647 w 41901"/>
              <a:gd name="T1" fmla="*/ 2147483647 h 21600"/>
              <a:gd name="T2" fmla="*/ 0 w 41901"/>
              <a:gd name="T3" fmla="*/ 2147483647 h 21600"/>
              <a:gd name="T4" fmla="*/ 2147483647 w 41901"/>
              <a:gd name="T5" fmla="*/ 0 h 21600"/>
              <a:gd name="T6" fmla="*/ 0 60000 65536"/>
              <a:gd name="T7" fmla="*/ 0 60000 65536"/>
              <a:gd name="T8" fmla="*/ 0 60000 65536"/>
              <a:gd name="T9" fmla="*/ 0 w 41901"/>
              <a:gd name="T10" fmla="*/ 0 h 21600"/>
              <a:gd name="T11" fmla="*/ 41901 w 41901"/>
              <a:gd name="T12" fmla="*/ 21600 h 21600"/>
            </a:gdLst>
            <a:ahLst/>
            <a:cxnLst>
              <a:cxn ang="T6">
                <a:pos x="T0" y="T1"/>
              </a:cxn>
              <a:cxn ang="T7">
                <a:pos x="T2" y="T3"/>
              </a:cxn>
              <a:cxn ang="T8">
                <a:pos x="T4" y="T5"/>
              </a:cxn>
            </a:cxnLst>
            <a:rect l="T9" t="T10" r="T11" b="T12"/>
            <a:pathLst>
              <a:path w="41901" h="21600" fill="none" extrusionOk="0">
                <a:moveTo>
                  <a:pt x="41901" y="4817"/>
                </a:moveTo>
                <a:cubicBezTo>
                  <a:pt x="39654" y="14636"/>
                  <a:pt x="30918" y="21599"/>
                  <a:pt x="20845" y="21600"/>
                </a:cubicBezTo>
                <a:cubicBezTo>
                  <a:pt x="11096" y="21600"/>
                  <a:pt x="2556" y="15070"/>
                  <a:pt x="0" y="5662"/>
                </a:cubicBezTo>
              </a:path>
              <a:path w="41901" h="21600" stroke="0" extrusionOk="0">
                <a:moveTo>
                  <a:pt x="41901" y="4817"/>
                </a:moveTo>
                <a:cubicBezTo>
                  <a:pt x="39654" y="14636"/>
                  <a:pt x="30918" y="21599"/>
                  <a:pt x="20845" y="21600"/>
                </a:cubicBezTo>
                <a:cubicBezTo>
                  <a:pt x="11096" y="21600"/>
                  <a:pt x="2556" y="15070"/>
                  <a:pt x="0" y="5662"/>
                </a:cubicBezTo>
                <a:lnTo>
                  <a:pt x="20845"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68" name="Arc 8"/>
          <p:cNvSpPr>
            <a:spLocks/>
          </p:cNvSpPr>
          <p:nvPr/>
        </p:nvSpPr>
        <p:spPr bwMode="auto">
          <a:xfrm>
            <a:off x="2743200" y="2438400"/>
            <a:ext cx="1758950" cy="2136775"/>
          </a:xfrm>
          <a:custGeom>
            <a:avLst/>
            <a:gdLst>
              <a:gd name="T0" fmla="*/ 2147483647 w 41553"/>
              <a:gd name="T1" fmla="*/ 2147483647 h 21600"/>
              <a:gd name="T2" fmla="*/ 0 w 41553"/>
              <a:gd name="T3" fmla="*/ 2147483647 h 21600"/>
              <a:gd name="T4" fmla="*/ 2147483647 w 41553"/>
              <a:gd name="T5" fmla="*/ 0 h 21600"/>
              <a:gd name="T6" fmla="*/ 0 60000 65536"/>
              <a:gd name="T7" fmla="*/ 0 60000 65536"/>
              <a:gd name="T8" fmla="*/ 0 60000 65536"/>
              <a:gd name="T9" fmla="*/ 0 w 41553"/>
              <a:gd name="T10" fmla="*/ 0 h 21600"/>
              <a:gd name="T11" fmla="*/ 41553 w 41553"/>
              <a:gd name="T12" fmla="*/ 21600 h 21600"/>
            </a:gdLst>
            <a:ahLst/>
            <a:cxnLst>
              <a:cxn ang="T6">
                <a:pos x="T0" y="T1"/>
              </a:cxn>
              <a:cxn ang="T7">
                <a:pos x="T2" y="T3"/>
              </a:cxn>
              <a:cxn ang="T8">
                <a:pos x="T4" y="T5"/>
              </a:cxn>
            </a:cxnLst>
            <a:rect l="T9" t="T10" r="T11" b="T12"/>
            <a:pathLst>
              <a:path w="41553" h="21600" fill="none" extrusionOk="0">
                <a:moveTo>
                  <a:pt x="41553" y="7176"/>
                </a:moveTo>
                <a:cubicBezTo>
                  <a:pt x="38508" y="15818"/>
                  <a:pt x="30343" y="21599"/>
                  <a:pt x="21180" y="21600"/>
                </a:cubicBezTo>
                <a:cubicBezTo>
                  <a:pt x="10885" y="21600"/>
                  <a:pt x="2021" y="14334"/>
                  <a:pt x="0" y="4239"/>
                </a:cubicBezTo>
              </a:path>
              <a:path w="41553" h="21600" stroke="0" extrusionOk="0">
                <a:moveTo>
                  <a:pt x="41553" y="7176"/>
                </a:moveTo>
                <a:cubicBezTo>
                  <a:pt x="38508" y="15818"/>
                  <a:pt x="30343" y="21599"/>
                  <a:pt x="21180" y="21600"/>
                </a:cubicBezTo>
                <a:cubicBezTo>
                  <a:pt x="10885" y="21600"/>
                  <a:pt x="2021" y="14334"/>
                  <a:pt x="0" y="4239"/>
                </a:cubicBezTo>
                <a:lnTo>
                  <a:pt x="21180"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69" name="Text Box 9"/>
          <p:cNvSpPr txBox="1">
            <a:spLocks noChangeArrowheads="1"/>
          </p:cNvSpPr>
          <p:nvPr/>
        </p:nvSpPr>
        <p:spPr bwMode="auto">
          <a:xfrm>
            <a:off x="3276600" y="41148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66570" name="Text Box 10"/>
          <p:cNvSpPr txBox="1">
            <a:spLocks noChangeArrowheads="1"/>
          </p:cNvSpPr>
          <p:nvPr/>
        </p:nvSpPr>
        <p:spPr bwMode="auto">
          <a:xfrm>
            <a:off x="4114800" y="4267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66571" name="Text Box 11"/>
          <p:cNvSpPr txBox="1">
            <a:spLocks noChangeArrowheads="1"/>
          </p:cNvSpPr>
          <p:nvPr/>
        </p:nvSpPr>
        <p:spPr bwMode="auto">
          <a:xfrm>
            <a:off x="5638800" y="34290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66572" name="Text Box 12"/>
          <p:cNvSpPr txBox="1">
            <a:spLocks noChangeArrowheads="1"/>
          </p:cNvSpPr>
          <p:nvPr/>
        </p:nvSpPr>
        <p:spPr bwMode="auto">
          <a:xfrm>
            <a:off x="6384925" y="2860675"/>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AC(Q)</a:t>
            </a:r>
          </a:p>
        </p:txBody>
      </p:sp>
      <p:sp>
        <p:nvSpPr>
          <p:cNvPr id="66573" name="Text Box 13"/>
          <p:cNvSpPr txBox="1">
            <a:spLocks noChangeArrowheads="1"/>
          </p:cNvSpPr>
          <p:nvPr/>
        </p:nvSpPr>
        <p:spPr bwMode="auto">
          <a:xfrm>
            <a:off x="1676400" y="2438400"/>
            <a:ext cx="164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SAC(Q,K</a:t>
            </a:r>
            <a:r>
              <a:rPr lang="en-GB" altLang="en-US" sz="2400" b="1" baseline="-25000">
                <a:latin typeface="Calibri" pitchFamily="34" charset="0"/>
              </a:rPr>
              <a:t>1</a:t>
            </a:r>
            <a:r>
              <a:rPr lang="en-GB" altLang="en-US" sz="2400" b="1">
                <a:latin typeface="Calibri" pitchFamily="34" charset="0"/>
              </a:rPr>
              <a:t>)</a:t>
            </a:r>
          </a:p>
        </p:txBody>
      </p:sp>
      <p:sp>
        <p:nvSpPr>
          <p:cNvPr id="66574" name="Line 14"/>
          <p:cNvSpPr>
            <a:spLocks noChangeShapeType="1"/>
          </p:cNvSpPr>
          <p:nvPr/>
        </p:nvSpPr>
        <p:spPr bwMode="auto">
          <a:xfrm>
            <a:off x="2286000" y="2819400"/>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75" name="Line 15"/>
          <p:cNvSpPr>
            <a:spLocks noChangeShapeType="1"/>
          </p:cNvSpPr>
          <p:nvPr/>
        </p:nvSpPr>
        <p:spPr bwMode="auto">
          <a:xfrm>
            <a:off x="3429000" y="4572000"/>
            <a:ext cx="0" cy="1219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6" name="Line 16"/>
          <p:cNvSpPr>
            <a:spLocks noChangeShapeType="1"/>
          </p:cNvSpPr>
          <p:nvPr/>
        </p:nvSpPr>
        <p:spPr bwMode="auto">
          <a:xfrm>
            <a:off x="4267200" y="4724400"/>
            <a:ext cx="0" cy="1066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7" name="Line 17"/>
          <p:cNvSpPr>
            <a:spLocks noChangeShapeType="1"/>
          </p:cNvSpPr>
          <p:nvPr/>
        </p:nvSpPr>
        <p:spPr bwMode="auto">
          <a:xfrm>
            <a:off x="5867400" y="3886200"/>
            <a:ext cx="0" cy="1905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8" name="Text Box 18"/>
          <p:cNvSpPr txBox="1">
            <a:spLocks noChangeArrowheads="1"/>
          </p:cNvSpPr>
          <p:nvPr/>
        </p:nvSpPr>
        <p:spPr bwMode="auto">
          <a:xfrm>
            <a:off x="3276600" y="5791200"/>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r>
              <a:rPr lang="en-GB" altLang="en-US" sz="2400" b="1">
                <a:latin typeface="Calibri" pitchFamily="34" charset="0"/>
              </a:rPr>
              <a:t>      Q</a:t>
            </a:r>
            <a:r>
              <a:rPr lang="en-GB" altLang="en-US" sz="2400" b="1" baseline="-25000">
                <a:latin typeface="Calibri" pitchFamily="34" charset="0"/>
              </a:rPr>
              <a:t>2</a:t>
            </a:r>
            <a:r>
              <a:rPr lang="en-GB" altLang="en-US" sz="2400" b="1">
                <a:latin typeface="Calibri" pitchFamily="34" charset="0"/>
              </a:rPr>
              <a:t>                 Q</a:t>
            </a:r>
            <a:r>
              <a:rPr lang="en-GB" altLang="en-US" sz="2400" b="1" baseline="-25000">
                <a:latin typeface="Calibri" pitchFamily="34" charset="0"/>
              </a:rPr>
              <a:t>3</a:t>
            </a:r>
            <a:endParaRPr lang="en-GB" altLang="en-US" sz="2400" b="1">
              <a:latin typeface="Calibri" pitchFamily="34" charset="0"/>
            </a:endParaRPr>
          </a:p>
        </p:txBody>
      </p:sp>
      <p:sp>
        <p:nvSpPr>
          <p:cNvPr id="481300" name="AutoShape 2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656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659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6580" name="Picture 22"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1" name="Picture 23"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2" name="Picture 24"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656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659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83" name="Text Box 26"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66584" name="Picture 27"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5" name="Line 28"/>
          <p:cNvSpPr>
            <a:spLocks noChangeShapeType="1"/>
          </p:cNvSpPr>
          <p:nvPr/>
        </p:nvSpPr>
        <p:spPr bwMode="auto">
          <a:xfrm flipH="1" flipV="1">
            <a:off x="1066800" y="1524000"/>
            <a:ext cx="9525" cy="426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86" name="Text Box 29"/>
          <p:cNvSpPr txBox="1">
            <a:spLocks noChangeArrowheads="1"/>
          </p:cNvSpPr>
          <p:nvPr/>
        </p:nvSpPr>
        <p:spPr bwMode="auto">
          <a:xfrm>
            <a:off x="1066800" y="1752600"/>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per unit</a:t>
            </a:r>
          </a:p>
        </p:txBody>
      </p:sp>
      <p:sp>
        <p:nvSpPr>
          <p:cNvPr id="66587" name="Text Box 30"/>
          <p:cNvSpPr txBox="1">
            <a:spLocks noChangeArrowheads="1"/>
          </p:cNvSpPr>
          <p:nvPr/>
        </p:nvSpPr>
        <p:spPr bwMode="auto">
          <a:xfrm>
            <a:off x="6556375" y="5778500"/>
            <a:ext cx="183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481311" name="AutoShape 3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Long Run Average Cost Function</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66589" name="WordArt 32"/>
          <p:cNvSpPr>
            <a:spLocks noChangeArrowheads="1" noChangeShapeType="1" noTextEdit="1"/>
          </p:cNvSpPr>
          <p:nvPr/>
        </p:nvSpPr>
        <p:spPr bwMode="auto">
          <a:xfrm>
            <a:off x="2438400" y="1219200"/>
            <a:ext cx="404812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As an Envelope Curve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0A2024C-0F38-4890-BE86-571375F5EC60}" type="slidenum">
              <a:rPr lang="en-US" altLang="en-US">
                <a:solidFill>
                  <a:srgbClr val="898989"/>
                </a:solidFill>
                <a:latin typeface="Calibri" pitchFamily="34" charset="0"/>
              </a:rPr>
              <a:pPr eaLnBrk="1" hangingPunct="1"/>
              <a:t>67</a:t>
            </a:fld>
            <a:endParaRPr lang="en-US" altLang="en-US">
              <a:solidFill>
                <a:srgbClr val="898989"/>
              </a:solidFill>
              <a:latin typeface="Calibri" pitchFamily="34" charset="0"/>
            </a:endParaRPr>
          </a:p>
        </p:txBody>
      </p:sp>
      <p:sp>
        <p:nvSpPr>
          <p:cNvPr id="67589" name="Line 2"/>
          <p:cNvSpPr>
            <a:spLocks noChangeShapeType="1"/>
          </p:cNvSpPr>
          <p:nvPr/>
        </p:nvSpPr>
        <p:spPr bwMode="auto">
          <a:xfrm>
            <a:off x="1066800" y="5791200"/>
            <a:ext cx="6705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590" name="Text Box 6"/>
          <p:cNvSpPr txBox="1">
            <a:spLocks noChangeArrowheads="1"/>
          </p:cNvSpPr>
          <p:nvPr/>
        </p:nvSpPr>
        <p:spPr bwMode="auto">
          <a:xfrm>
            <a:off x="762000"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67591" name="Arc 7"/>
          <p:cNvSpPr>
            <a:spLocks/>
          </p:cNvSpPr>
          <p:nvPr/>
        </p:nvSpPr>
        <p:spPr bwMode="auto">
          <a:xfrm>
            <a:off x="2128838" y="2362200"/>
            <a:ext cx="4217987" cy="2363788"/>
          </a:xfrm>
          <a:custGeom>
            <a:avLst/>
            <a:gdLst>
              <a:gd name="T0" fmla="*/ 2147483647 w 41901"/>
              <a:gd name="T1" fmla="*/ 2147483647 h 21600"/>
              <a:gd name="T2" fmla="*/ 0 w 41901"/>
              <a:gd name="T3" fmla="*/ 2147483647 h 21600"/>
              <a:gd name="T4" fmla="*/ 2147483647 w 41901"/>
              <a:gd name="T5" fmla="*/ 0 h 21600"/>
              <a:gd name="T6" fmla="*/ 0 60000 65536"/>
              <a:gd name="T7" fmla="*/ 0 60000 65536"/>
              <a:gd name="T8" fmla="*/ 0 60000 65536"/>
              <a:gd name="T9" fmla="*/ 0 w 41901"/>
              <a:gd name="T10" fmla="*/ 0 h 21600"/>
              <a:gd name="T11" fmla="*/ 41901 w 41901"/>
              <a:gd name="T12" fmla="*/ 21600 h 21600"/>
            </a:gdLst>
            <a:ahLst/>
            <a:cxnLst>
              <a:cxn ang="T6">
                <a:pos x="T0" y="T1"/>
              </a:cxn>
              <a:cxn ang="T7">
                <a:pos x="T2" y="T3"/>
              </a:cxn>
              <a:cxn ang="T8">
                <a:pos x="T4" y="T5"/>
              </a:cxn>
            </a:cxnLst>
            <a:rect l="T9" t="T10" r="T11" b="T12"/>
            <a:pathLst>
              <a:path w="41901" h="21600" fill="none" extrusionOk="0">
                <a:moveTo>
                  <a:pt x="41901" y="4817"/>
                </a:moveTo>
                <a:cubicBezTo>
                  <a:pt x="39654" y="14636"/>
                  <a:pt x="30918" y="21599"/>
                  <a:pt x="20845" y="21600"/>
                </a:cubicBezTo>
                <a:cubicBezTo>
                  <a:pt x="11096" y="21600"/>
                  <a:pt x="2556" y="15070"/>
                  <a:pt x="0" y="5662"/>
                </a:cubicBezTo>
              </a:path>
              <a:path w="41901" h="21600" stroke="0" extrusionOk="0">
                <a:moveTo>
                  <a:pt x="41901" y="4817"/>
                </a:moveTo>
                <a:cubicBezTo>
                  <a:pt x="39654" y="14636"/>
                  <a:pt x="30918" y="21599"/>
                  <a:pt x="20845" y="21600"/>
                </a:cubicBezTo>
                <a:cubicBezTo>
                  <a:pt x="11096" y="21600"/>
                  <a:pt x="2556" y="15070"/>
                  <a:pt x="0" y="5662"/>
                </a:cubicBezTo>
                <a:lnTo>
                  <a:pt x="20845"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592" name="Arc 8"/>
          <p:cNvSpPr>
            <a:spLocks/>
          </p:cNvSpPr>
          <p:nvPr/>
        </p:nvSpPr>
        <p:spPr bwMode="auto">
          <a:xfrm>
            <a:off x="2743200" y="2438400"/>
            <a:ext cx="1758950" cy="2136775"/>
          </a:xfrm>
          <a:custGeom>
            <a:avLst/>
            <a:gdLst>
              <a:gd name="T0" fmla="*/ 2147483647 w 41553"/>
              <a:gd name="T1" fmla="*/ 2147483647 h 21600"/>
              <a:gd name="T2" fmla="*/ 0 w 41553"/>
              <a:gd name="T3" fmla="*/ 2147483647 h 21600"/>
              <a:gd name="T4" fmla="*/ 2147483647 w 41553"/>
              <a:gd name="T5" fmla="*/ 0 h 21600"/>
              <a:gd name="T6" fmla="*/ 0 60000 65536"/>
              <a:gd name="T7" fmla="*/ 0 60000 65536"/>
              <a:gd name="T8" fmla="*/ 0 60000 65536"/>
              <a:gd name="T9" fmla="*/ 0 w 41553"/>
              <a:gd name="T10" fmla="*/ 0 h 21600"/>
              <a:gd name="T11" fmla="*/ 41553 w 41553"/>
              <a:gd name="T12" fmla="*/ 21600 h 21600"/>
            </a:gdLst>
            <a:ahLst/>
            <a:cxnLst>
              <a:cxn ang="T6">
                <a:pos x="T0" y="T1"/>
              </a:cxn>
              <a:cxn ang="T7">
                <a:pos x="T2" y="T3"/>
              </a:cxn>
              <a:cxn ang="T8">
                <a:pos x="T4" y="T5"/>
              </a:cxn>
            </a:cxnLst>
            <a:rect l="T9" t="T10" r="T11" b="T12"/>
            <a:pathLst>
              <a:path w="41553" h="21600" fill="none" extrusionOk="0">
                <a:moveTo>
                  <a:pt x="41553" y="7176"/>
                </a:moveTo>
                <a:cubicBezTo>
                  <a:pt x="38508" y="15818"/>
                  <a:pt x="30343" y="21599"/>
                  <a:pt x="21180" y="21600"/>
                </a:cubicBezTo>
                <a:cubicBezTo>
                  <a:pt x="10885" y="21600"/>
                  <a:pt x="2021" y="14334"/>
                  <a:pt x="0" y="4239"/>
                </a:cubicBezTo>
              </a:path>
              <a:path w="41553" h="21600" stroke="0" extrusionOk="0">
                <a:moveTo>
                  <a:pt x="41553" y="7176"/>
                </a:moveTo>
                <a:cubicBezTo>
                  <a:pt x="38508" y="15818"/>
                  <a:pt x="30343" y="21599"/>
                  <a:pt x="21180" y="21600"/>
                </a:cubicBezTo>
                <a:cubicBezTo>
                  <a:pt x="10885" y="21600"/>
                  <a:pt x="2021" y="14334"/>
                  <a:pt x="0" y="4239"/>
                </a:cubicBezTo>
                <a:lnTo>
                  <a:pt x="21180"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593" name="Arc 9"/>
          <p:cNvSpPr>
            <a:spLocks/>
          </p:cNvSpPr>
          <p:nvPr/>
        </p:nvSpPr>
        <p:spPr bwMode="auto">
          <a:xfrm>
            <a:off x="3429000" y="2514600"/>
            <a:ext cx="1717675" cy="2209800"/>
          </a:xfrm>
          <a:custGeom>
            <a:avLst/>
            <a:gdLst>
              <a:gd name="T0" fmla="*/ 2147483647 w 40571"/>
              <a:gd name="T1" fmla="*/ 2147483647 h 21600"/>
              <a:gd name="T2" fmla="*/ 0 w 40571"/>
              <a:gd name="T3" fmla="*/ 2147483647 h 21600"/>
              <a:gd name="T4" fmla="*/ 2147483647 w 40571"/>
              <a:gd name="T5" fmla="*/ 0 h 21600"/>
              <a:gd name="T6" fmla="*/ 0 60000 65536"/>
              <a:gd name="T7" fmla="*/ 0 60000 65536"/>
              <a:gd name="T8" fmla="*/ 0 60000 65536"/>
              <a:gd name="T9" fmla="*/ 0 w 40571"/>
              <a:gd name="T10" fmla="*/ 0 h 21600"/>
              <a:gd name="T11" fmla="*/ 40571 w 40571"/>
              <a:gd name="T12" fmla="*/ 21600 h 21600"/>
            </a:gdLst>
            <a:ahLst/>
            <a:cxnLst>
              <a:cxn ang="T6">
                <a:pos x="T0" y="T1"/>
              </a:cxn>
              <a:cxn ang="T7">
                <a:pos x="T2" y="T3"/>
              </a:cxn>
              <a:cxn ang="T8">
                <a:pos x="T4" y="T5"/>
              </a:cxn>
            </a:cxnLst>
            <a:rect l="T9" t="T10" r="T11" b="T12"/>
            <a:pathLst>
              <a:path w="40571" h="21600" fill="none" extrusionOk="0">
                <a:moveTo>
                  <a:pt x="40571" y="7079"/>
                </a:moveTo>
                <a:cubicBezTo>
                  <a:pt x="37555" y="15771"/>
                  <a:pt x="29364" y="21599"/>
                  <a:pt x="20164" y="21600"/>
                </a:cubicBezTo>
                <a:cubicBezTo>
                  <a:pt x="11222" y="21600"/>
                  <a:pt x="3206" y="16091"/>
                  <a:pt x="0" y="7744"/>
                </a:cubicBezTo>
              </a:path>
              <a:path w="40571" h="21600" stroke="0" extrusionOk="0">
                <a:moveTo>
                  <a:pt x="40571" y="7079"/>
                </a:moveTo>
                <a:cubicBezTo>
                  <a:pt x="37555" y="15771"/>
                  <a:pt x="29364" y="21599"/>
                  <a:pt x="20164" y="21600"/>
                </a:cubicBezTo>
                <a:cubicBezTo>
                  <a:pt x="11222" y="21600"/>
                  <a:pt x="3206" y="16091"/>
                  <a:pt x="0" y="7744"/>
                </a:cubicBezTo>
                <a:lnTo>
                  <a:pt x="20164"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594" name="Text Box 10"/>
          <p:cNvSpPr txBox="1">
            <a:spLocks noChangeArrowheads="1"/>
          </p:cNvSpPr>
          <p:nvPr/>
        </p:nvSpPr>
        <p:spPr bwMode="auto">
          <a:xfrm>
            <a:off x="3276600" y="41148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67595" name="Text Box 11"/>
          <p:cNvSpPr txBox="1">
            <a:spLocks noChangeArrowheads="1"/>
          </p:cNvSpPr>
          <p:nvPr/>
        </p:nvSpPr>
        <p:spPr bwMode="auto">
          <a:xfrm>
            <a:off x="4114800" y="4267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67596" name="Text Box 12"/>
          <p:cNvSpPr txBox="1">
            <a:spLocks noChangeArrowheads="1"/>
          </p:cNvSpPr>
          <p:nvPr/>
        </p:nvSpPr>
        <p:spPr bwMode="auto">
          <a:xfrm>
            <a:off x="5638800" y="34290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67597" name="Text Box 13"/>
          <p:cNvSpPr txBox="1">
            <a:spLocks noChangeArrowheads="1"/>
          </p:cNvSpPr>
          <p:nvPr/>
        </p:nvSpPr>
        <p:spPr bwMode="auto">
          <a:xfrm>
            <a:off x="6384925" y="2860675"/>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AC(Q)</a:t>
            </a:r>
          </a:p>
        </p:txBody>
      </p:sp>
      <p:sp>
        <p:nvSpPr>
          <p:cNvPr id="67598" name="Text Box 14"/>
          <p:cNvSpPr txBox="1">
            <a:spLocks noChangeArrowheads="1"/>
          </p:cNvSpPr>
          <p:nvPr/>
        </p:nvSpPr>
        <p:spPr bwMode="auto">
          <a:xfrm>
            <a:off x="1676400" y="2438400"/>
            <a:ext cx="164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SAC(Q,K</a:t>
            </a:r>
            <a:r>
              <a:rPr lang="en-GB" altLang="en-US" sz="2400" b="1" baseline="-25000">
                <a:latin typeface="Calibri" pitchFamily="34" charset="0"/>
              </a:rPr>
              <a:t>1</a:t>
            </a:r>
            <a:r>
              <a:rPr lang="en-GB" altLang="en-US" sz="2400" b="1">
                <a:latin typeface="Calibri" pitchFamily="34" charset="0"/>
              </a:rPr>
              <a:t>)</a:t>
            </a:r>
          </a:p>
        </p:txBody>
      </p:sp>
      <p:sp>
        <p:nvSpPr>
          <p:cNvPr id="67599" name="Text Box 15"/>
          <p:cNvSpPr txBox="1">
            <a:spLocks noChangeArrowheads="1"/>
          </p:cNvSpPr>
          <p:nvPr/>
        </p:nvSpPr>
        <p:spPr bwMode="auto">
          <a:xfrm>
            <a:off x="2895600" y="2895600"/>
            <a:ext cx="164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SAC(Q,K</a:t>
            </a:r>
            <a:r>
              <a:rPr lang="en-GB" altLang="en-US" sz="2400" b="1" baseline="-25000">
                <a:latin typeface="Calibri" pitchFamily="34" charset="0"/>
              </a:rPr>
              <a:t>2</a:t>
            </a:r>
            <a:r>
              <a:rPr lang="en-GB" altLang="en-US" sz="2400" b="1">
                <a:latin typeface="Calibri" pitchFamily="34" charset="0"/>
              </a:rPr>
              <a:t>)</a:t>
            </a:r>
          </a:p>
        </p:txBody>
      </p:sp>
      <p:sp>
        <p:nvSpPr>
          <p:cNvPr id="67600" name="Line 16"/>
          <p:cNvSpPr>
            <a:spLocks noChangeShapeType="1"/>
          </p:cNvSpPr>
          <p:nvPr/>
        </p:nvSpPr>
        <p:spPr bwMode="auto">
          <a:xfrm>
            <a:off x="2286000" y="2819400"/>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1" name="Line 17"/>
          <p:cNvSpPr>
            <a:spLocks noChangeShapeType="1"/>
          </p:cNvSpPr>
          <p:nvPr/>
        </p:nvSpPr>
        <p:spPr bwMode="auto">
          <a:xfrm flipH="1">
            <a:off x="3505200" y="32766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2" name="Line 18"/>
          <p:cNvSpPr>
            <a:spLocks noChangeShapeType="1"/>
          </p:cNvSpPr>
          <p:nvPr/>
        </p:nvSpPr>
        <p:spPr bwMode="auto">
          <a:xfrm>
            <a:off x="3429000" y="4572000"/>
            <a:ext cx="0" cy="1219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603" name="Line 19"/>
          <p:cNvSpPr>
            <a:spLocks noChangeShapeType="1"/>
          </p:cNvSpPr>
          <p:nvPr/>
        </p:nvSpPr>
        <p:spPr bwMode="auto">
          <a:xfrm>
            <a:off x="4267200" y="4724400"/>
            <a:ext cx="0" cy="1066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604" name="Line 20"/>
          <p:cNvSpPr>
            <a:spLocks noChangeShapeType="1"/>
          </p:cNvSpPr>
          <p:nvPr/>
        </p:nvSpPr>
        <p:spPr bwMode="auto">
          <a:xfrm>
            <a:off x="5867400" y="3886200"/>
            <a:ext cx="0" cy="1905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605" name="Text Box 21"/>
          <p:cNvSpPr txBox="1">
            <a:spLocks noChangeArrowheads="1"/>
          </p:cNvSpPr>
          <p:nvPr/>
        </p:nvSpPr>
        <p:spPr bwMode="auto">
          <a:xfrm>
            <a:off x="3276600" y="5791200"/>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r>
              <a:rPr lang="en-GB" altLang="en-US" sz="2400" b="1">
                <a:latin typeface="Calibri" pitchFamily="34" charset="0"/>
              </a:rPr>
              <a:t>      Q</a:t>
            </a:r>
            <a:r>
              <a:rPr lang="en-GB" altLang="en-US" sz="2400" b="1" baseline="-25000">
                <a:latin typeface="Calibri" pitchFamily="34" charset="0"/>
              </a:rPr>
              <a:t>2</a:t>
            </a:r>
            <a:r>
              <a:rPr lang="en-GB" altLang="en-US" sz="2400" b="1">
                <a:latin typeface="Calibri" pitchFamily="34" charset="0"/>
              </a:rPr>
              <a:t>                 Q</a:t>
            </a:r>
            <a:r>
              <a:rPr lang="en-GB" altLang="en-US" sz="2400" b="1" baseline="-25000">
                <a:latin typeface="Calibri" pitchFamily="34" charset="0"/>
              </a:rPr>
              <a:t>3</a:t>
            </a:r>
            <a:endParaRPr lang="en-GB" altLang="en-US" sz="2400" b="1">
              <a:latin typeface="Calibri" pitchFamily="34" charset="0"/>
            </a:endParaRPr>
          </a:p>
        </p:txBody>
      </p:sp>
      <p:sp>
        <p:nvSpPr>
          <p:cNvPr id="482327" name="AutoShape 2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758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762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7607" name="Picture 2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8" name="Picture 2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9" name="Picture 2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758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762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10" name="Text Box 29"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67611" name="Picture 3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12" name="Line 31"/>
          <p:cNvSpPr>
            <a:spLocks noChangeShapeType="1"/>
          </p:cNvSpPr>
          <p:nvPr/>
        </p:nvSpPr>
        <p:spPr bwMode="auto">
          <a:xfrm flipH="1" flipV="1">
            <a:off x="1066800" y="1524000"/>
            <a:ext cx="9525" cy="426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13" name="Text Box 32"/>
          <p:cNvSpPr txBox="1">
            <a:spLocks noChangeArrowheads="1"/>
          </p:cNvSpPr>
          <p:nvPr/>
        </p:nvSpPr>
        <p:spPr bwMode="auto">
          <a:xfrm>
            <a:off x="1066800" y="1752600"/>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per unit</a:t>
            </a:r>
          </a:p>
        </p:txBody>
      </p:sp>
      <p:sp>
        <p:nvSpPr>
          <p:cNvPr id="67614" name="Text Box 33"/>
          <p:cNvSpPr txBox="1">
            <a:spLocks noChangeArrowheads="1"/>
          </p:cNvSpPr>
          <p:nvPr/>
        </p:nvSpPr>
        <p:spPr bwMode="auto">
          <a:xfrm>
            <a:off x="6556375" y="5778500"/>
            <a:ext cx="183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482338" name="AutoShape 3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Long Run Average Cost Function</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67616" name="WordArt 35"/>
          <p:cNvSpPr>
            <a:spLocks noChangeArrowheads="1" noChangeShapeType="1" noTextEdit="1"/>
          </p:cNvSpPr>
          <p:nvPr/>
        </p:nvSpPr>
        <p:spPr bwMode="auto">
          <a:xfrm>
            <a:off x="2438400" y="1219200"/>
            <a:ext cx="404812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As an Envelope Curve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3D8CE7-D2B7-4C59-B04B-523A42B1A01E}" type="slidenum">
              <a:rPr lang="en-US" altLang="en-US">
                <a:solidFill>
                  <a:srgbClr val="898989"/>
                </a:solidFill>
                <a:latin typeface="Calibri" pitchFamily="34" charset="0"/>
              </a:rPr>
              <a:pPr eaLnBrk="1" hangingPunct="1"/>
              <a:t>68</a:t>
            </a:fld>
            <a:endParaRPr lang="en-US" altLang="en-US">
              <a:solidFill>
                <a:srgbClr val="898989"/>
              </a:solidFill>
              <a:latin typeface="Calibri" pitchFamily="34" charset="0"/>
            </a:endParaRPr>
          </a:p>
        </p:txBody>
      </p:sp>
      <p:sp>
        <p:nvSpPr>
          <p:cNvPr id="68613" name="Line 2"/>
          <p:cNvSpPr>
            <a:spLocks noChangeShapeType="1"/>
          </p:cNvSpPr>
          <p:nvPr/>
        </p:nvSpPr>
        <p:spPr bwMode="auto">
          <a:xfrm>
            <a:off x="1066800" y="5791200"/>
            <a:ext cx="6705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14" name="Text Box 6"/>
          <p:cNvSpPr txBox="1">
            <a:spLocks noChangeArrowheads="1"/>
          </p:cNvSpPr>
          <p:nvPr/>
        </p:nvSpPr>
        <p:spPr bwMode="auto">
          <a:xfrm>
            <a:off x="762000"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68615" name="Arc 7"/>
          <p:cNvSpPr>
            <a:spLocks/>
          </p:cNvSpPr>
          <p:nvPr/>
        </p:nvSpPr>
        <p:spPr bwMode="auto">
          <a:xfrm>
            <a:off x="2128838" y="2362200"/>
            <a:ext cx="4217987" cy="2363788"/>
          </a:xfrm>
          <a:custGeom>
            <a:avLst/>
            <a:gdLst>
              <a:gd name="T0" fmla="*/ 2147483647 w 41901"/>
              <a:gd name="T1" fmla="*/ 2147483647 h 21600"/>
              <a:gd name="T2" fmla="*/ 0 w 41901"/>
              <a:gd name="T3" fmla="*/ 2147483647 h 21600"/>
              <a:gd name="T4" fmla="*/ 2147483647 w 41901"/>
              <a:gd name="T5" fmla="*/ 0 h 21600"/>
              <a:gd name="T6" fmla="*/ 0 60000 65536"/>
              <a:gd name="T7" fmla="*/ 0 60000 65536"/>
              <a:gd name="T8" fmla="*/ 0 60000 65536"/>
              <a:gd name="T9" fmla="*/ 0 w 41901"/>
              <a:gd name="T10" fmla="*/ 0 h 21600"/>
              <a:gd name="T11" fmla="*/ 41901 w 41901"/>
              <a:gd name="T12" fmla="*/ 21600 h 21600"/>
            </a:gdLst>
            <a:ahLst/>
            <a:cxnLst>
              <a:cxn ang="T6">
                <a:pos x="T0" y="T1"/>
              </a:cxn>
              <a:cxn ang="T7">
                <a:pos x="T2" y="T3"/>
              </a:cxn>
              <a:cxn ang="T8">
                <a:pos x="T4" y="T5"/>
              </a:cxn>
            </a:cxnLst>
            <a:rect l="T9" t="T10" r="T11" b="T12"/>
            <a:pathLst>
              <a:path w="41901" h="21600" fill="none" extrusionOk="0">
                <a:moveTo>
                  <a:pt x="41901" y="4817"/>
                </a:moveTo>
                <a:cubicBezTo>
                  <a:pt x="39654" y="14636"/>
                  <a:pt x="30918" y="21599"/>
                  <a:pt x="20845" y="21600"/>
                </a:cubicBezTo>
                <a:cubicBezTo>
                  <a:pt x="11096" y="21600"/>
                  <a:pt x="2556" y="15070"/>
                  <a:pt x="0" y="5662"/>
                </a:cubicBezTo>
              </a:path>
              <a:path w="41901" h="21600" stroke="0" extrusionOk="0">
                <a:moveTo>
                  <a:pt x="41901" y="4817"/>
                </a:moveTo>
                <a:cubicBezTo>
                  <a:pt x="39654" y="14636"/>
                  <a:pt x="30918" y="21599"/>
                  <a:pt x="20845" y="21600"/>
                </a:cubicBezTo>
                <a:cubicBezTo>
                  <a:pt x="11096" y="21600"/>
                  <a:pt x="2556" y="15070"/>
                  <a:pt x="0" y="5662"/>
                </a:cubicBezTo>
                <a:lnTo>
                  <a:pt x="20845"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16" name="Arc 8"/>
          <p:cNvSpPr>
            <a:spLocks/>
          </p:cNvSpPr>
          <p:nvPr/>
        </p:nvSpPr>
        <p:spPr bwMode="auto">
          <a:xfrm>
            <a:off x="2743200" y="2438400"/>
            <a:ext cx="1758950" cy="2136775"/>
          </a:xfrm>
          <a:custGeom>
            <a:avLst/>
            <a:gdLst>
              <a:gd name="T0" fmla="*/ 2147483647 w 41553"/>
              <a:gd name="T1" fmla="*/ 2147483647 h 21600"/>
              <a:gd name="T2" fmla="*/ 0 w 41553"/>
              <a:gd name="T3" fmla="*/ 2147483647 h 21600"/>
              <a:gd name="T4" fmla="*/ 2147483647 w 41553"/>
              <a:gd name="T5" fmla="*/ 0 h 21600"/>
              <a:gd name="T6" fmla="*/ 0 60000 65536"/>
              <a:gd name="T7" fmla="*/ 0 60000 65536"/>
              <a:gd name="T8" fmla="*/ 0 60000 65536"/>
              <a:gd name="T9" fmla="*/ 0 w 41553"/>
              <a:gd name="T10" fmla="*/ 0 h 21600"/>
              <a:gd name="T11" fmla="*/ 41553 w 41553"/>
              <a:gd name="T12" fmla="*/ 21600 h 21600"/>
            </a:gdLst>
            <a:ahLst/>
            <a:cxnLst>
              <a:cxn ang="T6">
                <a:pos x="T0" y="T1"/>
              </a:cxn>
              <a:cxn ang="T7">
                <a:pos x="T2" y="T3"/>
              </a:cxn>
              <a:cxn ang="T8">
                <a:pos x="T4" y="T5"/>
              </a:cxn>
            </a:cxnLst>
            <a:rect l="T9" t="T10" r="T11" b="T12"/>
            <a:pathLst>
              <a:path w="41553" h="21600" fill="none" extrusionOk="0">
                <a:moveTo>
                  <a:pt x="41553" y="7176"/>
                </a:moveTo>
                <a:cubicBezTo>
                  <a:pt x="38508" y="15818"/>
                  <a:pt x="30343" y="21599"/>
                  <a:pt x="21180" y="21600"/>
                </a:cubicBezTo>
                <a:cubicBezTo>
                  <a:pt x="10885" y="21600"/>
                  <a:pt x="2021" y="14334"/>
                  <a:pt x="0" y="4239"/>
                </a:cubicBezTo>
              </a:path>
              <a:path w="41553" h="21600" stroke="0" extrusionOk="0">
                <a:moveTo>
                  <a:pt x="41553" y="7176"/>
                </a:moveTo>
                <a:cubicBezTo>
                  <a:pt x="38508" y="15818"/>
                  <a:pt x="30343" y="21599"/>
                  <a:pt x="21180" y="21600"/>
                </a:cubicBezTo>
                <a:cubicBezTo>
                  <a:pt x="10885" y="21600"/>
                  <a:pt x="2021" y="14334"/>
                  <a:pt x="0" y="4239"/>
                </a:cubicBezTo>
                <a:lnTo>
                  <a:pt x="21180"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17" name="Arc 9"/>
          <p:cNvSpPr>
            <a:spLocks/>
          </p:cNvSpPr>
          <p:nvPr/>
        </p:nvSpPr>
        <p:spPr bwMode="auto">
          <a:xfrm>
            <a:off x="3429000" y="2514600"/>
            <a:ext cx="1717675" cy="2209800"/>
          </a:xfrm>
          <a:custGeom>
            <a:avLst/>
            <a:gdLst>
              <a:gd name="T0" fmla="*/ 2147483647 w 40571"/>
              <a:gd name="T1" fmla="*/ 2147483647 h 21600"/>
              <a:gd name="T2" fmla="*/ 0 w 40571"/>
              <a:gd name="T3" fmla="*/ 2147483647 h 21600"/>
              <a:gd name="T4" fmla="*/ 2147483647 w 40571"/>
              <a:gd name="T5" fmla="*/ 0 h 21600"/>
              <a:gd name="T6" fmla="*/ 0 60000 65536"/>
              <a:gd name="T7" fmla="*/ 0 60000 65536"/>
              <a:gd name="T8" fmla="*/ 0 60000 65536"/>
              <a:gd name="T9" fmla="*/ 0 w 40571"/>
              <a:gd name="T10" fmla="*/ 0 h 21600"/>
              <a:gd name="T11" fmla="*/ 40571 w 40571"/>
              <a:gd name="T12" fmla="*/ 21600 h 21600"/>
            </a:gdLst>
            <a:ahLst/>
            <a:cxnLst>
              <a:cxn ang="T6">
                <a:pos x="T0" y="T1"/>
              </a:cxn>
              <a:cxn ang="T7">
                <a:pos x="T2" y="T3"/>
              </a:cxn>
              <a:cxn ang="T8">
                <a:pos x="T4" y="T5"/>
              </a:cxn>
            </a:cxnLst>
            <a:rect l="T9" t="T10" r="T11" b="T12"/>
            <a:pathLst>
              <a:path w="40571" h="21600" fill="none" extrusionOk="0">
                <a:moveTo>
                  <a:pt x="40571" y="7079"/>
                </a:moveTo>
                <a:cubicBezTo>
                  <a:pt x="37555" y="15771"/>
                  <a:pt x="29364" y="21599"/>
                  <a:pt x="20164" y="21600"/>
                </a:cubicBezTo>
                <a:cubicBezTo>
                  <a:pt x="11222" y="21600"/>
                  <a:pt x="3206" y="16091"/>
                  <a:pt x="0" y="7744"/>
                </a:cubicBezTo>
              </a:path>
              <a:path w="40571" h="21600" stroke="0" extrusionOk="0">
                <a:moveTo>
                  <a:pt x="40571" y="7079"/>
                </a:moveTo>
                <a:cubicBezTo>
                  <a:pt x="37555" y="15771"/>
                  <a:pt x="29364" y="21599"/>
                  <a:pt x="20164" y="21600"/>
                </a:cubicBezTo>
                <a:cubicBezTo>
                  <a:pt x="11222" y="21600"/>
                  <a:pt x="3206" y="16091"/>
                  <a:pt x="0" y="7744"/>
                </a:cubicBezTo>
                <a:lnTo>
                  <a:pt x="20164"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18" name="Arc 10"/>
          <p:cNvSpPr>
            <a:spLocks/>
          </p:cNvSpPr>
          <p:nvPr/>
        </p:nvSpPr>
        <p:spPr bwMode="auto">
          <a:xfrm>
            <a:off x="4572000" y="1905000"/>
            <a:ext cx="1758950" cy="2206625"/>
          </a:xfrm>
          <a:custGeom>
            <a:avLst/>
            <a:gdLst>
              <a:gd name="T0" fmla="*/ 2147483647 w 41567"/>
              <a:gd name="T1" fmla="*/ 2147483647 h 21600"/>
              <a:gd name="T2" fmla="*/ 0 w 41567"/>
              <a:gd name="T3" fmla="*/ 2147483647 h 21600"/>
              <a:gd name="T4" fmla="*/ 2147483647 w 41567"/>
              <a:gd name="T5" fmla="*/ 0 h 21600"/>
              <a:gd name="T6" fmla="*/ 0 60000 65536"/>
              <a:gd name="T7" fmla="*/ 0 60000 65536"/>
              <a:gd name="T8" fmla="*/ 0 60000 65536"/>
              <a:gd name="T9" fmla="*/ 0 w 41567"/>
              <a:gd name="T10" fmla="*/ 0 h 21600"/>
              <a:gd name="T11" fmla="*/ 41567 w 41567"/>
              <a:gd name="T12" fmla="*/ 21600 h 21600"/>
            </a:gdLst>
            <a:ahLst/>
            <a:cxnLst>
              <a:cxn ang="T6">
                <a:pos x="T0" y="T1"/>
              </a:cxn>
              <a:cxn ang="T7">
                <a:pos x="T2" y="T3"/>
              </a:cxn>
              <a:cxn ang="T8">
                <a:pos x="T4" y="T5"/>
              </a:cxn>
            </a:cxnLst>
            <a:rect l="T9" t="T10" r="T11" b="T12"/>
            <a:pathLst>
              <a:path w="41567" h="21600" fill="none" extrusionOk="0">
                <a:moveTo>
                  <a:pt x="41567" y="5635"/>
                </a:moveTo>
                <a:cubicBezTo>
                  <a:pt x="39021" y="15056"/>
                  <a:pt x="30474" y="21599"/>
                  <a:pt x="20715" y="21600"/>
                </a:cubicBezTo>
                <a:cubicBezTo>
                  <a:pt x="11142" y="21600"/>
                  <a:pt x="2711" y="15299"/>
                  <a:pt x="-1" y="6118"/>
                </a:cubicBezTo>
              </a:path>
              <a:path w="41567" h="21600" stroke="0" extrusionOk="0">
                <a:moveTo>
                  <a:pt x="41567" y="5635"/>
                </a:moveTo>
                <a:cubicBezTo>
                  <a:pt x="39021" y="15056"/>
                  <a:pt x="30474" y="21599"/>
                  <a:pt x="20715" y="21600"/>
                </a:cubicBezTo>
                <a:cubicBezTo>
                  <a:pt x="11142" y="21600"/>
                  <a:pt x="2711" y="15299"/>
                  <a:pt x="-1" y="6118"/>
                </a:cubicBezTo>
                <a:lnTo>
                  <a:pt x="20715"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19" name="Text Box 11"/>
          <p:cNvSpPr txBox="1">
            <a:spLocks noChangeArrowheads="1"/>
          </p:cNvSpPr>
          <p:nvPr/>
        </p:nvSpPr>
        <p:spPr bwMode="auto">
          <a:xfrm>
            <a:off x="3276600" y="41148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68620" name="Text Box 12"/>
          <p:cNvSpPr txBox="1">
            <a:spLocks noChangeArrowheads="1"/>
          </p:cNvSpPr>
          <p:nvPr/>
        </p:nvSpPr>
        <p:spPr bwMode="auto">
          <a:xfrm>
            <a:off x="4114800" y="4267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68621" name="Text Box 13"/>
          <p:cNvSpPr txBox="1">
            <a:spLocks noChangeArrowheads="1"/>
          </p:cNvSpPr>
          <p:nvPr/>
        </p:nvSpPr>
        <p:spPr bwMode="auto">
          <a:xfrm>
            <a:off x="5638800" y="34290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68622" name="Text Box 14"/>
          <p:cNvSpPr txBox="1">
            <a:spLocks noChangeArrowheads="1"/>
          </p:cNvSpPr>
          <p:nvPr/>
        </p:nvSpPr>
        <p:spPr bwMode="auto">
          <a:xfrm>
            <a:off x="6384925" y="2860675"/>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AC(Q)</a:t>
            </a:r>
          </a:p>
        </p:txBody>
      </p:sp>
      <p:sp>
        <p:nvSpPr>
          <p:cNvPr id="68623" name="Text Box 15"/>
          <p:cNvSpPr txBox="1">
            <a:spLocks noChangeArrowheads="1"/>
          </p:cNvSpPr>
          <p:nvPr/>
        </p:nvSpPr>
        <p:spPr bwMode="auto">
          <a:xfrm>
            <a:off x="1676400" y="2438400"/>
            <a:ext cx="164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SAC(Q,K</a:t>
            </a:r>
            <a:r>
              <a:rPr lang="en-GB" altLang="en-US" sz="2400" b="1" baseline="-25000">
                <a:latin typeface="Calibri" pitchFamily="34" charset="0"/>
              </a:rPr>
              <a:t>1</a:t>
            </a:r>
            <a:r>
              <a:rPr lang="en-GB" altLang="en-US" sz="2400" b="1">
                <a:latin typeface="Calibri" pitchFamily="34" charset="0"/>
              </a:rPr>
              <a:t>)</a:t>
            </a:r>
          </a:p>
        </p:txBody>
      </p:sp>
      <p:sp>
        <p:nvSpPr>
          <p:cNvPr id="68624" name="Text Box 16"/>
          <p:cNvSpPr txBox="1">
            <a:spLocks noChangeArrowheads="1"/>
          </p:cNvSpPr>
          <p:nvPr/>
        </p:nvSpPr>
        <p:spPr bwMode="auto">
          <a:xfrm>
            <a:off x="2895600" y="2895600"/>
            <a:ext cx="164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SAC(Q,K</a:t>
            </a:r>
            <a:r>
              <a:rPr lang="en-GB" altLang="en-US" sz="2400" b="1" baseline="-25000">
                <a:latin typeface="Calibri" pitchFamily="34" charset="0"/>
              </a:rPr>
              <a:t>2</a:t>
            </a:r>
            <a:r>
              <a:rPr lang="en-GB" altLang="en-US" sz="2400" b="1">
                <a:latin typeface="Calibri" pitchFamily="34" charset="0"/>
              </a:rPr>
              <a:t>)</a:t>
            </a:r>
          </a:p>
        </p:txBody>
      </p:sp>
      <p:sp>
        <p:nvSpPr>
          <p:cNvPr id="68625" name="Text Box 17"/>
          <p:cNvSpPr txBox="1">
            <a:spLocks noChangeArrowheads="1"/>
          </p:cNvSpPr>
          <p:nvPr/>
        </p:nvSpPr>
        <p:spPr bwMode="auto">
          <a:xfrm>
            <a:off x="6080125" y="2098675"/>
            <a:ext cx="164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SAC(Q,K</a:t>
            </a:r>
            <a:r>
              <a:rPr lang="en-GB" altLang="en-US" sz="2400" b="1" baseline="-25000">
                <a:latin typeface="Calibri" pitchFamily="34" charset="0"/>
              </a:rPr>
              <a:t>3</a:t>
            </a:r>
            <a:r>
              <a:rPr lang="en-GB" altLang="en-US" sz="2400" b="1">
                <a:latin typeface="Calibri" pitchFamily="34" charset="0"/>
              </a:rPr>
              <a:t>)</a:t>
            </a:r>
          </a:p>
        </p:txBody>
      </p:sp>
      <p:sp>
        <p:nvSpPr>
          <p:cNvPr id="68626" name="Line 18"/>
          <p:cNvSpPr>
            <a:spLocks noChangeShapeType="1"/>
          </p:cNvSpPr>
          <p:nvPr/>
        </p:nvSpPr>
        <p:spPr bwMode="auto">
          <a:xfrm>
            <a:off x="2286000" y="2819400"/>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7" name="Line 19"/>
          <p:cNvSpPr>
            <a:spLocks noChangeShapeType="1"/>
          </p:cNvSpPr>
          <p:nvPr/>
        </p:nvSpPr>
        <p:spPr bwMode="auto">
          <a:xfrm flipH="1">
            <a:off x="3505200" y="32766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8" name="Line 20"/>
          <p:cNvSpPr>
            <a:spLocks noChangeShapeType="1"/>
          </p:cNvSpPr>
          <p:nvPr/>
        </p:nvSpPr>
        <p:spPr bwMode="auto">
          <a:xfrm flipH="1">
            <a:off x="6400800" y="2438400"/>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9" name="Line 21"/>
          <p:cNvSpPr>
            <a:spLocks noChangeShapeType="1"/>
          </p:cNvSpPr>
          <p:nvPr/>
        </p:nvSpPr>
        <p:spPr bwMode="auto">
          <a:xfrm>
            <a:off x="3429000" y="4572000"/>
            <a:ext cx="0" cy="1219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30" name="Line 22"/>
          <p:cNvSpPr>
            <a:spLocks noChangeShapeType="1"/>
          </p:cNvSpPr>
          <p:nvPr/>
        </p:nvSpPr>
        <p:spPr bwMode="auto">
          <a:xfrm>
            <a:off x="4267200" y="4724400"/>
            <a:ext cx="0" cy="1066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31" name="Line 23"/>
          <p:cNvSpPr>
            <a:spLocks noChangeShapeType="1"/>
          </p:cNvSpPr>
          <p:nvPr/>
        </p:nvSpPr>
        <p:spPr bwMode="auto">
          <a:xfrm>
            <a:off x="5867400" y="3886200"/>
            <a:ext cx="0" cy="1905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32" name="Text Box 24"/>
          <p:cNvSpPr txBox="1">
            <a:spLocks noChangeArrowheads="1"/>
          </p:cNvSpPr>
          <p:nvPr/>
        </p:nvSpPr>
        <p:spPr bwMode="auto">
          <a:xfrm>
            <a:off x="3276600" y="5791200"/>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r>
              <a:rPr lang="en-GB" altLang="en-US" sz="2400" b="1">
                <a:latin typeface="Calibri" pitchFamily="34" charset="0"/>
              </a:rPr>
              <a:t>      Q</a:t>
            </a:r>
            <a:r>
              <a:rPr lang="en-GB" altLang="en-US" sz="2400" b="1" baseline="-25000">
                <a:latin typeface="Calibri" pitchFamily="34" charset="0"/>
              </a:rPr>
              <a:t>2</a:t>
            </a:r>
            <a:r>
              <a:rPr lang="en-GB" altLang="en-US" sz="2400" b="1">
                <a:latin typeface="Calibri" pitchFamily="34" charset="0"/>
              </a:rPr>
              <a:t>                 Q</a:t>
            </a:r>
            <a:r>
              <a:rPr lang="en-GB" altLang="en-US" sz="2400" b="1" baseline="-25000">
                <a:latin typeface="Calibri" pitchFamily="34" charset="0"/>
              </a:rPr>
              <a:t>3</a:t>
            </a:r>
            <a:endParaRPr lang="en-GB" altLang="en-US" sz="2400" b="1">
              <a:latin typeface="Calibri" pitchFamily="34" charset="0"/>
            </a:endParaRPr>
          </a:p>
        </p:txBody>
      </p:sp>
      <p:sp>
        <p:nvSpPr>
          <p:cNvPr id="483354" name="AutoShape 2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861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865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8634" name="Picture 2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5" name="Picture 2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6" name="Picture 3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861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865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37" name="Text Box 32"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68638" name="Picture 3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39" name="Line 34"/>
          <p:cNvSpPr>
            <a:spLocks noChangeShapeType="1"/>
          </p:cNvSpPr>
          <p:nvPr/>
        </p:nvSpPr>
        <p:spPr bwMode="auto">
          <a:xfrm flipH="1" flipV="1">
            <a:off x="1066800" y="1524000"/>
            <a:ext cx="9525" cy="426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0" name="Text Box 35"/>
          <p:cNvSpPr txBox="1">
            <a:spLocks noChangeArrowheads="1"/>
          </p:cNvSpPr>
          <p:nvPr/>
        </p:nvSpPr>
        <p:spPr bwMode="auto">
          <a:xfrm>
            <a:off x="1066800" y="1752600"/>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per unit</a:t>
            </a:r>
          </a:p>
        </p:txBody>
      </p:sp>
      <p:sp>
        <p:nvSpPr>
          <p:cNvPr id="68641" name="Text Box 36"/>
          <p:cNvSpPr txBox="1">
            <a:spLocks noChangeArrowheads="1"/>
          </p:cNvSpPr>
          <p:nvPr/>
        </p:nvSpPr>
        <p:spPr bwMode="auto">
          <a:xfrm>
            <a:off x="6556375" y="5778500"/>
            <a:ext cx="183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483365" name="AutoShape 37"/>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Long Run Average Cost Function</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68643" name="WordArt 38"/>
          <p:cNvSpPr>
            <a:spLocks noChangeArrowheads="1" noChangeShapeType="1" noTextEdit="1"/>
          </p:cNvSpPr>
          <p:nvPr/>
        </p:nvSpPr>
        <p:spPr bwMode="auto">
          <a:xfrm>
            <a:off x="2438400" y="1219200"/>
            <a:ext cx="404812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As an Envelope Curve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91D222-3B7E-4448-ACB8-503E1EBFFDDE}" type="slidenum">
              <a:rPr lang="en-US" altLang="en-US">
                <a:solidFill>
                  <a:srgbClr val="898989"/>
                </a:solidFill>
                <a:latin typeface="Calibri" pitchFamily="34" charset="0"/>
              </a:rPr>
              <a:pPr eaLnBrk="1" hangingPunct="1"/>
              <a:t>69</a:t>
            </a:fld>
            <a:endParaRPr lang="en-US" altLang="en-US">
              <a:solidFill>
                <a:srgbClr val="898989"/>
              </a:solidFill>
              <a:latin typeface="Calibri" pitchFamily="34" charset="0"/>
            </a:endParaRPr>
          </a:p>
        </p:txBody>
      </p:sp>
      <p:sp>
        <p:nvSpPr>
          <p:cNvPr id="484359" name="AutoShape 7"/>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963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965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9638" name="Picture 9"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10"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11"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963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965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1" name="Text Box 13"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69642" name="Picture 14"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4367" name="AutoShape 15"/>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Long Run Average Cost Function</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69644" name="WordArt 16"/>
          <p:cNvSpPr>
            <a:spLocks noChangeArrowheads="1" noChangeShapeType="1" noTextEdit="1"/>
          </p:cNvSpPr>
          <p:nvPr/>
        </p:nvSpPr>
        <p:spPr bwMode="auto">
          <a:xfrm>
            <a:off x="2438400" y="1219200"/>
            <a:ext cx="404812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As an Envelope Curve</a:t>
            </a:r>
          </a:p>
        </p:txBody>
      </p:sp>
      <p:sp>
        <p:nvSpPr>
          <p:cNvPr id="69645" name="Rectangle 17"/>
          <p:cNvSpPr>
            <a:spLocks noChangeArrowheads="1"/>
          </p:cNvSpPr>
          <p:nvPr/>
        </p:nvSpPr>
        <p:spPr bwMode="auto">
          <a:xfrm>
            <a:off x="762000" y="2362200"/>
            <a:ext cx="4191000" cy="14779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i="1">
                <a:latin typeface="Calibri" pitchFamily="34" charset="0"/>
              </a:rPr>
              <a:t>Example:</a:t>
            </a:r>
            <a:r>
              <a:rPr lang="en-US" altLang="en-US">
                <a:latin typeface="Calibri" pitchFamily="34" charset="0"/>
              </a:rPr>
              <a:t> Let Q = K</a:t>
            </a:r>
            <a:r>
              <a:rPr lang="en-US" altLang="en-US" baseline="30000">
                <a:latin typeface="Calibri" pitchFamily="34" charset="0"/>
              </a:rPr>
              <a:t>1/2</a:t>
            </a:r>
            <a:r>
              <a:rPr lang="en-US" altLang="en-US">
                <a:latin typeface="Calibri" pitchFamily="34" charset="0"/>
              </a:rPr>
              <a:t>L</a:t>
            </a:r>
            <a:r>
              <a:rPr lang="en-US" altLang="en-US" baseline="30000">
                <a:latin typeface="Calibri" pitchFamily="34" charset="0"/>
              </a:rPr>
              <a:t>1/4</a:t>
            </a:r>
            <a:r>
              <a:rPr lang="en-US" altLang="en-US">
                <a:latin typeface="Calibri" pitchFamily="34" charset="0"/>
              </a:rPr>
              <a:t>M</a:t>
            </a:r>
            <a:r>
              <a:rPr lang="en-US" altLang="en-US" baseline="30000">
                <a:latin typeface="Calibri" pitchFamily="34" charset="0"/>
              </a:rPr>
              <a:t>1/4</a:t>
            </a:r>
            <a:r>
              <a:rPr lang="en-US" altLang="en-US">
                <a:latin typeface="Calibri" pitchFamily="34" charset="0"/>
              </a:rPr>
              <a:t> and let </a:t>
            </a:r>
          </a:p>
          <a:p>
            <a:pPr algn="just" eaLnBrk="1" hangingPunct="1"/>
            <a:r>
              <a:rPr lang="en-US" altLang="en-US">
                <a:latin typeface="Calibri" pitchFamily="34" charset="0"/>
              </a:rPr>
              <a:t>w = 16, m = 1 and r = 2.  For this production function and these input prices, the long run input demand curves are:</a:t>
            </a:r>
          </a:p>
        </p:txBody>
      </p:sp>
      <p:sp>
        <p:nvSpPr>
          <p:cNvPr id="484370" name="Rectangle 18"/>
          <p:cNvSpPr>
            <a:spLocks noChangeArrowheads="1"/>
          </p:cNvSpPr>
          <p:nvPr/>
        </p:nvSpPr>
        <p:spPr bwMode="auto">
          <a:xfrm>
            <a:off x="2630488" y="4219575"/>
            <a:ext cx="4213225" cy="17399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Calibri" pitchFamily="34" charset="0"/>
              </a:rPr>
              <a:t>Therefore, the long run total cost curve is:</a:t>
            </a:r>
          </a:p>
          <a:p>
            <a:pPr eaLnBrk="1" hangingPunct="1"/>
            <a:r>
              <a:rPr lang="en-US" altLang="en-US">
                <a:latin typeface="Calibri" pitchFamily="34" charset="0"/>
              </a:rPr>
              <a:t>TC(Q) = 16(Q/8) + 1(2Q) + 2(2Q) = 8Q</a:t>
            </a:r>
          </a:p>
          <a:p>
            <a:pPr eaLnBrk="1" hangingPunct="1"/>
            <a:endParaRPr lang="en-US" altLang="en-US">
              <a:latin typeface="Calibri" pitchFamily="34" charset="0"/>
            </a:endParaRPr>
          </a:p>
          <a:p>
            <a:pPr eaLnBrk="1" hangingPunct="1"/>
            <a:endParaRPr lang="en-US" altLang="en-US">
              <a:latin typeface="Calibri" pitchFamily="34" charset="0"/>
            </a:endParaRPr>
          </a:p>
          <a:p>
            <a:pPr eaLnBrk="1" hangingPunct="1"/>
            <a:r>
              <a:rPr lang="en-US" altLang="en-US">
                <a:latin typeface="Calibri" pitchFamily="34" charset="0"/>
              </a:rPr>
              <a:t>The long run average cost curve is:</a:t>
            </a:r>
          </a:p>
          <a:p>
            <a:pPr eaLnBrk="1" hangingPunct="1"/>
            <a:r>
              <a:rPr lang="en-US" altLang="en-US">
                <a:latin typeface="Calibri" pitchFamily="34" charset="0"/>
              </a:rPr>
              <a:t>AC(Q) = TC(Q)/Q = 8Q/Q = 8</a:t>
            </a:r>
          </a:p>
        </p:txBody>
      </p:sp>
      <p:sp>
        <p:nvSpPr>
          <p:cNvPr id="69647" name="Rectangle 19"/>
          <p:cNvSpPr>
            <a:spLocks noChangeArrowheads="1"/>
          </p:cNvSpPr>
          <p:nvPr/>
        </p:nvSpPr>
        <p:spPr bwMode="auto">
          <a:xfrm>
            <a:off x="6324600" y="2438400"/>
            <a:ext cx="2514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2" eaLnBrk="1" hangingPunct="1"/>
            <a:r>
              <a:rPr lang="en-US" altLang="en-US">
                <a:latin typeface="Calibri" pitchFamily="34" charset="0"/>
              </a:rPr>
              <a:t>L*(Q) = Q/8</a:t>
            </a:r>
          </a:p>
          <a:p>
            <a:pPr lvl="2" eaLnBrk="1" hangingPunct="1"/>
            <a:r>
              <a:rPr lang="en-US" altLang="en-US">
                <a:latin typeface="Calibri" pitchFamily="34" charset="0"/>
              </a:rPr>
              <a:t>M*(Q) = 2Q</a:t>
            </a:r>
          </a:p>
          <a:p>
            <a:pPr lvl="2" eaLnBrk="1" hangingPunct="1"/>
            <a:r>
              <a:rPr lang="en-US" altLang="en-US">
                <a:latin typeface="Calibri" pitchFamily="34" charset="0"/>
              </a:rPr>
              <a:t>K*(Q) = 2Q</a:t>
            </a:r>
          </a:p>
        </p:txBody>
      </p:sp>
      <p:sp>
        <p:nvSpPr>
          <p:cNvPr id="484372" name="AutoShape 20"/>
          <p:cNvSpPr>
            <a:spLocks noChangeArrowheads="1"/>
          </p:cNvSpPr>
          <p:nvPr/>
        </p:nvSpPr>
        <p:spPr bwMode="auto">
          <a:xfrm>
            <a:off x="4953000" y="2743200"/>
            <a:ext cx="1676400" cy="457200"/>
          </a:xfrm>
          <a:prstGeom prst="rightArrow">
            <a:avLst>
              <a:gd name="adj1" fmla="val 50000"/>
              <a:gd name="adj2" fmla="val 91667"/>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6DE2774-1610-4186-8E1E-92103E711696}" type="slidenum">
              <a:rPr lang="en-US" altLang="en-US">
                <a:solidFill>
                  <a:srgbClr val="898989"/>
                </a:solidFill>
                <a:latin typeface="Calibri" pitchFamily="34" charset="0"/>
              </a:rPr>
              <a:pPr eaLnBrk="1" hangingPunct="1"/>
              <a:t>7</a:t>
            </a:fld>
            <a:endParaRPr lang="en-US" altLang="en-US">
              <a:solidFill>
                <a:srgbClr val="898989"/>
              </a:solidFill>
              <a:latin typeface="Calibri" pitchFamily="34" charset="0"/>
            </a:endParaRPr>
          </a:p>
        </p:txBody>
      </p:sp>
      <p:sp>
        <p:nvSpPr>
          <p:cNvPr id="6149" name="Line 2"/>
          <p:cNvSpPr>
            <a:spLocks noChangeShapeType="1"/>
          </p:cNvSpPr>
          <p:nvPr/>
        </p:nvSpPr>
        <p:spPr bwMode="auto">
          <a:xfrm>
            <a:off x="1273175" y="6089650"/>
            <a:ext cx="6172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0" name="Line 8"/>
          <p:cNvSpPr>
            <a:spLocks noChangeShapeType="1"/>
          </p:cNvSpPr>
          <p:nvPr/>
        </p:nvSpPr>
        <p:spPr bwMode="auto">
          <a:xfrm>
            <a:off x="2524125" y="4470400"/>
            <a:ext cx="0" cy="1676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1" name="Line 9"/>
          <p:cNvSpPr>
            <a:spLocks noChangeShapeType="1"/>
          </p:cNvSpPr>
          <p:nvPr/>
        </p:nvSpPr>
        <p:spPr bwMode="auto">
          <a:xfrm flipH="1">
            <a:off x="1228725" y="4470400"/>
            <a:ext cx="1295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2" name="Text Box 10"/>
          <p:cNvSpPr txBox="1">
            <a:spLocks noChangeArrowheads="1"/>
          </p:cNvSpPr>
          <p:nvPr/>
        </p:nvSpPr>
        <p:spPr bwMode="auto">
          <a:xfrm>
            <a:off x="1990725" y="60706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1 M.</a:t>
            </a:r>
          </a:p>
        </p:txBody>
      </p:sp>
      <p:sp>
        <p:nvSpPr>
          <p:cNvPr id="6153" name="Text Box 11"/>
          <p:cNvSpPr txBox="1">
            <a:spLocks noChangeArrowheads="1"/>
          </p:cNvSpPr>
          <p:nvPr/>
        </p:nvSpPr>
        <p:spPr bwMode="auto">
          <a:xfrm>
            <a:off x="-82550" y="4283075"/>
            <a:ext cx="1385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$2M.</a:t>
            </a:r>
          </a:p>
        </p:txBody>
      </p:sp>
      <p:sp>
        <p:nvSpPr>
          <p:cNvPr id="408589" name="AutoShape 1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14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17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55" name="Picture 1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6" name="Picture 1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7" name="Picture 1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17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Text Box 19"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6159" name="Picture 2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0" name="Line 21"/>
          <p:cNvSpPr>
            <a:spLocks noChangeShapeType="1"/>
          </p:cNvSpPr>
          <p:nvPr/>
        </p:nvSpPr>
        <p:spPr bwMode="auto">
          <a:xfrm flipV="1">
            <a:off x="1311275" y="1393825"/>
            <a:ext cx="53975" cy="47021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1" name="Text Box 22"/>
          <p:cNvSpPr txBox="1">
            <a:spLocks noChangeArrowheads="1"/>
          </p:cNvSpPr>
          <p:nvPr/>
        </p:nvSpPr>
        <p:spPr bwMode="auto">
          <a:xfrm>
            <a:off x="1368425" y="1639888"/>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a:t>
            </a:r>
            <a:r>
              <a:rPr lang="en-GB" altLang="en-US" sz="2400" i="1">
                <a:latin typeface="Calibri" pitchFamily="34" charset="0"/>
              </a:rPr>
              <a:t>($ per year)</a:t>
            </a:r>
          </a:p>
        </p:txBody>
      </p:sp>
      <p:sp>
        <p:nvSpPr>
          <p:cNvPr id="6162" name="Text Box 23"/>
          <p:cNvSpPr txBox="1">
            <a:spLocks noChangeArrowheads="1"/>
          </p:cNvSpPr>
          <p:nvPr/>
        </p:nvSpPr>
        <p:spPr bwMode="auto">
          <a:xfrm>
            <a:off x="4953000" y="54102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2400" i="1">
                <a:latin typeface="Calibri" pitchFamily="34" charset="0"/>
              </a:rPr>
              <a:t>(units per year)</a:t>
            </a:r>
          </a:p>
        </p:txBody>
      </p:sp>
      <p:sp>
        <p:nvSpPr>
          <p:cNvPr id="6163" name="Line 24"/>
          <p:cNvSpPr>
            <a:spLocks noChangeShapeType="1"/>
          </p:cNvSpPr>
          <p:nvPr/>
        </p:nvSpPr>
        <p:spPr bwMode="auto">
          <a:xfrm flipV="1">
            <a:off x="1311275" y="1481138"/>
            <a:ext cx="3533775" cy="46148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4" name="Text Box 25"/>
          <p:cNvSpPr txBox="1">
            <a:spLocks noChangeArrowheads="1"/>
          </p:cNvSpPr>
          <p:nvPr/>
        </p:nvSpPr>
        <p:spPr bwMode="auto">
          <a:xfrm>
            <a:off x="4956175" y="1500188"/>
            <a:ext cx="176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 = 2Q</a:t>
            </a:r>
          </a:p>
        </p:txBody>
      </p:sp>
      <p:sp>
        <p:nvSpPr>
          <p:cNvPr id="408602" name="AutoShape 2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 Total Cost Curve</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E17ECB9-A1D6-4CBE-A69C-BC3550170A4C}" type="slidenum">
              <a:rPr lang="en-US" altLang="en-US">
                <a:solidFill>
                  <a:srgbClr val="898989"/>
                </a:solidFill>
                <a:latin typeface="Calibri" pitchFamily="34" charset="0"/>
              </a:rPr>
              <a:pPr eaLnBrk="1" hangingPunct="1"/>
              <a:t>70</a:t>
            </a:fld>
            <a:endParaRPr lang="en-US" altLang="en-US">
              <a:solidFill>
                <a:srgbClr val="898989"/>
              </a:solidFill>
              <a:latin typeface="Calibri" pitchFamily="34" charset="0"/>
            </a:endParaRPr>
          </a:p>
        </p:txBody>
      </p:sp>
      <p:sp>
        <p:nvSpPr>
          <p:cNvPr id="485381"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065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067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0662"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065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067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5" name="Text Box 11"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70666"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9" name="Rectangle 13"/>
          <p:cNvSpPr>
            <a:spLocks noChangeArrowheads="1"/>
          </p:cNvSpPr>
          <p:nvPr/>
        </p:nvSpPr>
        <p:spPr bwMode="auto">
          <a:xfrm>
            <a:off x="1981200" y="1905000"/>
            <a:ext cx="5257800" cy="3786188"/>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34" charset="0"/>
              </a:rPr>
              <a:t>Recall, too, that the short run total cost curve for fixed level of capital K</a:t>
            </a:r>
            <a:r>
              <a:rPr lang="en-US" altLang="en-US" sz="2400" baseline="-25000">
                <a:latin typeface="Calibri" pitchFamily="34" charset="0"/>
              </a:rPr>
              <a:t>0</a:t>
            </a:r>
            <a:r>
              <a:rPr lang="en-US" altLang="en-US" sz="2400">
                <a:latin typeface="Calibri" pitchFamily="34" charset="0"/>
              </a:rPr>
              <a:t> is:</a:t>
            </a:r>
          </a:p>
          <a:p>
            <a:pPr algn="just" eaLnBrk="1" hangingPunct="1"/>
            <a:endParaRPr lang="en-US" altLang="en-US" sz="2400">
              <a:latin typeface="Calibri" pitchFamily="34" charset="0"/>
            </a:endParaRPr>
          </a:p>
          <a:p>
            <a:pPr algn="just" eaLnBrk="1" hangingPunct="1"/>
            <a:r>
              <a:rPr lang="en-US" altLang="en-US" sz="2400">
                <a:latin typeface="Calibri" pitchFamily="34" charset="0"/>
              </a:rPr>
              <a:t>STC(Q,K</a:t>
            </a:r>
            <a:r>
              <a:rPr lang="en-US" altLang="en-US" sz="2400" baseline="-25000">
                <a:latin typeface="Calibri" pitchFamily="34" charset="0"/>
              </a:rPr>
              <a:t>0</a:t>
            </a:r>
            <a:r>
              <a:rPr lang="en-US" altLang="en-US" sz="2400">
                <a:latin typeface="Calibri" pitchFamily="34" charset="0"/>
              </a:rPr>
              <a:t>) = (8Q</a:t>
            </a:r>
            <a:r>
              <a:rPr lang="en-US" altLang="en-US" sz="2400" baseline="30000">
                <a:latin typeface="Calibri" pitchFamily="34" charset="0"/>
              </a:rPr>
              <a:t>2</a:t>
            </a:r>
            <a:r>
              <a:rPr lang="en-US" altLang="en-US" sz="2400">
                <a:latin typeface="Calibri" pitchFamily="34" charset="0"/>
              </a:rPr>
              <a:t>)/K</a:t>
            </a:r>
            <a:r>
              <a:rPr lang="en-US" altLang="en-US" sz="2400" baseline="-25000">
                <a:latin typeface="Calibri" pitchFamily="34" charset="0"/>
              </a:rPr>
              <a:t>0</a:t>
            </a:r>
            <a:r>
              <a:rPr lang="en-US" altLang="en-US" sz="2400">
                <a:latin typeface="Calibri" pitchFamily="34" charset="0"/>
              </a:rPr>
              <a:t> + 2K</a:t>
            </a:r>
            <a:r>
              <a:rPr lang="en-US" altLang="en-US" sz="2400" baseline="-25000">
                <a:latin typeface="Calibri" pitchFamily="34" charset="0"/>
              </a:rPr>
              <a:t>0</a:t>
            </a: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r>
              <a:rPr lang="en-US" altLang="en-US" sz="2400" i="1">
                <a:latin typeface="Calibri" pitchFamily="34" charset="0"/>
              </a:rPr>
              <a:t>If the level of capital is fixed at K</a:t>
            </a:r>
            <a:r>
              <a:rPr lang="en-US" altLang="en-US" sz="2400" i="1" baseline="-25000">
                <a:latin typeface="Calibri" pitchFamily="34" charset="0"/>
              </a:rPr>
              <a:t>0</a:t>
            </a:r>
            <a:r>
              <a:rPr lang="en-US" altLang="en-US" sz="2400" i="1">
                <a:latin typeface="Calibri" pitchFamily="34" charset="0"/>
              </a:rPr>
              <a:t> what is the short run average cost curve?</a:t>
            </a:r>
          </a:p>
          <a:p>
            <a:pPr algn="just" eaLnBrk="1" hangingPunct="1"/>
            <a:endParaRPr lang="en-US" altLang="en-US" sz="2400" i="1">
              <a:latin typeface="Calibri" pitchFamily="34" charset="0"/>
            </a:endParaRPr>
          </a:p>
          <a:p>
            <a:pPr algn="just" eaLnBrk="1" hangingPunct="1"/>
            <a:r>
              <a:rPr lang="en-US" altLang="en-US" sz="2400">
                <a:latin typeface="Calibri" pitchFamily="34" charset="0"/>
              </a:rPr>
              <a:t>SAC(Q,K</a:t>
            </a:r>
            <a:r>
              <a:rPr lang="en-US" altLang="en-US" sz="2400" baseline="-25000">
                <a:latin typeface="Calibri" pitchFamily="34" charset="0"/>
              </a:rPr>
              <a:t>0</a:t>
            </a:r>
            <a:r>
              <a:rPr lang="en-US" altLang="en-US" sz="2400">
                <a:latin typeface="Calibri" pitchFamily="34" charset="0"/>
              </a:rPr>
              <a:t>) = 8Q/K</a:t>
            </a:r>
            <a:r>
              <a:rPr lang="en-US" altLang="en-US" sz="2400" baseline="-25000">
                <a:latin typeface="Calibri" pitchFamily="34" charset="0"/>
              </a:rPr>
              <a:t>0</a:t>
            </a:r>
            <a:r>
              <a:rPr lang="en-US" altLang="en-US" sz="2400">
                <a:latin typeface="Calibri" pitchFamily="34" charset="0"/>
              </a:rPr>
              <a:t> + 2K</a:t>
            </a:r>
            <a:r>
              <a:rPr lang="en-US" altLang="en-US" sz="2400" baseline="-25000">
                <a:latin typeface="Calibri" pitchFamily="34" charset="0"/>
              </a:rPr>
              <a:t>0</a:t>
            </a:r>
            <a:r>
              <a:rPr lang="en-US" altLang="en-US" sz="2400">
                <a:latin typeface="Calibri" pitchFamily="34" charset="0"/>
              </a:rPr>
              <a:t>/Q</a:t>
            </a:r>
          </a:p>
        </p:txBody>
      </p:sp>
      <p:sp>
        <p:nvSpPr>
          <p:cNvPr id="485390" name="AutoShape 1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Short Run Average Cost Function</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6CAE06E-E997-4D51-86EA-9CD0CAA8B3A7}" type="slidenum">
              <a:rPr lang="en-US" altLang="en-US">
                <a:solidFill>
                  <a:srgbClr val="898989"/>
                </a:solidFill>
                <a:latin typeface="Calibri" pitchFamily="34" charset="0"/>
              </a:rPr>
              <a:pPr eaLnBrk="1" hangingPunct="1"/>
              <a:t>71</a:t>
            </a:fld>
            <a:endParaRPr lang="en-US" altLang="en-US">
              <a:solidFill>
                <a:srgbClr val="898989"/>
              </a:solidFill>
              <a:latin typeface="Calibri" pitchFamily="34" charset="0"/>
            </a:endParaRPr>
          </a:p>
        </p:txBody>
      </p:sp>
      <p:sp>
        <p:nvSpPr>
          <p:cNvPr id="71685" name="Line 2"/>
          <p:cNvSpPr>
            <a:spLocks noChangeShapeType="1"/>
          </p:cNvSpPr>
          <p:nvPr/>
        </p:nvSpPr>
        <p:spPr bwMode="auto">
          <a:xfrm>
            <a:off x="1066800" y="5791200"/>
            <a:ext cx="6705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86" name="Text Box 3"/>
          <p:cNvSpPr txBox="1">
            <a:spLocks noChangeArrowheads="1"/>
          </p:cNvSpPr>
          <p:nvPr/>
        </p:nvSpPr>
        <p:spPr bwMode="auto">
          <a:xfrm>
            <a:off x="6477000" y="5246688"/>
            <a:ext cx="190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71687" name="Line 4"/>
          <p:cNvSpPr>
            <a:spLocks noChangeShapeType="1"/>
          </p:cNvSpPr>
          <p:nvPr/>
        </p:nvSpPr>
        <p:spPr bwMode="auto">
          <a:xfrm flipV="1">
            <a:off x="1066800" y="1244600"/>
            <a:ext cx="7938" cy="4546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88" name="Text Box 5"/>
          <p:cNvSpPr txBox="1">
            <a:spLocks noChangeArrowheads="1"/>
          </p:cNvSpPr>
          <p:nvPr/>
        </p:nvSpPr>
        <p:spPr bwMode="auto">
          <a:xfrm>
            <a:off x="1152525" y="1565275"/>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a:t>
            </a:r>
            <a:r>
              <a:rPr lang="en-GB" altLang="en-US" sz="1600">
                <a:latin typeface="Calibri" pitchFamily="34" charset="0"/>
              </a:rPr>
              <a:t>per unit</a:t>
            </a:r>
          </a:p>
        </p:txBody>
      </p:sp>
      <p:sp>
        <p:nvSpPr>
          <p:cNvPr id="71689" name="Text Box 6"/>
          <p:cNvSpPr txBox="1">
            <a:spLocks noChangeArrowheads="1"/>
          </p:cNvSpPr>
          <p:nvPr/>
        </p:nvSpPr>
        <p:spPr bwMode="auto">
          <a:xfrm>
            <a:off x="762000"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71690" name="Arc 7"/>
          <p:cNvSpPr>
            <a:spLocks/>
          </p:cNvSpPr>
          <p:nvPr/>
        </p:nvSpPr>
        <p:spPr bwMode="auto">
          <a:xfrm>
            <a:off x="2362200" y="304800"/>
            <a:ext cx="3276600" cy="5367338"/>
          </a:xfrm>
          <a:custGeom>
            <a:avLst/>
            <a:gdLst>
              <a:gd name="T0" fmla="*/ 2147483647 w 21156"/>
              <a:gd name="T1" fmla="*/ 2147483647 h 21505"/>
              <a:gd name="T2" fmla="*/ 2147483647 w 21156"/>
              <a:gd name="T3" fmla="*/ 2147483647 h 21505"/>
              <a:gd name="T4" fmla="*/ 0 w 21156"/>
              <a:gd name="T5" fmla="*/ 0 h 21505"/>
              <a:gd name="T6" fmla="*/ 0 60000 65536"/>
              <a:gd name="T7" fmla="*/ 0 60000 65536"/>
              <a:gd name="T8" fmla="*/ 0 60000 65536"/>
              <a:gd name="T9" fmla="*/ 0 w 21156"/>
              <a:gd name="T10" fmla="*/ 0 h 21505"/>
              <a:gd name="T11" fmla="*/ 21156 w 21156"/>
              <a:gd name="T12" fmla="*/ 21505 h 21505"/>
            </a:gdLst>
            <a:ahLst/>
            <a:cxnLst>
              <a:cxn ang="T6">
                <a:pos x="T0" y="T1"/>
              </a:cxn>
              <a:cxn ang="T7">
                <a:pos x="T2" y="T3"/>
              </a:cxn>
              <a:cxn ang="T8">
                <a:pos x="T4" y="T5"/>
              </a:cxn>
            </a:cxnLst>
            <a:rect l="T9" t="T10" r="T11" b="T12"/>
            <a:pathLst>
              <a:path w="21156" h="21505" fill="none" extrusionOk="0">
                <a:moveTo>
                  <a:pt x="21155" y="4357"/>
                </a:moveTo>
                <a:cubicBezTo>
                  <a:pt x="19240" y="13655"/>
                  <a:pt x="11479" y="20613"/>
                  <a:pt x="2027" y="21504"/>
                </a:cubicBezTo>
              </a:path>
              <a:path w="21156" h="21505" stroke="0" extrusionOk="0">
                <a:moveTo>
                  <a:pt x="21155" y="4357"/>
                </a:moveTo>
                <a:cubicBezTo>
                  <a:pt x="19240" y="13655"/>
                  <a:pt x="11479" y="20613"/>
                  <a:pt x="2027" y="21504"/>
                </a:cubicBezTo>
                <a:lnTo>
                  <a:pt x="0"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691" name="Text Box 8"/>
          <p:cNvSpPr txBox="1">
            <a:spLocks noChangeArrowheads="1"/>
          </p:cNvSpPr>
          <p:nvPr/>
        </p:nvSpPr>
        <p:spPr bwMode="auto">
          <a:xfrm>
            <a:off x="4454525" y="1565275"/>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MC(Q)</a:t>
            </a:r>
          </a:p>
        </p:txBody>
      </p:sp>
      <p:sp>
        <p:nvSpPr>
          <p:cNvPr id="486410" name="AutoShape 1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168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170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693" name="Picture 12"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4" name="Picture 13"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5" name="Picture 14"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68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170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6" name="Text Box 16"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71697" name="Picture 17"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6418" name="AutoShape 1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Cost Function Summary</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32A4B3-C6FE-4C80-8BE6-D8CC83272380}" type="slidenum">
              <a:rPr lang="en-US" altLang="en-US">
                <a:solidFill>
                  <a:srgbClr val="898989"/>
                </a:solidFill>
                <a:latin typeface="Calibri" pitchFamily="34" charset="0"/>
              </a:rPr>
              <a:pPr eaLnBrk="1" hangingPunct="1"/>
              <a:t>72</a:t>
            </a:fld>
            <a:endParaRPr lang="en-US" altLang="en-US">
              <a:solidFill>
                <a:srgbClr val="898989"/>
              </a:solidFill>
              <a:latin typeface="Calibri" pitchFamily="34" charset="0"/>
            </a:endParaRPr>
          </a:p>
        </p:txBody>
      </p:sp>
      <p:sp>
        <p:nvSpPr>
          <p:cNvPr id="72709" name="Line 2"/>
          <p:cNvSpPr>
            <a:spLocks noChangeShapeType="1"/>
          </p:cNvSpPr>
          <p:nvPr/>
        </p:nvSpPr>
        <p:spPr bwMode="auto">
          <a:xfrm>
            <a:off x="1066800" y="5791200"/>
            <a:ext cx="6705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10" name="Text Box 6"/>
          <p:cNvSpPr txBox="1">
            <a:spLocks noChangeArrowheads="1"/>
          </p:cNvSpPr>
          <p:nvPr/>
        </p:nvSpPr>
        <p:spPr bwMode="auto">
          <a:xfrm>
            <a:off x="762000"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72711" name="Arc 7"/>
          <p:cNvSpPr>
            <a:spLocks/>
          </p:cNvSpPr>
          <p:nvPr/>
        </p:nvSpPr>
        <p:spPr bwMode="auto">
          <a:xfrm>
            <a:off x="2128838" y="2362200"/>
            <a:ext cx="4217987" cy="2363788"/>
          </a:xfrm>
          <a:custGeom>
            <a:avLst/>
            <a:gdLst>
              <a:gd name="T0" fmla="*/ 2147483647 w 41901"/>
              <a:gd name="T1" fmla="*/ 2147483647 h 21600"/>
              <a:gd name="T2" fmla="*/ 0 w 41901"/>
              <a:gd name="T3" fmla="*/ 2147483647 h 21600"/>
              <a:gd name="T4" fmla="*/ 2147483647 w 41901"/>
              <a:gd name="T5" fmla="*/ 0 h 21600"/>
              <a:gd name="T6" fmla="*/ 0 60000 65536"/>
              <a:gd name="T7" fmla="*/ 0 60000 65536"/>
              <a:gd name="T8" fmla="*/ 0 60000 65536"/>
              <a:gd name="T9" fmla="*/ 0 w 41901"/>
              <a:gd name="T10" fmla="*/ 0 h 21600"/>
              <a:gd name="T11" fmla="*/ 41901 w 41901"/>
              <a:gd name="T12" fmla="*/ 21600 h 21600"/>
            </a:gdLst>
            <a:ahLst/>
            <a:cxnLst>
              <a:cxn ang="T6">
                <a:pos x="T0" y="T1"/>
              </a:cxn>
              <a:cxn ang="T7">
                <a:pos x="T2" y="T3"/>
              </a:cxn>
              <a:cxn ang="T8">
                <a:pos x="T4" y="T5"/>
              </a:cxn>
            </a:cxnLst>
            <a:rect l="T9" t="T10" r="T11" b="T12"/>
            <a:pathLst>
              <a:path w="41901" h="21600" fill="none" extrusionOk="0">
                <a:moveTo>
                  <a:pt x="41901" y="4817"/>
                </a:moveTo>
                <a:cubicBezTo>
                  <a:pt x="39654" y="14636"/>
                  <a:pt x="30918" y="21599"/>
                  <a:pt x="20845" y="21600"/>
                </a:cubicBezTo>
                <a:cubicBezTo>
                  <a:pt x="11096" y="21600"/>
                  <a:pt x="2556" y="15070"/>
                  <a:pt x="0" y="5662"/>
                </a:cubicBezTo>
              </a:path>
              <a:path w="41901" h="21600" stroke="0" extrusionOk="0">
                <a:moveTo>
                  <a:pt x="41901" y="4817"/>
                </a:moveTo>
                <a:cubicBezTo>
                  <a:pt x="39654" y="14636"/>
                  <a:pt x="30918" y="21599"/>
                  <a:pt x="20845" y="21600"/>
                </a:cubicBezTo>
                <a:cubicBezTo>
                  <a:pt x="11096" y="21600"/>
                  <a:pt x="2556" y="15070"/>
                  <a:pt x="0" y="5662"/>
                </a:cubicBezTo>
                <a:lnTo>
                  <a:pt x="20845"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2" name="Text Box 8"/>
          <p:cNvSpPr txBox="1">
            <a:spLocks noChangeArrowheads="1"/>
          </p:cNvSpPr>
          <p:nvPr/>
        </p:nvSpPr>
        <p:spPr bwMode="auto">
          <a:xfrm>
            <a:off x="6384925" y="2860675"/>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AC(Q)</a:t>
            </a:r>
          </a:p>
        </p:txBody>
      </p:sp>
      <p:sp>
        <p:nvSpPr>
          <p:cNvPr id="72713" name="Arc 9"/>
          <p:cNvSpPr>
            <a:spLocks/>
          </p:cNvSpPr>
          <p:nvPr/>
        </p:nvSpPr>
        <p:spPr bwMode="auto">
          <a:xfrm>
            <a:off x="2362200" y="304800"/>
            <a:ext cx="3276600" cy="5367338"/>
          </a:xfrm>
          <a:custGeom>
            <a:avLst/>
            <a:gdLst>
              <a:gd name="T0" fmla="*/ 2147483647 w 21156"/>
              <a:gd name="T1" fmla="*/ 2147483647 h 21505"/>
              <a:gd name="T2" fmla="*/ 2147483647 w 21156"/>
              <a:gd name="T3" fmla="*/ 2147483647 h 21505"/>
              <a:gd name="T4" fmla="*/ 0 w 21156"/>
              <a:gd name="T5" fmla="*/ 0 h 21505"/>
              <a:gd name="T6" fmla="*/ 0 60000 65536"/>
              <a:gd name="T7" fmla="*/ 0 60000 65536"/>
              <a:gd name="T8" fmla="*/ 0 60000 65536"/>
              <a:gd name="T9" fmla="*/ 0 w 21156"/>
              <a:gd name="T10" fmla="*/ 0 h 21505"/>
              <a:gd name="T11" fmla="*/ 21156 w 21156"/>
              <a:gd name="T12" fmla="*/ 21505 h 21505"/>
            </a:gdLst>
            <a:ahLst/>
            <a:cxnLst>
              <a:cxn ang="T6">
                <a:pos x="T0" y="T1"/>
              </a:cxn>
              <a:cxn ang="T7">
                <a:pos x="T2" y="T3"/>
              </a:cxn>
              <a:cxn ang="T8">
                <a:pos x="T4" y="T5"/>
              </a:cxn>
            </a:cxnLst>
            <a:rect l="T9" t="T10" r="T11" b="T12"/>
            <a:pathLst>
              <a:path w="21156" h="21505" fill="none" extrusionOk="0">
                <a:moveTo>
                  <a:pt x="21155" y="4357"/>
                </a:moveTo>
                <a:cubicBezTo>
                  <a:pt x="19240" y="13655"/>
                  <a:pt x="11479" y="20613"/>
                  <a:pt x="2027" y="21504"/>
                </a:cubicBezTo>
              </a:path>
              <a:path w="21156" h="21505" stroke="0" extrusionOk="0">
                <a:moveTo>
                  <a:pt x="21155" y="4357"/>
                </a:moveTo>
                <a:cubicBezTo>
                  <a:pt x="19240" y="13655"/>
                  <a:pt x="11479" y="20613"/>
                  <a:pt x="2027" y="21504"/>
                </a:cubicBezTo>
                <a:lnTo>
                  <a:pt x="0"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7436" name="AutoShape 1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270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273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2715" name="Picture 1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6" name="Picture 1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7" name="Picture 1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270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273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8" name="Text Box 18"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72719" name="Picture 1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0" name="Text Box 20"/>
          <p:cNvSpPr txBox="1">
            <a:spLocks noChangeArrowheads="1"/>
          </p:cNvSpPr>
          <p:nvPr/>
        </p:nvSpPr>
        <p:spPr bwMode="auto">
          <a:xfrm>
            <a:off x="6477000" y="5246688"/>
            <a:ext cx="190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72721" name="Line 21"/>
          <p:cNvSpPr>
            <a:spLocks noChangeShapeType="1"/>
          </p:cNvSpPr>
          <p:nvPr/>
        </p:nvSpPr>
        <p:spPr bwMode="auto">
          <a:xfrm flipV="1">
            <a:off x="1066800" y="1244600"/>
            <a:ext cx="7938" cy="4546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22" name="Text Box 22"/>
          <p:cNvSpPr txBox="1">
            <a:spLocks noChangeArrowheads="1"/>
          </p:cNvSpPr>
          <p:nvPr/>
        </p:nvSpPr>
        <p:spPr bwMode="auto">
          <a:xfrm>
            <a:off x="1152525" y="1565275"/>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a:t>
            </a:r>
            <a:r>
              <a:rPr lang="en-GB" altLang="en-US" sz="1600">
                <a:latin typeface="Calibri" pitchFamily="34" charset="0"/>
              </a:rPr>
              <a:t>per unit</a:t>
            </a:r>
          </a:p>
        </p:txBody>
      </p:sp>
      <p:sp>
        <p:nvSpPr>
          <p:cNvPr id="72723" name="Text Box 23"/>
          <p:cNvSpPr txBox="1">
            <a:spLocks noChangeArrowheads="1"/>
          </p:cNvSpPr>
          <p:nvPr/>
        </p:nvSpPr>
        <p:spPr bwMode="auto">
          <a:xfrm>
            <a:off x="4454525" y="1565275"/>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MC(Q)</a:t>
            </a:r>
          </a:p>
        </p:txBody>
      </p:sp>
      <p:sp>
        <p:nvSpPr>
          <p:cNvPr id="487448" name="AutoShape 2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Cost Function Summary</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36D272-03E5-44A4-BC6A-21F97428F032}" type="slidenum">
              <a:rPr lang="en-US" altLang="en-US">
                <a:solidFill>
                  <a:srgbClr val="898989"/>
                </a:solidFill>
                <a:latin typeface="Calibri" pitchFamily="34" charset="0"/>
              </a:rPr>
              <a:pPr eaLnBrk="1" hangingPunct="1"/>
              <a:t>73</a:t>
            </a:fld>
            <a:endParaRPr lang="en-US" altLang="en-US">
              <a:solidFill>
                <a:srgbClr val="898989"/>
              </a:solidFill>
              <a:latin typeface="Calibri" pitchFamily="34" charset="0"/>
            </a:endParaRPr>
          </a:p>
        </p:txBody>
      </p:sp>
      <p:sp>
        <p:nvSpPr>
          <p:cNvPr id="73733" name="Line 2"/>
          <p:cNvSpPr>
            <a:spLocks noChangeShapeType="1"/>
          </p:cNvSpPr>
          <p:nvPr/>
        </p:nvSpPr>
        <p:spPr bwMode="auto">
          <a:xfrm>
            <a:off x="1066800" y="5791200"/>
            <a:ext cx="6705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34" name="Text Box 6"/>
          <p:cNvSpPr txBox="1">
            <a:spLocks noChangeArrowheads="1"/>
          </p:cNvSpPr>
          <p:nvPr/>
        </p:nvSpPr>
        <p:spPr bwMode="auto">
          <a:xfrm>
            <a:off x="762000"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73735" name="Arc 7"/>
          <p:cNvSpPr>
            <a:spLocks/>
          </p:cNvSpPr>
          <p:nvPr/>
        </p:nvSpPr>
        <p:spPr bwMode="auto">
          <a:xfrm>
            <a:off x="2128838" y="2362200"/>
            <a:ext cx="4217987" cy="2363788"/>
          </a:xfrm>
          <a:custGeom>
            <a:avLst/>
            <a:gdLst>
              <a:gd name="T0" fmla="*/ 2147483647 w 41901"/>
              <a:gd name="T1" fmla="*/ 2147483647 h 21600"/>
              <a:gd name="T2" fmla="*/ 0 w 41901"/>
              <a:gd name="T3" fmla="*/ 2147483647 h 21600"/>
              <a:gd name="T4" fmla="*/ 2147483647 w 41901"/>
              <a:gd name="T5" fmla="*/ 0 h 21600"/>
              <a:gd name="T6" fmla="*/ 0 60000 65536"/>
              <a:gd name="T7" fmla="*/ 0 60000 65536"/>
              <a:gd name="T8" fmla="*/ 0 60000 65536"/>
              <a:gd name="T9" fmla="*/ 0 w 41901"/>
              <a:gd name="T10" fmla="*/ 0 h 21600"/>
              <a:gd name="T11" fmla="*/ 41901 w 41901"/>
              <a:gd name="T12" fmla="*/ 21600 h 21600"/>
            </a:gdLst>
            <a:ahLst/>
            <a:cxnLst>
              <a:cxn ang="T6">
                <a:pos x="T0" y="T1"/>
              </a:cxn>
              <a:cxn ang="T7">
                <a:pos x="T2" y="T3"/>
              </a:cxn>
              <a:cxn ang="T8">
                <a:pos x="T4" y="T5"/>
              </a:cxn>
            </a:cxnLst>
            <a:rect l="T9" t="T10" r="T11" b="T12"/>
            <a:pathLst>
              <a:path w="41901" h="21600" fill="none" extrusionOk="0">
                <a:moveTo>
                  <a:pt x="41901" y="4817"/>
                </a:moveTo>
                <a:cubicBezTo>
                  <a:pt x="39654" y="14636"/>
                  <a:pt x="30918" y="21599"/>
                  <a:pt x="20845" y="21600"/>
                </a:cubicBezTo>
                <a:cubicBezTo>
                  <a:pt x="11096" y="21600"/>
                  <a:pt x="2556" y="15070"/>
                  <a:pt x="0" y="5662"/>
                </a:cubicBezTo>
              </a:path>
              <a:path w="41901" h="21600" stroke="0" extrusionOk="0">
                <a:moveTo>
                  <a:pt x="41901" y="4817"/>
                </a:moveTo>
                <a:cubicBezTo>
                  <a:pt x="39654" y="14636"/>
                  <a:pt x="30918" y="21599"/>
                  <a:pt x="20845" y="21600"/>
                </a:cubicBezTo>
                <a:cubicBezTo>
                  <a:pt x="11096" y="21600"/>
                  <a:pt x="2556" y="15070"/>
                  <a:pt x="0" y="5662"/>
                </a:cubicBezTo>
                <a:lnTo>
                  <a:pt x="20845"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36" name="Arc 8"/>
          <p:cNvSpPr>
            <a:spLocks/>
          </p:cNvSpPr>
          <p:nvPr/>
        </p:nvSpPr>
        <p:spPr bwMode="auto">
          <a:xfrm>
            <a:off x="3429000" y="2514600"/>
            <a:ext cx="1717675" cy="2209800"/>
          </a:xfrm>
          <a:custGeom>
            <a:avLst/>
            <a:gdLst>
              <a:gd name="T0" fmla="*/ 2147483647 w 40571"/>
              <a:gd name="T1" fmla="*/ 2147483647 h 21600"/>
              <a:gd name="T2" fmla="*/ 0 w 40571"/>
              <a:gd name="T3" fmla="*/ 2147483647 h 21600"/>
              <a:gd name="T4" fmla="*/ 2147483647 w 40571"/>
              <a:gd name="T5" fmla="*/ 0 h 21600"/>
              <a:gd name="T6" fmla="*/ 0 60000 65536"/>
              <a:gd name="T7" fmla="*/ 0 60000 65536"/>
              <a:gd name="T8" fmla="*/ 0 60000 65536"/>
              <a:gd name="T9" fmla="*/ 0 w 40571"/>
              <a:gd name="T10" fmla="*/ 0 h 21600"/>
              <a:gd name="T11" fmla="*/ 40571 w 40571"/>
              <a:gd name="T12" fmla="*/ 21600 h 21600"/>
            </a:gdLst>
            <a:ahLst/>
            <a:cxnLst>
              <a:cxn ang="T6">
                <a:pos x="T0" y="T1"/>
              </a:cxn>
              <a:cxn ang="T7">
                <a:pos x="T2" y="T3"/>
              </a:cxn>
              <a:cxn ang="T8">
                <a:pos x="T4" y="T5"/>
              </a:cxn>
            </a:cxnLst>
            <a:rect l="T9" t="T10" r="T11" b="T12"/>
            <a:pathLst>
              <a:path w="40571" h="21600" fill="none" extrusionOk="0">
                <a:moveTo>
                  <a:pt x="40571" y="7079"/>
                </a:moveTo>
                <a:cubicBezTo>
                  <a:pt x="37555" y="15771"/>
                  <a:pt x="29364" y="21599"/>
                  <a:pt x="20164" y="21600"/>
                </a:cubicBezTo>
                <a:cubicBezTo>
                  <a:pt x="11222" y="21600"/>
                  <a:pt x="3206" y="16091"/>
                  <a:pt x="0" y="7744"/>
                </a:cubicBezTo>
              </a:path>
              <a:path w="40571" h="21600" stroke="0" extrusionOk="0">
                <a:moveTo>
                  <a:pt x="40571" y="7079"/>
                </a:moveTo>
                <a:cubicBezTo>
                  <a:pt x="37555" y="15771"/>
                  <a:pt x="29364" y="21599"/>
                  <a:pt x="20164" y="21600"/>
                </a:cubicBezTo>
                <a:cubicBezTo>
                  <a:pt x="11222" y="21600"/>
                  <a:pt x="3206" y="16091"/>
                  <a:pt x="0" y="7744"/>
                </a:cubicBezTo>
                <a:lnTo>
                  <a:pt x="20164"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37" name="Text Box 9"/>
          <p:cNvSpPr txBox="1">
            <a:spLocks noChangeArrowheads="1"/>
          </p:cNvSpPr>
          <p:nvPr/>
        </p:nvSpPr>
        <p:spPr bwMode="auto">
          <a:xfrm>
            <a:off x="3276600" y="41148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73738" name="Text Box 10"/>
          <p:cNvSpPr txBox="1">
            <a:spLocks noChangeArrowheads="1"/>
          </p:cNvSpPr>
          <p:nvPr/>
        </p:nvSpPr>
        <p:spPr bwMode="auto">
          <a:xfrm>
            <a:off x="5638800" y="34290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73739" name="Text Box 11"/>
          <p:cNvSpPr txBox="1">
            <a:spLocks noChangeArrowheads="1"/>
          </p:cNvSpPr>
          <p:nvPr/>
        </p:nvSpPr>
        <p:spPr bwMode="auto">
          <a:xfrm>
            <a:off x="6384925" y="2860675"/>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AC(Q)</a:t>
            </a:r>
          </a:p>
        </p:txBody>
      </p:sp>
      <p:sp>
        <p:nvSpPr>
          <p:cNvPr id="73740" name="Text Box 12"/>
          <p:cNvSpPr txBox="1">
            <a:spLocks noChangeArrowheads="1"/>
          </p:cNvSpPr>
          <p:nvPr/>
        </p:nvSpPr>
        <p:spPr bwMode="auto">
          <a:xfrm>
            <a:off x="2895600" y="2992438"/>
            <a:ext cx="1163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b="1">
                <a:latin typeface="Calibri" pitchFamily="34" charset="0"/>
              </a:rPr>
              <a:t>SAC(Q,K</a:t>
            </a:r>
            <a:r>
              <a:rPr lang="en-GB" altLang="en-US" sz="1600" b="1" baseline="-25000">
                <a:latin typeface="Calibri" pitchFamily="34" charset="0"/>
              </a:rPr>
              <a:t>2</a:t>
            </a:r>
            <a:r>
              <a:rPr lang="en-GB" altLang="en-US" sz="1600" b="1">
                <a:latin typeface="Calibri" pitchFamily="34" charset="0"/>
              </a:rPr>
              <a:t>)</a:t>
            </a:r>
            <a:endParaRPr lang="en-GB" altLang="en-US" sz="2400" b="1">
              <a:latin typeface="Calibri" pitchFamily="34" charset="0"/>
            </a:endParaRPr>
          </a:p>
        </p:txBody>
      </p:sp>
      <p:sp>
        <p:nvSpPr>
          <p:cNvPr id="73741" name="Line 13"/>
          <p:cNvSpPr>
            <a:spLocks noChangeShapeType="1"/>
          </p:cNvSpPr>
          <p:nvPr/>
        </p:nvSpPr>
        <p:spPr bwMode="auto">
          <a:xfrm flipH="1">
            <a:off x="3505200" y="32766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42" name="Line 14"/>
          <p:cNvSpPr>
            <a:spLocks noChangeShapeType="1"/>
          </p:cNvSpPr>
          <p:nvPr/>
        </p:nvSpPr>
        <p:spPr bwMode="auto">
          <a:xfrm>
            <a:off x="3429000" y="4572000"/>
            <a:ext cx="0" cy="1219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3" name="Line 15"/>
          <p:cNvSpPr>
            <a:spLocks noChangeShapeType="1"/>
          </p:cNvSpPr>
          <p:nvPr/>
        </p:nvSpPr>
        <p:spPr bwMode="auto">
          <a:xfrm>
            <a:off x="4267200" y="4724400"/>
            <a:ext cx="0" cy="1066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4" name="Line 16"/>
          <p:cNvSpPr>
            <a:spLocks noChangeShapeType="1"/>
          </p:cNvSpPr>
          <p:nvPr/>
        </p:nvSpPr>
        <p:spPr bwMode="auto">
          <a:xfrm>
            <a:off x="5867400" y="3886200"/>
            <a:ext cx="0" cy="1905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5" name="Text Box 17"/>
          <p:cNvSpPr txBox="1">
            <a:spLocks noChangeArrowheads="1"/>
          </p:cNvSpPr>
          <p:nvPr/>
        </p:nvSpPr>
        <p:spPr bwMode="auto">
          <a:xfrm>
            <a:off x="3276600" y="5791200"/>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r>
              <a:rPr lang="en-GB" altLang="en-US" sz="2400" b="1">
                <a:latin typeface="Calibri" pitchFamily="34" charset="0"/>
              </a:rPr>
              <a:t>      Q</a:t>
            </a:r>
            <a:r>
              <a:rPr lang="en-GB" altLang="en-US" sz="2400" b="1" baseline="-25000">
                <a:latin typeface="Calibri" pitchFamily="34" charset="0"/>
              </a:rPr>
              <a:t>2</a:t>
            </a:r>
            <a:r>
              <a:rPr lang="en-GB" altLang="en-US" sz="2400" b="1">
                <a:latin typeface="Calibri" pitchFamily="34" charset="0"/>
              </a:rPr>
              <a:t>                 Q</a:t>
            </a:r>
            <a:r>
              <a:rPr lang="en-GB" altLang="en-US" sz="2400" b="1" baseline="-25000">
                <a:latin typeface="Calibri" pitchFamily="34" charset="0"/>
              </a:rPr>
              <a:t>3</a:t>
            </a:r>
            <a:endParaRPr lang="en-GB" altLang="en-US" sz="2400" b="1">
              <a:latin typeface="Calibri" pitchFamily="34" charset="0"/>
            </a:endParaRPr>
          </a:p>
        </p:txBody>
      </p:sp>
      <p:sp>
        <p:nvSpPr>
          <p:cNvPr id="73746" name="Arc 18"/>
          <p:cNvSpPr>
            <a:spLocks/>
          </p:cNvSpPr>
          <p:nvPr/>
        </p:nvSpPr>
        <p:spPr bwMode="auto">
          <a:xfrm>
            <a:off x="2362200" y="304800"/>
            <a:ext cx="3276600" cy="5367338"/>
          </a:xfrm>
          <a:custGeom>
            <a:avLst/>
            <a:gdLst>
              <a:gd name="T0" fmla="*/ 2147483647 w 21156"/>
              <a:gd name="T1" fmla="*/ 2147483647 h 21505"/>
              <a:gd name="T2" fmla="*/ 2147483647 w 21156"/>
              <a:gd name="T3" fmla="*/ 2147483647 h 21505"/>
              <a:gd name="T4" fmla="*/ 0 w 21156"/>
              <a:gd name="T5" fmla="*/ 0 h 21505"/>
              <a:gd name="T6" fmla="*/ 0 60000 65536"/>
              <a:gd name="T7" fmla="*/ 0 60000 65536"/>
              <a:gd name="T8" fmla="*/ 0 60000 65536"/>
              <a:gd name="T9" fmla="*/ 0 w 21156"/>
              <a:gd name="T10" fmla="*/ 0 h 21505"/>
              <a:gd name="T11" fmla="*/ 21156 w 21156"/>
              <a:gd name="T12" fmla="*/ 21505 h 21505"/>
            </a:gdLst>
            <a:ahLst/>
            <a:cxnLst>
              <a:cxn ang="T6">
                <a:pos x="T0" y="T1"/>
              </a:cxn>
              <a:cxn ang="T7">
                <a:pos x="T2" y="T3"/>
              </a:cxn>
              <a:cxn ang="T8">
                <a:pos x="T4" y="T5"/>
              </a:cxn>
            </a:cxnLst>
            <a:rect l="T9" t="T10" r="T11" b="T12"/>
            <a:pathLst>
              <a:path w="21156" h="21505" fill="none" extrusionOk="0">
                <a:moveTo>
                  <a:pt x="21155" y="4357"/>
                </a:moveTo>
                <a:cubicBezTo>
                  <a:pt x="19240" y="13655"/>
                  <a:pt x="11479" y="20613"/>
                  <a:pt x="2027" y="21504"/>
                </a:cubicBezTo>
              </a:path>
              <a:path w="21156" h="21505" stroke="0" extrusionOk="0">
                <a:moveTo>
                  <a:pt x="21155" y="4357"/>
                </a:moveTo>
                <a:cubicBezTo>
                  <a:pt x="19240" y="13655"/>
                  <a:pt x="11479" y="20613"/>
                  <a:pt x="2027" y="21504"/>
                </a:cubicBezTo>
                <a:lnTo>
                  <a:pt x="0"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47" name="Text Box 20"/>
          <p:cNvSpPr txBox="1">
            <a:spLocks noChangeArrowheads="1"/>
          </p:cNvSpPr>
          <p:nvPr/>
        </p:nvSpPr>
        <p:spPr bwMode="auto">
          <a:xfrm>
            <a:off x="1889125" y="4689475"/>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SMC(Q,K</a:t>
            </a:r>
            <a:r>
              <a:rPr lang="en-GB" altLang="en-US" sz="2400" b="1" baseline="-25000">
                <a:latin typeface="Calibri" pitchFamily="34" charset="0"/>
              </a:rPr>
              <a:t>1</a:t>
            </a:r>
            <a:r>
              <a:rPr lang="en-GB" altLang="en-US" sz="2400" b="1">
                <a:latin typeface="Calibri" pitchFamily="34" charset="0"/>
              </a:rPr>
              <a:t>)</a:t>
            </a:r>
          </a:p>
        </p:txBody>
      </p:sp>
      <p:sp>
        <p:nvSpPr>
          <p:cNvPr id="488470" name="AutoShape 2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373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376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3749" name="Picture 2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50" name="Picture 2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51" name="Picture 2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373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376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52" name="Text Box 28"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73753" name="Picture 2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54" name="Text Box 30"/>
          <p:cNvSpPr txBox="1">
            <a:spLocks noChangeArrowheads="1"/>
          </p:cNvSpPr>
          <p:nvPr/>
        </p:nvSpPr>
        <p:spPr bwMode="auto">
          <a:xfrm>
            <a:off x="6477000" y="5246688"/>
            <a:ext cx="190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73755" name="Line 31"/>
          <p:cNvSpPr>
            <a:spLocks noChangeShapeType="1"/>
          </p:cNvSpPr>
          <p:nvPr/>
        </p:nvSpPr>
        <p:spPr bwMode="auto">
          <a:xfrm flipV="1">
            <a:off x="1066800" y="1244600"/>
            <a:ext cx="7938" cy="4546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6" name="Text Box 32"/>
          <p:cNvSpPr txBox="1">
            <a:spLocks noChangeArrowheads="1"/>
          </p:cNvSpPr>
          <p:nvPr/>
        </p:nvSpPr>
        <p:spPr bwMode="auto">
          <a:xfrm>
            <a:off x="1152525" y="1565275"/>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a:t>
            </a:r>
            <a:r>
              <a:rPr lang="en-GB" altLang="en-US" sz="1600">
                <a:latin typeface="Calibri" pitchFamily="34" charset="0"/>
              </a:rPr>
              <a:t>per unit</a:t>
            </a:r>
          </a:p>
        </p:txBody>
      </p:sp>
      <p:sp>
        <p:nvSpPr>
          <p:cNvPr id="73757" name="Text Box 33"/>
          <p:cNvSpPr txBox="1">
            <a:spLocks noChangeArrowheads="1"/>
          </p:cNvSpPr>
          <p:nvPr/>
        </p:nvSpPr>
        <p:spPr bwMode="auto">
          <a:xfrm>
            <a:off x="4454525" y="1565275"/>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MC(Q)</a:t>
            </a:r>
          </a:p>
        </p:txBody>
      </p:sp>
      <p:sp>
        <p:nvSpPr>
          <p:cNvPr id="488482" name="AutoShape 3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Cost Function Summary</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91E8D9-9E39-4E44-9CB9-0C86FFCF633C}" type="slidenum">
              <a:rPr lang="en-US" altLang="en-US">
                <a:solidFill>
                  <a:srgbClr val="898989"/>
                </a:solidFill>
                <a:latin typeface="Calibri" pitchFamily="34" charset="0"/>
              </a:rPr>
              <a:pPr eaLnBrk="1" hangingPunct="1"/>
              <a:t>74</a:t>
            </a:fld>
            <a:endParaRPr lang="en-US" altLang="en-US">
              <a:solidFill>
                <a:srgbClr val="898989"/>
              </a:solidFill>
              <a:latin typeface="Calibri" pitchFamily="34" charset="0"/>
            </a:endParaRPr>
          </a:p>
        </p:txBody>
      </p:sp>
      <p:sp>
        <p:nvSpPr>
          <p:cNvPr id="74757" name="Line 2"/>
          <p:cNvSpPr>
            <a:spLocks noChangeShapeType="1"/>
          </p:cNvSpPr>
          <p:nvPr/>
        </p:nvSpPr>
        <p:spPr bwMode="auto">
          <a:xfrm>
            <a:off x="1066800" y="5791200"/>
            <a:ext cx="6705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58" name="Text Box 6"/>
          <p:cNvSpPr txBox="1">
            <a:spLocks noChangeArrowheads="1"/>
          </p:cNvSpPr>
          <p:nvPr/>
        </p:nvSpPr>
        <p:spPr bwMode="auto">
          <a:xfrm>
            <a:off x="762000"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74759" name="Arc 7"/>
          <p:cNvSpPr>
            <a:spLocks/>
          </p:cNvSpPr>
          <p:nvPr/>
        </p:nvSpPr>
        <p:spPr bwMode="auto">
          <a:xfrm>
            <a:off x="2128838" y="2362200"/>
            <a:ext cx="4217987" cy="2363788"/>
          </a:xfrm>
          <a:custGeom>
            <a:avLst/>
            <a:gdLst>
              <a:gd name="T0" fmla="*/ 2147483647 w 41901"/>
              <a:gd name="T1" fmla="*/ 2147483647 h 21600"/>
              <a:gd name="T2" fmla="*/ 0 w 41901"/>
              <a:gd name="T3" fmla="*/ 2147483647 h 21600"/>
              <a:gd name="T4" fmla="*/ 2147483647 w 41901"/>
              <a:gd name="T5" fmla="*/ 0 h 21600"/>
              <a:gd name="T6" fmla="*/ 0 60000 65536"/>
              <a:gd name="T7" fmla="*/ 0 60000 65536"/>
              <a:gd name="T8" fmla="*/ 0 60000 65536"/>
              <a:gd name="T9" fmla="*/ 0 w 41901"/>
              <a:gd name="T10" fmla="*/ 0 h 21600"/>
              <a:gd name="T11" fmla="*/ 41901 w 41901"/>
              <a:gd name="T12" fmla="*/ 21600 h 21600"/>
            </a:gdLst>
            <a:ahLst/>
            <a:cxnLst>
              <a:cxn ang="T6">
                <a:pos x="T0" y="T1"/>
              </a:cxn>
              <a:cxn ang="T7">
                <a:pos x="T2" y="T3"/>
              </a:cxn>
              <a:cxn ang="T8">
                <a:pos x="T4" y="T5"/>
              </a:cxn>
            </a:cxnLst>
            <a:rect l="T9" t="T10" r="T11" b="T12"/>
            <a:pathLst>
              <a:path w="41901" h="21600" fill="none" extrusionOk="0">
                <a:moveTo>
                  <a:pt x="41901" y="4817"/>
                </a:moveTo>
                <a:cubicBezTo>
                  <a:pt x="39654" y="14636"/>
                  <a:pt x="30918" y="21599"/>
                  <a:pt x="20845" y="21600"/>
                </a:cubicBezTo>
                <a:cubicBezTo>
                  <a:pt x="11096" y="21600"/>
                  <a:pt x="2556" y="15070"/>
                  <a:pt x="0" y="5662"/>
                </a:cubicBezTo>
              </a:path>
              <a:path w="41901" h="21600" stroke="0" extrusionOk="0">
                <a:moveTo>
                  <a:pt x="41901" y="4817"/>
                </a:moveTo>
                <a:cubicBezTo>
                  <a:pt x="39654" y="14636"/>
                  <a:pt x="30918" y="21599"/>
                  <a:pt x="20845" y="21600"/>
                </a:cubicBezTo>
                <a:cubicBezTo>
                  <a:pt x="11096" y="21600"/>
                  <a:pt x="2556" y="15070"/>
                  <a:pt x="0" y="5662"/>
                </a:cubicBezTo>
                <a:lnTo>
                  <a:pt x="20845"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760" name="Arc 8"/>
          <p:cNvSpPr>
            <a:spLocks/>
          </p:cNvSpPr>
          <p:nvPr/>
        </p:nvSpPr>
        <p:spPr bwMode="auto">
          <a:xfrm>
            <a:off x="2743200" y="2438400"/>
            <a:ext cx="1758950" cy="2136775"/>
          </a:xfrm>
          <a:custGeom>
            <a:avLst/>
            <a:gdLst>
              <a:gd name="T0" fmla="*/ 2147483647 w 41553"/>
              <a:gd name="T1" fmla="*/ 2147483647 h 21600"/>
              <a:gd name="T2" fmla="*/ 0 w 41553"/>
              <a:gd name="T3" fmla="*/ 2147483647 h 21600"/>
              <a:gd name="T4" fmla="*/ 2147483647 w 41553"/>
              <a:gd name="T5" fmla="*/ 0 h 21600"/>
              <a:gd name="T6" fmla="*/ 0 60000 65536"/>
              <a:gd name="T7" fmla="*/ 0 60000 65536"/>
              <a:gd name="T8" fmla="*/ 0 60000 65536"/>
              <a:gd name="T9" fmla="*/ 0 w 41553"/>
              <a:gd name="T10" fmla="*/ 0 h 21600"/>
              <a:gd name="T11" fmla="*/ 41553 w 41553"/>
              <a:gd name="T12" fmla="*/ 21600 h 21600"/>
            </a:gdLst>
            <a:ahLst/>
            <a:cxnLst>
              <a:cxn ang="T6">
                <a:pos x="T0" y="T1"/>
              </a:cxn>
              <a:cxn ang="T7">
                <a:pos x="T2" y="T3"/>
              </a:cxn>
              <a:cxn ang="T8">
                <a:pos x="T4" y="T5"/>
              </a:cxn>
            </a:cxnLst>
            <a:rect l="T9" t="T10" r="T11" b="T12"/>
            <a:pathLst>
              <a:path w="41553" h="21600" fill="none" extrusionOk="0">
                <a:moveTo>
                  <a:pt x="41553" y="7176"/>
                </a:moveTo>
                <a:cubicBezTo>
                  <a:pt x="38508" y="15818"/>
                  <a:pt x="30343" y="21599"/>
                  <a:pt x="21180" y="21600"/>
                </a:cubicBezTo>
                <a:cubicBezTo>
                  <a:pt x="10885" y="21600"/>
                  <a:pt x="2021" y="14334"/>
                  <a:pt x="0" y="4239"/>
                </a:cubicBezTo>
              </a:path>
              <a:path w="41553" h="21600" stroke="0" extrusionOk="0">
                <a:moveTo>
                  <a:pt x="41553" y="7176"/>
                </a:moveTo>
                <a:cubicBezTo>
                  <a:pt x="38508" y="15818"/>
                  <a:pt x="30343" y="21599"/>
                  <a:pt x="21180" y="21600"/>
                </a:cubicBezTo>
                <a:cubicBezTo>
                  <a:pt x="10885" y="21600"/>
                  <a:pt x="2021" y="14334"/>
                  <a:pt x="0" y="4239"/>
                </a:cubicBezTo>
                <a:lnTo>
                  <a:pt x="21180"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761" name="Arc 9"/>
          <p:cNvSpPr>
            <a:spLocks/>
          </p:cNvSpPr>
          <p:nvPr/>
        </p:nvSpPr>
        <p:spPr bwMode="auto">
          <a:xfrm>
            <a:off x="3429000" y="2514600"/>
            <a:ext cx="1717675" cy="2209800"/>
          </a:xfrm>
          <a:custGeom>
            <a:avLst/>
            <a:gdLst>
              <a:gd name="T0" fmla="*/ 2147483647 w 40571"/>
              <a:gd name="T1" fmla="*/ 2147483647 h 21600"/>
              <a:gd name="T2" fmla="*/ 0 w 40571"/>
              <a:gd name="T3" fmla="*/ 2147483647 h 21600"/>
              <a:gd name="T4" fmla="*/ 2147483647 w 40571"/>
              <a:gd name="T5" fmla="*/ 0 h 21600"/>
              <a:gd name="T6" fmla="*/ 0 60000 65536"/>
              <a:gd name="T7" fmla="*/ 0 60000 65536"/>
              <a:gd name="T8" fmla="*/ 0 60000 65536"/>
              <a:gd name="T9" fmla="*/ 0 w 40571"/>
              <a:gd name="T10" fmla="*/ 0 h 21600"/>
              <a:gd name="T11" fmla="*/ 40571 w 40571"/>
              <a:gd name="T12" fmla="*/ 21600 h 21600"/>
            </a:gdLst>
            <a:ahLst/>
            <a:cxnLst>
              <a:cxn ang="T6">
                <a:pos x="T0" y="T1"/>
              </a:cxn>
              <a:cxn ang="T7">
                <a:pos x="T2" y="T3"/>
              </a:cxn>
              <a:cxn ang="T8">
                <a:pos x="T4" y="T5"/>
              </a:cxn>
            </a:cxnLst>
            <a:rect l="T9" t="T10" r="T11" b="T12"/>
            <a:pathLst>
              <a:path w="40571" h="21600" fill="none" extrusionOk="0">
                <a:moveTo>
                  <a:pt x="40571" y="7079"/>
                </a:moveTo>
                <a:cubicBezTo>
                  <a:pt x="37555" y="15771"/>
                  <a:pt x="29364" y="21599"/>
                  <a:pt x="20164" y="21600"/>
                </a:cubicBezTo>
                <a:cubicBezTo>
                  <a:pt x="11222" y="21600"/>
                  <a:pt x="3206" y="16091"/>
                  <a:pt x="0" y="7744"/>
                </a:cubicBezTo>
              </a:path>
              <a:path w="40571" h="21600" stroke="0" extrusionOk="0">
                <a:moveTo>
                  <a:pt x="40571" y="7079"/>
                </a:moveTo>
                <a:cubicBezTo>
                  <a:pt x="37555" y="15771"/>
                  <a:pt x="29364" y="21599"/>
                  <a:pt x="20164" y="21600"/>
                </a:cubicBezTo>
                <a:cubicBezTo>
                  <a:pt x="11222" y="21600"/>
                  <a:pt x="3206" y="16091"/>
                  <a:pt x="0" y="7744"/>
                </a:cubicBezTo>
                <a:lnTo>
                  <a:pt x="20164"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762" name="Arc 10"/>
          <p:cNvSpPr>
            <a:spLocks/>
          </p:cNvSpPr>
          <p:nvPr/>
        </p:nvSpPr>
        <p:spPr bwMode="auto">
          <a:xfrm>
            <a:off x="4572000" y="1905000"/>
            <a:ext cx="1758950" cy="2206625"/>
          </a:xfrm>
          <a:custGeom>
            <a:avLst/>
            <a:gdLst>
              <a:gd name="T0" fmla="*/ 2147483647 w 41567"/>
              <a:gd name="T1" fmla="*/ 2147483647 h 21600"/>
              <a:gd name="T2" fmla="*/ 0 w 41567"/>
              <a:gd name="T3" fmla="*/ 2147483647 h 21600"/>
              <a:gd name="T4" fmla="*/ 2147483647 w 41567"/>
              <a:gd name="T5" fmla="*/ 0 h 21600"/>
              <a:gd name="T6" fmla="*/ 0 60000 65536"/>
              <a:gd name="T7" fmla="*/ 0 60000 65536"/>
              <a:gd name="T8" fmla="*/ 0 60000 65536"/>
              <a:gd name="T9" fmla="*/ 0 w 41567"/>
              <a:gd name="T10" fmla="*/ 0 h 21600"/>
              <a:gd name="T11" fmla="*/ 41567 w 41567"/>
              <a:gd name="T12" fmla="*/ 21600 h 21600"/>
            </a:gdLst>
            <a:ahLst/>
            <a:cxnLst>
              <a:cxn ang="T6">
                <a:pos x="T0" y="T1"/>
              </a:cxn>
              <a:cxn ang="T7">
                <a:pos x="T2" y="T3"/>
              </a:cxn>
              <a:cxn ang="T8">
                <a:pos x="T4" y="T5"/>
              </a:cxn>
            </a:cxnLst>
            <a:rect l="T9" t="T10" r="T11" b="T12"/>
            <a:pathLst>
              <a:path w="41567" h="21600" fill="none" extrusionOk="0">
                <a:moveTo>
                  <a:pt x="41567" y="5635"/>
                </a:moveTo>
                <a:cubicBezTo>
                  <a:pt x="39021" y="15056"/>
                  <a:pt x="30474" y="21599"/>
                  <a:pt x="20715" y="21600"/>
                </a:cubicBezTo>
                <a:cubicBezTo>
                  <a:pt x="11142" y="21600"/>
                  <a:pt x="2711" y="15299"/>
                  <a:pt x="-1" y="6118"/>
                </a:cubicBezTo>
              </a:path>
              <a:path w="41567" h="21600" stroke="0" extrusionOk="0">
                <a:moveTo>
                  <a:pt x="41567" y="5635"/>
                </a:moveTo>
                <a:cubicBezTo>
                  <a:pt x="39021" y="15056"/>
                  <a:pt x="30474" y="21599"/>
                  <a:pt x="20715" y="21600"/>
                </a:cubicBezTo>
                <a:cubicBezTo>
                  <a:pt x="11142" y="21600"/>
                  <a:pt x="2711" y="15299"/>
                  <a:pt x="-1" y="6118"/>
                </a:cubicBezTo>
                <a:lnTo>
                  <a:pt x="20715"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763" name="Text Box 11"/>
          <p:cNvSpPr txBox="1">
            <a:spLocks noChangeArrowheads="1"/>
          </p:cNvSpPr>
          <p:nvPr/>
        </p:nvSpPr>
        <p:spPr bwMode="auto">
          <a:xfrm>
            <a:off x="3276600" y="41148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74764" name="Text Box 12"/>
          <p:cNvSpPr txBox="1">
            <a:spLocks noChangeArrowheads="1"/>
          </p:cNvSpPr>
          <p:nvPr/>
        </p:nvSpPr>
        <p:spPr bwMode="auto">
          <a:xfrm>
            <a:off x="4114800" y="4267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74765" name="Text Box 13"/>
          <p:cNvSpPr txBox="1">
            <a:spLocks noChangeArrowheads="1"/>
          </p:cNvSpPr>
          <p:nvPr/>
        </p:nvSpPr>
        <p:spPr bwMode="auto">
          <a:xfrm>
            <a:off x="5638800" y="34290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74766" name="Text Box 14"/>
          <p:cNvSpPr txBox="1">
            <a:spLocks noChangeArrowheads="1"/>
          </p:cNvSpPr>
          <p:nvPr/>
        </p:nvSpPr>
        <p:spPr bwMode="auto">
          <a:xfrm>
            <a:off x="6384925" y="2860675"/>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AC(Q)</a:t>
            </a:r>
          </a:p>
        </p:txBody>
      </p:sp>
      <p:sp>
        <p:nvSpPr>
          <p:cNvPr id="74767" name="Text Box 15"/>
          <p:cNvSpPr txBox="1">
            <a:spLocks noChangeArrowheads="1"/>
          </p:cNvSpPr>
          <p:nvPr/>
        </p:nvSpPr>
        <p:spPr bwMode="auto">
          <a:xfrm>
            <a:off x="1676400" y="2535238"/>
            <a:ext cx="1163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b="1">
                <a:latin typeface="Calibri" pitchFamily="34" charset="0"/>
              </a:rPr>
              <a:t>SAC(Q,K</a:t>
            </a:r>
            <a:r>
              <a:rPr lang="en-GB" altLang="en-US" sz="1600" b="1" baseline="-25000">
                <a:latin typeface="Calibri" pitchFamily="34" charset="0"/>
              </a:rPr>
              <a:t>1</a:t>
            </a:r>
            <a:r>
              <a:rPr lang="en-GB" altLang="en-US" sz="1600" b="1">
                <a:latin typeface="Calibri" pitchFamily="34" charset="0"/>
              </a:rPr>
              <a:t>)</a:t>
            </a:r>
            <a:endParaRPr lang="en-GB" altLang="en-US" sz="2400" b="1">
              <a:latin typeface="Calibri" pitchFamily="34" charset="0"/>
            </a:endParaRPr>
          </a:p>
        </p:txBody>
      </p:sp>
      <p:sp>
        <p:nvSpPr>
          <p:cNvPr id="74768" name="Text Box 16"/>
          <p:cNvSpPr txBox="1">
            <a:spLocks noChangeArrowheads="1"/>
          </p:cNvSpPr>
          <p:nvPr/>
        </p:nvSpPr>
        <p:spPr bwMode="auto">
          <a:xfrm>
            <a:off x="2895600" y="2992438"/>
            <a:ext cx="1163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b="1">
                <a:latin typeface="Calibri" pitchFamily="34" charset="0"/>
              </a:rPr>
              <a:t>SAC(Q,K</a:t>
            </a:r>
            <a:r>
              <a:rPr lang="en-GB" altLang="en-US" sz="1600" b="1" baseline="-25000">
                <a:latin typeface="Calibri" pitchFamily="34" charset="0"/>
              </a:rPr>
              <a:t>2</a:t>
            </a:r>
            <a:r>
              <a:rPr lang="en-GB" altLang="en-US" sz="1600" b="1">
                <a:latin typeface="Calibri" pitchFamily="34" charset="0"/>
              </a:rPr>
              <a:t>)</a:t>
            </a:r>
            <a:endParaRPr lang="en-GB" altLang="en-US" sz="2400" b="1">
              <a:latin typeface="Calibri" pitchFamily="34" charset="0"/>
            </a:endParaRPr>
          </a:p>
        </p:txBody>
      </p:sp>
      <p:sp>
        <p:nvSpPr>
          <p:cNvPr id="74769" name="Text Box 17"/>
          <p:cNvSpPr txBox="1">
            <a:spLocks noChangeArrowheads="1"/>
          </p:cNvSpPr>
          <p:nvPr/>
        </p:nvSpPr>
        <p:spPr bwMode="auto">
          <a:xfrm>
            <a:off x="6080125" y="2195513"/>
            <a:ext cx="1163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b="1">
                <a:latin typeface="Calibri" pitchFamily="34" charset="0"/>
              </a:rPr>
              <a:t>SAC(Q,K</a:t>
            </a:r>
            <a:r>
              <a:rPr lang="en-GB" altLang="en-US" sz="1600" b="1" baseline="-25000">
                <a:latin typeface="Calibri" pitchFamily="34" charset="0"/>
              </a:rPr>
              <a:t>3</a:t>
            </a:r>
            <a:r>
              <a:rPr lang="en-GB" altLang="en-US" sz="1600" b="1">
                <a:latin typeface="Calibri" pitchFamily="34" charset="0"/>
              </a:rPr>
              <a:t>)</a:t>
            </a:r>
            <a:endParaRPr lang="en-GB" altLang="en-US" sz="2400" b="1">
              <a:latin typeface="Calibri" pitchFamily="34" charset="0"/>
            </a:endParaRPr>
          </a:p>
        </p:txBody>
      </p:sp>
      <p:sp>
        <p:nvSpPr>
          <p:cNvPr id="74770" name="Line 18"/>
          <p:cNvSpPr>
            <a:spLocks noChangeShapeType="1"/>
          </p:cNvSpPr>
          <p:nvPr/>
        </p:nvSpPr>
        <p:spPr bwMode="auto">
          <a:xfrm>
            <a:off x="2286000" y="2819400"/>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1" name="Line 19"/>
          <p:cNvSpPr>
            <a:spLocks noChangeShapeType="1"/>
          </p:cNvSpPr>
          <p:nvPr/>
        </p:nvSpPr>
        <p:spPr bwMode="auto">
          <a:xfrm flipH="1">
            <a:off x="3505200" y="32766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2" name="Line 20"/>
          <p:cNvSpPr>
            <a:spLocks noChangeShapeType="1"/>
          </p:cNvSpPr>
          <p:nvPr/>
        </p:nvSpPr>
        <p:spPr bwMode="auto">
          <a:xfrm flipH="1">
            <a:off x="6400800" y="2438400"/>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3" name="Line 21"/>
          <p:cNvSpPr>
            <a:spLocks noChangeShapeType="1"/>
          </p:cNvSpPr>
          <p:nvPr/>
        </p:nvSpPr>
        <p:spPr bwMode="auto">
          <a:xfrm>
            <a:off x="3429000" y="4572000"/>
            <a:ext cx="0" cy="1219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4" name="Line 22"/>
          <p:cNvSpPr>
            <a:spLocks noChangeShapeType="1"/>
          </p:cNvSpPr>
          <p:nvPr/>
        </p:nvSpPr>
        <p:spPr bwMode="auto">
          <a:xfrm>
            <a:off x="4267200" y="4724400"/>
            <a:ext cx="0" cy="1066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5" name="Line 23"/>
          <p:cNvSpPr>
            <a:spLocks noChangeShapeType="1"/>
          </p:cNvSpPr>
          <p:nvPr/>
        </p:nvSpPr>
        <p:spPr bwMode="auto">
          <a:xfrm>
            <a:off x="5867400" y="3886200"/>
            <a:ext cx="0" cy="1905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6" name="Text Box 24"/>
          <p:cNvSpPr txBox="1">
            <a:spLocks noChangeArrowheads="1"/>
          </p:cNvSpPr>
          <p:nvPr/>
        </p:nvSpPr>
        <p:spPr bwMode="auto">
          <a:xfrm>
            <a:off x="3276600" y="5791200"/>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r>
              <a:rPr lang="en-GB" altLang="en-US" sz="2400" b="1">
                <a:latin typeface="Calibri" pitchFamily="34" charset="0"/>
              </a:rPr>
              <a:t>      Q</a:t>
            </a:r>
            <a:r>
              <a:rPr lang="en-GB" altLang="en-US" sz="2400" b="1" baseline="-25000">
                <a:latin typeface="Calibri" pitchFamily="34" charset="0"/>
              </a:rPr>
              <a:t>2</a:t>
            </a:r>
            <a:r>
              <a:rPr lang="en-GB" altLang="en-US" sz="2400" b="1">
                <a:latin typeface="Calibri" pitchFamily="34" charset="0"/>
              </a:rPr>
              <a:t>                 Q</a:t>
            </a:r>
            <a:r>
              <a:rPr lang="en-GB" altLang="en-US" sz="2400" b="1" baseline="-25000">
                <a:latin typeface="Calibri" pitchFamily="34" charset="0"/>
              </a:rPr>
              <a:t>3</a:t>
            </a:r>
            <a:endParaRPr lang="en-GB" altLang="en-US" sz="2400" b="1">
              <a:latin typeface="Calibri" pitchFamily="34" charset="0"/>
            </a:endParaRPr>
          </a:p>
        </p:txBody>
      </p:sp>
      <p:sp>
        <p:nvSpPr>
          <p:cNvPr id="74777" name="Arc 25"/>
          <p:cNvSpPr>
            <a:spLocks/>
          </p:cNvSpPr>
          <p:nvPr/>
        </p:nvSpPr>
        <p:spPr bwMode="auto">
          <a:xfrm>
            <a:off x="2362200" y="304800"/>
            <a:ext cx="3276600" cy="5367338"/>
          </a:xfrm>
          <a:custGeom>
            <a:avLst/>
            <a:gdLst>
              <a:gd name="T0" fmla="*/ 2147483647 w 21156"/>
              <a:gd name="T1" fmla="*/ 2147483647 h 21505"/>
              <a:gd name="T2" fmla="*/ 2147483647 w 21156"/>
              <a:gd name="T3" fmla="*/ 2147483647 h 21505"/>
              <a:gd name="T4" fmla="*/ 0 w 21156"/>
              <a:gd name="T5" fmla="*/ 0 h 21505"/>
              <a:gd name="T6" fmla="*/ 0 60000 65536"/>
              <a:gd name="T7" fmla="*/ 0 60000 65536"/>
              <a:gd name="T8" fmla="*/ 0 60000 65536"/>
              <a:gd name="T9" fmla="*/ 0 w 21156"/>
              <a:gd name="T10" fmla="*/ 0 h 21505"/>
              <a:gd name="T11" fmla="*/ 21156 w 21156"/>
              <a:gd name="T12" fmla="*/ 21505 h 21505"/>
            </a:gdLst>
            <a:ahLst/>
            <a:cxnLst>
              <a:cxn ang="T6">
                <a:pos x="T0" y="T1"/>
              </a:cxn>
              <a:cxn ang="T7">
                <a:pos x="T2" y="T3"/>
              </a:cxn>
              <a:cxn ang="T8">
                <a:pos x="T4" y="T5"/>
              </a:cxn>
            </a:cxnLst>
            <a:rect l="T9" t="T10" r="T11" b="T12"/>
            <a:pathLst>
              <a:path w="21156" h="21505" fill="none" extrusionOk="0">
                <a:moveTo>
                  <a:pt x="21155" y="4357"/>
                </a:moveTo>
                <a:cubicBezTo>
                  <a:pt x="19240" y="13655"/>
                  <a:pt x="11479" y="20613"/>
                  <a:pt x="2027" y="21504"/>
                </a:cubicBezTo>
              </a:path>
              <a:path w="21156" h="21505" stroke="0" extrusionOk="0">
                <a:moveTo>
                  <a:pt x="21155" y="4357"/>
                </a:moveTo>
                <a:cubicBezTo>
                  <a:pt x="19240" y="13655"/>
                  <a:pt x="11479" y="20613"/>
                  <a:pt x="2027" y="21504"/>
                </a:cubicBezTo>
                <a:lnTo>
                  <a:pt x="0"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778" name="Text Box 26"/>
          <p:cNvSpPr txBox="1">
            <a:spLocks noChangeArrowheads="1"/>
          </p:cNvSpPr>
          <p:nvPr/>
        </p:nvSpPr>
        <p:spPr bwMode="auto">
          <a:xfrm>
            <a:off x="5715000" y="1295400"/>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MC(Q)</a:t>
            </a:r>
          </a:p>
        </p:txBody>
      </p:sp>
      <p:sp>
        <p:nvSpPr>
          <p:cNvPr id="74779" name="Text Box 27"/>
          <p:cNvSpPr txBox="1">
            <a:spLocks noChangeArrowheads="1"/>
          </p:cNvSpPr>
          <p:nvPr/>
        </p:nvSpPr>
        <p:spPr bwMode="auto">
          <a:xfrm>
            <a:off x="1889125" y="4689475"/>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SMC(Q,K</a:t>
            </a:r>
            <a:r>
              <a:rPr lang="en-GB" altLang="en-US" sz="2400" b="1" baseline="-25000">
                <a:latin typeface="Calibri" pitchFamily="34" charset="0"/>
              </a:rPr>
              <a:t>1</a:t>
            </a:r>
            <a:r>
              <a:rPr lang="en-GB" altLang="en-US" sz="2400" b="1">
                <a:latin typeface="Calibri" pitchFamily="34" charset="0"/>
              </a:rPr>
              <a:t>)</a:t>
            </a:r>
          </a:p>
        </p:txBody>
      </p:sp>
      <p:sp>
        <p:nvSpPr>
          <p:cNvPr id="489501" name="AutoShape 2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475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479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4781" name="Picture 31"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82" name="Picture 32"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83" name="Picture 33"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75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479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84" name="Text Box 35"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74785" name="Picture 36"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86" name="Text Box 37"/>
          <p:cNvSpPr txBox="1">
            <a:spLocks noChangeArrowheads="1"/>
          </p:cNvSpPr>
          <p:nvPr/>
        </p:nvSpPr>
        <p:spPr bwMode="auto">
          <a:xfrm>
            <a:off x="6477000" y="5246688"/>
            <a:ext cx="190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74787" name="Line 38"/>
          <p:cNvSpPr>
            <a:spLocks noChangeShapeType="1"/>
          </p:cNvSpPr>
          <p:nvPr/>
        </p:nvSpPr>
        <p:spPr bwMode="auto">
          <a:xfrm flipV="1">
            <a:off x="1066800" y="1244600"/>
            <a:ext cx="7938" cy="4546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88" name="Text Box 39"/>
          <p:cNvSpPr txBox="1">
            <a:spLocks noChangeArrowheads="1"/>
          </p:cNvSpPr>
          <p:nvPr/>
        </p:nvSpPr>
        <p:spPr bwMode="auto">
          <a:xfrm>
            <a:off x="1152525" y="1565275"/>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a:t>
            </a:r>
            <a:r>
              <a:rPr lang="en-GB" altLang="en-US" sz="1600">
                <a:latin typeface="Calibri" pitchFamily="34" charset="0"/>
              </a:rPr>
              <a:t>per unit</a:t>
            </a:r>
          </a:p>
        </p:txBody>
      </p:sp>
      <p:sp>
        <p:nvSpPr>
          <p:cNvPr id="74789" name="Text Box 40"/>
          <p:cNvSpPr txBox="1">
            <a:spLocks noChangeArrowheads="1"/>
          </p:cNvSpPr>
          <p:nvPr/>
        </p:nvSpPr>
        <p:spPr bwMode="auto">
          <a:xfrm>
            <a:off x="4454525" y="1565275"/>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MC(Q)</a:t>
            </a:r>
          </a:p>
        </p:txBody>
      </p:sp>
      <p:sp>
        <p:nvSpPr>
          <p:cNvPr id="489513" name="AutoShape 4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Cost Function Summary</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F260A88-2CB8-4BCC-82E2-5831C7BB43C0}" type="slidenum">
              <a:rPr lang="en-US" altLang="en-US">
                <a:solidFill>
                  <a:srgbClr val="898989"/>
                </a:solidFill>
                <a:latin typeface="Calibri" pitchFamily="34" charset="0"/>
              </a:rPr>
              <a:pPr eaLnBrk="1" hangingPunct="1"/>
              <a:t>75</a:t>
            </a:fld>
            <a:endParaRPr lang="en-US" altLang="en-US">
              <a:solidFill>
                <a:srgbClr val="898989"/>
              </a:solidFill>
              <a:latin typeface="Calibri" pitchFamily="34" charset="0"/>
            </a:endParaRPr>
          </a:p>
        </p:txBody>
      </p:sp>
      <p:sp>
        <p:nvSpPr>
          <p:cNvPr id="75781" name="Line 2"/>
          <p:cNvSpPr>
            <a:spLocks noChangeShapeType="1"/>
          </p:cNvSpPr>
          <p:nvPr/>
        </p:nvSpPr>
        <p:spPr bwMode="auto">
          <a:xfrm>
            <a:off x="1066800" y="5791200"/>
            <a:ext cx="6705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82" name="Text Box 6"/>
          <p:cNvSpPr txBox="1">
            <a:spLocks noChangeArrowheads="1"/>
          </p:cNvSpPr>
          <p:nvPr/>
        </p:nvSpPr>
        <p:spPr bwMode="auto">
          <a:xfrm>
            <a:off x="762000"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75783" name="Arc 7"/>
          <p:cNvSpPr>
            <a:spLocks/>
          </p:cNvSpPr>
          <p:nvPr/>
        </p:nvSpPr>
        <p:spPr bwMode="auto">
          <a:xfrm>
            <a:off x="2128838" y="2362200"/>
            <a:ext cx="4217987" cy="2363788"/>
          </a:xfrm>
          <a:custGeom>
            <a:avLst/>
            <a:gdLst>
              <a:gd name="T0" fmla="*/ 2147483647 w 41901"/>
              <a:gd name="T1" fmla="*/ 2147483647 h 21600"/>
              <a:gd name="T2" fmla="*/ 0 w 41901"/>
              <a:gd name="T3" fmla="*/ 2147483647 h 21600"/>
              <a:gd name="T4" fmla="*/ 2147483647 w 41901"/>
              <a:gd name="T5" fmla="*/ 0 h 21600"/>
              <a:gd name="T6" fmla="*/ 0 60000 65536"/>
              <a:gd name="T7" fmla="*/ 0 60000 65536"/>
              <a:gd name="T8" fmla="*/ 0 60000 65536"/>
              <a:gd name="T9" fmla="*/ 0 w 41901"/>
              <a:gd name="T10" fmla="*/ 0 h 21600"/>
              <a:gd name="T11" fmla="*/ 41901 w 41901"/>
              <a:gd name="T12" fmla="*/ 21600 h 21600"/>
            </a:gdLst>
            <a:ahLst/>
            <a:cxnLst>
              <a:cxn ang="T6">
                <a:pos x="T0" y="T1"/>
              </a:cxn>
              <a:cxn ang="T7">
                <a:pos x="T2" y="T3"/>
              </a:cxn>
              <a:cxn ang="T8">
                <a:pos x="T4" y="T5"/>
              </a:cxn>
            </a:cxnLst>
            <a:rect l="T9" t="T10" r="T11" b="T12"/>
            <a:pathLst>
              <a:path w="41901" h="21600" fill="none" extrusionOk="0">
                <a:moveTo>
                  <a:pt x="41901" y="4817"/>
                </a:moveTo>
                <a:cubicBezTo>
                  <a:pt x="39654" y="14636"/>
                  <a:pt x="30918" y="21599"/>
                  <a:pt x="20845" y="21600"/>
                </a:cubicBezTo>
                <a:cubicBezTo>
                  <a:pt x="11096" y="21600"/>
                  <a:pt x="2556" y="15070"/>
                  <a:pt x="0" y="5662"/>
                </a:cubicBezTo>
              </a:path>
              <a:path w="41901" h="21600" stroke="0" extrusionOk="0">
                <a:moveTo>
                  <a:pt x="41901" y="4817"/>
                </a:moveTo>
                <a:cubicBezTo>
                  <a:pt x="39654" y="14636"/>
                  <a:pt x="30918" y="21599"/>
                  <a:pt x="20845" y="21600"/>
                </a:cubicBezTo>
                <a:cubicBezTo>
                  <a:pt x="11096" y="21600"/>
                  <a:pt x="2556" y="15070"/>
                  <a:pt x="0" y="5662"/>
                </a:cubicBezTo>
                <a:lnTo>
                  <a:pt x="20845"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84" name="Arc 8"/>
          <p:cNvSpPr>
            <a:spLocks/>
          </p:cNvSpPr>
          <p:nvPr/>
        </p:nvSpPr>
        <p:spPr bwMode="auto">
          <a:xfrm>
            <a:off x="2743200" y="2438400"/>
            <a:ext cx="1758950" cy="2136775"/>
          </a:xfrm>
          <a:custGeom>
            <a:avLst/>
            <a:gdLst>
              <a:gd name="T0" fmla="*/ 2147483647 w 41553"/>
              <a:gd name="T1" fmla="*/ 2147483647 h 21600"/>
              <a:gd name="T2" fmla="*/ 0 w 41553"/>
              <a:gd name="T3" fmla="*/ 2147483647 h 21600"/>
              <a:gd name="T4" fmla="*/ 2147483647 w 41553"/>
              <a:gd name="T5" fmla="*/ 0 h 21600"/>
              <a:gd name="T6" fmla="*/ 0 60000 65536"/>
              <a:gd name="T7" fmla="*/ 0 60000 65536"/>
              <a:gd name="T8" fmla="*/ 0 60000 65536"/>
              <a:gd name="T9" fmla="*/ 0 w 41553"/>
              <a:gd name="T10" fmla="*/ 0 h 21600"/>
              <a:gd name="T11" fmla="*/ 41553 w 41553"/>
              <a:gd name="T12" fmla="*/ 21600 h 21600"/>
            </a:gdLst>
            <a:ahLst/>
            <a:cxnLst>
              <a:cxn ang="T6">
                <a:pos x="T0" y="T1"/>
              </a:cxn>
              <a:cxn ang="T7">
                <a:pos x="T2" y="T3"/>
              </a:cxn>
              <a:cxn ang="T8">
                <a:pos x="T4" y="T5"/>
              </a:cxn>
            </a:cxnLst>
            <a:rect l="T9" t="T10" r="T11" b="T12"/>
            <a:pathLst>
              <a:path w="41553" h="21600" fill="none" extrusionOk="0">
                <a:moveTo>
                  <a:pt x="41553" y="7176"/>
                </a:moveTo>
                <a:cubicBezTo>
                  <a:pt x="38508" y="15818"/>
                  <a:pt x="30343" y="21599"/>
                  <a:pt x="21180" y="21600"/>
                </a:cubicBezTo>
                <a:cubicBezTo>
                  <a:pt x="10885" y="21600"/>
                  <a:pt x="2021" y="14334"/>
                  <a:pt x="0" y="4239"/>
                </a:cubicBezTo>
              </a:path>
              <a:path w="41553" h="21600" stroke="0" extrusionOk="0">
                <a:moveTo>
                  <a:pt x="41553" y="7176"/>
                </a:moveTo>
                <a:cubicBezTo>
                  <a:pt x="38508" y="15818"/>
                  <a:pt x="30343" y="21599"/>
                  <a:pt x="21180" y="21600"/>
                </a:cubicBezTo>
                <a:cubicBezTo>
                  <a:pt x="10885" y="21600"/>
                  <a:pt x="2021" y="14334"/>
                  <a:pt x="0" y="4239"/>
                </a:cubicBezTo>
                <a:lnTo>
                  <a:pt x="21180"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85" name="Arc 9"/>
          <p:cNvSpPr>
            <a:spLocks/>
          </p:cNvSpPr>
          <p:nvPr/>
        </p:nvSpPr>
        <p:spPr bwMode="auto">
          <a:xfrm>
            <a:off x="3429000" y="2514600"/>
            <a:ext cx="1717675" cy="2209800"/>
          </a:xfrm>
          <a:custGeom>
            <a:avLst/>
            <a:gdLst>
              <a:gd name="T0" fmla="*/ 2147483647 w 40571"/>
              <a:gd name="T1" fmla="*/ 2147483647 h 21600"/>
              <a:gd name="T2" fmla="*/ 0 w 40571"/>
              <a:gd name="T3" fmla="*/ 2147483647 h 21600"/>
              <a:gd name="T4" fmla="*/ 2147483647 w 40571"/>
              <a:gd name="T5" fmla="*/ 0 h 21600"/>
              <a:gd name="T6" fmla="*/ 0 60000 65536"/>
              <a:gd name="T7" fmla="*/ 0 60000 65536"/>
              <a:gd name="T8" fmla="*/ 0 60000 65536"/>
              <a:gd name="T9" fmla="*/ 0 w 40571"/>
              <a:gd name="T10" fmla="*/ 0 h 21600"/>
              <a:gd name="T11" fmla="*/ 40571 w 40571"/>
              <a:gd name="T12" fmla="*/ 21600 h 21600"/>
            </a:gdLst>
            <a:ahLst/>
            <a:cxnLst>
              <a:cxn ang="T6">
                <a:pos x="T0" y="T1"/>
              </a:cxn>
              <a:cxn ang="T7">
                <a:pos x="T2" y="T3"/>
              </a:cxn>
              <a:cxn ang="T8">
                <a:pos x="T4" y="T5"/>
              </a:cxn>
            </a:cxnLst>
            <a:rect l="T9" t="T10" r="T11" b="T12"/>
            <a:pathLst>
              <a:path w="40571" h="21600" fill="none" extrusionOk="0">
                <a:moveTo>
                  <a:pt x="40571" y="7079"/>
                </a:moveTo>
                <a:cubicBezTo>
                  <a:pt x="37555" y="15771"/>
                  <a:pt x="29364" y="21599"/>
                  <a:pt x="20164" y="21600"/>
                </a:cubicBezTo>
                <a:cubicBezTo>
                  <a:pt x="11222" y="21600"/>
                  <a:pt x="3206" y="16091"/>
                  <a:pt x="0" y="7744"/>
                </a:cubicBezTo>
              </a:path>
              <a:path w="40571" h="21600" stroke="0" extrusionOk="0">
                <a:moveTo>
                  <a:pt x="40571" y="7079"/>
                </a:moveTo>
                <a:cubicBezTo>
                  <a:pt x="37555" y="15771"/>
                  <a:pt x="29364" y="21599"/>
                  <a:pt x="20164" y="21600"/>
                </a:cubicBezTo>
                <a:cubicBezTo>
                  <a:pt x="11222" y="21600"/>
                  <a:pt x="3206" y="16091"/>
                  <a:pt x="0" y="7744"/>
                </a:cubicBezTo>
                <a:lnTo>
                  <a:pt x="20164"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86" name="Arc 10"/>
          <p:cNvSpPr>
            <a:spLocks/>
          </p:cNvSpPr>
          <p:nvPr/>
        </p:nvSpPr>
        <p:spPr bwMode="auto">
          <a:xfrm>
            <a:off x="4572000" y="1905000"/>
            <a:ext cx="1758950" cy="2206625"/>
          </a:xfrm>
          <a:custGeom>
            <a:avLst/>
            <a:gdLst>
              <a:gd name="T0" fmla="*/ 2147483647 w 41567"/>
              <a:gd name="T1" fmla="*/ 2147483647 h 21600"/>
              <a:gd name="T2" fmla="*/ 0 w 41567"/>
              <a:gd name="T3" fmla="*/ 2147483647 h 21600"/>
              <a:gd name="T4" fmla="*/ 2147483647 w 41567"/>
              <a:gd name="T5" fmla="*/ 0 h 21600"/>
              <a:gd name="T6" fmla="*/ 0 60000 65536"/>
              <a:gd name="T7" fmla="*/ 0 60000 65536"/>
              <a:gd name="T8" fmla="*/ 0 60000 65536"/>
              <a:gd name="T9" fmla="*/ 0 w 41567"/>
              <a:gd name="T10" fmla="*/ 0 h 21600"/>
              <a:gd name="T11" fmla="*/ 41567 w 41567"/>
              <a:gd name="T12" fmla="*/ 21600 h 21600"/>
            </a:gdLst>
            <a:ahLst/>
            <a:cxnLst>
              <a:cxn ang="T6">
                <a:pos x="T0" y="T1"/>
              </a:cxn>
              <a:cxn ang="T7">
                <a:pos x="T2" y="T3"/>
              </a:cxn>
              <a:cxn ang="T8">
                <a:pos x="T4" y="T5"/>
              </a:cxn>
            </a:cxnLst>
            <a:rect l="T9" t="T10" r="T11" b="T12"/>
            <a:pathLst>
              <a:path w="41567" h="21600" fill="none" extrusionOk="0">
                <a:moveTo>
                  <a:pt x="41567" y="5635"/>
                </a:moveTo>
                <a:cubicBezTo>
                  <a:pt x="39021" y="15056"/>
                  <a:pt x="30474" y="21599"/>
                  <a:pt x="20715" y="21600"/>
                </a:cubicBezTo>
                <a:cubicBezTo>
                  <a:pt x="11142" y="21600"/>
                  <a:pt x="2711" y="15299"/>
                  <a:pt x="-1" y="6118"/>
                </a:cubicBezTo>
              </a:path>
              <a:path w="41567" h="21600" stroke="0" extrusionOk="0">
                <a:moveTo>
                  <a:pt x="41567" y="5635"/>
                </a:moveTo>
                <a:cubicBezTo>
                  <a:pt x="39021" y="15056"/>
                  <a:pt x="30474" y="21599"/>
                  <a:pt x="20715" y="21600"/>
                </a:cubicBezTo>
                <a:cubicBezTo>
                  <a:pt x="11142" y="21600"/>
                  <a:pt x="2711" y="15299"/>
                  <a:pt x="-1" y="6118"/>
                </a:cubicBezTo>
                <a:lnTo>
                  <a:pt x="20715"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87" name="Text Box 11"/>
          <p:cNvSpPr txBox="1">
            <a:spLocks noChangeArrowheads="1"/>
          </p:cNvSpPr>
          <p:nvPr/>
        </p:nvSpPr>
        <p:spPr bwMode="auto">
          <a:xfrm>
            <a:off x="3276600" y="41148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75788" name="Text Box 12"/>
          <p:cNvSpPr txBox="1">
            <a:spLocks noChangeArrowheads="1"/>
          </p:cNvSpPr>
          <p:nvPr/>
        </p:nvSpPr>
        <p:spPr bwMode="auto">
          <a:xfrm>
            <a:off x="4114800" y="4267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75789" name="Text Box 13"/>
          <p:cNvSpPr txBox="1">
            <a:spLocks noChangeArrowheads="1"/>
          </p:cNvSpPr>
          <p:nvPr/>
        </p:nvSpPr>
        <p:spPr bwMode="auto">
          <a:xfrm>
            <a:off x="5638800" y="34290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34" charset="0"/>
              </a:rPr>
              <a:t>•</a:t>
            </a:r>
          </a:p>
        </p:txBody>
      </p:sp>
      <p:sp>
        <p:nvSpPr>
          <p:cNvPr id="75790" name="Text Box 14"/>
          <p:cNvSpPr txBox="1">
            <a:spLocks noChangeArrowheads="1"/>
          </p:cNvSpPr>
          <p:nvPr/>
        </p:nvSpPr>
        <p:spPr bwMode="auto">
          <a:xfrm>
            <a:off x="6384925" y="2860675"/>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AC(Q)</a:t>
            </a:r>
          </a:p>
        </p:txBody>
      </p:sp>
      <p:sp>
        <p:nvSpPr>
          <p:cNvPr id="75791" name="Text Box 15"/>
          <p:cNvSpPr txBox="1">
            <a:spLocks noChangeArrowheads="1"/>
          </p:cNvSpPr>
          <p:nvPr/>
        </p:nvSpPr>
        <p:spPr bwMode="auto">
          <a:xfrm>
            <a:off x="1676400" y="2535238"/>
            <a:ext cx="1163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b="1">
                <a:latin typeface="Calibri" pitchFamily="34" charset="0"/>
              </a:rPr>
              <a:t>SAC(Q,K</a:t>
            </a:r>
            <a:r>
              <a:rPr lang="en-GB" altLang="en-US" sz="1600" b="1" baseline="-25000">
                <a:latin typeface="Calibri" pitchFamily="34" charset="0"/>
              </a:rPr>
              <a:t>1</a:t>
            </a:r>
            <a:r>
              <a:rPr lang="en-GB" altLang="en-US" sz="1600" b="1">
                <a:latin typeface="Calibri" pitchFamily="34" charset="0"/>
              </a:rPr>
              <a:t>)</a:t>
            </a:r>
            <a:endParaRPr lang="en-GB" altLang="en-US" sz="2400" b="1">
              <a:latin typeface="Calibri" pitchFamily="34" charset="0"/>
            </a:endParaRPr>
          </a:p>
        </p:txBody>
      </p:sp>
      <p:sp>
        <p:nvSpPr>
          <p:cNvPr id="75792" name="Text Box 16"/>
          <p:cNvSpPr txBox="1">
            <a:spLocks noChangeArrowheads="1"/>
          </p:cNvSpPr>
          <p:nvPr/>
        </p:nvSpPr>
        <p:spPr bwMode="auto">
          <a:xfrm>
            <a:off x="2895600" y="2992438"/>
            <a:ext cx="1163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b="1">
                <a:latin typeface="Calibri" pitchFamily="34" charset="0"/>
              </a:rPr>
              <a:t>SAC(Q,K</a:t>
            </a:r>
            <a:r>
              <a:rPr lang="en-GB" altLang="en-US" sz="1600" b="1" baseline="-25000">
                <a:latin typeface="Calibri" pitchFamily="34" charset="0"/>
              </a:rPr>
              <a:t>2</a:t>
            </a:r>
            <a:r>
              <a:rPr lang="en-GB" altLang="en-US" sz="1600" b="1">
                <a:latin typeface="Calibri" pitchFamily="34" charset="0"/>
              </a:rPr>
              <a:t>)</a:t>
            </a:r>
            <a:endParaRPr lang="en-GB" altLang="en-US" sz="2400" b="1">
              <a:latin typeface="Calibri" pitchFamily="34" charset="0"/>
            </a:endParaRPr>
          </a:p>
        </p:txBody>
      </p:sp>
      <p:sp>
        <p:nvSpPr>
          <p:cNvPr id="75793" name="Text Box 17"/>
          <p:cNvSpPr txBox="1">
            <a:spLocks noChangeArrowheads="1"/>
          </p:cNvSpPr>
          <p:nvPr/>
        </p:nvSpPr>
        <p:spPr bwMode="auto">
          <a:xfrm>
            <a:off x="6080125" y="2195513"/>
            <a:ext cx="1163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b="1">
                <a:latin typeface="Calibri" pitchFamily="34" charset="0"/>
              </a:rPr>
              <a:t>SAC(Q,K</a:t>
            </a:r>
            <a:r>
              <a:rPr lang="en-GB" altLang="en-US" sz="1600" b="1" baseline="-25000">
                <a:latin typeface="Calibri" pitchFamily="34" charset="0"/>
              </a:rPr>
              <a:t>3</a:t>
            </a:r>
            <a:r>
              <a:rPr lang="en-GB" altLang="en-US" sz="1600" b="1">
                <a:latin typeface="Calibri" pitchFamily="34" charset="0"/>
              </a:rPr>
              <a:t>)</a:t>
            </a:r>
            <a:endParaRPr lang="en-GB" altLang="en-US" sz="2400" b="1">
              <a:latin typeface="Calibri" pitchFamily="34" charset="0"/>
            </a:endParaRPr>
          </a:p>
        </p:txBody>
      </p:sp>
      <p:sp>
        <p:nvSpPr>
          <p:cNvPr id="75794" name="Line 18"/>
          <p:cNvSpPr>
            <a:spLocks noChangeShapeType="1"/>
          </p:cNvSpPr>
          <p:nvPr/>
        </p:nvSpPr>
        <p:spPr bwMode="auto">
          <a:xfrm>
            <a:off x="2286000" y="2819400"/>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5" name="Line 19"/>
          <p:cNvSpPr>
            <a:spLocks noChangeShapeType="1"/>
          </p:cNvSpPr>
          <p:nvPr/>
        </p:nvSpPr>
        <p:spPr bwMode="auto">
          <a:xfrm flipH="1">
            <a:off x="3505200" y="32766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6" name="Line 20"/>
          <p:cNvSpPr>
            <a:spLocks noChangeShapeType="1"/>
          </p:cNvSpPr>
          <p:nvPr/>
        </p:nvSpPr>
        <p:spPr bwMode="auto">
          <a:xfrm flipH="1">
            <a:off x="6400800" y="2438400"/>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7" name="Line 21"/>
          <p:cNvSpPr>
            <a:spLocks noChangeShapeType="1"/>
          </p:cNvSpPr>
          <p:nvPr/>
        </p:nvSpPr>
        <p:spPr bwMode="auto">
          <a:xfrm>
            <a:off x="3429000" y="4572000"/>
            <a:ext cx="0" cy="1219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8" name="Line 22"/>
          <p:cNvSpPr>
            <a:spLocks noChangeShapeType="1"/>
          </p:cNvSpPr>
          <p:nvPr/>
        </p:nvSpPr>
        <p:spPr bwMode="auto">
          <a:xfrm>
            <a:off x="4267200" y="4724400"/>
            <a:ext cx="0" cy="1066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9" name="Line 23"/>
          <p:cNvSpPr>
            <a:spLocks noChangeShapeType="1"/>
          </p:cNvSpPr>
          <p:nvPr/>
        </p:nvSpPr>
        <p:spPr bwMode="auto">
          <a:xfrm>
            <a:off x="5867400" y="3886200"/>
            <a:ext cx="0" cy="1905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00" name="Text Box 24"/>
          <p:cNvSpPr txBox="1">
            <a:spLocks noChangeArrowheads="1"/>
          </p:cNvSpPr>
          <p:nvPr/>
        </p:nvSpPr>
        <p:spPr bwMode="auto">
          <a:xfrm>
            <a:off x="3276600" y="5791200"/>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r>
              <a:rPr lang="en-GB" altLang="en-US" sz="2400" b="1">
                <a:latin typeface="Calibri" pitchFamily="34" charset="0"/>
              </a:rPr>
              <a:t>      Q</a:t>
            </a:r>
            <a:r>
              <a:rPr lang="en-GB" altLang="en-US" sz="2400" b="1" baseline="-25000">
                <a:latin typeface="Calibri" pitchFamily="34" charset="0"/>
              </a:rPr>
              <a:t>2</a:t>
            </a:r>
            <a:r>
              <a:rPr lang="en-GB" altLang="en-US" sz="2400" b="1">
                <a:latin typeface="Calibri" pitchFamily="34" charset="0"/>
              </a:rPr>
              <a:t>                 Q</a:t>
            </a:r>
            <a:r>
              <a:rPr lang="en-GB" altLang="en-US" sz="2400" b="1" baseline="-25000">
                <a:latin typeface="Calibri" pitchFamily="34" charset="0"/>
              </a:rPr>
              <a:t>3</a:t>
            </a:r>
            <a:endParaRPr lang="en-GB" altLang="en-US" sz="2400" b="1">
              <a:latin typeface="Calibri" pitchFamily="34" charset="0"/>
            </a:endParaRPr>
          </a:p>
        </p:txBody>
      </p:sp>
      <p:sp>
        <p:nvSpPr>
          <p:cNvPr id="75801" name="Arc 25"/>
          <p:cNvSpPr>
            <a:spLocks/>
          </p:cNvSpPr>
          <p:nvPr/>
        </p:nvSpPr>
        <p:spPr bwMode="auto">
          <a:xfrm>
            <a:off x="2667000" y="3124200"/>
            <a:ext cx="1216025" cy="1982788"/>
          </a:xfrm>
          <a:custGeom>
            <a:avLst/>
            <a:gdLst>
              <a:gd name="T0" fmla="*/ 2147483647 w 28719"/>
              <a:gd name="T1" fmla="*/ 2147483647 h 21600"/>
              <a:gd name="T2" fmla="*/ 0 w 28719"/>
              <a:gd name="T3" fmla="*/ 2147483647 h 21600"/>
              <a:gd name="T4" fmla="*/ 2147483647 w 28719"/>
              <a:gd name="T5" fmla="*/ 0 h 21600"/>
              <a:gd name="T6" fmla="*/ 0 60000 65536"/>
              <a:gd name="T7" fmla="*/ 0 60000 65536"/>
              <a:gd name="T8" fmla="*/ 0 60000 65536"/>
              <a:gd name="T9" fmla="*/ 0 w 28719"/>
              <a:gd name="T10" fmla="*/ 0 h 21600"/>
              <a:gd name="T11" fmla="*/ 28719 w 28719"/>
              <a:gd name="T12" fmla="*/ 21600 h 21600"/>
            </a:gdLst>
            <a:ahLst/>
            <a:cxnLst>
              <a:cxn ang="T6">
                <a:pos x="T0" y="T1"/>
              </a:cxn>
              <a:cxn ang="T7">
                <a:pos x="T2" y="T3"/>
              </a:cxn>
              <a:cxn ang="T8">
                <a:pos x="T4" y="T5"/>
              </a:cxn>
            </a:cxnLst>
            <a:rect l="T9" t="T10" r="T11" b="T12"/>
            <a:pathLst>
              <a:path w="28719" h="21600" fill="none" extrusionOk="0">
                <a:moveTo>
                  <a:pt x="28718" y="3190"/>
                </a:moveTo>
                <a:cubicBezTo>
                  <a:pt x="27138" y="13770"/>
                  <a:pt x="18052" y="21599"/>
                  <a:pt x="7356" y="21600"/>
                </a:cubicBezTo>
                <a:cubicBezTo>
                  <a:pt x="4847" y="21600"/>
                  <a:pt x="2358" y="21163"/>
                  <a:pt x="0" y="20308"/>
                </a:cubicBezTo>
              </a:path>
              <a:path w="28719" h="21600" stroke="0" extrusionOk="0">
                <a:moveTo>
                  <a:pt x="28718" y="3190"/>
                </a:moveTo>
                <a:cubicBezTo>
                  <a:pt x="27138" y="13770"/>
                  <a:pt x="18052" y="21599"/>
                  <a:pt x="7356" y="21600"/>
                </a:cubicBezTo>
                <a:cubicBezTo>
                  <a:pt x="4847" y="21600"/>
                  <a:pt x="2358" y="21163"/>
                  <a:pt x="0" y="20308"/>
                </a:cubicBezTo>
                <a:lnTo>
                  <a:pt x="7356" y="0"/>
                </a:ln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802" name="Arc 26"/>
          <p:cNvSpPr>
            <a:spLocks/>
          </p:cNvSpPr>
          <p:nvPr/>
        </p:nvSpPr>
        <p:spPr bwMode="auto">
          <a:xfrm>
            <a:off x="3641725" y="3114675"/>
            <a:ext cx="858838" cy="2343150"/>
          </a:xfrm>
          <a:custGeom>
            <a:avLst/>
            <a:gdLst>
              <a:gd name="T0" fmla="*/ 2147483647 w 20276"/>
              <a:gd name="T1" fmla="*/ 2147483647 h 21558"/>
              <a:gd name="T2" fmla="*/ 2147483647 w 20276"/>
              <a:gd name="T3" fmla="*/ 2147483647 h 21558"/>
              <a:gd name="T4" fmla="*/ 0 w 20276"/>
              <a:gd name="T5" fmla="*/ 0 h 21558"/>
              <a:gd name="T6" fmla="*/ 0 60000 65536"/>
              <a:gd name="T7" fmla="*/ 0 60000 65536"/>
              <a:gd name="T8" fmla="*/ 0 60000 65536"/>
              <a:gd name="T9" fmla="*/ 0 w 20276"/>
              <a:gd name="T10" fmla="*/ 0 h 21558"/>
              <a:gd name="T11" fmla="*/ 20276 w 20276"/>
              <a:gd name="T12" fmla="*/ 21558 h 21558"/>
            </a:gdLst>
            <a:ahLst/>
            <a:cxnLst>
              <a:cxn ang="T6">
                <a:pos x="T0" y="T1"/>
              </a:cxn>
              <a:cxn ang="T7">
                <a:pos x="T2" y="T3"/>
              </a:cxn>
              <a:cxn ang="T8">
                <a:pos x="T4" y="T5"/>
              </a:cxn>
            </a:cxnLst>
            <a:rect l="T9" t="T10" r="T11" b="T12"/>
            <a:pathLst>
              <a:path w="20276" h="21558" fill="none" extrusionOk="0">
                <a:moveTo>
                  <a:pt x="20276" y="7446"/>
                </a:moveTo>
                <a:cubicBezTo>
                  <a:pt x="17323" y="15487"/>
                  <a:pt x="9897" y="21023"/>
                  <a:pt x="1347" y="21557"/>
                </a:cubicBezTo>
              </a:path>
              <a:path w="20276" h="21558" stroke="0" extrusionOk="0">
                <a:moveTo>
                  <a:pt x="20276" y="7446"/>
                </a:moveTo>
                <a:cubicBezTo>
                  <a:pt x="17323" y="15487"/>
                  <a:pt x="9897" y="21023"/>
                  <a:pt x="1347" y="21557"/>
                </a:cubicBezTo>
                <a:lnTo>
                  <a:pt x="0" y="0"/>
                </a:ln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803" name="Arc 27"/>
          <p:cNvSpPr>
            <a:spLocks/>
          </p:cNvSpPr>
          <p:nvPr/>
        </p:nvSpPr>
        <p:spPr bwMode="auto">
          <a:xfrm>
            <a:off x="4648200" y="3200400"/>
            <a:ext cx="903288" cy="1527175"/>
          </a:xfrm>
          <a:custGeom>
            <a:avLst/>
            <a:gdLst>
              <a:gd name="T0" fmla="*/ 2147483647 w 21348"/>
              <a:gd name="T1" fmla="*/ 2147483647 h 20138"/>
              <a:gd name="T2" fmla="*/ 2147483647 w 21348"/>
              <a:gd name="T3" fmla="*/ 2147483647 h 20138"/>
              <a:gd name="T4" fmla="*/ 0 w 21348"/>
              <a:gd name="T5" fmla="*/ 0 h 20138"/>
              <a:gd name="T6" fmla="*/ 0 60000 65536"/>
              <a:gd name="T7" fmla="*/ 0 60000 65536"/>
              <a:gd name="T8" fmla="*/ 0 60000 65536"/>
              <a:gd name="T9" fmla="*/ 0 w 21348"/>
              <a:gd name="T10" fmla="*/ 0 h 20138"/>
              <a:gd name="T11" fmla="*/ 21348 w 21348"/>
              <a:gd name="T12" fmla="*/ 20138 h 20138"/>
            </a:gdLst>
            <a:ahLst/>
            <a:cxnLst>
              <a:cxn ang="T6">
                <a:pos x="T0" y="T1"/>
              </a:cxn>
              <a:cxn ang="T7">
                <a:pos x="T2" y="T3"/>
              </a:cxn>
              <a:cxn ang="T8">
                <a:pos x="T4" y="T5"/>
              </a:cxn>
            </a:cxnLst>
            <a:rect l="T9" t="T10" r="T11" b="T12"/>
            <a:pathLst>
              <a:path w="21348" h="20138" fill="none" extrusionOk="0">
                <a:moveTo>
                  <a:pt x="21347" y="3289"/>
                </a:moveTo>
                <a:cubicBezTo>
                  <a:pt x="20171" y="10922"/>
                  <a:pt x="15010" y="17345"/>
                  <a:pt x="7811" y="20138"/>
                </a:cubicBezTo>
              </a:path>
              <a:path w="21348" h="20138" stroke="0" extrusionOk="0">
                <a:moveTo>
                  <a:pt x="21347" y="3289"/>
                </a:moveTo>
                <a:cubicBezTo>
                  <a:pt x="20171" y="10922"/>
                  <a:pt x="15010" y="17345"/>
                  <a:pt x="7811" y="20138"/>
                </a:cubicBezTo>
                <a:lnTo>
                  <a:pt x="0" y="0"/>
                </a:ln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804" name="Arc 28"/>
          <p:cNvSpPr>
            <a:spLocks/>
          </p:cNvSpPr>
          <p:nvPr/>
        </p:nvSpPr>
        <p:spPr bwMode="auto">
          <a:xfrm>
            <a:off x="2362200" y="304800"/>
            <a:ext cx="3276600" cy="5367338"/>
          </a:xfrm>
          <a:custGeom>
            <a:avLst/>
            <a:gdLst>
              <a:gd name="T0" fmla="*/ 2147483647 w 21156"/>
              <a:gd name="T1" fmla="*/ 2147483647 h 21505"/>
              <a:gd name="T2" fmla="*/ 2147483647 w 21156"/>
              <a:gd name="T3" fmla="*/ 2147483647 h 21505"/>
              <a:gd name="T4" fmla="*/ 0 w 21156"/>
              <a:gd name="T5" fmla="*/ 0 h 21505"/>
              <a:gd name="T6" fmla="*/ 0 60000 65536"/>
              <a:gd name="T7" fmla="*/ 0 60000 65536"/>
              <a:gd name="T8" fmla="*/ 0 60000 65536"/>
              <a:gd name="T9" fmla="*/ 0 w 21156"/>
              <a:gd name="T10" fmla="*/ 0 h 21505"/>
              <a:gd name="T11" fmla="*/ 21156 w 21156"/>
              <a:gd name="T12" fmla="*/ 21505 h 21505"/>
            </a:gdLst>
            <a:ahLst/>
            <a:cxnLst>
              <a:cxn ang="T6">
                <a:pos x="T0" y="T1"/>
              </a:cxn>
              <a:cxn ang="T7">
                <a:pos x="T2" y="T3"/>
              </a:cxn>
              <a:cxn ang="T8">
                <a:pos x="T4" y="T5"/>
              </a:cxn>
            </a:cxnLst>
            <a:rect l="T9" t="T10" r="T11" b="T12"/>
            <a:pathLst>
              <a:path w="21156" h="21505" fill="none" extrusionOk="0">
                <a:moveTo>
                  <a:pt x="21155" y="4357"/>
                </a:moveTo>
                <a:cubicBezTo>
                  <a:pt x="19240" y="13655"/>
                  <a:pt x="11479" y="20613"/>
                  <a:pt x="2027" y="21504"/>
                </a:cubicBezTo>
              </a:path>
              <a:path w="21156" h="21505" stroke="0" extrusionOk="0">
                <a:moveTo>
                  <a:pt x="21155" y="4357"/>
                </a:moveTo>
                <a:cubicBezTo>
                  <a:pt x="19240" y="13655"/>
                  <a:pt x="11479" y="20613"/>
                  <a:pt x="2027" y="21504"/>
                </a:cubicBezTo>
                <a:lnTo>
                  <a:pt x="0"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805" name="Text Box 30"/>
          <p:cNvSpPr txBox="1">
            <a:spLocks noChangeArrowheads="1"/>
          </p:cNvSpPr>
          <p:nvPr/>
        </p:nvSpPr>
        <p:spPr bwMode="auto">
          <a:xfrm>
            <a:off x="1889125" y="4689475"/>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SMC(Q,K</a:t>
            </a:r>
            <a:r>
              <a:rPr lang="en-GB" altLang="en-US" sz="2400" b="1" baseline="-25000">
                <a:latin typeface="Calibri" pitchFamily="34" charset="0"/>
              </a:rPr>
              <a:t>1</a:t>
            </a:r>
            <a:r>
              <a:rPr lang="en-GB" altLang="en-US" sz="2400" b="1">
                <a:latin typeface="Calibri" pitchFamily="34" charset="0"/>
              </a:rPr>
              <a:t>)</a:t>
            </a:r>
          </a:p>
        </p:txBody>
      </p:sp>
      <p:sp>
        <p:nvSpPr>
          <p:cNvPr id="490528" name="AutoShape 3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577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582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5807" name="Picture 3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8" name="Picture 3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9" name="Picture 3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577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582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810" name="Text Box 38"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75811" name="Picture 3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12" name="Text Box 40"/>
          <p:cNvSpPr txBox="1">
            <a:spLocks noChangeArrowheads="1"/>
          </p:cNvSpPr>
          <p:nvPr/>
        </p:nvSpPr>
        <p:spPr bwMode="auto">
          <a:xfrm>
            <a:off x="6477000" y="5246688"/>
            <a:ext cx="190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1600" i="1">
                <a:latin typeface="Calibri" pitchFamily="34" charset="0"/>
              </a:rPr>
              <a:t>(units per  year)</a:t>
            </a:r>
          </a:p>
        </p:txBody>
      </p:sp>
      <p:sp>
        <p:nvSpPr>
          <p:cNvPr id="75813" name="Line 41"/>
          <p:cNvSpPr>
            <a:spLocks noChangeShapeType="1"/>
          </p:cNvSpPr>
          <p:nvPr/>
        </p:nvSpPr>
        <p:spPr bwMode="auto">
          <a:xfrm flipV="1">
            <a:off x="1066800" y="1244600"/>
            <a:ext cx="7938" cy="4546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814" name="Text Box 42"/>
          <p:cNvSpPr txBox="1">
            <a:spLocks noChangeArrowheads="1"/>
          </p:cNvSpPr>
          <p:nvPr/>
        </p:nvSpPr>
        <p:spPr bwMode="auto">
          <a:xfrm>
            <a:off x="1152525" y="1565275"/>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a:t>
            </a:r>
            <a:r>
              <a:rPr lang="en-GB" altLang="en-US" sz="1600">
                <a:latin typeface="Calibri" pitchFamily="34" charset="0"/>
              </a:rPr>
              <a:t>per unit</a:t>
            </a:r>
          </a:p>
        </p:txBody>
      </p:sp>
      <p:sp>
        <p:nvSpPr>
          <p:cNvPr id="75815" name="Text Box 43"/>
          <p:cNvSpPr txBox="1">
            <a:spLocks noChangeArrowheads="1"/>
          </p:cNvSpPr>
          <p:nvPr/>
        </p:nvSpPr>
        <p:spPr bwMode="auto">
          <a:xfrm>
            <a:off x="4454525" y="1565275"/>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MC(Q)</a:t>
            </a:r>
          </a:p>
        </p:txBody>
      </p:sp>
      <p:sp>
        <p:nvSpPr>
          <p:cNvPr id="490540" name="AutoShape 4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Cost Function Summary</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75817" name="Text Box 45"/>
          <p:cNvSpPr txBox="1">
            <a:spLocks noChangeArrowheads="1"/>
          </p:cNvSpPr>
          <p:nvPr/>
        </p:nvSpPr>
        <p:spPr bwMode="auto">
          <a:xfrm>
            <a:off x="5715000" y="1295400"/>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MC(Q)</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0008349-F687-4716-88A6-D85C1F4C5C31}" type="slidenum">
              <a:rPr lang="en-US" altLang="en-US">
                <a:solidFill>
                  <a:srgbClr val="898989"/>
                </a:solidFill>
                <a:latin typeface="Calibri" pitchFamily="34" charset="0"/>
              </a:rPr>
              <a:pPr eaLnBrk="1" hangingPunct="1"/>
              <a:t>76</a:t>
            </a:fld>
            <a:endParaRPr lang="en-US" altLang="en-US">
              <a:solidFill>
                <a:srgbClr val="898989"/>
              </a:solidFill>
              <a:latin typeface="Calibri" pitchFamily="34" charset="0"/>
            </a:endParaRPr>
          </a:p>
        </p:txBody>
      </p:sp>
      <p:sp>
        <p:nvSpPr>
          <p:cNvPr id="40448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680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681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6806"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680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682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9"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76810"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1" name="Rectangle 12"/>
          <p:cNvSpPr>
            <a:spLocks noChangeArrowheads="1"/>
          </p:cNvSpPr>
          <p:nvPr/>
        </p:nvSpPr>
        <p:spPr bwMode="auto">
          <a:xfrm>
            <a:off x="457200" y="1295400"/>
            <a:ext cx="8077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600">
                <a:latin typeface="Calibri" pitchFamily="34" charset="0"/>
              </a:rPr>
              <a:t>Economies of Scope – a production characteristic in which the total cost of producing given quantities of two goods in the same firm is less than the total cost of producing those quantities in two single-product firms.</a:t>
            </a:r>
          </a:p>
          <a:p>
            <a:pPr eaLnBrk="1" hangingPunct="1"/>
            <a:endParaRPr lang="en-US" altLang="en-US" sz="2600">
              <a:latin typeface="Calibri" pitchFamily="34" charset="0"/>
            </a:endParaRPr>
          </a:p>
          <a:p>
            <a:pPr eaLnBrk="1" hangingPunct="1"/>
            <a:r>
              <a:rPr lang="en-US" altLang="en-US" sz="2600">
                <a:latin typeface="Calibri" pitchFamily="34" charset="0"/>
              </a:rPr>
              <a:t>Mathematically,</a:t>
            </a:r>
          </a:p>
          <a:p>
            <a:pPr eaLnBrk="1" hangingPunct="1"/>
            <a:r>
              <a:rPr lang="en-US" altLang="en-US" sz="2600">
                <a:latin typeface="Calibri" pitchFamily="34" charset="0"/>
              </a:rPr>
              <a:t>	TC(Q</a:t>
            </a:r>
            <a:r>
              <a:rPr lang="en-US" altLang="en-US" sz="2600" baseline="-25000">
                <a:latin typeface="Calibri" pitchFamily="34" charset="0"/>
              </a:rPr>
              <a:t>1</a:t>
            </a:r>
            <a:r>
              <a:rPr lang="en-US" altLang="en-US" sz="2600">
                <a:latin typeface="Calibri" pitchFamily="34" charset="0"/>
              </a:rPr>
              <a:t>, Q</a:t>
            </a:r>
            <a:r>
              <a:rPr lang="en-US" altLang="en-US" sz="2600" baseline="-25000">
                <a:latin typeface="Calibri" pitchFamily="34" charset="0"/>
              </a:rPr>
              <a:t>2</a:t>
            </a:r>
            <a:r>
              <a:rPr lang="en-US" altLang="en-US" sz="2600">
                <a:latin typeface="Calibri" pitchFamily="34" charset="0"/>
              </a:rPr>
              <a:t>) &lt; TC(Q</a:t>
            </a:r>
            <a:r>
              <a:rPr lang="en-US" altLang="en-US" sz="2600" baseline="-25000">
                <a:latin typeface="Calibri" pitchFamily="34" charset="0"/>
              </a:rPr>
              <a:t>1</a:t>
            </a:r>
            <a:r>
              <a:rPr lang="en-US" altLang="en-US" sz="2600">
                <a:latin typeface="Calibri" pitchFamily="34" charset="0"/>
              </a:rPr>
              <a:t>, 0) + TC(0, Q</a:t>
            </a:r>
            <a:r>
              <a:rPr lang="en-US" altLang="en-US" sz="2600" baseline="-25000">
                <a:latin typeface="Calibri" pitchFamily="34" charset="0"/>
              </a:rPr>
              <a:t>2</a:t>
            </a:r>
            <a:r>
              <a:rPr lang="en-US" altLang="en-US" sz="2600">
                <a:latin typeface="Calibri" pitchFamily="34" charset="0"/>
              </a:rPr>
              <a:t>)</a:t>
            </a:r>
          </a:p>
          <a:p>
            <a:pPr eaLnBrk="1" hangingPunct="1"/>
            <a:endParaRPr lang="en-US" altLang="en-US" sz="2600">
              <a:latin typeface="Calibri" pitchFamily="34" charset="0"/>
            </a:endParaRPr>
          </a:p>
          <a:p>
            <a:pPr eaLnBrk="1" hangingPunct="1"/>
            <a:r>
              <a:rPr lang="en-US" altLang="en-US" sz="2600">
                <a:latin typeface="Calibri" pitchFamily="34" charset="0"/>
              </a:rPr>
              <a:t>Stand-alone Costs – the cost of producing a good in a single-product firm, represented by each term in the right-hand side of the above equation.</a:t>
            </a:r>
          </a:p>
          <a:p>
            <a:pPr eaLnBrk="1" hangingPunct="1"/>
            <a:endParaRPr lang="en-US" altLang="en-US" sz="2600">
              <a:latin typeface="Calibri" pitchFamily="34" charset="0"/>
            </a:endParaRPr>
          </a:p>
        </p:txBody>
      </p:sp>
      <p:sp>
        <p:nvSpPr>
          <p:cNvPr id="404493"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Economies of Scope</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96C405-367D-4014-AFF2-5934446C4863}" type="slidenum">
              <a:rPr lang="en-US" altLang="en-US">
                <a:solidFill>
                  <a:srgbClr val="898989"/>
                </a:solidFill>
                <a:latin typeface="Calibri" pitchFamily="34" charset="0"/>
              </a:rPr>
              <a:pPr eaLnBrk="1" hangingPunct="1"/>
              <a:t>77</a:t>
            </a:fld>
            <a:endParaRPr lang="en-US" altLang="en-US">
              <a:solidFill>
                <a:srgbClr val="898989"/>
              </a:solidFill>
              <a:latin typeface="Calibri" pitchFamily="34" charset="0"/>
            </a:endParaRPr>
          </a:p>
        </p:txBody>
      </p:sp>
      <p:sp>
        <p:nvSpPr>
          <p:cNvPr id="40448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78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784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7830"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1"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2"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78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784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3"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77834"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5" name="Rectangle 12"/>
          <p:cNvSpPr>
            <a:spLocks noChangeArrowheads="1"/>
          </p:cNvSpPr>
          <p:nvPr/>
        </p:nvSpPr>
        <p:spPr bwMode="auto">
          <a:xfrm>
            <a:off x="457200" y="1295400"/>
            <a:ext cx="8382000"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600" b="1" i="1">
                <a:latin typeface="Calibri" pitchFamily="34" charset="0"/>
              </a:rPr>
              <a:t>Economies of Experience </a:t>
            </a:r>
            <a:r>
              <a:rPr lang="en-US" altLang="en-US" sz="2600">
                <a:latin typeface="Calibri" pitchFamily="34" charset="0"/>
              </a:rPr>
              <a:t>– cost advantages that result from accumulated experience, or, learning-by-doing.</a:t>
            </a:r>
          </a:p>
          <a:p>
            <a:pPr eaLnBrk="1" hangingPunct="1"/>
            <a:r>
              <a:rPr lang="en-US" altLang="en-US" sz="2600" b="1" i="1">
                <a:latin typeface="Calibri" pitchFamily="34" charset="0"/>
              </a:rPr>
              <a:t>Experience Curve </a:t>
            </a:r>
            <a:r>
              <a:rPr lang="en-US" altLang="en-US" sz="2600">
                <a:latin typeface="Calibri" pitchFamily="34" charset="0"/>
              </a:rPr>
              <a:t>– a relationship between average variable cost and cumulative production volume</a:t>
            </a:r>
          </a:p>
          <a:p>
            <a:pPr eaLnBrk="1" hangingPunct="1"/>
            <a:r>
              <a:rPr lang="en-US" altLang="en-US" sz="2600">
                <a:latin typeface="Calibri" pitchFamily="34" charset="0"/>
              </a:rPr>
              <a:t>	</a:t>
            </a:r>
            <a:r>
              <a:rPr lang="en-US" altLang="en-US" sz="2400">
                <a:latin typeface="Calibri" pitchFamily="34" charset="0"/>
              </a:rPr>
              <a:t> – used to describe economies of experience</a:t>
            </a:r>
          </a:p>
          <a:p>
            <a:pPr eaLnBrk="1" hangingPunct="1"/>
            <a:r>
              <a:rPr lang="en-US" altLang="en-US" sz="2400">
                <a:latin typeface="Calibri" pitchFamily="34" charset="0"/>
              </a:rPr>
              <a:t>	 – typical relationship is AVC(N) = AN</a:t>
            </a:r>
            <a:r>
              <a:rPr lang="en-US" altLang="en-US" sz="2400" baseline="30000">
                <a:latin typeface="Calibri" pitchFamily="34" charset="0"/>
              </a:rPr>
              <a:t>B</a:t>
            </a:r>
            <a:r>
              <a:rPr lang="en-US" altLang="en-US" sz="2400">
                <a:latin typeface="Calibri" pitchFamily="34" charset="0"/>
              </a:rPr>
              <a:t>, </a:t>
            </a:r>
          </a:p>
          <a:p>
            <a:pPr eaLnBrk="1" hangingPunct="1"/>
            <a:r>
              <a:rPr lang="en-US" altLang="en-US" sz="2400">
                <a:latin typeface="Calibri" pitchFamily="34" charset="0"/>
              </a:rPr>
              <a:t>	    where N – cumulative production volume, </a:t>
            </a:r>
          </a:p>
          <a:p>
            <a:pPr eaLnBrk="1" hangingPunct="1"/>
            <a:r>
              <a:rPr lang="en-US" altLang="en-US" sz="2400">
                <a:latin typeface="Calibri" pitchFamily="34" charset="0"/>
              </a:rPr>
              <a:t>	     A &gt; 0 – constant representing AVC of first unit produced,</a:t>
            </a:r>
          </a:p>
          <a:p>
            <a:pPr eaLnBrk="1" hangingPunct="1"/>
            <a:r>
              <a:rPr lang="en-US" altLang="en-US" sz="2400">
                <a:latin typeface="Calibri" pitchFamily="34" charset="0"/>
              </a:rPr>
              <a:t>	    -1 &lt; B &lt; 0 – experience elasticity (% change in AVC for</a:t>
            </a:r>
          </a:p>
          <a:p>
            <a:pPr eaLnBrk="1" hangingPunct="1"/>
            <a:r>
              <a:rPr lang="en-US" altLang="en-US" sz="2400">
                <a:latin typeface="Calibri" pitchFamily="34" charset="0"/>
              </a:rPr>
              <a:t>			 every 1% increase in cumulative volume</a:t>
            </a:r>
          </a:p>
          <a:p>
            <a:pPr eaLnBrk="1" hangingPunct="1"/>
            <a:r>
              <a:rPr lang="en-US" altLang="en-US" sz="2400">
                <a:latin typeface="Calibri" pitchFamily="34" charset="0"/>
              </a:rPr>
              <a:t>	  – slope of the experience curve tells us how much AVC</a:t>
            </a:r>
          </a:p>
          <a:p>
            <a:pPr eaLnBrk="1" hangingPunct="1"/>
            <a:r>
              <a:rPr lang="en-US" altLang="en-US" sz="2400">
                <a:latin typeface="Calibri" pitchFamily="34" charset="0"/>
              </a:rPr>
              <a:t>                   goes down (as a % of initial level), when cumulative </a:t>
            </a:r>
          </a:p>
          <a:p>
            <a:pPr eaLnBrk="1" hangingPunct="1"/>
            <a:r>
              <a:rPr lang="en-US" altLang="en-US" sz="2400">
                <a:latin typeface="Calibri" pitchFamily="34" charset="0"/>
              </a:rPr>
              <a:t>                   output doubles</a:t>
            </a:r>
          </a:p>
          <a:p>
            <a:pPr eaLnBrk="1" hangingPunct="1"/>
            <a:r>
              <a:rPr lang="en-US" altLang="en-US" sz="2600">
                <a:latin typeface="Calibri" pitchFamily="34" charset="0"/>
              </a:rPr>
              <a:t>	</a:t>
            </a:r>
          </a:p>
          <a:p>
            <a:pPr eaLnBrk="1" hangingPunct="1"/>
            <a:endParaRPr lang="en-US" altLang="en-US" sz="2600" baseline="30000">
              <a:latin typeface="Calibri" pitchFamily="34" charset="0"/>
            </a:endParaRPr>
          </a:p>
          <a:p>
            <a:pPr eaLnBrk="1" hangingPunct="1"/>
            <a:endParaRPr lang="en-US" altLang="en-US" sz="2600">
              <a:latin typeface="Calibri" pitchFamily="34" charset="0"/>
            </a:endParaRPr>
          </a:p>
        </p:txBody>
      </p:sp>
      <p:sp>
        <p:nvSpPr>
          <p:cNvPr id="404493"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Economies of Experience</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7FD63C7-CBA6-49D7-8B34-C3F10E8AFFCC}" type="slidenum">
              <a:rPr lang="en-US" altLang="en-US">
                <a:solidFill>
                  <a:srgbClr val="898989"/>
                </a:solidFill>
                <a:latin typeface="Calibri" pitchFamily="34" charset="0"/>
              </a:rPr>
              <a:pPr eaLnBrk="1" hangingPunct="1"/>
              <a:t>78</a:t>
            </a:fld>
            <a:endParaRPr lang="en-US" altLang="en-US">
              <a:solidFill>
                <a:srgbClr val="898989"/>
              </a:solidFill>
              <a:latin typeface="Calibri" pitchFamily="34" charset="0"/>
            </a:endParaRPr>
          </a:p>
        </p:txBody>
      </p:sp>
      <p:sp>
        <p:nvSpPr>
          <p:cNvPr id="40448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88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886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8854"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88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886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7" name="Text Box 10"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78858"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9" name="Rectangle 12"/>
          <p:cNvSpPr>
            <a:spLocks noChangeArrowheads="1"/>
          </p:cNvSpPr>
          <p:nvPr/>
        </p:nvSpPr>
        <p:spPr bwMode="auto">
          <a:xfrm>
            <a:off x="381000" y="1219200"/>
            <a:ext cx="8382000"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34" charset="0"/>
              </a:rPr>
              <a:t>Total Cost Function – a mathematical relationship that shows how total costs vary with factors that influence total costs, including the quantity of output and prices of inputs.</a:t>
            </a:r>
          </a:p>
          <a:p>
            <a:pPr eaLnBrk="1" hangingPunct="1"/>
            <a:endParaRPr lang="en-US" altLang="en-US" sz="2400">
              <a:latin typeface="Calibri" pitchFamily="34" charset="0"/>
            </a:endParaRPr>
          </a:p>
          <a:p>
            <a:pPr eaLnBrk="1" hangingPunct="1"/>
            <a:r>
              <a:rPr lang="en-US" altLang="en-US" sz="2400">
                <a:latin typeface="Calibri" pitchFamily="34" charset="0"/>
              </a:rPr>
              <a:t>Cost Driver – A factor that influences or “drives” total or average costs.</a:t>
            </a:r>
          </a:p>
          <a:p>
            <a:pPr eaLnBrk="1" hangingPunct="1"/>
            <a:endParaRPr lang="en-US" altLang="en-US" sz="2400">
              <a:latin typeface="Calibri" pitchFamily="34" charset="0"/>
            </a:endParaRPr>
          </a:p>
          <a:p>
            <a:pPr eaLnBrk="1" hangingPunct="1"/>
            <a:r>
              <a:rPr lang="en-US" altLang="en-US" sz="2400">
                <a:latin typeface="Calibri" pitchFamily="34" charset="0"/>
              </a:rPr>
              <a:t>Constant Elasticity Cost Function – A cost function that specifies constant elasticity of total cost with respect to output and input prices.</a:t>
            </a:r>
          </a:p>
          <a:p>
            <a:pPr eaLnBrk="1" hangingPunct="1"/>
            <a:endParaRPr lang="en-US" altLang="en-US" sz="2400">
              <a:latin typeface="Calibri" pitchFamily="34" charset="0"/>
            </a:endParaRPr>
          </a:p>
          <a:p>
            <a:pPr eaLnBrk="1" hangingPunct="1"/>
            <a:r>
              <a:rPr lang="en-US" altLang="en-US" sz="2400">
                <a:latin typeface="Calibri" pitchFamily="34" charset="0"/>
              </a:rPr>
              <a:t>Translog Cost Function – A cost function that postulates a quadratic relationship  between the log of total cost and the logs of input prices and output.	</a:t>
            </a:r>
          </a:p>
          <a:p>
            <a:pPr eaLnBrk="1" hangingPunct="1"/>
            <a:endParaRPr lang="en-US" altLang="en-US" sz="2400" baseline="30000">
              <a:latin typeface="Calibri" pitchFamily="34" charset="0"/>
            </a:endParaRPr>
          </a:p>
          <a:p>
            <a:pPr eaLnBrk="1" hangingPunct="1"/>
            <a:endParaRPr lang="en-US" altLang="en-US" sz="2400">
              <a:latin typeface="Calibri" pitchFamily="34" charset="0"/>
            </a:endParaRPr>
          </a:p>
        </p:txBody>
      </p:sp>
      <p:sp>
        <p:nvSpPr>
          <p:cNvPr id="404493"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Estimating Cost Functions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7C0AA4-9006-4C7B-9C48-C47E46CCD4EE}" type="slidenum">
              <a:rPr lang="en-US" altLang="en-US">
                <a:solidFill>
                  <a:srgbClr val="898989"/>
                </a:solidFill>
                <a:latin typeface="Calibri" pitchFamily="34" charset="0"/>
              </a:rPr>
              <a:pPr eaLnBrk="1" hangingPunct="1"/>
              <a:t>8</a:t>
            </a:fld>
            <a:endParaRPr lang="en-US" altLang="en-US">
              <a:solidFill>
                <a:srgbClr val="898989"/>
              </a:solidFill>
              <a:latin typeface="Calibri" pitchFamily="34" charset="0"/>
            </a:endParaRPr>
          </a:p>
        </p:txBody>
      </p:sp>
      <p:sp>
        <p:nvSpPr>
          <p:cNvPr id="7173" name="Line 8"/>
          <p:cNvSpPr>
            <a:spLocks noChangeShapeType="1"/>
          </p:cNvSpPr>
          <p:nvPr/>
        </p:nvSpPr>
        <p:spPr bwMode="auto">
          <a:xfrm>
            <a:off x="2514600" y="4419600"/>
            <a:ext cx="0" cy="1676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 name="Line 9"/>
          <p:cNvSpPr>
            <a:spLocks noChangeShapeType="1"/>
          </p:cNvSpPr>
          <p:nvPr/>
        </p:nvSpPr>
        <p:spPr bwMode="auto">
          <a:xfrm flipH="1">
            <a:off x="1219200" y="4419600"/>
            <a:ext cx="1295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5" name="Text Box 10"/>
          <p:cNvSpPr txBox="1">
            <a:spLocks noChangeArrowheads="1"/>
          </p:cNvSpPr>
          <p:nvPr/>
        </p:nvSpPr>
        <p:spPr bwMode="auto">
          <a:xfrm>
            <a:off x="1981200" y="60198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1 M.</a:t>
            </a:r>
          </a:p>
        </p:txBody>
      </p:sp>
      <p:sp>
        <p:nvSpPr>
          <p:cNvPr id="7176" name="Line 11"/>
          <p:cNvSpPr>
            <a:spLocks noChangeShapeType="1"/>
          </p:cNvSpPr>
          <p:nvPr/>
        </p:nvSpPr>
        <p:spPr bwMode="auto">
          <a:xfrm flipV="1">
            <a:off x="3733800" y="2743200"/>
            <a:ext cx="0" cy="3352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7" name="Line 12"/>
          <p:cNvSpPr>
            <a:spLocks noChangeShapeType="1"/>
          </p:cNvSpPr>
          <p:nvPr/>
        </p:nvSpPr>
        <p:spPr bwMode="auto">
          <a:xfrm flipH="1">
            <a:off x="1219200" y="2743200"/>
            <a:ext cx="2514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 name="Text Box 13"/>
          <p:cNvSpPr txBox="1">
            <a:spLocks noChangeArrowheads="1"/>
          </p:cNvSpPr>
          <p:nvPr/>
        </p:nvSpPr>
        <p:spPr bwMode="auto">
          <a:xfrm>
            <a:off x="3505200" y="60198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2 M.</a:t>
            </a:r>
          </a:p>
        </p:txBody>
      </p:sp>
      <p:sp>
        <p:nvSpPr>
          <p:cNvPr id="7179" name="Text Box 14"/>
          <p:cNvSpPr txBox="1">
            <a:spLocks noChangeArrowheads="1"/>
          </p:cNvSpPr>
          <p:nvPr/>
        </p:nvSpPr>
        <p:spPr bwMode="auto">
          <a:xfrm>
            <a:off x="-92075" y="4232275"/>
            <a:ext cx="1385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$2M.</a:t>
            </a:r>
          </a:p>
        </p:txBody>
      </p:sp>
      <p:sp>
        <p:nvSpPr>
          <p:cNvPr id="7180" name="Text Box 15"/>
          <p:cNvSpPr txBox="1">
            <a:spLocks noChangeArrowheads="1"/>
          </p:cNvSpPr>
          <p:nvPr/>
        </p:nvSpPr>
        <p:spPr bwMode="auto">
          <a:xfrm>
            <a:off x="457200" y="2438400"/>
            <a:ext cx="852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$4M.</a:t>
            </a:r>
          </a:p>
        </p:txBody>
      </p:sp>
      <p:sp>
        <p:nvSpPr>
          <p:cNvPr id="409617" name="AutoShape 17"/>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17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20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82" name="Picture 19"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20"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Picture 21"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20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5" name="Text Box 23"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7186" name="Picture 24"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5" name="AutoShape 25"/>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 Total Cost Curve</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7188" name="Line 26"/>
          <p:cNvSpPr>
            <a:spLocks noChangeShapeType="1"/>
          </p:cNvSpPr>
          <p:nvPr/>
        </p:nvSpPr>
        <p:spPr bwMode="auto">
          <a:xfrm flipV="1">
            <a:off x="1311275" y="1393825"/>
            <a:ext cx="53975" cy="47021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9" name="Text Box 27"/>
          <p:cNvSpPr txBox="1">
            <a:spLocks noChangeArrowheads="1"/>
          </p:cNvSpPr>
          <p:nvPr/>
        </p:nvSpPr>
        <p:spPr bwMode="auto">
          <a:xfrm>
            <a:off x="1368425" y="1639888"/>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 </a:t>
            </a:r>
            <a:r>
              <a:rPr lang="en-GB" altLang="en-US" sz="2400" i="1">
                <a:latin typeface="Calibri" pitchFamily="34" charset="0"/>
              </a:rPr>
              <a:t>($ per year)</a:t>
            </a:r>
          </a:p>
        </p:txBody>
      </p:sp>
      <p:sp>
        <p:nvSpPr>
          <p:cNvPr id="7190" name="Text Box 28"/>
          <p:cNvSpPr txBox="1">
            <a:spLocks noChangeArrowheads="1"/>
          </p:cNvSpPr>
          <p:nvPr/>
        </p:nvSpPr>
        <p:spPr bwMode="auto">
          <a:xfrm>
            <a:off x="4953000" y="54102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a:t>
            </a:r>
            <a:r>
              <a:rPr lang="en-GB" altLang="en-US" sz="2400" i="1">
                <a:latin typeface="Calibri" pitchFamily="34" charset="0"/>
              </a:rPr>
              <a:t>(units per year)</a:t>
            </a:r>
          </a:p>
        </p:txBody>
      </p:sp>
      <p:sp>
        <p:nvSpPr>
          <p:cNvPr id="7191" name="Line 29"/>
          <p:cNvSpPr>
            <a:spLocks noChangeShapeType="1"/>
          </p:cNvSpPr>
          <p:nvPr/>
        </p:nvSpPr>
        <p:spPr bwMode="auto">
          <a:xfrm flipV="1">
            <a:off x="1311275" y="1481138"/>
            <a:ext cx="3533775" cy="46148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2" name="Text Box 30"/>
          <p:cNvSpPr txBox="1">
            <a:spLocks noChangeArrowheads="1"/>
          </p:cNvSpPr>
          <p:nvPr/>
        </p:nvSpPr>
        <p:spPr bwMode="auto">
          <a:xfrm>
            <a:off x="4956175" y="1500188"/>
            <a:ext cx="176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TC(Q) = 2Q</a:t>
            </a:r>
          </a:p>
        </p:txBody>
      </p:sp>
      <p:sp>
        <p:nvSpPr>
          <p:cNvPr id="7193" name="Line 31"/>
          <p:cNvSpPr>
            <a:spLocks noChangeShapeType="1"/>
          </p:cNvSpPr>
          <p:nvPr/>
        </p:nvSpPr>
        <p:spPr bwMode="auto">
          <a:xfrm>
            <a:off x="1311275" y="6096000"/>
            <a:ext cx="6172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436A5E-4DD4-4D3C-90B8-9130D809A890}" type="slidenum">
              <a:rPr lang="en-US" altLang="en-US">
                <a:solidFill>
                  <a:srgbClr val="898989"/>
                </a:solidFill>
                <a:latin typeface="Calibri" pitchFamily="34" charset="0"/>
              </a:rPr>
              <a:pPr eaLnBrk="1" hangingPunct="1"/>
              <a:t>9</a:t>
            </a:fld>
            <a:endParaRPr lang="en-US" altLang="en-US">
              <a:solidFill>
                <a:srgbClr val="898989"/>
              </a:solidFill>
              <a:latin typeface="Calibri" pitchFamily="34" charset="0"/>
            </a:endParaRPr>
          </a:p>
        </p:txBody>
      </p:sp>
      <p:sp>
        <p:nvSpPr>
          <p:cNvPr id="410629"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819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821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98"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821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Text Box 11" descr="Recycled paper"/>
          <p:cNvSpPr txBox="1">
            <a:spLocks noChangeArrowheads="1"/>
          </p:cNvSpPr>
          <p:nvPr/>
        </p:nvSpPr>
        <p:spPr bwMode="auto">
          <a:xfrm>
            <a:off x="4146550" y="6477000"/>
            <a:ext cx="1119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Eight</a:t>
            </a:r>
          </a:p>
        </p:txBody>
      </p:sp>
      <p:pic>
        <p:nvPicPr>
          <p:cNvPr id="8202"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37"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Total Cost Curve</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8204" name="WordArt 14"/>
          <p:cNvSpPr>
            <a:spLocks noChangeArrowheads="1" noChangeShapeType="1" noTextEdit="1"/>
          </p:cNvSpPr>
          <p:nvPr/>
        </p:nvSpPr>
        <p:spPr bwMode="auto">
          <a:xfrm>
            <a:off x="2484438" y="1501775"/>
            <a:ext cx="4037012" cy="6873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Tracking Movement</a:t>
            </a:r>
          </a:p>
        </p:txBody>
      </p:sp>
      <p:sp>
        <p:nvSpPr>
          <p:cNvPr id="410639" name="Rectangle 15"/>
          <p:cNvSpPr>
            <a:spLocks noChangeArrowheads="1"/>
          </p:cNvSpPr>
          <p:nvPr/>
        </p:nvSpPr>
        <p:spPr bwMode="auto">
          <a:xfrm>
            <a:off x="1828800" y="2736850"/>
            <a:ext cx="5715000" cy="26479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i="1">
                <a:solidFill>
                  <a:srgbClr val="000066"/>
                </a:solidFill>
                <a:latin typeface="Calibri" pitchFamily="34" charset="0"/>
              </a:rPr>
              <a:t>Definition:</a:t>
            </a:r>
            <a:r>
              <a:rPr lang="en-US" altLang="en-US" sz="2400">
                <a:latin typeface="Calibri" pitchFamily="34" charset="0"/>
              </a:rPr>
              <a:t> The </a:t>
            </a:r>
            <a:r>
              <a:rPr lang="en-US" altLang="en-US" sz="2400">
                <a:solidFill>
                  <a:srgbClr val="000066"/>
                </a:solidFill>
                <a:latin typeface="Calibri" pitchFamily="34" charset="0"/>
              </a:rPr>
              <a:t>long run total cost curve </a:t>
            </a:r>
            <a:r>
              <a:rPr lang="en-US" altLang="en-US" sz="2400">
                <a:latin typeface="Calibri" pitchFamily="34" charset="0"/>
              </a:rPr>
              <a:t>shows minimized total cost as output varies, holding input prices constant.</a:t>
            </a: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r>
              <a:rPr lang="en-US" altLang="en-US" sz="2400" i="1">
                <a:latin typeface="Calibri" pitchFamily="34" charset="0"/>
              </a:rPr>
              <a:t>Graphically, what does the total cost curve look like if Q varies and w and r are fixed?</a:t>
            </a:r>
            <a:endParaRPr lang="en-US" altLang="en-US" sz="2400">
              <a:latin typeface="Calibri" pitchFamily="34" charset="0"/>
            </a:endParaRPr>
          </a:p>
        </p:txBody>
      </p:sp>
      <p:sp>
        <p:nvSpPr>
          <p:cNvPr id="8206" name="Line 16"/>
          <p:cNvSpPr>
            <a:spLocks noChangeShapeType="1"/>
          </p:cNvSpPr>
          <p:nvPr/>
        </p:nvSpPr>
        <p:spPr bwMode="auto">
          <a:xfrm>
            <a:off x="2133600" y="4235450"/>
            <a:ext cx="495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3941</Words>
  <Application>Microsoft Office PowerPoint</Application>
  <PresentationFormat>On-screen Show (4:3)</PresentationFormat>
  <Paragraphs>888</Paragraphs>
  <Slides>78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0" baseType="lpstr">
      <vt:lpstr>Office Theme</vt:lpstr>
      <vt:lpstr>Clip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Wiley Publishing,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jmanias</dc:creator>
  <cp:lastModifiedBy>Beesley, Scott</cp:lastModifiedBy>
  <cp:revision>20</cp:revision>
  <dcterms:created xsi:type="dcterms:W3CDTF">2010-03-18T15:16:11Z</dcterms:created>
  <dcterms:modified xsi:type="dcterms:W3CDTF">2015-05-11T20:23:30Z</dcterms:modified>
</cp:coreProperties>
</file>