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8" r:id="rId3"/>
    <p:sldId id="259" r:id="rId4"/>
    <p:sldId id="260" r:id="rId5"/>
    <p:sldId id="261" r:id="rId6"/>
    <p:sldId id="262" r:id="rId7"/>
    <p:sldId id="263" r:id="rId8"/>
    <p:sldId id="264" r:id="rId9"/>
    <p:sldId id="265" r:id="rId10"/>
    <p:sldId id="301" r:id="rId11"/>
    <p:sldId id="266" r:id="rId12"/>
    <p:sldId id="267" r:id="rId13"/>
    <p:sldId id="268" r:id="rId14"/>
    <p:sldId id="269" r:id="rId15"/>
    <p:sldId id="270" r:id="rId16"/>
    <p:sldId id="271" r:id="rId17"/>
    <p:sldId id="272" r:id="rId18"/>
    <p:sldId id="273" r:id="rId19"/>
    <p:sldId id="274" r:id="rId20"/>
    <p:sldId id="275" r:id="rId21"/>
    <p:sldId id="276" r:id="rId22"/>
    <p:sldId id="322" r:id="rId23"/>
    <p:sldId id="319" r:id="rId24"/>
    <p:sldId id="320" r:id="rId25"/>
    <p:sldId id="321" r:id="rId26"/>
    <p:sldId id="280" r:id="rId27"/>
    <p:sldId id="281" r:id="rId28"/>
    <p:sldId id="282" r:id="rId29"/>
    <p:sldId id="283" r:id="rId30"/>
    <p:sldId id="302" r:id="rId31"/>
    <p:sldId id="284" r:id="rId32"/>
    <p:sldId id="285" r:id="rId33"/>
    <p:sldId id="286" r:id="rId34"/>
    <p:sldId id="303" r:id="rId35"/>
    <p:sldId id="304" r:id="rId36"/>
    <p:sldId id="308" r:id="rId37"/>
    <p:sldId id="291" r:id="rId38"/>
    <p:sldId id="309" r:id="rId39"/>
    <p:sldId id="310" r:id="rId40"/>
    <p:sldId id="294" r:id="rId41"/>
    <p:sldId id="295" r:id="rId42"/>
    <p:sldId id="296" r:id="rId43"/>
    <p:sldId id="297" r:id="rId44"/>
    <p:sldId id="298" r:id="rId45"/>
    <p:sldId id="299" r:id="rId46"/>
    <p:sldId id="300" r:id="rId47"/>
    <p:sldId id="311" r:id="rId48"/>
    <p:sldId id="313" r:id="rId49"/>
    <p:sldId id="312" r:id="rId50"/>
    <p:sldId id="305" r:id="rId51"/>
    <p:sldId id="306" r:id="rId52"/>
    <p:sldId id="307" r:id="rId53"/>
    <p:sldId id="317" r:id="rId54"/>
    <p:sldId id="318"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7" d="100"/>
          <a:sy n="97" d="100"/>
        </p:scale>
        <p:origin x="-102"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emf"/><Relationship Id="rId1" Type="http://schemas.openxmlformats.org/officeDocument/2006/relationships/image" Target="../media/image89.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image" Target="../media/image104.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image" Target="../media/image110.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image" Target="../media/image124.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29.emf"/><Relationship Id="rId1" Type="http://schemas.openxmlformats.org/officeDocument/2006/relationships/image" Target="../media/image128.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32.emf"/><Relationship Id="rId1" Type="http://schemas.openxmlformats.org/officeDocument/2006/relationships/image" Target="../media/image13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image" Target="../media/image134.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38.emf"/><Relationship Id="rId1" Type="http://schemas.openxmlformats.org/officeDocument/2006/relationships/image" Target="../media/image137.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40.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image" Target="../media/image143.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47.emf"/><Relationship Id="rId1" Type="http://schemas.openxmlformats.org/officeDocument/2006/relationships/image" Target="../media/image146.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50.emf"/><Relationship Id="rId1" Type="http://schemas.openxmlformats.org/officeDocument/2006/relationships/image" Target="../media/image149.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53.emf"/><Relationship Id="rId1" Type="http://schemas.openxmlformats.org/officeDocument/2006/relationships/image" Target="../media/image152.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57.emf"/><Relationship Id="rId1" Type="http://schemas.openxmlformats.org/officeDocument/2006/relationships/image" Target="../media/image156.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61.emf"/><Relationship Id="rId1" Type="http://schemas.openxmlformats.org/officeDocument/2006/relationships/image" Target="../media/image160.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65.emf"/><Relationship Id="rId1" Type="http://schemas.openxmlformats.org/officeDocument/2006/relationships/image" Target="../media/image16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68.emf"/><Relationship Id="rId1" Type="http://schemas.openxmlformats.org/officeDocument/2006/relationships/image" Target="../media/image167.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71.emf"/><Relationship Id="rId1" Type="http://schemas.openxmlformats.org/officeDocument/2006/relationships/image" Target="../media/image170.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emf"/><Relationship Id="rId1" Type="http://schemas.openxmlformats.org/officeDocument/2006/relationships/image" Target="../media/image173.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emf"/><Relationship Id="rId1" Type="http://schemas.openxmlformats.org/officeDocument/2006/relationships/image" Target="../media/image178.e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8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9968B9FF-26AC-48B6-B547-1F0227B9096A}" type="datetimeFigureOut">
              <a:rPr lang="en-US" altLang="en-US"/>
              <a:pPr/>
              <a:t>6/5/2015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5A703902-311F-4A9D-82BC-2DA4EDD5ACEA}" type="slidenum">
              <a:rPr lang="en-US" altLang="en-US"/>
              <a:pPr/>
              <a:t>‹#›</a:t>
            </a:fld>
            <a:endParaRPr lang="en-US" altLang="en-US"/>
          </a:p>
        </p:txBody>
      </p:sp>
    </p:spTree>
    <p:extLst>
      <p:ext uri="{BB962C8B-B14F-4D97-AF65-F5344CB8AC3E}">
        <p14:creationId xmlns:p14="http://schemas.microsoft.com/office/powerpoint/2010/main" val="36616466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B3C62A-EB41-47CA-9E08-521C8085D355}" type="slidenum">
              <a:rPr lang="en-US" altLang="en-US">
                <a:latin typeface="Calibri" pitchFamily="34" charset="0"/>
              </a:rPr>
              <a:pPr eaLnBrk="1" hangingPunct="1"/>
              <a:t>1</a:t>
            </a:fld>
            <a:endParaRPr lang="en-US" altLang="en-US">
              <a:latin typeface="Calibri" pitchFamily="34"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6828463-9E71-46BD-9CF1-536B3D9C3629}" type="datetime1">
              <a:rPr lang="en-US" altLang="en-US" smtClean="0"/>
              <a:t>6/5/2015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04E03E07-64EB-438B-9021-BC53D80A8EFC}" type="slidenum">
              <a:rPr lang="en-US" altLang="en-US"/>
              <a:pPr/>
              <a:t>‹#›</a:t>
            </a:fld>
            <a:endParaRPr lang="en-US" altLang="en-US"/>
          </a:p>
        </p:txBody>
      </p:sp>
    </p:spTree>
    <p:extLst>
      <p:ext uri="{BB962C8B-B14F-4D97-AF65-F5344CB8AC3E}">
        <p14:creationId xmlns:p14="http://schemas.microsoft.com/office/powerpoint/2010/main" val="207332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7920FA9-345B-4D67-8227-536C401129C1}" type="datetime1">
              <a:rPr lang="en-US" altLang="en-US" smtClean="0"/>
              <a:t>6/5/2015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6434163D-8A3D-43E9-AEEC-E6B6F7EEBEBC}" type="slidenum">
              <a:rPr lang="en-US" altLang="en-US"/>
              <a:pPr/>
              <a:t>‹#›</a:t>
            </a:fld>
            <a:endParaRPr lang="en-US" altLang="en-US"/>
          </a:p>
        </p:txBody>
      </p:sp>
    </p:spTree>
    <p:extLst>
      <p:ext uri="{BB962C8B-B14F-4D97-AF65-F5344CB8AC3E}">
        <p14:creationId xmlns:p14="http://schemas.microsoft.com/office/powerpoint/2010/main" val="143134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A0B01B6-E464-474D-B996-3AEBE80EC8E0}" type="datetime1">
              <a:rPr lang="en-US" altLang="en-US" smtClean="0"/>
              <a:t>6/5/2015</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6" name="Slide Number Placeholder 5"/>
          <p:cNvSpPr>
            <a:spLocks noGrp="1"/>
          </p:cNvSpPr>
          <p:nvPr>
            <p:ph type="sldNum" sz="quarter" idx="12"/>
          </p:nvPr>
        </p:nvSpPr>
        <p:spPr/>
        <p:txBody>
          <a:bodyPr/>
          <a:lstStyle>
            <a:lvl1pPr>
              <a:defRPr/>
            </a:lvl1pPr>
          </a:lstStyle>
          <a:p>
            <a:fld id="{D32B630E-E916-47F9-A668-8CF8AE3A6AE0}" type="slidenum">
              <a:rPr lang="en-US" altLang="en-US"/>
              <a:pPr/>
              <a:t>‹#›</a:t>
            </a:fld>
            <a:endParaRPr lang="en-US" altLang="en-US"/>
          </a:p>
        </p:txBody>
      </p:sp>
    </p:spTree>
    <p:extLst>
      <p:ext uri="{BB962C8B-B14F-4D97-AF65-F5344CB8AC3E}">
        <p14:creationId xmlns:p14="http://schemas.microsoft.com/office/powerpoint/2010/main" val="361617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43995CC-543E-4B4E-803D-9BEADB1EDA20}" type="datetime1">
              <a:rPr lang="en-US" altLang="en-US" smtClean="0"/>
              <a:t>6/5/2015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E15D9189-55C2-4CFC-80F8-F8B6397F0B94}" type="slidenum">
              <a:rPr lang="en-US" altLang="en-US"/>
              <a:pPr/>
              <a:t>‹#›</a:t>
            </a:fld>
            <a:endParaRPr lang="en-US" altLang="en-US"/>
          </a:p>
        </p:txBody>
      </p:sp>
    </p:spTree>
    <p:extLst>
      <p:ext uri="{BB962C8B-B14F-4D97-AF65-F5344CB8AC3E}">
        <p14:creationId xmlns:p14="http://schemas.microsoft.com/office/powerpoint/2010/main" val="72360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AAA4D3AA-900E-41DF-BEAE-BE5B510A737E}" type="datetime1">
              <a:rPr lang="en-US" altLang="en-US" smtClean="0"/>
              <a:t>6/5/2015</a:t>
            </a:fld>
            <a:endParaRPr lang="en-US" altLang="en-US"/>
          </a:p>
        </p:txBody>
      </p:sp>
      <p:sp>
        <p:nvSpPr>
          <p:cNvPr id="8"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9" name="Slide Number Placeholder 5"/>
          <p:cNvSpPr>
            <a:spLocks noGrp="1"/>
          </p:cNvSpPr>
          <p:nvPr>
            <p:ph type="sldNum" sz="quarter" idx="12"/>
          </p:nvPr>
        </p:nvSpPr>
        <p:spPr/>
        <p:txBody>
          <a:bodyPr/>
          <a:lstStyle>
            <a:lvl1pPr>
              <a:defRPr/>
            </a:lvl1pPr>
          </a:lstStyle>
          <a:p>
            <a:fld id="{CC19DAE2-4736-4AC0-839C-984CC1ED9667}" type="slidenum">
              <a:rPr lang="en-US" altLang="en-US"/>
              <a:pPr/>
              <a:t>‹#›</a:t>
            </a:fld>
            <a:endParaRPr lang="en-US" altLang="en-US"/>
          </a:p>
        </p:txBody>
      </p:sp>
    </p:spTree>
    <p:extLst>
      <p:ext uri="{BB962C8B-B14F-4D97-AF65-F5344CB8AC3E}">
        <p14:creationId xmlns:p14="http://schemas.microsoft.com/office/powerpoint/2010/main" val="266356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4E46630F-2E1A-45BD-ACD2-E01E2BFA9D6E}" type="datetime1">
              <a:rPr lang="en-US" altLang="en-US" smtClean="0"/>
              <a:t>6/5/2015</a:t>
            </a:fld>
            <a:endParaRPr lang="en-US" altLang="en-US"/>
          </a:p>
        </p:txBody>
      </p:sp>
      <p:sp>
        <p:nvSpPr>
          <p:cNvPr id="4"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5" name="Slide Number Placeholder 5"/>
          <p:cNvSpPr>
            <a:spLocks noGrp="1"/>
          </p:cNvSpPr>
          <p:nvPr>
            <p:ph type="sldNum" sz="quarter" idx="12"/>
          </p:nvPr>
        </p:nvSpPr>
        <p:spPr/>
        <p:txBody>
          <a:bodyPr/>
          <a:lstStyle>
            <a:lvl1pPr>
              <a:defRPr/>
            </a:lvl1pPr>
          </a:lstStyle>
          <a:p>
            <a:fld id="{653A949E-0A51-4050-923E-086755EA9984}" type="slidenum">
              <a:rPr lang="en-US" altLang="en-US"/>
              <a:pPr/>
              <a:t>‹#›</a:t>
            </a:fld>
            <a:endParaRPr lang="en-US" altLang="en-US"/>
          </a:p>
        </p:txBody>
      </p:sp>
    </p:spTree>
    <p:extLst>
      <p:ext uri="{BB962C8B-B14F-4D97-AF65-F5344CB8AC3E}">
        <p14:creationId xmlns:p14="http://schemas.microsoft.com/office/powerpoint/2010/main" val="378913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F469DE1-2CFE-44BE-A929-41338CA74B91}" type="datetime1">
              <a:rPr lang="en-US" altLang="en-US" smtClean="0"/>
              <a:t>6/5/2015</a:t>
            </a:fld>
            <a:endParaRPr lang="en-US" altLang="en-US"/>
          </a:p>
        </p:txBody>
      </p:sp>
      <p:sp>
        <p:nvSpPr>
          <p:cNvPr id="3"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4" name="Slide Number Placeholder 5"/>
          <p:cNvSpPr>
            <a:spLocks noGrp="1"/>
          </p:cNvSpPr>
          <p:nvPr>
            <p:ph type="sldNum" sz="quarter" idx="12"/>
          </p:nvPr>
        </p:nvSpPr>
        <p:spPr/>
        <p:txBody>
          <a:bodyPr/>
          <a:lstStyle>
            <a:lvl1pPr>
              <a:defRPr/>
            </a:lvl1pPr>
          </a:lstStyle>
          <a:p>
            <a:fld id="{FB3E77CA-51AD-4D9A-8B63-D64C5C3E7DDC}" type="slidenum">
              <a:rPr lang="en-US" altLang="en-US"/>
              <a:pPr/>
              <a:t>‹#›</a:t>
            </a:fld>
            <a:endParaRPr lang="en-US" altLang="en-US"/>
          </a:p>
        </p:txBody>
      </p:sp>
    </p:spTree>
    <p:extLst>
      <p:ext uri="{BB962C8B-B14F-4D97-AF65-F5344CB8AC3E}">
        <p14:creationId xmlns:p14="http://schemas.microsoft.com/office/powerpoint/2010/main" val="232707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870F13C-0D6A-4AC3-BDB1-F1425ABE4E15}" type="datetime1">
              <a:rPr lang="en-US" altLang="en-US" smtClean="0"/>
              <a:t>6/5/2015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30B05AE3-C2A1-4DCA-9CE4-AC053EDAD665}" type="slidenum">
              <a:rPr lang="en-US" altLang="en-US"/>
              <a:pPr/>
              <a:t>‹#›</a:t>
            </a:fld>
            <a:endParaRPr lang="en-US" altLang="en-US"/>
          </a:p>
        </p:txBody>
      </p:sp>
    </p:spTree>
    <p:extLst>
      <p:ext uri="{BB962C8B-B14F-4D97-AF65-F5344CB8AC3E}">
        <p14:creationId xmlns:p14="http://schemas.microsoft.com/office/powerpoint/2010/main" val="15982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EFD3AF8-CEBE-4B74-9CFF-A3FDA5EACF80}" type="datetime1">
              <a:rPr lang="en-US" altLang="en-US" smtClean="0"/>
              <a:t>6/5/2015</a:t>
            </a:fld>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Copyright (c)2014 John Wiley &amp; Sons, Inc.</a:t>
            </a:r>
            <a:endParaRPr lang="en-US" altLang="en-US"/>
          </a:p>
        </p:txBody>
      </p:sp>
      <p:sp>
        <p:nvSpPr>
          <p:cNvPr id="7" name="Slide Number Placeholder 5"/>
          <p:cNvSpPr>
            <a:spLocks noGrp="1"/>
          </p:cNvSpPr>
          <p:nvPr>
            <p:ph type="sldNum" sz="quarter" idx="12"/>
          </p:nvPr>
        </p:nvSpPr>
        <p:spPr/>
        <p:txBody>
          <a:bodyPr/>
          <a:lstStyle>
            <a:lvl1pPr>
              <a:defRPr/>
            </a:lvl1pPr>
          </a:lstStyle>
          <a:p>
            <a:fld id="{00A69BC3-773E-4368-8C96-C56ED907C81B}" type="slidenum">
              <a:rPr lang="en-US" altLang="en-US"/>
              <a:pPr/>
              <a:t>‹#›</a:t>
            </a:fld>
            <a:endParaRPr lang="en-US" altLang="en-US"/>
          </a:p>
        </p:txBody>
      </p:sp>
    </p:spTree>
    <p:extLst>
      <p:ext uri="{BB962C8B-B14F-4D97-AF65-F5344CB8AC3E}">
        <p14:creationId xmlns:p14="http://schemas.microsoft.com/office/powerpoint/2010/main" val="38418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70000"/>
          </a:schemeClr>
        </a:solidFill>
        <a:effectLst/>
      </p:bgPr>
    </p:bg>
    <p:spTree>
      <p:nvGrpSpPr>
        <p:cNvPr id="1" name=""/>
        <p:cNvGrpSpPr/>
        <p:nvPr/>
      </p:nvGrpSpPr>
      <p:grpSpPr>
        <a:xfrm>
          <a:off x="0" y="0"/>
          <a:ext cx="0" cy="0"/>
          <a:chOff x="0" y="0"/>
          <a:chExt cx="0" cy="0"/>
        </a:xfrm>
      </p:grpSpPr>
      <p:sp>
        <p:nvSpPr>
          <p:cNvPr id="583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5837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0E009910-73A9-4A52-A434-AF05CA517888}" type="datetime1">
              <a:rPr lang="en-US" altLang="en-US" smtClean="0"/>
              <a:t>6/5/2015</a:t>
            </a:fld>
            <a:endParaRPr lang="en-US" altLang="en-US"/>
          </a:p>
        </p:txBody>
      </p:sp>
      <p:sp>
        <p:nvSpPr>
          <p:cNvPr id="5" name="Footer Placeholder 4"/>
          <p:cNvSpPr>
            <a:spLocks noGrp="1"/>
          </p:cNvSpPr>
          <p:nvPr>
            <p:ph type="ftr" sz="quarter" idx="3"/>
          </p:nvPr>
        </p:nvSpPr>
        <p:spPr>
          <a:xfrm rot="16200000">
            <a:off x="7510325" y="446563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a:solidFill>
                  <a:srgbClr val="898989"/>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altLang="en-US" smtClean="0"/>
              <a:t>Copyright (c)2014 John Wiley &amp; Sons, Inc.</a:t>
            </a:r>
            <a:endParaRPr lang="en-US" alt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3388A7E9-B9E7-4919-BF3F-1D417077E40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rtl="0" eaLnBrk="0" fontAlgn="base" hangingPunct="0">
        <a:spcBef>
          <a:spcPct val="0"/>
        </a:spcBef>
        <a:spcAft>
          <a:spcPct val="0"/>
        </a:spcAft>
        <a:defRPr sz="4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22.bin"/><Relationship Id="rId3" Type="http://schemas.openxmlformats.org/officeDocument/2006/relationships/oleObject" Target="../embeddings/oleObject19.bin"/><Relationship Id="rId7" Type="http://schemas.openxmlformats.org/officeDocument/2006/relationships/image" Target="../media/image6.wmf"/><Relationship Id="rId12"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wmf"/><Relationship Id="rId11" Type="http://schemas.openxmlformats.org/officeDocument/2006/relationships/oleObject" Target="../embeddings/oleObject21.bin"/><Relationship Id="rId5" Type="http://schemas.openxmlformats.org/officeDocument/2006/relationships/image" Target="../media/image34.emf"/><Relationship Id="rId10" Type="http://schemas.openxmlformats.org/officeDocument/2006/relationships/image" Target="../media/image31.emf"/><Relationship Id="rId4" Type="http://schemas.openxmlformats.org/officeDocument/2006/relationships/image" Target="../media/image30.emf"/><Relationship Id="rId9" Type="http://schemas.openxmlformats.org/officeDocument/2006/relationships/oleObject" Target="../embeddings/oleObject20.bin"/><Relationship Id="rId14" Type="http://schemas.openxmlformats.org/officeDocument/2006/relationships/image" Target="../media/image33.wmf"/></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wmf"/><Relationship Id="rId5" Type="http://schemas.openxmlformats.org/officeDocument/2006/relationships/image" Target="../media/image37.emf"/><Relationship Id="rId10" Type="http://schemas.openxmlformats.org/officeDocument/2006/relationships/image" Target="../media/image36.emf"/><Relationship Id="rId4" Type="http://schemas.openxmlformats.org/officeDocument/2006/relationships/image" Target="../media/image35.emf"/><Relationship Id="rId9"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wmf"/><Relationship Id="rId11" Type="http://schemas.openxmlformats.org/officeDocument/2006/relationships/image" Target="../media/image41.png"/><Relationship Id="rId5" Type="http://schemas.openxmlformats.org/officeDocument/2006/relationships/image" Target="../media/image40.emf"/><Relationship Id="rId10" Type="http://schemas.openxmlformats.org/officeDocument/2006/relationships/image" Target="../media/image39.emf"/><Relationship Id="rId4" Type="http://schemas.openxmlformats.org/officeDocument/2006/relationships/image" Target="../media/image38.emf"/><Relationship Id="rId9"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wmf"/><Relationship Id="rId5" Type="http://schemas.openxmlformats.org/officeDocument/2006/relationships/image" Target="../media/image44.emf"/><Relationship Id="rId10"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2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wmf"/><Relationship Id="rId5" Type="http://schemas.openxmlformats.org/officeDocument/2006/relationships/image" Target="../media/image47.emf"/><Relationship Id="rId10" Type="http://schemas.openxmlformats.org/officeDocument/2006/relationships/image" Target="../media/image46.emf"/><Relationship Id="rId4" Type="http://schemas.openxmlformats.org/officeDocument/2006/relationships/image" Target="../media/image45.emf"/><Relationship Id="rId9"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wmf"/><Relationship Id="rId5" Type="http://schemas.openxmlformats.org/officeDocument/2006/relationships/image" Target="../media/image50.emf"/><Relationship Id="rId10" Type="http://schemas.openxmlformats.org/officeDocument/2006/relationships/image" Target="../media/image49.emf"/><Relationship Id="rId4" Type="http://schemas.openxmlformats.org/officeDocument/2006/relationships/image" Target="../media/image48.emf"/><Relationship Id="rId9"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wmf"/><Relationship Id="rId5" Type="http://schemas.openxmlformats.org/officeDocument/2006/relationships/image" Target="../media/image53.emf"/><Relationship Id="rId10" Type="http://schemas.openxmlformats.org/officeDocument/2006/relationships/image" Target="../media/image52.emf"/><Relationship Id="rId4" Type="http://schemas.openxmlformats.org/officeDocument/2006/relationships/image" Target="../media/image51.emf"/><Relationship Id="rId9"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wmf"/><Relationship Id="rId5" Type="http://schemas.openxmlformats.org/officeDocument/2006/relationships/image" Target="../media/image56.emf"/><Relationship Id="rId10" Type="http://schemas.openxmlformats.org/officeDocument/2006/relationships/image" Target="../media/image55.emf"/><Relationship Id="rId4" Type="http://schemas.openxmlformats.org/officeDocument/2006/relationships/image" Target="../media/image54.emf"/><Relationship Id="rId9" Type="http://schemas.openxmlformats.org/officeDocument/2006/relationships/oleObject" Target="../embeddings/oleObject36.bin"/></Relationships>
</file>

<file path=ppt/slides/_rels/slide1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wmf"/><Relationship Id="rId5" Type="http://schemas.openxmlformats.org/officeDocument/2006/relationships/image" Target="../media/image59.emf"/><Relationship Id="rId10" Type="http://schemas.openxmlformats.org/officeDocument/2006/relationships/image" Target="../media/image58.emf"/><Relationship Id="rId4" Type="http://schemas.openxmlformats.org/officeDocument/2006/relationships/image" Target="../media/image57.emf"/><Relationship Id="rId9" Type="http://schemas.openxmlformats.org/officeDocument/2006/relationships/oleObject" Target="../embeddings/oleObject38.bin"/></Relationships>
</file>

<file path=ppt/slides/_rels/slide1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wmf"/><Relationship Id="rId5" Type="http://schemas.openxmlformats.org/officeDocument/2006/relationships/image" Target="../media/image62.emf"/><Relationship Id="rId10" Type="http://schemas.openxmlformats.org/officeDocument/2006/relationships/image" Target="../media/image61.emf"/><Relationship Id="rId4" Type="http://schemas.openxmlformats.org/officeDocument/2006/relationships/image" Target="../media/image60.emf"/><Relationship Id="rId9" Type="http://schemas.openxmlformats.org/officeDocument/2006/relationships/oleObject" Target="../embeddings/oleObject40.bin"/></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4.emf"/><Relationship Id="rId10"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wmf"/><Relationship Id="rId5" Type="http://schemas.openxmlformats.org/officeDocument/2006/relationships/image" Target="../media/image65.emf"/><Relationship Id="rId10" Type="http://schemas.openxmlformats.org/officeDocument/2006/relationships/image" Target="../media/image64.emf"/><Relationship Id="rId4" Type="http://schemas.openxmlformats.org/officeDocument/2006/relationships/image" Target="../media/image63.emf"/><Relationship Id="rId9" Type="http://schemas.openxmlformats.org/officeDocument/2006/relationships/oleObject" Target="../embeddings/oleObject42.bin"/></Relationships>
</file>

<file path=ppt/slides/_rels/slide2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wmf"/><Relationship Id="rId5" Type="http://schemas.openxmlformats.org/officeDocument/2006/relationships/image" Target="../media/image68.emf"/><Relationship Id="rId10" Type="http://schemas.openxmlformats.org/officeDocument/2006/relationships/image" Target="../media/image67.emf"/><Relationship Id="rId4" Type="http://schemas.openxmlformats.org/officeDocument/2006/relationships/image" Target="../media/image66.emf"/><Relationship Id="rId9" Type="http://schemas.openxmlformats.org/officeDocument/2006/relationships/oleObject" Target="../embeddings/oleObject44.bin"/></Relationships>
</file>

<file path=ppt/slides/_rels/slide2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wmf"/><Relationship Id="rId11" Type="http://schemas.openxmlformats.org/officeDocument/2006/relationships/image" Target="../media/image72.png"/><Relationship Id="rId5" Type="http://schemas.openxmlformats.org/officeDocument/2006/relationships/image" Target="../media/image71.emf"/><Relationship Id="rId10" Type="http://schemas.openxmlformats.org/officeDocument/2006/relationships/image" Target="../media/image70.emf"/><Relationship Id="rId4" Type="http://schemas.openxmlformats.org/officeDocument/2006/relationships/image" Target="../media/image69.emf"/><Relationship Id="rId9"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wmf"/><Relationship Id="rId5" Type="http://schemas.openxmlformats.org/officeDocument/2006/relationships/image" Target="../media/image75.emf"/><Relationship Id="rId10" Type="http://schemas.openxmlformats.org/officeDocument/2006/relationships/image" Target="../media/image74.emf"/><Relationship Id="rId4" Type="http://schemas.openxmlformats.org/officeDocument/2006/relationships/image" Target="../media/image73.emf"/><Relationship Id="rId9"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4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wmf"/><Relationship Id="rId5" Type="http://schemas.openxmlformats.org/officeDocument/2006/relationships/image" Target="../media/image78.emf"/><Relationship Id="rId10" Type="http://schemas.openxmlformats.org/officeDocument/2006/relationships/image" Target="../media/image77.emf"/><Relationship Id="rId4" Type="http://schemas.openxmlformats.org/officeDocument/2006/relationships/image" Target="../media/image76.emf"/><Relationship Id="rId9" Type="http://schemas.openxmlformats.org/officeDocument/2006/relationships/oleObject" Target="../embeddings/oleObject50.bin"/></Relationships>
</file>

<file path=ppt/slides/_rels/slide2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wmf"/><Relationship Id="rId5" Type="http://schemas.openxmlformats.org/officeDocument/2006/relationships/image" Target="../media/image81.emf"/><Relationship Id="rId10" Type="http://schemas.openxmlformats.org/officeDocument/2006/relationships/image" Target="../media/image80.emf"/><Relationship Id="rId4" Type="http://schemas.openxmlformats.org/officeDocument/2006/relationships/image" Target="../media/image79.emf"/><Relationship Id="rId9" Type="http://schemas.openxmlformats.org/officeDocument/2006/relationships/oleObject" Target="../embeddings/oleObject52.bin"/></Relationships>
</file>

<file path=ppt/slides/_rels/slide2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wmf"/><Relationship Id="rId5" Type="http://schemas.openxmlformats.org/officeDocument/2006/relationships/image" Target="../media/image84.emf"/><Relationship Id="rId10" Type="http://schemas.openxmlformats.org/officeDocument/2006/relationships/image" Target="../media/image83.emf"/><Relationship Id="rId4" Type="http://schemas.openxmlformats.org/officeDocument/2006/relationships/image" Target="../media/image82.emf"/><Relationship Id="rId9" Type="http://schemas.openxmlformats.org/officeDocument/2006/relationships/oleObject" Target="../embeddings/oleObject54.bin"/></Relationships>
</file>

<file path=ppt/slides/_rels/slide2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wmf"/><Relationship Id="rId11" Type="http://schemas.openxmlformats.org/officeDocument/2006/relationships/image" Target="../media/image88.png"/><Relationship Id="rId5" Type="http://schemas.openxmlformats.org/officeDocument/2006/relationships/image" Target="../media/image87.emf"/><Relationship Id="rId10" Type="http://schemas.openxmlformats.org/officeDocument/2006/relationships/image" Target="../media/image86.emf"/><Relationship Id="rId4" Type="http://schemas.openxmlformats.org/officeDocument/2006/relationships/image" Target="../media/image85.emf"/><Relationship Id="rId9" Type="http://schemas.openxmlformats.org/officeDocument/2006/relationships/oleObject" Target="../embeddings/oleObject56.bin"/></Relationships>
</file>

<file path=ppt/slides/_rels/slide2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7.bin"/><Relationship Id="rId7" Type="http://schemas.openxmlformats.org/officeDocument/2006/relationships/image" Target="../media/image6.wmf"/><Relationship Id="rId12"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wmf"/><Relationship Id="rId11" Type="http://schemas.openxmlformats.org/officeDocument/2006/relationships/oleObject" Target="../embeddings/oleObject59.bin"/><Relationship Id="rId5" Type="http://schemas.openxmlformats.org/officeDocument/2006/relationships/image" Target="../media/image92.emf"/><Relationship Id="rId10" Type="http://schemas.openxmlformats.org/officeDocument/2006/relationships/image" Target="../media/image90.emf"/><Relationship Id="rId4" Type="http://schemas.openxmlformats.org/officeDocument/2006/relationships/image" Target="../media/image89.emf"/><Relationship Id="rId9" Type="http://schemas.openxmlformats.org/officeDocument/2006/relationships/oleObject" Target="../embeddings/oleObject58.bin"/></Relationships>
</file>

<file path=ppt/slides/_rels/slide2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0.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wmf"/><Relationship Id="rId11" Type="http://schemas.openxmlformats.org/officeDocument/2006/relationships/image" Target="../media/image96.png"/><Relationship Id="rId5" Type="http://schemas.openxmlformats.org/officeDocument/2006/relationships/image" Target="../media/image95.emf"/><Relationship Id="rId10" Type="http://schemas.openxmlformats.org/officeDocument/2006/relationships/image" Target="../media/image94.emf"/><Relationship Id="rId4" Type="http://schemas.openxmlformats.org/officeDocument/2006/relationships/image" Target="../media/image93.emf"/><Relationship Id="rId9" Type="http://schemas.openxmlformats.org/officeDocument/2006/relationships/oleObject" Target="../embeddings/oleObject61.bin"/></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image" Target="../media/image9.emf"/><Relationship Id="rId10"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2.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5.wmf"/><Relationship Id="rId11" Type="http://schemas.openxmlformats.org/officeDocument/2006/relationships/image" Target="../media/image100.png"/><Relationship Id="rId5" Type="http://schemas.openxmlformats.org/officeDocument/2006/relationships/image" Target="../media/image99.emf"/><Relationship Id="rId10" Type="http://schemas.openxmlformats.org/officeDocument/2006/relationships/image" Target="../media/image98.emf"/><Relationship Id="rId4" Type="http://schemas.openxmlformats.org/officeDocument/2006/relationships/image" Target="../media/image97.emf"/><Relationship Id="rId9" Type="http://schemas.openxmlformats.org/officeDocument/2006/relationships/oleObject" Target="../embeddings/oleObject63.bin"/></Relationships>
</file>

<file path=ppt/slides/_rels/slide3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4.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5.wmf"/><Relationship Id="rId5" Type="http://schemas.openxmlformats.org/officeDocument/2006/relationships/image" Target="../media/image103.emf"/><Relationship Id="rId10" Type="http://schemas.openxmlformats.org/officeDocument/2006/relationships/image" Target="../media/image102.emf"/><Relationship Id="rId4" Type="http://schemas.openxmlformats.org/officeDocument/2006/relationships/image" Target="../media/image101.emf"/><Relationship Id="rId9" Type="http://schemas.openxmlformats.org/officeDocument/2006/relationships/oleObject" Target="../embeddings/oleObject65.bin"/></Relationships>
</file>

<file path=ppt/slides/_rels/slide3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6.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5.wmf"/><Relationship Id="rId5" Type="http://schemas.openxmlformats.org/officeDocument/2006/relationships/image" Target="../media/image106.emf"/><Relationship Id="rId10" Type="http://schemas.openxmlformats.org/officeDocument/2006/relationships/image" Target="../media/image105.emf"/><Relationship Id="rId4" Type="http://schemas.openxmlformats.org/officeDocument/2006/relationships/image" Target="../media/image104.emf"/><Relationship Id="rId9" Type="http://schemas.openxmlformats.org/officeDocument/2006/relationships/oleObject" Target="../embeddings/oleObject67.bin"/></Relationships>
</file>

<file path=ppt/slides/_rels/slide3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8.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5.wmf"/><Relationship Id="rId5" Type="http://schemas.openxmlformats.org/officeDocument/2006/relationships/image" Target="../media/image109.emf"/><Relationship Id="rId10" Type="http://schemas.openxmlformats.org/officeDocument/2006/relationships/image" Target="../media/image108.emf"/><Relationship Id="rId4" Type="http://schemas.openxmlformats.org/officeDocument/2006/relationships/image" Target="../media/image107.emf"/><Relationship Id="rId9" Type="http://schemas.openxmlformats.org/officeDocument/2006/relationships/oleObject" Target="../embeddings/oleObject69.bin"/></Relationships>
</file>

<file path=ppt/slides/_rels/slide3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0.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5.wmf"/><Relationship Id="rId11" Type="http://schemas.openxmlformats.org/officeDocument/2006/relationships/image" Target="../media/image113.png"/><Relationship Id="rId5" Type="http://schemas.openxmlformats.org/officeDocument/2006/relationships/image" Target="../media/image112.emf"/><Relationship Id="rId10" Type="http://schemas.openxmlformats.org/officeDocument/2006/relationships/image" Target="../media/image111.emf"/><Relationship Id="rId4" Type="http://schemas.openxmlformats.org/officeDocument/2006/relationships/image" Target="../media/image110.emf"/><Relationship Id="rId9" Type="http://schemas.openxmlformats.org/officeDocument/2006/relationships/oleObject" Target="../embeddings/oleObject71.bin"/></Relationships>
</file>

<file path=ppt/slides/_rels/slide3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2.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5.wmf"/><Relationship Id="rId11" Type="http://schemas.openxmlformats.org/officeDocument/2006/relationships/image" Target="../media/image117.png"/><Relationship Id="rId5" Type="http://schemas.openxmlformats.org/officeDocument/2006/relationships/image" Target="../media/image116.emf"/><Relationship Id="rId10" Type="http://schemas.openxmlformats.org/officeDocument/2006/relationships/image" Target="../media/image115.emf"/><Relationship Id="rId4" Type="http://schemas.openxmlformats.org/officeDocument/2006/relationships/image" Target="../media/image114.emf"/><Relationship Id="rId9" Type="http://schemas.openxmlformats.org/officeDocument/2006/relationships/oleObject" Target="../embeddings/oleObject73.bin"/></Relationships>
</file>

<file path=ppt/slides/_rels/slide3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4.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5.wmf"/><Relationship Id="rId5" Type="http://schemas.openxmlformats.org/officeDocument/2006/relationships/image" Target="../media/image120.emf"/><Relationship Id="rId10" Type="http://schemas.openxmlformats.org/officeDocument/2006/relationships/image" Target="../media/image119.emf"/><Relationship Id="rId4" Type="http://schemas.openxmlformats.org/officeDocument/2006/relationships/image" Target="../media/image118.emf"/><Relationship Id="rId9" Type="http://schemas.openxmlformats.org/officeDocument/2006/relationships/oleObject" Target="../embeddings/oleObject75.bin"/></Relationships>
</file>

<file path=ppt/slides/_rels/slide3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6.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5.wmf"/><Relationship Id="rId5" Type="http://schemas.openxmlformats.org/officeDocument/2006/relationships/image" Target="../media/image123.emf"/><Relationship Id="rId10" Type="http://schemas.openxmlformats.org/officeDocument/2006/relationships/image" Target="../media/image122.emf"/><Relationship Id="rId4" Type="http://schemas.openxmlformats.org/officeDocument/2006/relationships/image" Target="../media/image121.emf"/><Relationship Id="rId9" Type="http://schemas.openxmlformats.org/officeDocument/2006/relationships/oleObject" Target="../embeddings/oleObject77.bin"/></Relationships>
</file>

<file path=ppt/slides/_rels/slide3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8.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5.wmf"/><Relationship Id="rId11" Type="http://schemas.openxmlformats.org/officeDocument/2006/relationships/image" Target="../media/image127.png"/><Relationship Id="rId5" Type="http://schemas.openxmlformats.org/officeDocument/2006/relationships/image" Target="../media/image126.emf"/><Relationship Id="rId10" Type="http://schemas.openxmlformats.org/officeDocument/2006/relationships/image" Target="../media/image125.emf"/><Relationship Id="rId4" Type="http://schemas.openxmlformats.org/officeDocument/2006/relationships/image" Target="../media/image124.emf"/><Relationship Id="rId9" Type="http://schemas.openxmlformats.org/officeDocument/2006/relationships/oleObject" Target="../embeddings/oleObject79.bin"/></Relationships>
</file>

<file path=ppt/slides/_rels/slide3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0.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5.wmf"/><Relationship Id="rId5" Type="http://schemas.openxmlformats.org/officeDocument/2006/relationships/image" Target="../media/image130.emf"/><Relationship Id="rId10" Type="http://schemas.openxmlformats.org/officeDocument/2006/relationships/image" Target="../media/image129.emf"/><Relationship Id="rId4" Type="http://schemas.openxmlformats.org/officeDocument/2006/relationships/image" Target="../media/image128.emf"/><Relationship Id="rId9" Type="http://schemas.openxmlformats.org/officeDocument/2006/relationships/oleObject" Target="../embeddings/oleObject81.bin"/></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5.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image" Target="../media/image12.emf"/><Relationship Id="rId10"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2.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5.wmf"/><Relationship Id="rId5" Type="http://schemas.openxmlformats.org/officeDocument/2006/relationships/image" Target="../media/image133.emf"/><Relationship Id="rId10" Type="http://schemas.openxmlformats.org/officeDocument/2006/relationships/image" Target="../media/image132.emf"/><Relationship Id="rId4" Type="http://schemas.openxmlformats.org/officeDocument/2006/relationships/image" Target="../media/image131.emf"/><Relationship Id="rId9" Type="http://schemas.openxmlformats.org/officeDocument/2006/relationships/oleObject" Target="../embeddings/oleObject83.bin"/></Relationships>
</file>

<file path=ppt/slides/_rels/slide4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4.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5.wmf"/><Relationship Id="rId5" Type="http://schemas.openxmlformats.org/officeDocument/2006/relationships/image" Target="../media/image136.emf"/><Relationship Id="rId10" Type="http://schemas.openxmlformats.org/officeDocument/2006/relationships/image" Target="../media/image135.emf"/><Relationship Id="rId4" Type="http://schemas.openxmlformats.org/officeDocument/2006/relationships/image" Target="../media/image134.emf"/><Relationship Id="rId9" Type="http://schemas.openxmlformats.org/officeDocument/2006/relationships/oleObject" Target="../embeddings/oleObject85.bin"/></Relationships>
</file>

<file path=ppt/slides/_rels/slide4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6.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5.wmf"/><Relationship Id="rId5" Type="http://schemas.openxmlformats.org/officeDocument/2006/relationships/image" Target="../media/image139.emf"/><Relationship Id="rId10" Type="http://schemas.openxmlformats.org/officeDocument/2006/relationships/image" Target="../media/image138.emf"/><Relationship Id="rId4" Type="http://schemas.openxmlformats.org/officeDocument/2006/relationships/image" Target="../media/image137.emf"/><Relationship Id="rId9" Type="http://schemas.openxmlformats.org/officeDocument/2006/relationships/oleObject" Target="../embeddings/oleObject87.bin"/></Relationships>
</file>

<file path=ppt/slides/_rels/slide4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88.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5.wmf"/><Relationship Id="rId5" Type="http://schemas.openxmlformats.org/officeDocument/2006/relationships/image" Target="../media/image142.emf"/><Relationship Id="rId10" Type="http://schemas.openxmlformats.org/officeDocument/2006/relationships/image" Target="../media/image141.emf"/><Relationship Id="rId4" Type="http://schemas.openxmlformats.org/officeDocument/2006/relationships/image" Target="../media/image140.emf"/><Relationship Id="rId9" Type="http://schemas.openxmlformats.org/officeDocument/2006/relationships/oleObject" Target="../embeddings/oleObject89.bin"/></Relationships>
</file>

<file path=ppt/slides/_rels/slide4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0.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5.wmf"/><Relationship Id="rId5" Type="http://schemas.openxmlformats.org/officeDocument/2006/relationships/image" Target="../media/image145.emf"/><Relationship Id="rId10" Type="http://schemas.openxmlformats.org/officeDocument/2006/relationships/image" Target="../media/image144.emf"/><Relationship Id="rId4" Type="http://schemas.openxmlformats.org/officeDocument/2006/relationships/image" Target="../media/image143.emf"/><Relationship Id="rId9" Type="http://schemas.openxmlformats.org/officeDocument/2006/relationships/oleObject" Target="../embeddings/oleObject91.bin"/></Relationships>
</file>

<file path=ppt/slides/_rels/slide4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2.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5.wmf"/><Relationship Id="rId5" Type="http://schemas.openxmlformats.org/officeDocument/2006/relationships/image" Target="../media/image148.emf"/><Relationship Id="rId10" Type="http://schemas.openxmlformats.org/officeDocument/2006/relationships/image" Target="../media/image147.emf"/><Relationship Id="rId4" Type="http://schemas.openxmlformats.org/officeDocument/2006/relationships/image" Target="../media/image146.emf"/><Relationship Id="rId9" Type="http://schemas.openxmlformats.org/officeDocument/2006/relationships/oleObject" Target="../embeddings/oleObject93.bin"/></Relationships>
</file>

<file path=ppt/slides/_rels/slide4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4.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5.wmf"/><Relationship Id="rId5" Type="http://schemas.openxmlformats.org/officeDocument/2006/relationships/image" Target="../media/image151.emf"/><Relationship Id="rId10" Type="http://schemas.openxmlformats.org/officeDocument/2006/relationships/image" Target="../media/image150.emf"/><Relationship Id="rId4" Type="http://schemas.openxmlformats.org/officeDocument/2006/relationships/image" Target="../media/image149.emf"/><Relationship Id="rId9" Type="http://schemas.openxmlformats.org/officeDocument/2006/relationships/oleObject" Target="../embeddings/oleObject95.bin"/></Relationships>
</file>

<file path=ppt/slides/_rels/slide4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6.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5.wmf"/><Relationship Id="rId11" Type="http://schemas.openxmlformats.org/officeDocument/2006/relationships/image" Target="../media/image155.png"/><Relationship Id="rId5" Type="http://schemas.openxmlformats.org/officeDocument/2006/relationships/image" Target="../media/image154.emf"/><Relationship Id="rId10" Type="http://schemas.openxmlformats.org/officeDocument/2006/relationships/image" Target="../media/image153.emf"/><Relationship Id="rId4" Type="http://schemas.openxmlformats.org/officeDocument/2006/relationships/image" Target="../media/image152.emf"/><Relationship Id="rId9" Type="http://schemas.openxmlformats.org/officeDocument/2006/relationships/oleObject" Target="../embeddings/oleObject97.bin"/></Relationships>
</file>

<file path=ppt/slides/_rels/slide4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8.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5.wmf"/><Relationship Id="rId11" Type="http://schemas.openxmlformats.org/officeDocument/2006/relationships/image" Target="../media/image159.png"/><Relationship Id="rId5" Type="http://schemas.openxmlformats.org/officeDocument/2006/relationships/image" Target="../media/image158.emf"/><Relationship Id="rId10" Type="http://schemas.openxmlformats.org/officeDocument/2006/relationships/image" Target="../media/image157.emf"/><Relationship Id="rId4" Type="http://schemas.openxmlformats.org/officeDocument/2006/relationships/image" Target="../media/image156.emf"/><Relationship Id="rId9" Type="http://schemas.openxmlformats.org/officeDocument/2006/relationships/oleObject" Target="../embeddings/oleObject99.bin"/></Relationships>
</file>

<file path=ppt/slides/_rels/slide4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0.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5.wmf"/><Relationship Id="rId11" Type="http://schemas.openxmlformats.org/officeDocument/2006/relationships/image" Target="../media/image163.png"/><Relationship Id="rId5" Type="http://schemas.openxmlformats.org/officeDocument/2006/relationships/image" Target="../media/image162.emf"/><Relationship Id="rId10" Type="http://schemas.openxmlformats.org/officeDocument/2006/relationships/image" Target="../media/image161.emf"/><Relationship Id="rId4" Type="http://schemas.openxmlformats.org/officeDocument/2006/relationships/image" Target="../media/image160.emf"/><Relationship Id="rId9" Type="http://schemas.openxmlformats.org/officeDocument/2006/relationships/oleObject" Target="../embeddings/oleObject101.bin"/></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image" Target="../media/image15.emf"/><Relationship Id="rId10"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2.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5.wmf"/><Relationship Id="rId5" Type="http://schemas.openxmlformats.org/officeDocument/2006/relationships/image" Target="../media/image166.emf"/><Relationship Id="rId10" Type="http://schemas.openxmlformats.org/officeDocument/2006/relationships/image" Target="../media/image165.emf"/><Relationship Id="rId4" Type="http://schemas.openxmlformats.org/officeDocument/2006/relationships/image" Target="../media/image164.emf"/><Relationship Id="rId9" Type="http://schemas.openxmlformats.org/officeDocument/2006/relationships/oleObject" Target="../embeddings/oleObject103.bin"/></Relationships>
</file>

<file path=ppt/slides/_rels/slide5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4.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5.wmf"/><Relationship Id="rId5" Type="http://schemas.openxmlformats.org/officeDocument/2006/relationships/image" Target="../media/image169.emf"/><Relationship Id="rId10" Type="http://schemas.openxmlformats.org/officeDocument/2006/relationships/image" Target="../media/image168.emf"/><Relationship Id="rId4" Type="http://schemas.openxmlformats.org/officeDocument/2006/relationships/image" Target="../media/image167.emf"/><Relationship Id="rId9" Type="http://schemas.openxmlformats.org/officeDocument/2006/relationships/oleObject" Target="../embeddings/oleObject105.bin"/></Relationships>
</file>

<file path=ppt/slides/_rels/slide5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6.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5.wmf"/><Relationship Id="rId5" Type="http://schemas.openxmlformats.org/officeDocument/2006/relationships/image" Target="../media/image172.emf"/><Relationship Id="rId10" Type="http://schemas.openxmlformats.org/officeDocument/2006/relationships/image" Target="../media/image171.emf"/><Relationship Id="rId4" Type="http://schemas.openxmlformats.org/officeDocument/2006/relationships/image" Target="../media/image170.emf"/><Relationship Id="rId9" Type="http://schemas.openxmlformats.org/officeDocument/2006/relationships/oleObject" Target="../embeddings/oleObject107.bin"/></Relationships>
</file>

<file path=ppt/slides/_rels/slide53.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77.png"/><Relationship Id="rId3" Type="http://schemas.openxmlformats.org/officeDocument/2006/relationships/oleObject" Target="../embeddings/oleObject108.bin"/><Relationship Id="rId7" Type="http://schemas.openxmlformats.org/officeDocument/2006/relationships/image" Target="../media/image6.wmf"/><Relationship Id="rId12" Type="http://schemas.openxmlformats.org/officeDocument/2006/relationships/image" Target="../media/image175.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5.wmf"/><Relationship Id="rId11" Type="http://schemas.openxmlformats.org/officeDocument/2006/relationships/oleObject" Target="../embeddings/oleObject110.bin"/><Relationship Id="rId5" Type="http://schemas.openxmlformats.org/officeDocument/2006/relationships/image" Target="../media/image176.emf"/><Relationship Id="rId10" Type="http://schemas.openxmlformats.org/officeDocument/2006/relationships/image" Target="../media/image174.emf"/><Relationship Id="rId4" Type="http://schemas.openxmlformats.org/officeDocument/2006/relationships/image" Target="../media/image173.emf"/><Relationship Id="rId9" Type="http://schemas.openxmlformats.org/officeDocument/2006/relationships/oleObject" Target="../embeddings/oleObject109.bin"/></Relationships>
</file>

<file path=ppt/slides/_rels/slide54.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114.bin"/><Relationship Id="rId18" Type="http://schemas.openxmlformats.org/officeDocument/2006/relationships/image" Target="../media/image183.wmf"/><Relationship Id="rId3" Type="http://schemas.openxmlformats.org/officeDocument/2006/relationships/oleObject" Target="../embeddings/oleObject111.bin"/><Relationship Id="rId7" Type="http://schemas.openxmlformats.org/officeDocument/2006/relationships/image" Target="../media/image6.wmf"/><Relationship Id="rId12" Type="http://schemas.openxmlformats.org/officeDocument/2006/relationships/image" Target="../media/image180.w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82.wmf"/><Relationship Id="rId1" Type="http://schemas.openxmlformats.org/officeDocument/2006/relationships/vmlDrawing" Target="../drawings/vmlDrawing53.vml"/><Relationship Id="rId6" Type="http://schemas.openxmlformats.org/officeDocument/2006/relationships/image" Target="../media/image5.wmf"/><Relationship Id="rId11" Type="http://schemas.openxmlformats.org/officeDocument/2006/relationships/oleObject" Target="../embeddings/oleObject113.bin"/><Relationship Id="rId5" Type="http://schemas.openxmlformats.org/officeDocument/2006/relationships/image" Target="../media/image184.emf"/><Relationship Id="rId15" Type="http://schemas.openxmlformats.org/officeDocument/2006/relationships/oleObject" Target="../embeddings/oleObject115.bin"/><Relationship Id="rId10" Type="http://schemas.openxmlformats.org/officeDocument/2006/relationships/image" Target="../media/image179.emf"/><Relationship Id="rId4" Type="http://schemas.openxmlformats.org/officeDocument/2006/relationships/image" Target="../media/image178.emf"/><Relationship Id="rId9" Type="http://schemas.openxmlformats.org/officeDocument/2006/relationships/oleObject" Target="../embeddings/oleObject112.bin"/><Relationship Id="rId14" Type="http://schemas.openxmlformats.org/officeDocument/2006/relationships/image" Target="../media/image181.wmf"/></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9.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image" Target="../media/image18.emf"/><Relationship Id="rId10"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wmf"/><Relationship Id="rId5" Type="http://schemas.openxmlformats.org/officeDocument/2006/relationships/image" Target="../media/image21.emf"/><Relationship Id="rId10" Type="http://schemas.openxmlformats.org/officeDocument/2006/relationships/image" Target="../media/image20.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wmf"/><Relationship Id="rId5" Type="http://schemas.openxmlformats.org/officeDocument/2006/relationships/image" Target="../media/image24.emf"/><Relationship Id="rId10"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18.bin"/><Relationship Id="rId3" Type="http://schemas.openxmlformats.org/officeDocument/2006/relationships/oleObject" Target="../embeddings/oleObject15.bin"/><Relationship Id="rId7" Type="http://schemas.openxmlformats.org/officeDocument/2006/relationships/image" Target="../media/image6.wmf"/><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wmf"/><Relationship Id="rId11" Type="http://schemas.openxmlformats.org/officeDocument/2006/relationships/oleObject" Target="../embeddings/oleObject17.bin"/><Relationship Id="rId5" Type="http://schemas.openxmlformats.org/officeDocument/2006/relationships/image" Target="../media/image29.emf"/><Relationship Id="rId10"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oleObject" Target="../embeddings/oleObject16.bin"/><Relationship Id="rId1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Recycled paper"/>
          <p:cNvSpPr>
            <a:spLocks noChangeArrowheads="1"/>
          </p:cNvSpPr>
          <p:nvPr/>
        </p:nvSpPr>
        <p:spPr bwMode="auto">
          <a:xfrm>
            <a:off x="5486400" y="2590800"/>
            <a:ext cx="3429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4400" b="1" dirty="0">
                <a:latin typeface="Calibri" pitchFamily="34" charset="0"/>
              </a:rPr>
              <a:t>Perfectly Competitive</a:t>
            </a:r>
          </a:p>
          <a:p>
            <a:pPr algn="ctr"/>
            <a:r>
              <a:rPr lang="en-US" altLang="en-US" sz="4400" b="1" dirty="0">
                <a:latin typeface="Calibri" pitchFamily="34" charset="0"/>
              </a:rPr>
              <a:t>Markets</a:t>
            </a:r>
          </a:p>
        </p:txBody>
      </p:sp>
      <p:sp>
        <p:nvSpPr>
          <p:cNvPr id="15" name="Title 14"/>
          <p:cNvSpPr txBox="1">
            <a:spLocks/>
          </p:cNvSpPr>
          <p:nvPr/>
        </p:nvSpPr>
        <p:spPr>
          <a:xfrm>
            <a:off x="5486400" y="304800"/>
            <a:ext cx="3429000" cy="914400"/>
          </a:xfrm>
          <a:prstGeom prst="rect">
            <a:avLst/>
          </a:prstGeom>
          <a:solidFill>
            <a:schemeClr val="accent3">
              <a:lumMod val="50000"/>
            </a:schemeClr>
          </a:solidFill>
        </p:spPr>
        <p:txBody>
          <a:bodyPr/>
          <a:lstStyle/>
          <a:p>
            <a:pPr algn="ctr" eaLnBrk="0" hangingPunct="0">
              <a:defRPr/>
            </a:pPr>
            <a:r>
              <a:rPr lang="en-US" sz="4400" b="1" dirty="0">
                <a:solidFill>
                  <a:schemeClr val="bg1"/>
                </a:solidFill>
                <a:latin typeface="+mj-lt"/>
                <a:ea typeface="+mj-ea"/>
                <a:cs typeface="+mj-cs"/>
              </a:rPr>
              <a:t>Chapter 9</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9" y="63953"/>
            <a:ext cx="5254307" cy="673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
        <p:nvSpPr>
          <p:cNvPr id="3" name="Slide Number Placeholder 2"/>
          <p:cNvSpPr>
            <a:spLocks noGrp="1"/>
          </p:cNvSpPr>
          <p:nvPr>
            <p:ph type="sldNum" sz="quarter" idx="12"/>
          </p:nvPr>
        </p:nvSpPr>
        <p:spPr/>
        <p:txBody>
          <a:bodyPr/>
          <a:lstStyle/>
          <a:p>
            <a:fld id="{FB3E77CA-51AD-4D9A-8B63-D64C5C3E7DDC}" type="slidenum">
              <a:rPr lang="en-US" altLang="en-US" smtClean="0"/>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5D86BA1-406B-4BD3-AC12-F907142A0277}" type="slidenum">
              <a:rPr lang="en-US" altLang="en-US">
                <a:solidFill>
                  <a:srgbClr val="898989"/>
                </a:solidFill>
                <a:latin typeface="Calibri" pitchFamily="34" charset="0"/>
              </a:rPr>
              <a:pPr eaLnBrk="1" hangingPunct="1"/>
              <a:t>10</a:t>
            </a:fld>
            <a:endParaRPr lang="en-US" altLang="en-US">
              <a:solidFill>
                <a:srgbClr val="898989"/>
              </a:solidFill>
              <a:latin typeface="Calibri" pitchFamily="34" charset="0"/>
            </a:endParaRPr>
          </a:p>
        </p:txBody>
      </p:sp>
      <p:sp>
        <p:nvSpPr>
          <p:cNvPr id="500741"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92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923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4"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924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9228"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0749"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The Profit Maximization Condition</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9230" name="Content Placeholder 2"/>
          <p:cNvSpPr txBox="1">
            <a:spLocks/>
          </p:cNvSpPr>
          <p:nvPr/>
        </p:nvSpPr>
        <p:spPr bwMode="auto">
          <a:xfrm>
            <a:off x="457200" y="1295400"/>
            <a:ext cx="7924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Char char="•"/>
            </a:pPr>
            <a:r>
              <a:rPr lang="en-US" altLang="en-US" sz="3000">
                <a:latin typeface="Calibri" pitchFamily="34" charset="0"/>
              </a:rPr>
              <a:t>Since P is taken as given, firm chooses Q to maximize profit.</a:t>
            </a:r>
          </a:p>
          <a:p>
            <a:pPr eaLnBrk="1" hangingPunct="1">
              <a:spcBef>
                <a:spcPct val="20000"/>
              </a:spcBef>
              <a:buFont typeface="Arial" charset="0"/>
              <a:buChar char="•"/>
            </a:pPr>
            <a:r>
              <a:rPr lang="en-US" altLang="en-US" sz="3000">
                <a:latin typeface="Calibri" pitchFamily="34" charset="0"/>
              </a:rPr>
              <a:t>Marginal Revenue:  The rate which TR change with output.</a:t>
            </a:r>
          </a:p>
          <a:p>
            <a:pPr eaLnBrk="1" hangingPunct="1">
              <a:spcBef>
                <a:spcPct val="20000"/>
              </a:spcBef>
              <a:buFont typeface="Arial" charset="0"/>
              <a:buChar char="•"/>
            </a:pPr>
            <a:endParaRPr lang="en-US" altLang="en-US" sz="3000">
              <a:latin typeface="Calibri" pitchFamily="34" charset="0"/>
            </a:endParaRPr>
          </a:p>
          <a:p>
            <a:pPr eaLnBrk="1" hangingPunct="1">
              <a:spcBef>
                <a:spcPct val="20000"/>
              </a:spcBef>
              <a:buFont typeface="Arial" charset="0"/>
              <a:buChar char="•"/>
            </a:pPr>
            <a:r>
              <a:rPr lang="en-US" altLang="en-US" sz="3000">
                <a:latin typeface="Calibri" pitchFamily="34" charset="0"/>
              </a:rPr>
              <a:t>Since firm is a price taker, increase in TR from 1 unit change in Q is equal to P</a:t>
            </a:r>
          </a:p>
        </p:txBody>
      </p:sp>
      <p:graphicFrame>
        <p:nvGraphicFramePr>
          <p:cNvPr id="9220" name="Object 5"/>
          <p:cNvGraphicFramePr>
            <a:graphicFrameLocks noChangeAspect="1"/>
          </p:cNvGraphicFramePr>
          <p:nvPr/>
        </p:nvGraphicFramePr>
        <p:xfrm>
          <a:off x="3429000" y="2819400"/>
          <a:ext cx="1843088" cy="1066800"/>
        </p:xfrm>
        <a:graphic>
          <a:graphicData uri="http://schemas.openxmlformats.org/presentationml/2006/ole">
            <mc:AlternateContent xmlns:mc="http://schemas.openxmlformats.org/markup-compatibility/2006">
              <mc:Choice xmlns:v="urn:schemas-microsoft-com:vml" Requires="v">
                <p:oleObj spid="_x0000_s9241" name="Equation" r:id="rId11" imgW="723600" imgH="419040" progId="Equation.3">
                  <p:embed/>
                </p:oleObj>
              </mc:Choice>
              <mc:Fallback>
                <p:oleObj name="Equation" r:id="rId11" imgW="723600" imgH="41904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2819400"/>
                        <a:ext cx="184308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nvGraphicFramePr>
        <p:xfrm>
          <a:off x="1752600" y="4876800"/>
          <a:ext cx="5434013" cy="1273175"/>
        </p:xfrm>
        <a:graphic>
          <a:graphicData uri="http://schemas.openxmlformats.org/presentationml/2006/ole">
            <mc:AlternateContent xmlns:mc="http://schemas.openxmlformats.org/markup-compatibility/2006">
              <mc:Choice xmlns:v="urn:schemas-microsoft-com:vml" Requires="v">
                <p:oleObj spid="_x0000_s9242" name="Equation" r:id="rId13" imgW="1790640" imgH="419040" progId="Equation.3">
                  <p:embed/>
                </p:oleObj>
              </mc:Choice>
              <mc:Fallback>
                <p:oleObj name="Equation" r:id="rId13" imgW="1790640" imgH="41904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4876800"/>
                        <a:ext cx="5434013"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F57995-C21A-43F9-8765-54F0E9A05B47}" type="slidenum">
              <a:rPr lang="en-US" altLang="en-US">
                <a:solidFill>
                  <a:srgbClr val="898989"/>
                </a:solidFill>
                <a:latin typeface="Calibri" pitchFamily="34" charset="0"/>
              </a:rPr>
              <a:pPr eaLnBrk="1" hangingPunct="1"/>
              <a:t>11</a:t>
            </a:fld>
            <a:endParaRPr lang="en-US" altLang="en-US">
              <a:solidFill>
                <a:srgbClr val="898989"/>
              </a:solidFill>
              <a:latin typeface="Calibri" pitchFamily="34" charset="0"/>
            </a:endParaRPr>
          </a:p>
        </p:txBody>
      </p:sp>
      <p:sp>
        <p:nvSpPr>
          <p:cNvPr id="50176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02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25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25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9"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025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7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The Profit Maximization Condition</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10252" name="WordArt 13"/>
          <p:cNvSpPr>
            <a:spLocks noChangeArrowheads="1" noChangeShapeType="1" noTextEdit="1"/>
          </p:cNvSpPr>
          <p:nvPr/>
        </p:nvSpPr>
        <p:spPr bwMode="auto">
          <a:xfrm>
            <a:off x="3673475" y="1312863"/>
            <a:ext cx="1408113" cy="76993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Note:</a:t>
            </a:r>
          </a:p>
        </p:txBody>
      </p:sp>
      <p:sp>
        <p:nvSpPr>
          <p:cNvPr id="501774" name="Rectangle 14"/>
          <p:cNvSpPr>
            <a:spLocks noChangeArrowheads="1"/>
          </p:cNvSpPr>
          <p:nvPr/>
        </p:nvSpPr>
        <p:spPr bwMode="auto">
          <a:xfrm>
            <a:off x="1908175" y="2540000"/>
            <a:ext cx="5516563" cy="19208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latin typeface="Calibri" pitchFamily="34" charset="0"/>
              </a:rPr>
              <a:t>If P &gt; MC then profit rises if output is increased</a:t>
            </a:r>
          </a:p>
          <a:p>
            <a:pPr algn="just" eaLnBrk="1" hangingPunct="1"/>
            <a:endParaRPr lang="en-US" altLang="en-US" sz="2000">
              <a:latin typeface="Calibri" pitchFamily="34" charset="0"/>
            </a:endParaRPr>
          </a:p>
          <a:p>
            <a:pPr algn="just" eaLnBrk="1" hangingPunct="1"/>
            <a:r>
              <a:rPr lang="en-US" altLang="en-US" sz="2000">
                <a:latin typeface="Calibri" pitchFamily="34" charset="0"/>
              </a:rPr>
              <a:t>If P &lt; MC then profit falls if output is increased.</a:t>
            </a:r>
          </a:p>
          <a:p>
            <a:pPr algn="just" eaLnBrk="1" hangingPunct="1"/>
            <a:endParaRPr lang="en-US" altLang="en-US" sz="2000">
              <a:latin typeface="Calibri" pitchFamily="34" charset="0"/>
            </a:endParaRPr>
          </a:p>
          <a:p>
            <a:pPr algn="just" eaLnBrk="1" hangingPunct="1"/>
            <a:r>
              <a:rPr lang="en-US" altLang="en-US" sz="2000">
                <a:latin typeface="Calibri" pitchFamily="34" charset="0"/>
              </a:rPr>
              <a:t>Therefore, the profit maximization condition for a price-taking firm is P = MC</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457578-0F60-464A-8B8D-B858CB1EC772}" type="slidenum">
              <a:rPr lang="en-US" altLang="en-US">
                <a:solidFill>
                  <a:srgbClr val="898989"/>
                </a:solidFill>
                <a:latin typeface="Calibri" pitchFamily="34" charset="0"/>
              </a:rPr>
              <a:pPr eaLnBrk="1" hangingPunct="1"/>
              <a:t>12</a:t>
            </a:fld>
            <a:endParaRPr lang="en-US" altLang="en-US">
              <a:solidFill>
                <a:srgbClr val="898989"/>
              </a:solidFill>
              <a:latin typeface="Calibri" pitchFamily="34" charset="0"/>
            </a:endParaRPr>
          </a:p>
        </p:txBody>
      </p:sp>
      <p:sp>
        <p:nvSpPr>
          <p:cNvPr id="502815" name="AutoShape 31"/>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126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128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0" name="Picture 33"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34"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35"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128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Text Box 37"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1274" name="Picture 38"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826" name="AutoShape 4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The Profit Maximization Condition</a:t>
            </a:r>
            <a:endParaRPr lang="en-US" altLang="en-US" sz="2400">
              <a:solidFill>
                <a:srgbClr val="000066"/>
              </a:solidFill>
              <a:effectLst>
                <a:outerShdw blurRad="38100" dist="38100" dir="2700000" algn="tl">
                  <a:srgbClr val="000000"/>
                </a:outerShdw>
              </a:effectLst>
              <a:latin typeface="Calibri" pitchFamily="34" charset="0"/>
            </a:endParaRPr>
          </a:p>
        </p:txBody>
      </p:sp>
      <p:pic>
        <p:nvPicPr>
          <p:cNvPr id="11276"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143000"/>
            <a:ext cx="5305425"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408AEF7-1F5F-4D27-BE38-34E489C4A041}" type="slidenum">
              <a:rPr lang="en-US" altLang="en-US">
                <a:solidFill>
                  <a:srgbClr val="898989"/>
                </a:solidFill>
                <a:latin typeface="Calibri" pitchFamily="34" charset="0"/>
              </a:rPr>
              <a:pPr eaLnBrk="1" hangingPunct="1"/>
              <a:t>13</a:t>
            </a:fld>
            <a:endParaRPr lang="en-US" altLang="en-US">
              <a:solidFill>
                <a:srgbClr val="898989"/>
              </a:solidFill>
              <a:latin typeface="Calibri" pitchFamily="34" charset="0"/>
            </a:endParaRPr>
          </a:p>
        </p:txBody>
      </p:sp>
      <p:sp>
        <p:nvSpPr>
          <p:cNvPr id="503811"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229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230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4"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230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2298"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9"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The Profit Maximization Condition</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12300" name="Rectangle 12"/>
          <p:cNvSpPr>
            <a:spLocks noChangeArrowheads="1"/>
          </p:cNvSpPr>
          <p:nvPr/>
        </p:nvSpPr>
        <p:spPr bwMode="auto">
          <a:xfrm>
            <a:off x="762000" y="1600200"/>
            <a:ext cx="7924800" cy="3540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200">
                <a:latin typeface="Calibri" pitchFamily="34" charset="0"/>
              </a:rPr>
              <a:t>At profit maximizing point:</a:t>
            </a:r>
          </a:p>
          <a:p>
            <a:pPr eaLnBrk="1" hangingPunct="1"/>
            <a:endParaRPr lang="en-US" altLang="en-US" sz="3200">
              <a:latin typeface="Calibri" pitchFamily="34" charset="0"/>
            </a:endParaRPr>
          </a:p>
          <a:p>
            <a:pPr eaLnBrk="1" hangingPunct="1"/>
            <a:r>
              <a:rPr lang="en-US" altLang="en-US" sz="3200">
                <a:latin typeface="Calibri" pitchFamily="34" charset="0"/>
              </a:rPr>
              <a:t>1.  P = MC = MR</a:t>
            </a:r>
          </a:p>
          <a:p>
            <a:pPr eaLnBrk="1" hangingPunct="1"/>
            <a:r>
              <a:rPr lang="en-US" altLang="en-US" sz="3200">
                <a:latin typeface="Calibri" pitchFamily="34" charset="0"/>
              </a:rPr>
              <a:t>2.  MC rising</a:t>
            </a:r>
          </a:p>
          <a:p>
            <a:pPr eaLnBrk="1" hangingPunct="1"/>
            <a:endParaRPr lang="en-US" altLang="en-US" sz="3200" i="1">
              <a:latin typeface="Calibri" pitchFamily="34" charset="0"/>
            </a:endParaRPr>
          </a:p>
          <a:p>
            <a:pPr eaLnBrk="1" hangingPunct="1"/>
            <a:r>
              <a:rPr lang="en-US" altLang="en-US" sz="3200">
                <a:latin typeface="Calibri" pitchFamily="34" charset="0"/>
              </a:rPr>
              <a:t>“firm demand" = P </a:t>
            </a:r>
            <a:r>
              <a:rPr lang="en-US" altLang="en-US" sz="3200" i="1">
                <a:latin typeface="Calibri" pitchFamily="34" charset="0"/>
              </a:rPr>
              <a:t>(sells as much as likes at P)</a:t>
            </a:r>
          </a:p>
          <a:p>
            <a:pPr eaLnBrk="1" hangingPunct="1"/>
            <a:r>
              <a:rPr lang="en-US" altLang="en-US" sz="3200" i="1">
                <a:latin typeface="Calibri" pitchFamily="34" charset="0"/>
              </a:rPr>
              <a:t>“firm supply" defined by MC curve?  Not quite: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09F0FA-FC5D-4A68-884F-C7118AD98D49}" type="slidenum">
              <a:rPr lang="en-US" altLang="en-US">
                <a:solidFill>
                  <a:srgbClr val="898989"/>
                </a:solidFill>
                <a:latin typeface="Calibri" pitchFamily="34" charset="0"/>
              </a:rPr>
              <a:pPr eaLnBrk="1" hangingPunct="1"/>
              <a:t>14</a:t>
            </a:fld>
            <a:endParaRPr lang="en-US" altLang="en-US">
              <a:solidFill>
                <a:srgbClr val="898989"/>
              </a:solidFill>
              <a:latin typeface="Calibri" pitchFamily="34" charset="0"/>
            </a:endParaRPr>
          </a:p>
        </p:txBody>
      </p:sp>
      <p:sp>
        <p:nvSpPr>
          <p:cNvPr id="504836"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33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332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1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333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332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484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Short Run Equilibrium</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504845" name="Rectangle 13"/>
          <p:cNvSpPr>
            <a:spLocks noChangeArrowheads="1"/>
          </p:cNvSpPr>
          <p:nvPr/>
        </p:nvSpPr>
        <p:spPr bwMode="auto">
          <a:xfrm>
            <a:off x="533400" y="1371600"/>
            <a:ext cx="8229600" cy="304641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For the following, the </a:t>
            </a:r>
            <a:r>
              <a:rPr lang="en-US" altLang="en-US" sz="2400" b="1">
                <a:solidFill>
                  <a:srgbClr val="000066"/>
                </a:solidFill>
                <a:latin typeface="Calibri" pitchFamily="34" charset="0"/>
              </a:rPr>
              <a:t>short run</a:t>
            </a:r>
            <a:r>
              <a:rPr lang="en-US" altLang="en-US" sz="2400">
                <a:latin typeface="Calibri" pitchFamily="34" charset="0"/>
              </a:rPr>
              <a:t>  is the period of time in which the firm’s plant size is fixed and the number of firms in the industry is fixed.</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a:latin typeface="Calibri" pitchFamily="34" charset="0"/>
              </a:rPr>
              <a:t>STC(Q) = SFC + NSFC + TVC(q) for q &gt; 0 </a:t>
            </a:r>
          </a:p>
          <a:p>
            <a:pPr algn="just" eaLnBrk="1" hangingPunct="1"/>
            <a:endParaRPr lang="en-US" altLang="en-US" sz="2400">
              <a:latin typeface="Calibri" pitchFamily="34" charset="0"/>
            </a:endParaRPr>
          </a:p>
          <a:p>
            <a:pPr algn="just" eaLnBrk="1" hangingPunct="1"/>
            <a:r>
              <a:rPr lang="en-US" altLang="en-US" sz="2400">
                <a:latin typeface="Calibri" pitchFamily="34" charset="0"/>
              </a:rPr>
              <a:t>STC(Q) = SFC for q = 0</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2AD088-AAC3-4016-9FFF-BA6AA34DBAB0}" type="slidenum">
              <a:rPr lang="en-US" altLang="en-US">
                <a:solidFill>
                  <a:srgbClr val="898989"/>
                </a:solidFill>
                <a:latin typeface="Calibri" pitchFamily="34" charset="0"/>
              </a:rPr>
              <a:pPr eaLnBrk="1" hangingPunct="1"/>
              <a:t>15</a:t>
            </a:fld>
            <a:endParaRPr lang="en-US" altLang="en-US">
              <a:solidFill>
                <a:srgbClr val="898989"/>
              </a:solidFill>
              <a:latin typeface="Calibri" pitchFamily="34" charset="0"/>
            </a:endParaRPr>
          </a:p>
        </p:txBody>
      </p:sp>
      <p:sp>
        <p:nvSpPr>
          <p:cNvPr id="50586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43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435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3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435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434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586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Short Run Equilibrium</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14348" name="WordArt 14"/>
          <p:cNvSpPr>
            <a:spLocks noChangeArrowheads="1" noChangeShapeType="1" noTextEdit="1"/>
          </p:cNvSpPr>
          <p:nvPr/>
        </p:nvSpPr>
        <p:spPr bwMode="auto">
          <a:xfrm>
            <a:off x="3629025" y="1295400"/>
            <a:ext cx="1704975"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Where:</a:t>
            </a:r>
          </a:p>
        </p:txBody>
      </p:sp>
      <p:sp>
        <p:nvSpPr>
          <p:cNvPr id="14349" name="Rectangle 13"/>
          <p:cNvSpPr>
            <a:spLocks noChangeArrowheads="1"/>
          </p:cNvSpPr>
          <p:nvPr/>
        </p:nvSpPr>
        <p:spPr bwMode="auto">
          <a:xfrm>
            <a:off x="1036638" y="2214563"/>
            <a:ext cx="7339012" cy="3787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34" charset="0"/>
              </a:rPr>
              <a:t>SFC is the cost of the firm’s fixed input that are </a:t>
            </a:r>
            <a:r>
              <a:rPr lang="en-US" altLang="en-US" sz="2000" i="1">
                <a:latin typeface="Calibri" pitchFamily="34" charset="0"/>
              </a:rPr>
              <a:t>unavoidable</a:t>
            </a:r>
            <a:r>
              <a:rPr lang="en-US" altLang="en-US" sz="2000">
                <a:latin typeface="Calibri" pitchFamily="34" charset="0"/>
              </a:rPr>
              <a:t> at q = 0</a:t>
            </a:r>
          </a:p>
          <a:p>
            <a:pPr eaLnBrk="1" hangingPunct="1"/>
            <a:endParaRPr lang="en-US" altLang="en-US" sz="2000">
              <a:latin typeface="Calibri" pitchFamily="34" charset="0"/>
            </a:endParaRPr>
          </a:p>
          <a:p>
            <a:pPr eaLnBrk="1" hangingPunct="1"/>
            <a:r>
              <a:rPr lang="en-US" altLang="en-US" sz="2000">
                <a:latin typeface="Calibri" pitchFamily="34" charset="0"/>
              </a:rPr>
              <a:t>Output insensitive for q &gt; 0  = Sunk </a:t>
            </a:r>
          </a:p>
          <a:p>
            <a:pPr lvl="3" eaLnBrk="1" hangingPunct="1"/>
            <a:endParaRPr lang="en-US" altLang="en-US" sz="2000">
              <a:latin typeface="Calibri" pitchFamily="34" charset="0"/>
            </a:endParaRPr>
          </a:p>
          <a:p>
            <a:pPr eaLnBrk="1" hangingPunct="1"/>
            <a:r>
              <a:rPr lang="en-US" altLang="en-US" sz="2000">
                <a:latin typeface="Calibri" pitchFamily="34" charset="0"/>
              </a:rPr>
              <a:t>NSFC is the cost of the firm’s inputs that are avoidable if the firm produces zero (salaries of some employees, for example)</a:t>
            </a:r>
          </a:p>
          <a:p>
            <a:pPr eaLnBrk="1" hangingPunct="1"/>
            <a:endParaRPr lang="en-US" altLang="en-US" sz="2000">
              <a:latin typeface="Calibri" pitchFamily="34" charset="0"/>
            </a:endParaRPr>
          </a:p>
          <a:p>
            <a:pPr eaLnBrk="1" hangingPunct="1"/>
            <a:r>
              <a:rPr lang="en-US" altLang="en-US" sz="2000">
                <a:latin typeface="Calibri" pitchFamily="34" charset="0"/>
              </a:rPr>
              <a:t>Output insensitive for q &gt; 0 = Non-sunk</a:t>
            </a:r>
          </a:p>
          <a:p>
            <a:pPr lvl="2" eaLnBrk="1" hangingPunct="1"/>
            <a:endParaRPr lang="en-US" altLang="en-US" sz="2000">
              <a:latin typeface="Calibri" pitchFamily="34" charset="0"/>
            </a:endParaRPr>
          </a:p>
          <a:p>
            <a:pPr eaLnBrk="1" hangingPunct="1"/>
            <a:r>
              <a:rPr lang="en-US" altLang="en-US" sz="2000">
                <a:latin typeface="Calibri" pitchFamily="34" charset="0"/>
              </a:rPr>
              <a:t>TFC = SFC + NSFC</a:t>
            </a:r>
          </a:p>
          <a:p>
            <a:pPr eaLnBrk="1" hangingPunct="1"/>
            <a:endParaRPr lang="en-US" altLang="en-US" sz="2000">
              <a:latin typeface="Calibri" pitchFamily="34" charset="0"/>
            </a:endParaRPr>
          </a:p>
          <a:p>
            <a:pPr eaLnBrk="1" hangingPunct="1"/>
            <a:r>
              <a:rPr lang="en-US" altLang="en-US" sz="2000">
                <a:latin typeface="Calibri" pitchFamily="34" charset="0"/>
              </a:rPr>
              <a:t>TVC(q) are the output sensitive costs </a:t>
            </a:r>
            <a:r>
              <a:rPr lang="en-US" altLang="en-US" sz="2000" i="1">
                <a:latin typeface="Calibri" pitchFamily="34" charset="0"/>
              </a:rPr>
              <a:t>(and are non-sunk)</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A6E3F97-BC94-43ED-AB79-D864C4A9E84D}" type="slidenum">
              <a:rPr lang="en-US" altLang="en-US">
                <a:solidFill>
                  <a:srgbClr val="898989"/>
                </a:solidFill>
                <a:latin typeface="Calibri" pitchFamily="34" charset="0"/>
              </a:rPr>
              <a:pPr eaLnBrk="1" hangingPunct="1"/>
              <a:t>16</a:t>
            </a:fld>
            <a:endParaRPr lang="en-US" altLang="en-US">
              <a:solidFill>
                <a:srgbClr val="898989"/>
              </a:solidFill>
              <a:latin typeface="Calibri" pitchFamily="34" charset="0"/>
            </a:endParaRPr>
          </a:p>
        </p:txBody>
      </p:sp>
      <p:sp>
        <p:nvSpPr>
          <p:cNvPr id="50688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536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537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6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537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537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89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Short Run Supply Curve (SRSC)</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15372" name="Rectangle 13"/>
          <p:cNvSpPr>
            <a:spLocks noChangeArrowheads="1"/>
          </p:cNvSpPr>
          <p:nvPr/>
        </p:nvSpPr>
        <p:spPr bwMode="auto">
          <a:xfrm>
            <a:off x="1851025" y="1690688"/>
            <a:ext cx="5565775" cy="414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u="sng">
                <a:solidFill>
                  <a:srgbClr val="000066"/>
                </a:solidFill>
                <a:latin typeface="Calibri" pitchFamily="34" charset="0"/>
              </a:rPr>
              <a:t>Definition:</a:t>
            </a:r>
            <a:r>
              <a:rPr lang="en-US" altLang="en-US" sz="2400">
                <a:latin typeface="Calibri" pitchFamily="34" charset="0"/>
              </a:rPr>
              <a:t>  The firm’s </a:t>
            </a:r>
            <a:r>
              <a:rPr lang="en-US" altLang="en-US" sz="2400" b="1">
                <a:latin typeface="Calibri" pitchFamily="34" charset="0"/>
              </a:rPr>
              <a:t>Short run supply curve</a:t>
            </a:r>
            <a:r>
              <a:rPr lang="en-US" altLang="en-US" sz="2400">
                <a:latin typeface="Calibri" pitchFamily="34" charset="0"/>
              </a:rPr>
              <a:t> tells us how the profit maximizing output changes as the market price changes.</a:t>
            </a:r>
            <a:endParaRPr lang="en-US" altLang="en-US" sz="2400" i="1">
              <a:latin typeface="Calibri" pitchFamily="34" charset="0"/>
            </a:endParaRPr>
          </a:p>
          <a:p>
            <a:pPr algn="just" eaLnBrk="1" hangingPunct="1"/>
            <a:endParaRPr lang="en-US" altLang="en-US" sz="2400" b="1">
              <a:latin typeface="Calibri" pitchFamily="34" charset="0"/>
            </a:endParaRPr>
          </a:p>
          <a:p>
            <a:pPr algn="just" eaLnBrk="1" hangingPunct="1"/>
            <a:r>
              <a:rPr lang="en-US" altLang="en-US" sz="2400" b="1">
                <a:latin typeface="Calibri" pitchFamily="34" charset="0"/>
              </a:rPr>
              <a:t>Short Run Supply Curve: </a:t>
            </a:r>
          </a:p>
          <a:p>
            <a:pPr algn="just" eaLnBrk="1" hangingPunct="1"/>
            <a:r>
              <a:rPr lang="en-US" altLang="en-US" sz="2400" b="1">
                <a:latin typeface="Calibri" pitchFamily="34" charset="0"/>
              </a:rPr>
              <a:t>NSFC=0</a:t>
            </a:r>
          </a:p>
          <a:p>
            <a:pPr algn="just" eaLnBrk="1" hangingPunct="1"/>
            <a:endParaRPr lang="en-US" altLang="en-US" sz="2400">
              <a:latin typeface="Calibri" pitchFamily="34" charset="0"/>
            </a:endParaRPr>
          </a:p>
          <a:p>
            <a:pPr algn="just" eaLnBrk="1" hangingPunct="1"/>
            <a:r>
              <a:rPr lang="en-US" altLang="en-US" sz="2400">
                <a:latin typeface="Calibri" pitchFamily="34" charset="0"/>
              </a:rPr>
              <a:t>If the firm chooses to produce a positive output, P = SMC defines the short run supply curve of the firm.  But…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8D9831-079D-47DF-8A7D-DD01E5DA971B}" type="slidenum">
              <a:rPr lang="en-US" altLang="en-US">
                <a:solidFill>
                  <a:srgbClr val="898989"/>
                </a:solidFill>
                <a:latin typeface="Calibri" pitchFamily="34" charset="0"/>
              </a:rPr>
              <a:pPr eaLnBrk="1" hangingPunct="1"/>
              <a:t>17</a:t>
            </a:fld>
            <a:endParaRPr lang="en-US" altLang="en-US">
              <a:solidFill>
                <a:srgbClr val="898989"/>
              </a:solidFill>
              <a:latin typeface="Calibri" pitchFamily="34" charset="0"/>
            </a:endParaRPr>
          </a:p>
        </p:txBody>
      </p:sp>
      <p:sp>
        <p:nvSpPr>
          <p:cNvPr id="50790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638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640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640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639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7916" name="Rectangle 12"/>
          <p:cNvSpPr>
            <a:spLocks noChangeArrowheads="1"/>
          </p:cNvSpPr>
          <p:nvPr/>
        </p:nvSpPr>
        <p:spPr bwMode="auto">
          <a:xfrm>
            <a:off x="609600" y="4724400"/>
            <a:ext cx="8153400" cy="12001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eaLnBrk="0" fontAlgn="auto" hangingPunct="0">
              <a:spcBef>
                <a:spcPts val="0"/>
              </a:spcBef>
              <a:spcAft>
                <a:spcPts val="0"/>
              </a:spcAft>
              <a:defRPr/>
            </a:pPr>
            <a:r>
              <a:rPr lang="en-US" sz="2400" i="1" u="sng" dirty="0">
                <a:solidFill>
                  <a:srgbClr val="000066"/>
                </a:solidFill>
                <a:latin typeface="+mn-lt"/>
              </a:rPr>
              <a:t>Definition:</a:t>
            </a:r>
            <a:r>
              <a:rPr lang="en-US" sz="2400" dirty="0">
                <a:latin typeface="+mn-lt"/>
              </a:rPr>
              <a:t>  The price below which the firm would opt to produce zero is called the </a:t>
            </a:r>
            <a:r>
              <a:rPr lang="en-US" sz="2400" b="1" dirty="0">
                <a:latin typeface="+mn-lt"/>
              </a:rPr>
              <a:t>shut down price</a:t>
            </a:r>
            <a:r>
              <a:rPr lang="en-US" sz="2400" dirty="0">
                <a:latin typeface="+mn-lt"/>
              </a:rPr>
              <a:t>, Ps.  In this case, Ps is the minimum point on the AVC curve. </a:t>
            </a:r>
          </a:p>
        </p:txBody>
      </p:sp>
      <p:sp>
        <p:nvSpPr>
          <p:cNvPr id="16396" name="Rectangle 13"/>
          <p:cNvSpPr>
            <a:spLocks noChangeArrowheads="1"/>
          </p:cNvSpPr>
          <p:nvPr/>
        </p:nvSpPr>
        <p:spPr bwMode="auto">
          <a:xfrm>
            <a:off x="762000" y="1335088"/>
            <a:ext cx="7543800" cy="31400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a:latin typeface="Calibri" pitchFamily="34" charset="0"/>
              </a:rPr>
              <a:t>The firm will choose to produce a positive output only if:</a:t>
            </a:r>
          </a:p>
          <a:p>
            <a:pPr eaLnBrk="1" hangingPunct="1"/>
            <a:endParaRPr lang="en-US" altLang="en-US" sz="2200">
              <a:latin typeface="Calibri" pitchFamily="34" charset="0"/>
            </a:endParaRPr>
          </a:p>
          <a:p>
            <a:pPr eaLnBrk="1" hangingPunct="1"/>
            <a:r>
              <a:rPr lang="en-US" altLang="en-US" sz="2200">
                <a:latin typeface="Calibri" pitchFamily="34" charset="0"/>
                <a:sym typeface="Symbol" pitchFamily="18" charset="2"/>
              </a:rPr>
              <a:t></a:t>
            </a:r>
            <a:r>
              <a:rPr lang="en-US" altLang="en-US" sz="2200">
                <a:latin typeface="Calibri" pitchFamily="34" charset="0"/>
              </a:rPr>
              <a:t>(q) &gt; </a:t>
            </a:r>
            <a:r>
              <a:rPr lang="en-US" altLang="en-US" sz="2200">
                <a:latin typeface="Calibri" pitchFamily="34" charset="0"/>
                <a:sym typeface="Symbol" pitchFamily="18" charset="2"/>
              </a:rPr>
              <a:t></a:t>
            </a:r>
            <a:r>
              <a:rPr lang="en-US" altLang="en-US" sz="2200">
                <a:latin typeface="Calibri" pitchFamily="34" charset="0"/>
              </a:rPr>
              <a:t>(0) …or…</a:t>
            </a:r>
          </a:p>
          <a:p>
            <a:pPr eaLnBrk="1" hangingPunct="1"/>
            <a:endParaRPr lang="en-US" altLang="en-US" sz="2200">
              <a:latin typeface="Calibri" pitchFamily="34" charset="0"/>
            </a:endParaRPr>
          </a:p>
          <a:p>
            <a:pPr eaLnBrk="1" hangingPunct="1"/>
            <a:r>
              <a:rPr lang="en-US" altLang="en-US" sz="2200">
                <a:latin typeface="Calibri" pitchFamily="34" charset="0"/>
              </a:rPr>
              <a:t>Pq – TVC(q) – TFC &gt; -TFC </a:t>
            </a:r>
            <a:r>
              <a:rPr lang="en-US" altLang="en-US" sz="2200" noProof="1">
                <a:latin typeface="Calibri" pitchFamily="34" charset="0"/>
                <a:sym typeface="Wingdings" pitchFamily="2" charset="2"/>
              </a:rPr>
              <a:t></a:t>
            </a:r>
            <a:endParaRPr lang="en-US" altLang="en-US" sz="2200">
              <a:latin typeface="Calibri" pitchFamily="34" charset="0"/>
            </a:endParaRPr>
          </a:p>
          <a:p>
            <a:pPr eaLnBrk="1" hangingPunct="1"/>
            <a:endParaRPr lang="en-US" altLang="en-US" sz="2200">
              <a:latin typeface="Calibri" pitchFamily="34" charset="0"/>
            </a:endParaRPr>
          </a:p>
          <a:p>
            <a:pPr eaLnBrk="1" hangingPunct="1"/>
            <a:r>
              <a:rPr lang="en-US" altLang="en-US" sz="2200">
                <a:latin typeface="Calibri" pitchFamily="34" charset="0"/>
              </a:rPr>
              <a:t>Pq – TVC(q) &gt; 0 </a:t>
            </a:r>
            <a:r>
              <a:rPr lang="en-US" altLang="en-US" sz="2200" noProof="1">
                <a:latin typeface="Calibri" pitchFamily="34" charset="0"/>
                <a:sym typeface="Wingdings" pitchFamily="2" charset="2"/>
              </a:rPr>
              <a:t></a:t>
            </a:r>
            <a:endParaRPr lang="en-US" altLang="en-US" sz="2200">
              <a:latin typeface="Calibri" pitchFamily="34" charset="0"/>
            </a:endParaRPr>
          </a:p>
          <a:p>
            <a:pPr eaLnBrk="1" hangingPunct="1"/>
            <a:endParaRPr lang="en-US" altLang="en-US" sz="2200">
              <a:latin typeface="Calibri" pitchFamily="34" charset="0"/>
            </a:endParaRPr>
          </a:p>
          <a:p>
            <a:pPr eaLnBrk="1" hangingPunct="1"/>
            <a:r>
              <a:rPr lang="en-US" altLang="en-US" sz="2200">
                <a:latin typeface="Calibri" pitchFamily="34" charset="0"/>
              </a:rPr>
              <a:t>P &gt; AVC(q)</a:t>
            </a:r>
          </a:p>
        </p:txBody>
      </p:sp>
      <p:sp>
        <p:nvSpPr>
          <p:cNvPr id="507918"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Shut Down Price</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7AFABA-374A-4909-A594-9A0B58C12EDF}" type="slidenum">
              <a:rPr lang="en-US" altLang="en-US">
                <a:solidFill>
                  <a:srgbClr val="898989"/>
                </a:solidFill>
                <a:latin typeface="Calibri" pitchFamily="34" charset="0"/>
              </a:rPr>
              <a:pPr eaLnBrk="1" hangingPunct="1"/>
              <a:t>18</a:t>
            </a:fld>
            <a:endParaRPr lang="en-US" altLang="en-US">
              <a:solidFill>
                <a:srgbClr val="898989"/>
              </a:solidFill>
              <a:latin typeface="Calibri" pitchFamily="34" charset="0"/>
            </a:endParaRPr>
          </a:p>
        </p:txBody>
      </p:sp>
      <p:sp>
        <p:nvSpPr>
          <p:cNvPr id="508931"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741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742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4"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742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7418"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8939"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Short Run Supply Function</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17420" name="Rectangle 12"/>
          <p:cNvSpPr>
            <a:spLocks noChangeArrowheads="1"/>
          </p:cNvSpPr>
          <p:nvPr/>
        </p:nvSpPr>
        <p:spPr bwMode="auto">
          <a:xfrm>
            <a:off x="914400" y="1600200"/>
            <a:ext cx="7467600" cy="40941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600" i="1">
                <a:latin typeface="Calibri" pitchFamily="34" charset="0"/>
              </a:rPr>
              <a:t>Therefore, the firm’s short run supply function is defined by:</a:t>
            </a:r>
          </a:p>
          <a:p>
            <a:pPr algn="just" eaLnBrk="1" hangingPunct="1"/>
            <a:endParaRPr lang="en-US" altLang="en-US" sz="2600">
              <a:latin typeface="Calibri" pitchFamily="34" charset="0"/>
            </a:endParaRPr>
          </a:p>
          <a:p>
            <a:pPr algn="just" eaLnBrk="1" hangingPunct="1">
              <a:buFontTx/>
              <a:buAutoNum type="arabicPeriod"/>
            </a:pPr>
            <a:r>
              <a:rPr lang="en-US" altLang="en-US" sz="2600" i="1">
                <a:latin typeface="Calibri" pitchFamily="34" charset="0"/>
              </a:rPr>
              <a:t> P=SMC, where SMC slopes upward as long as P </a:t>
            </a:r>
            <a:r>
              <a:rPr lang="en-US" altLang="en-US" sz="2600" i="1" u="sng">
                <a:latin typeface="Calibri" pitchFamily="34" charset="0"/>
              </a:rPr>
              <a:t>&gt;</a:t>
            </a:r>
            <a:r>
              <a:rPr lang="en-US" altLang="en-US" sz="2600" i="1">
                <a:latin typeface="Calibri" pitchFamily="34" charset="0"/>
              </a:rPr>
              <a:t> Ps</a:t>
            </a:r>
          </a:p>
          <a:p>
            <a:pPr algn="just" eaLnBrk="1" hangingPunct="1">
              <a:buFontTx/>
              <a:buAutoNum type="arabicPeriod"/>
            </a:pPr>
            <a:endParaRPr lang="en-US" altLang="en-US" sz="2600" i="1">
              <a:latin typeface="Calibri" pitchFamily="34" charset="0"/>
            </a:endParaRPr>
          </a:p>
          <a:p>
            <a:pPr algn="just" eaLnBrk="1" hangingPunct="1"/>
            <a:r>
              <a:rPr lang="en-US" altLang="en-US" sz="2600" i="1">
                <a:latin typeface="Calibri" pitchFamily="34" charset="0"/>
              </a:rPr>
              <a:t>2</a:t>
            </a:r>
            <a:r>
              <a:rPr lang="en-US" altLang="en-US" sz="2600">
                <a:latin typeface="Calibri" pitchFamily="34" charset="0"/>
              </a:rPr>
              <a:t>. </a:t>
            </a:r>
            <a:r>
              <a:rPr lang="en-US" altLang="en-US" sz="2600" i="1">
                <a:latin typeface="Calibri" pitchFamily="34" charset="0"/>
              </a:rPr>
              <a:t>0 where P &lt; Ps</a:t>
            </a:r>
          </a:p>
          <a:p>
            <a:pPr algn="just" eaLnBrk="1" hangingPunct="1"/>
            <a:endParaRPr lang="en-US" altLang="en-US" sz="2600">
              <a:latin typeface="Calibri" pitchFamily="34" charset="0"/>
            </a:endParaRPr>
          </a:p>
          <a:p>
            <a:pPr algn="just" eaLnBrk="1" hangingPunct="1"/>
            <a:r>
              <a:rPr lang="en-US" altLang="en-US" sz="2600">
                <a:latin typeface="Calibri" pitchFamily="34" charset="0"/>
              </a:rPr>
              <a:t>This means that a perfectly competitive firm may choose to operate in the short run even if economic profit is negative.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0901F5-F977-4C2A-8426-7D508D54EB57}" type="slidenum">
              <a:rPr lang="en-US" altLang="en-US">
                <a:solidFill>
                  <a:srgbClr val="898989"/>
                </a:solidFill>
                <a:latin typeface="Calibri" pitchFamily="34" charset="0"/>
              </a:rPr>
              <a:pPr eaLnBrk="1" hangingPunct="1"/>
              <a:t>19</a:t>
            </a:fld>
            <a:endParaRPr lang="en-US" altLang="en-US">
              <a:solidFill>
                <a:srgbClr val="898989"/>
              </a:solidFill>
              <a:latin typeface="Calibri" pitchFamily="34" charset="0"/>
            </a:endParaRPr>
          </a:p>
        </p:txBody>
      </p:sp>
      <p:sp>
        <p:nvSpPr>
          <p:cNvPr id="509954" name="Text Box 2"/>
          <p:cNvSpPr txBox="1">
            <a:spLocks noChangeArrowheads="1"/>
          </p:cNvSpPr>
          <p:nvPr/>
        </p:nvSpPr>
        <p:spPr bwMode="auto">
          <a:xfrm>
            <a:off x="3581400" y="1219200"/>
            <a:ext cx="1447800" cy="4572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eaLnBrk="0" fontAlgn="auto" hangingPunct="0">
              <a:spcBef>
                <a:spcPct val="50000"/>
              </a:spcBef>
              <a:spcAft>
                <a:spcPts val="0"/>
              </a:spcAft>
              <a:defRPr/>
            </a:pPr>
            <a:r>
              <a:rPr lang="en-US" sz="2400" dirty="0">
                <a:latin typeface="+mn-lt"/>
              </a:rPr>
              <a:t>NSFC = 0</a:t>
            </a:r>
          </a:p>
        </p:txBody>
      </p:sp>
      <p:sp>
        <p:nvSpPr>
          <p:cNvPr id="18438" name="Line 3"/>
          <p:cNvSpPr>
            <a:spLocks noChangeShapeType="1"/>
          </p:cNvSpPr>
          <p:nvPr/>
        </p:nvSpPr>
        <p:spPr bwMode="auto">
          <a:xfrm>
            <a:off x="609600" y="6359525"/>
            <a:ext cx="6019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4"/>
          <p:cNvSpPr>
            <a:spLocks noChangeShapeType="1"/>
          </p:cNvSpPr>
          <p:nvPr/>
        </p:nvSpPr>
        <p:spPr bwMode="auto">
          <a:xfrm flipV="1">
            <a:off x="609600" y="1219200"/>
            <a:ext cx="0" cy="51403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Text Box 5"/>
          <p:cNvSpPr txBox="1">
            <a:spLocks noChangeArrowheads="1"/>
          </p:cNvSpPr>
          <p:nvPr/>
        </p:nvSpPr>
        <p:spPr bwMode="auto">
          <a:xfrm>
            <a:off x="5562600" y="5791200"/>
            <a:ext cx="2189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 </a:t>
            </a:r>
            <a:r>
              <a:rPr lang="en-GB" altLang="en-US" sz="1600" i="1">
                <a:latin typeface="Calibri" pitchFamily="34" charset="0"/>
              </a:rPr>
              <a:t>(units/yr)</a:t>
            </a:r>
          </a:p>
        </p:txBody>
      </p:sp>
      <p:sp>
        <p:nvSpPr>
          <p:cNvPr id="18441" name="Text Box 6"/>
          <p:cNvSpPr txBox="1">
            <a:spLocks noChangeArrowheads="1"/>
          </p:cNvSpPr>
          <p:nvPr/>
        </p:nvSpPr>
        <p:spPr bwMode="auto">
          <a:xfrm>
            <a:off x="609600" y="1219200"/>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$/yr</a:t>
            </a:r>
          </a:p>
        </p:txBody>
      </p:sp>
      <p:sp>
        <p:nvSpPr>
          <p:cNvPr id="509959" name="Arc 7"/>
          <p:cNvSpPr>
            <a:spLocks/>
          </p:cNvSpPr>
          <p:nvPr/>
        </p:nvSpPr>
        <p:spPr bwMode="auto">
          <a:xfrm>
            <a:off x="2590800" y="1863725"/>
            <a:ext cx="3124200" cy="2200275"/>
          </a:xfrm>
          <a:custGeom>
            <a:avLst/>
            <a:gdLst>
              <a:gd name="T0" fmla="*/ 2147483647 w 34063"/>
              <a:gd name="T1" fmla="*/ 2147483647 h 21600"/>
              <a:gd name="T2" fmla="*/ 0 w 34063"/>
              <a:gd name="T3" fmla="*/ 2147483647 h 21600"/>
              <a:gd name="T4" fmla="*/ 2147483647 w 34063"/>
              <a:gd name="T5" fmla="*/ 0 h 21600"/>
              <a:gd name="T6" fmla="*/ 0 60000 65536"/>
              <a:gd name="T7" fmla="*/ 0 60000 65536"/>
              <a:gd name="T8" fmla="*/ 0 60000 65536"/>
              <a:gd name="T9" fmla="*/ 0 w 34063"/>
              <a:gd name="T10" fmla="*/ 0 h 21600"/>
              <a:gd name="T11" fmla="*/ 34063 w 34063"/>
              <a:gd name="T12" fmla="*/ 21600 h 21600"/>
            </a:gdLst>
            <a:ahLst/>
            <a:cxnLst>
              <a:cxn ang="T6">
                <a:pos x="T0" y="T1"/>
              </a:cxn>
              <a:cxn ang="T7">
                <a:pos x="T2" y="T3"/>
              </a:cxn>
              <a:cxn ang="T8">
                <a:pos x="T4" y="T5"/>
              </a:cxn>
            </a:cxnLst>
            <a:rect l="T9" t="T10" r="T11" b="T12"/>
            <a:pathLst>
              <a:path w="34063" h="21600" fill="none" extrusionOk="0">
                <a:moveTo>
                  <a:pt x="34062" y="11939"/>
                </a:moveTo>
                <a:cubicBezTo>
                  <a:pt x="30060" y="17973"/>
                  <a:pt x="23302" y="21599"/>
                  <a:pt x="16063" y="21600"/>
                </a:cubicBezTo>
                <a:cubicBezTo>
                  <a:pt x="9935" y="21600"/>
                  <a:pt x="4096" y="18997"/>
                  <a:pt x="0" y="14440"/>
                </a:cubicBezTo>
              </a:path>
              <a:path w="34063" h="21600" stroke="0" extrusionOk="0">
                <a:moveTo>
                  <a:pt x="34062" y="11939"/>
                </a:moveTo>
                <a:cubicBezTo>
                  <a:pt x="30060" y="17973"/>
                  <a:pt x="23302" y="21599"/>
                  <a:pt x="16063" y="21600"/>
                </a:cubicBezTo>
                <a:cubicBezTo>
                  <a:pt x="9935" y="21600"/>
                  <a:pt x="4096" y="18997"/>
                  <a:pt x="0" y="14440"/>
                </a:cubicBezTo>
                <a:lnTo>
                  <a:pt x="16063"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9960" name="Arc 8"/>
          <p:cNvSpPr>
            <a:spLocks/>
          </p:cNvSpPr>
          <p:nvPr/>
        </p:nvSpPr>
        <p:spPr bwMode="auto">
          <a:xfrm>
            <a:off x="1135063" y="1635125"/>
            <a:ext cx="3446462" cy="3768725"/>
          </a:xfrm>
          <a:custGeom>
            <a:avLst/>
            <a:gdLst>
              <a:gd name="T0" fmla="*/ 2147483647 w 31398"/>
              <a:gd name="T1" fmla="*/ 2147483647 h 21600"/>
              <a:gd name="T2" fmla="*/ 0 w 31398"/>
              <a:gd name="T3" fmla="*/ 2147483647 h 21600"/>
              <a:gd name="T4" fmla="*/ 2147483647 w 31398"/>
              <a:gd name="T5" fmla="*/ 0 h 21600"/>
              <a:gd name="T6" fmla="*/ 0 60000 65536"/>
              <a:gd name="T7" fmla="*/ 0 60000 65536"/>
              <a:gd name="T8" fmla="*/ 0 60000 65536"/>
              <a:gd name="T9" fmla="*/ 0 w 31398"/>
              <a:gd name="T10" fmla="*/ 0 h 21600"/>
              <a:gd name="T11" fmla="*/ 31398 w 31398"/>
              <a:gd name="T12" fmla="*/ 21600 h 21600"/>
            </a:gdLst>
            <a:ahLst/>
            <a:cxnLst>
              <a:cxn ang="T6">
                <a:pos x="T0" y="T1"/>
              </a:cxn>
              <a:cxn ang="T7">
                <a:pos x="T2" y="T3"/>
              </a:cxn>
              <a:cxn ang="T8">
                <a:pos x="T4" y="T5"/>
              </a:cxn>
            </a:cxnLst>
            <a:rect l="T9" t="T10" r="T11" b="T12"/>
            <a:pathLst>
              <a:path w="31398" h="21600" fill="none" extrusionOk="0">
                <a:moveTo>
                  <a:pt x="31398" y="5068"/>
                </a:moveTo>
                <a:cubicBezTo>
                  <a:pt x="29057" y="14766"/>
                  <a:pt x="20378" y="21599"/>
                  <a:pt x="10401" y="21600"/>
                </a:cubicBezTo>
                <a:cubicBezTo>
                  <a:pt x="6764" y="21600"/>
                  <a:pt x="3187" y="20681"/>
                  <a:pt x="0" y="18930"/>
                </a:cubicBezTo>
              </a:path>
              <a:path w="31398" h="21600" stroke="0" extrusionOk="0">
                <a:moveTo>
                  <a:pt x="31398" y="5068"/>
                </a:moveTo>
                <a:cubicBezTo>
                  <a:pt x="29057" y="14766"/>
                  <a:pt x="20378" y="21599"/>
                  <a:pt x="10401" y="21600"/>
                </a:cubicBezTo>
                <a:cubicBezTo>
                  <a:pt x="6764" y="21600"/>
                  <a:pt x="3187" y="20681"/>
                  <a:pt x="0" y="18930"/>
                </a:cubicBezTo>
                <a:lnTo>
                  <a:pt x="1040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9961" name="Line 9"/>
          <p:cNvSpPr>
            <a:spLocks noChangeShapeType="1"/>
          </p:cNvSpPr>
          <p:nvPr/>
        </p:nvSpPr>
        <p:spPr bwMode="auto">
          <a:xfrm>
            <a:off x="609600" y="5216525"/>
            <a:ext cx="594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9962" name="Arc 10"/>
          <p:cNvSpPr>
            <a:spLocks/>
          </p:cNvSpPr>
          <p:nvPr/>
        </p:nvSpPr>
        <p:spPr bwMode="auto">
          <a:xfrm>
            <a:off x="1825625" y="2016125"/>
            <a:ext cx="4170363" cy="3198813"/>
          </a:xfrm>
          <a:custGeom>
            <a:avLst/>
            <a:gdLst>
              <a:gd name="T0" fmla="*/ 2147483647 w 23703"/>
              <a:gd name="T1" fmla="*/ 2147483647 h 21600"/>
              <a:gd name="T2" fmla="*/ 0 w 23703"/>
              <a:gd name="T3" fmla="*/ 2147483647 h 21600"/>
              <a:gd name="T4" fmla="*/ 2147483647 w 23703"/>
              <a:gd name="T5" fmla="*/ 0 h 21600"/>
              <a:gd name="T6" fmla="*/ 0 60000 65536"/>
              <a:gd name="T7" fmla="*/ 0 60000 65536"/>
              <a:gd name="T8" fmla="*/ 0 60000 65536"/>
              <a:gd name="T9" fmla="*/ 0 w 23703"/>
              <a:gd name="T10" fmla="*/ 0 h 21600"/>
              <a:gd name="T11" fmla="*/ 23703 w 23703"/>
              <a:gd name="T12" fmla="*/ 21600 h 21600"/>
            </a:gdLst>
            <a:ahLst/>
            <a:cxnLst>
              <a:cxn ang="T6">
                <a:pos x="T0" y="T1"/>
              </a:cxn>
              <a:cxn ang="T7">
                <a:pos x="T2" y="T3"/>
              </a:cxn>
              <a:cxn ang="T8">
                <a:pos x="T4" y="T5"/>
              </a:cxn>
            </a:cxnLst>
            <a:rect l="T9" t="T10" r="T11" b="T12"/>
            <a:pathLst>
              <a:path w="23703" h="21600" fill="none" extrusionOk="0">
                <a:moveTo>
                  <a:pt x="23702" y="12014"/>
                </a:moveTo>
                <a:cubicBezTo>
                  <a:pt x="19693" y="18004"/>
                  <a:pt x="12960" y="21599"/>
                  <a:pt x="5753" y="21600"/>
                </a:cubicBezTo>
                <a:cubicBezTo>
                  <a:pt x="3808" y="21600"/>
                  <a:pt x="1873" y="21337"/>
                  <a:pt x="0" y="20819"/>
                </a:cubicBezTo>
              </a:path>
              <a:path w="23703" h="21600" stroke="0" extrusionOk="0">
                <a:moveTo>
                  <a:pt x="23702" y="12014"/>
                </a:moveTo>
                <a:cubicBezTo>
                  <a:pt x="19693" y="18004"/>
                  <a:pt x="12960" y="21599"/>
                  <a:pt x="5753" y="21600"/>
                </a:cubicBezTo>
                <a:cubicBezTo>
                  <a:pt x="3808" y="21600"/>
                  <a:pt x="1873" y="21337"/>
                  <a:pt x="0" y="20819"/>
                </a:cubicBezTo>
                <a:lnTo>
                  <a:pt x="5753"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Text Box 11"/>
          <p:cNvSpPr txBox="1">
            <a:spLocks noChangeArrowheads="1"/>
          </p:cNvSpPr>
          <p:nvPr/>
        </p:nvSpPr>
        <p:spPr bwMode="auto">
          <a:xfrm>
            <a:off x="5927725" y="3886200"/>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AVC</a:t>
            </a:r>
          </a:p>
        </p:txBody>
      </p:sp>
      <p:sp>
        <p:nvSpPr>
          <p:cNvPr id="18447" name="Text Box 12"/>
          <p:cNvSpPr txBox="1">
            <a:spLocks noChangeArrowheads="1"/>
          </p:cNvSpPr>
          <p:nvPr/>
        </p:nvSpPr>
        <p:spPr bwMode="auto">
          <a:xfrm>
            <a:off x="5546725" y="2590800"/>
            <a:ext cx="79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a:t>
            </a:r>
          </a:p>
        </p:txBody>
      </p:sp>
      <p:sp>
        <p:nvSpPr>
          <p:cNvPr id="18448" name="Text Box 13"/>
          <p:cNvSpPr txBox="1">
            <a:spLocks noChangeArrowheads="1"/>
          </p:cNvSpPr>
          <p:nvPr/>
        </p:nvSpPr>
        <p:spPr bwMode="auto">
          <a:xfrm>
            <a:off x="4327525" y="20574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a:t>
            </a:r>
          </a:p>
        </p:txBody>
      </p:sp>
      <p:sp>
        <p:nvSpPr>
          <p:cNvPr id="18449" name="Line 14"/>
          <p:cNvSpPr>
            <a:spLocks noChangeShapeType="1"/>
          </p:cNvSpPr>
          <p:nvPr/>
        </p:nvSpPr>
        <p:spPr bwMode="auto">
          <a:xfrm flipV="1">
            <a:off x="609600" y="5216525"/>
            <a:ext cx="0" cy="1143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Freeform 15"/>
          <p:cNvSpPr>
            <a:spLocks/>
          </p:cNvSpPr>
          <p:nvPr/>
        </p:nvSpPr>
        <p:spPr bwMode="auto">
          <a:xfrm>
            <a:off x="3657600" y="2549525"/>
            <a:ext cx="914400" cy="2133600"/>
          </a:xfrm>
          <a:custGeom>
            <a:avLst/>
            <a:gdLst>
              <a:gd name="T0" fmla="*/ 0 w 576"/>
              <a:gd name="T1" fmla="*/ 2147483647 h 1344"/>
              <a:gd name="T2" fmla="*/ 2147483647 w 576"/>
              <a:gd name="T3" fmla="*/ 2147483647 h 1344"/>
              <a:gd name="T4" fmla="*/ 2147483647 w 576"/>
              <a:gd name="T5" fmla="*/ 2147483647 h 1344"/>
              <a:gd name="T6" fmla="*/ 2147483647 w 576"/>
              <a:gd name="T7" fmla="*/ 0 h 1344"/>
              <a:gd name="T8" fmla="*/ 0 60000 65536"/>
              <a:gd name="T9" fmla="*/ 0 60000 65536"/>
              <a:gd name="T10" fmla="*/ 0 60000 65536"/>
              <a:gd name="T11" fmla="*/ 0 60000 65536"/>
              <a:gd name="T12" fmla="*/ 0 w 576"/>
              <a:gd name="T13" fmla="*/ 0 h 1344"/>
              <a:gd name="T14" fmla="*/ 576 w 576"/>
              <a:gd name="T15" fmla="*/ 1344 h 1344"/>
            </a:gdLst>
            <a:ahLst/>
            <a:cxnLst>
              <a:cxn ang="T8">
                <a:pos x="T0" y="T1"/>
              </a:cxn>
              <a:cxn ang="T9">
                <a:pos x="T2" y="T3"/>
              </a:cxn>
              <a:cxn ang="T10">
                <a:pos x="T4" y="T5"/>
              </a:cxn>
              <a:cxn ang="T11">
                <a:pos x="T6" y="T7"/>
              </a:cxn>
            </a:cxnLst>
            <a:rect l="T12" t="T13" r="T14" b="T15"/>
            <a:pathLst>
              <a:path w="576" h="1344">
                <a:moveTo>
                  <a:pt x="0" y="1344"/>
                </a:moveTo>
                <a:cubicBezTo>
                  <a:pt x="60" y="1288"/>
                  <a:pt x="120" y="1232"/>
                  <a:pt x="192" y="1104"/>
                </a:cubicBezTo>
                <a:cubicBezTo>
                  <a:pt x="264" y="976"/>
                  <a:pt x="368" y="760"/>
                  <a:pt x="432" y="576"/>
                </a:cubicBezTo>
                <a:cubicBezTo>
                  <a:pt x="496" y="392"/>
                  <a:pt x="552" y="96"/>
                  <a:pt x="576" y="0"/>
                </a:cubicBezTo>
              </a:path>
            </a:pathLst>
          </a:custGeom>
          <a:noFill/>
          <a:ln w="762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1" name="Freeform 16"/>
          <p:cNvSpPr>
            <a:spLocks/>
          </p:cNvSpPr>
          <p:nvPr/>
        </p:nvSpPr>
        <p:spPr bwMode="auto">
          <a:xfrm>
            <a:off x="2971800" y="4683125"/>
            <a:ext cx="685800" cy="533400"/>
          </a:xfrm>
          <a:custGeom>
            <a:avLst/>
            <a:gdLst>
              <a:gd name="T0" fmla="*/ 2147483647 w 432"/>
              <a:gd name="T1" fmla="*/ 0 h 336"/>
              <a:gd name="T2" fmla="*/ 2147483647 w 432"/>
              <a:gd name="T3" fmla="*/ 2147483647 h 336"/>
              <a:gd name="T4" fmla="*/ 0 w 432"/>
              <a:gd name="T5" fmla="*/ 2147483647 h 336"/>
              <a:gd name="T6" fmla="*/ 0 60000 65536"/>
              <a:gd name="T7" fmla="*/ 0 60000 65536"/>
              <a:gd name="T8" fmla="*/ 0 60000 65536"/>
              <a:gd name="T9" fmla="*/ 0 w 432"/>
              <a:gd name="T10" fmla="*/ 0 h 336"/>
              <a:gd name="T11" fmla="*/ 432 w 432"/>
              <a:gd name="T12" fmla="*/ 336 h 336"/>
            </a:gdLst>
            <a:ahLst/>
            <a:cxnLst>
              <a:cxn ang="T6">
                <a:pos x="T0" y="T1"/>
              </a:cxn>
              <a:cxn ang="T7">
                <a:pos x="T2" y="T3"/>
              </a:cxn>
              <a:cxn ang="T8">
                <a:pos x="T4" y="T5"/>
              </a:cxn>
            </a:cxnLst>
            <a:rect l="T9" t="T10" r="T11" b="T12"/>
            <a:pathLst>
              <a:path w="432" h="336">
                <a:moveTo>
                  <a:pt x="432" y="0"/>
                </a:moveTo>
                <a:cubicBezTo>
                  <a:pt x="372" y="68"/>
                  <a:pt x="312" y="136"/>
                  <a:pt x="240" y="192"/>
                </a:cubicBezTo>
                <a:cubicBezTo>
                  <a:pt x="168" y="248"/>
                  <a:pt x="40" y="312"/>
                  <a:pt x="0" y="336"/>
                </a:cubicBezTo>
              </a:path>
            </a:pathLst>
          </a:custGeom>
          <a:noFill/>
          <a:ln w="762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2" name="Text Box 17"/>
          <p:cNvSpPr txBox="1">
            <a:spLocks noChangeArrowheads="1"/>
          </p:cNvSpPr>
          <p:nvPr/>
        </p:nvSpPr>
        <p:spPr bwMode="auto">
          <a:xfrm>
            <a:off x="6613525" y="4953000"/>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r>
              <a:rPr lang="en-GB" altLang="en-US" sz="2400" b="1" baseline="-25000">
                <a:latin typeface="Calibri" pitchFamily="34" charset="0"/>
              </a:rPr>
              <a:t>s</a:t>
            </a:r>
            <a:endParaRPr lang="en-GB" altLang="en-US" sz="2400" b="1">
              <a:latin typeface="Calibri" pitchFamily="34" charset="0"/>
            </a:endParaRPr>
          </a:p>
        </p:txBody>
      </p:sp>
      <p:sp>
        <p:nvSpPr>
          <p:cNvPr id="509970" name="AutoShape 1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843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846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54" name="Picture 20"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21"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Picture 22"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846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7" name="Text Box 24"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8458" name="Picture 25"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78" name="AutoShape 2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Short Run Supply Curve</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99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9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9" grpId="0" animBg="1"/>
      <p:bldP spid="509960" grpId="0" animBg="1"/>
      <p:bldP spid="509961" grpId="0" animBg="1"/>
      <p:bldP spid="5099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0EFD58-E9BE-49B1-BB3E-FA64A31AAFC5}" type="slidenum">
              <a:rPr lang="en-US" altLang="en-US">
                <a:solidFill>
                  <a:srgbClr val="898989"/>
                </a:solidFill>
                <a:latin typeface="Calibri" pitchFamily="34" charset="0"/>
              </a:rPr>
              <a:pPr eaLnBrk="1" hangingPunct="1"/>
              <a:t>2</a:t>
            </a:fld>
            <a:endParaRPr lang="en-US" altLang="en-US">
              <a:solidFill>
                <a:srgbClr val="898989"/>
              </a:solidFill>
              <a:latin typeface="Calibri" pitchFamily="34" charset="0"/>
            </a:endParaRPr>
          </a:p>
        </p:txBody>
      </p:sp>
      <p:sp>
        <p:nvSpPr>
          <p:cNvPr id="1144834" name="AutoShape 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Chapter Nine Overview</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1144835" name="Text Box 3" descr="Newsprint"/>
          <p:cNvSpPr txBox="1">
            <a:spLocks noChangeArrowheads="1"/>
          </p:cNvSpPr>
          <p:nvPr/>
        </p:nvSpPr>
        <p:spPr bwMode="auto">
          <a:xfrm>
            <a:off x="1676400" y="1371600"/>
            <a:ext cx="5729288" cy="4832350"/>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altLang="en-US">
                <a:latin typeface="Calibri" pitchFamily="34" charset="0"/>
              </a:rPr>
              <a:t>Introduction</a:t>
            </a:r>
            <a:endParaRPr lang="en-US" altLang="en-US" i="1">
              <a:latin typeface="Calibri" pitchFamily="34" charset="0"/>
            </a:endParaRPr>
          </a:p>
          <a:p>
            <a:pPr eaLnBrk="1" hangingPunct="1">
              <a:buFontTx/>
              <a:buAutoNum type="arabicPeriod"/>
            </a:pPr>
            <a:endParaRPr lang="en-US" altLang="en-US">
              <a:latin typeface="Calibri" pitchFamily="34" charset="0"/>
            </a:endParaRPr>
          </a:p>
          <a:p>
            <a:pPr eaLnBrk="1" hangingPunct="1">
              <a:buFontTx/>
              <a:buAutoNum type="arabicPeriod" startAt="2"/>
            </a:pPr>
            <a:r>
              <a:rPr lang="en-US" altLang="en-US">
                <a:latin typeface="Calibri" pitchFamily="34" charset="0"/>
              </a:rPr>
              <a:t>Perfect Competition Defined</a:t>
            </a:r>
          </a:p>
          <a:p>
            <a:pPr lvl="1" eaLnBrk="1" hangingPunct="1">
              <a:buFontTx/>
              <a:buChar char="•"/>
            </a:pPr>
            <a:endParaRPr lang="en-US" altLang="en-US">
              <a:latin typeface="Calibri" pitchFamily="34" charset="0"/>
            </a:endParaRPr>
          </a:p>
          <a:p>
            <a:pPr eaLnBrk="1" hangingPunct="1">
              <a:buFontTx/>
              <a:buAutoNum type="arabicPeriod" startAt="3"/>
            </a:pPr>
            <a:r>
              <a:rPr lang="en-US" altLang="en-US">
                <a:latin typeface="Calibri" pitchFamily="34" charset="0"/>
              </a:rPr>
              <a:t>The Profit Maximization Hypothesis</a:t>
            </a:r>
          </a:p>
          <a:p>
            <a:pPr eaLnBrk="1" hangingPunct="1">
              <a:buFontTx/>
              <a:buAutoNum type="arabicPeriod" startAt="3"/>
            </a:pPr>
            <a:endParaRPr lang="en-US" altLang="en-US">
              <a:latin typeface="Calibri" pitchFamily="34" charset="0"/>
            </a:endParaRPr>
          </a:p>
          <a:p>
            <a:pPr eaLnBrk="1" hangingPunct="1">
              <a:buFontTx/>
              <a:buAutoNum type="arabicPeriod" startAt="3"/>
            </a:pPr>
            <a:r>
              <a:rPr lang="en-US" altLang="en-US">
                <a:latin typeface="Calibri" pitchFamily="34" charset="0"/>
              </a:rPr>
              <a:t>The Profit Maximization Condition</a:t>
            </a:r>
          </a:p>
          <a:p>
            <a:pPr eaLnBrk="1" hangingPunct="1">
              <a:buFontTx/>
              <a:buAutoNum type="arabicPeriod" startAt="3"/>
            </a:pPr>
            <a:endParaRPr lang="en-US" altLang="en-US">
              <a:latin typeface="Calibri" pitchFamily="34" charset="0"/>
            </a:endParaRPr>
          </a:p>
          <a:p>
            <a:pPr eaLnBrk="1" hangingPunct="1">
              <a:buFontTx/>
              <a:buAutoNum type="arabicPeriod" startAt="3"/>
            </a:pPr>
            <a:r>
              <a:rPr lang="en-US" altLang="en-US">
                <a:latin typeface="Calibri" pitchFamily="34" charset="0"/>
              </a:rPr>
              <a:t>Short Run Equilibrium</a:t>
            </a:r>
          </a:p>
          <a:p>
            <a:pPr lvl="1" eaLnBrk="1" hangingPunct="1">
              <a:buFontTx/>
              <a:buChar char="•"/>
            </a:pPr>
            <a:r>
              <a:rPr lang="en-US" altLang="en-US" i="1">
                <a:latin typeface="Calibri" pitchFamily="34" charset="0"/>
              </a:rPr>
              <a:t>Short Run Supply Curve for the Firm</a:t>
            </a:r>
          </a:p>
          <a:p>
            <a:pPr lvl="1" eaLnBrk="1" hangingPunct="1">
              <a:buFontTx/>
              <a:buChar char="•"/>
            </a:pPr>
            <a:r>
              <a:rPr lang="en-US" altLang="en-US" i="1">
                <a:latin typeface="Calibri" pitchFamily="34" charset="0"/>
              </a:rPr>
              <a:t>Short Run Market Supply Curve</a:t>
            </a:r>
          </a:p>
          <a:p>
            <a:pPr lvl="1" eaLnBrk="1" hangingPunct="1">
              <a:buFontTx/>
              <a:buChar char="•"/>
            </a:pPr>
            <a:r>
              <a:rPr lang="en-US" altLang="en-US" i="1">
                <a:latin typeface="Calibri" pitchFamily="34" charset="0"/>
              </a:rPr>
              <a:t>Short Run Perfectly Competitive Equilibrium</a:t>
            </a:r>
          </a:p>
          <a:p>
            <a:pPr lvl="1" eaLnBrk="1" hangingPunct="1">
              <a:buFontTx/>
              <a:buChar char="•"/>
            </a:pPr>
            <a:r>
              <a:rPr lang="en-US" altLang="en-US" i="1">
                <a:latin typeface="Calibri" pitchFamily="34" charset="0"/>
              </a:rPr>
              <a:t>Producer Surplus</a:t>
            </a:r>
          </a:p>
          <a:p>
            <a:pPr lvl="1" eaLnBrk="1" hangingPunct="1">
              <a:buFontTx/>
              <a:buChar char="•"/>
            </a:pPr>
            <a:endParaRPr lang="en-US" altLang="en-US" i="1">
              <a:latin typeface="Calibri" pitchFamily="34" charset="0"/>
            </a:endParaRPr>
          </a:p>
          <a:p>
            <a:pPr eaLnBrk="1" hangingPunct="1">
              <a:buFontTx/>
              <a:buAutoNum type="arabicPeriod" startAt="3"/>
            </a:pPr>
            <a:r>
              <a:rPr lang="en-US" altLang="en-US" sz="2000">
                <a:latin typeface="Calibri" pitchFamily="34" charset="0"/>
              </a:rPr>
              <a:t>Long Run Equilibrium</a:t>
            </a:r>
          </a:p>
          <a:p>
            <a:pPr lvl="1" eaLnBrk="1" hangingPunct="1">
              <a:buFontTx/>
              <a:buChar char="•"/>
            </a:pPr>
            <a:r>
              <a:rPr lang="en-US" altLang="en-US" i="1">
                <a:latin typeface="Calibri" pitchFamily="34" charset="0"/>
              </a:rPr>
              <a:t>Long Run Equilibrium Conditions</a:t>
            </a:r>
          </a:p>
          <a:p>
            <a:pPr lvl="1" eaLnBrk="1" hangingPunct="1">
              <a:buFontTx/>
              <a:buChar char="•"/>
            </a:pPr>
            <a:r>
              <a:rPr lang="en-US" altLang="en-US" i="1">
                <a:latin typeface="Calibri" pitchFamily="34" charset="0"/>
              </a:rPr>
              <a:t>Long Run Supply Curve</a:t>
            </a:r>
          </a:p>
        </p:txBody>
      </p:sp>
      <p:sp>
        <p:nvSpPr>
          <p:cNvPr id="1144836"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0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04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04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03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50B260-59DC-433E-9FD1-1854DDB3870F}" type="slidenum">
              <a:rPr lang="en-US" altLang="en-US">
                <a:solidFill>
                  <a:srgbClr val="898989"/>
                </a:solidFill>
                <a:latin typeface="Calibri" pitchFamily="34" charset="0"/>
              </a:rPr>
              <a:pPr eaLnBrk="1" hangingPunct="1"/>
              <a:t>20</a:t>
            </a:fld>
            <a:endParaRPr lang="en-US" altLang="en-US">
              <a:solidFill>
                <a:srgbClr val="898989"/>
              </a:solidFill>
              <a:latin typeface="Calibri" pitchFamily="34" charset="0"/>
            </a:endParaRPr>
          </a:p>
        </p:txBody>
      </p:sp>
      <p:sp>
        <p:nvSpPr>
          <p:cNvPr id="51098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1945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1947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5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1947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1946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98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Cost Considerations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19468" name="Rectangle 13"/>
          <p:cNvSpPr>
            <a:spLocks noChangeArrowheads="1"/>
          </p:cNvSpPr>
          <p:nvPr/>
        </p:nvSpPr>
        <p:spPr bwMode="auto">
          <a:xfrm>
            <a:off x="685800" y="1524000"/>
            <a:ext cx="7620000" cy="12001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Calibri" pitchFamily="34" charset="0"/>
              </a:rPr>
              <a:t>At prices below SAC but above AVC, profits are negative if the firm produces…but the firm loses </a:t>
            </a:r>
            <a:r>
              <a:rPr lang="en-US" altLang="en-US" sz="2400" i="1">
                <a:latin typeface="Calibri" pitchFamily="34" charset="0"/>
              </a:rPr>
              <a:t>less</a:t>
            </a:r>
            <a:r>
              <a:rPr lang="en-US" altLang="en-US" sz="2400">
                <a:latin typeface="Calibri" pitchFamily="34" charset="0"/>
              </a:rPr>
              <a:t> by producing than by shutting down </a:t>
            </a:r>
            <a:r>
              <a:rPr lang="en-US" altLang="en-US" sz="2400" i="1">
                <a:latin typeface="Calibri" pitchFamily="34" charset="0"/>
              </a:rPr>
              <a:t>because of sunk costs</a:t>
            </a:r>
            <a:r>
              <a:rPr lang="en-US" altLang="en-US" sz="2400">
                <a:latin typeface="Calibri" pitchFamily="34" charset="0"/>
              </a:rPr>
              <a:t>.</a:t>
            </a:r>
          </a:p>
        </p:txBody>
      </p:sp>
      <p:sp>
        <p:nvSpPr>
          <p:cNvPr id="510990" name="Rectangle 14"/>
          <p:cNvSpPr>
            <a:spLocks noChangeArrowheads="1"/>
          </p:cNvSpPr>
          <p:nvPr/>
        </p:nvSpPr>
        <p:spPr bwMode="auto">
          <a:xfrm>
            <a:off x="2895600" y="3124200"/>
            <a:ext cx="4114800" cy="28003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r>
              <a:rPr lang="en-US" altLang="en-US" sz="2200" i="1">
                <a:solidFill>
                  <a:srgbClr val="000066"/>
                </a:solidFill>
                <a:latin typeface="Calibri" pitchFamily="34" charset="0"/>
              </a:rPr>
              <a:t>Example:</a:t>
            </a:r>
          </a:p>
          <a:p>
            <a:pPr lvl="2" eaLnBrk="1" hangingPunct="1"/>
            <a:endParaRPr lang="en-US" altLang="en-US" sz="2200" i="1">
              <a:solidFill>
                <a:srgbClr val="000066"/>
              </a:solidFill>
              <a:latin typeface="Calibri" pitchFamily="34" charset="0"/>
            </a:endParaRPr>
          </a:p>
          <a:p>
            <a:pPr eaLnBrk="1" hangingPunct="1"/>
            <a:r>
              <a:rPr lang="en-US" altLang="en-US" sz="2200">
                <a:latin typeface="Calibri" pitchFamily="34" charset="0"/>
              </a:rPr>
              <a:t>STC(q) = 100 + 20q + q</a:t>
            </a:r>
            <a:r>
              <a:rPr lang="en-US" altLang="en-US" sz="2200" baseline="30000">
                <a:latin typeface="Calibri" pitchFamily="34" charset="0"/>
              </a:rPr>
              <a:t>2</a:t>
            </a:r>
          </a:p>
          <a:p>
            <a:pPr eaLnBrk="1" hangingPunct="1"/>
            <a:endParaRPr lang="en-US" altLang="en-US" sz="2200">
              <a:latin typeface="Calibri" pitchFamily="34" charset="0"/>
            </a:endParaRPr>
          </a:p>
          <a:p>
            <a:pPr eaLnBrk="1" hangingPunct="1"/>
            <a:r>
              <a:rPr lang="en-US" altLang="en-US" sz="2200">
                <a:latin typeface="Calibri" pitchFamily="34" charset="0"/>
              </a:rPr>
              <a:t>TFC      = 100   </a:t>
            </a:r>
            <a:r>
              <a:rPr lang="en-US" altLang="en-US" sz="2200" i="1">
                <a:latin typeface="Calibri" pitchFamily="34" charset="0"/>
              </a:rPr>
              <a:t>(this is sunk)</a:t>
            </a:r>
          </a:p>
          <a:p>
            <a:pPr eaLnBrk="1" hangingPunct="1"/>
            <a:r>
              <a:rPr lang="en-US" altLang="en-US" sz="2200">
                <a:latin typeface="Calibri" pitchFamily="34" charset="0"/>
              </a:rPr>
              <a:t>TVC(q) = 20q + q</a:t>
            </a:r>
            <a:r>
              <a:rPr lang="en-US" altLang="en-US" sz="2200" baseline="30000">
                <a:latin typeface="Calibri" pitchFamily="34" charset="0"/>
              </a:rPr>
              <a:t>2</a:t>
            </a:r>
          </a:p>
          <a:p>
            <a:pPr eaLnBrk="1" hangingPunct="1"/>
            <a:r>
              <a:rPr lang="en-US" altLang="en-US" sz="2200">
                <a:latin typeface="Calibri" pitchFamily="34" charset="0"/>
              </a:rPr>
              <a:t>AVC(q) = 20 + q</a:t>
            </a:r>
          </a:p>
          <a:p>
            <a:pPr eaLnBrk="1" hangingPunct="1"/>
            <a:r>
              <a:rPr lang="en-US" altLang="en-US" sz="2200">
                <a:latin typeface="Calibri" pitchFamily="34" charset="0"/>
              </a:rPr>
              <a:t>SMC(q) = 20 + 2q</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F863367-494A-4B8F-B943-A49516F51EF0}" type="slidenum">
              <a:rPr lang="en-US" altLang="en-US">
                <a:solidFill>
                  <a:srgbClr val="898989"/>
                </a:solidFill>
                <a:latin typeface="Calibri" pitchFamily="34" charset="0"/>
              </a:rPr>
              <a:pPr eaLnBrk="1" hangingPunct="1"/>
              <a:t>21</a:t>
            </a:fld>
            <a:endParaRPr lang="en-US" altLang="en-US">
              <a:solidFill>
                <a:srgbClr val="898989"/>
              </a:solidFill>
              <a:latin typeface="Calibri" pitchFamily="34" charset="0"/>
            </a:endParaRPr>
          </a:p>
        </p:txBody>
      </p:sp>
      <p:sp>
        <p:nvSpPr>
          <p:cNvPr id="51200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048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49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8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49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049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11"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Cost Considerations</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0492" name="Rectangle 12"/>
          <p:cNvSpPr>
            <a:spLocks noChangeArrowheads="1"/>
          </p:cNvSpPr>
          <p:nvPr/>
        </p:nvSpPr>
        <p:spPr bwMode="auto">
          <a:xfrm>
            <a:off x="1143000" y="1622425"/>
            <a:ext cx="7162800" cy="44942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i="1">
                <a:latin typeface="Calibri" pitchFamily="34" charset="0"/>
              </a:rPr>
              <a:t>The minimum level of AVC is the point where AVC = SMC or:</a:t>
            </a:r>
          </a:p>
          <a:p>
            <a:pPr eaLnBrk="1" hangingPunct="1"/>
            <a:endParaRPr lang="en-US" altLang="en-US" sz="2200" i="1">
              <a:latin typeface="Calibri" pitchFamily="34" charset="0"/>
            </a:endParaRPr>
          </a:p>
          <a:p>
            <a:pPr eaLnBrk="1" hangingPunct="1"/>
            <a:r>
              <a:rPr lang="en-US" altLang="en-US" sz="2200">
                <a:latin typeface="Calibri" pitchFamily="34" charset="0"/>
              </a:rPr>
              <a:t>20+q = 20+2q</a:t>
            </a:r>
          </a:p>
          <a:p>
            <a:pPr eaLnBrk="1" hangingPunct="1"/>
            <a:r>
              <a:rPr lang="en-US" altLang="en-US" sz="2200">
                <a:latin typeface="Calibri" pitchFamily="34" charset="0"/>
              </a:rPr>
              <a:t>q = 0 </a:t>
            </a:r>
          </a:p>
          <a:p>
            <a:pPr eaLnBrk="1" hangingPunct="1"/>
            <a:r>
              <a:rPr lang="en-US" altLang="en-US" sz="2200">
                <a:latin typeface="Calibri" pitchFamily="34" charset="0"/>
              </a:rPr>
              <a:t>AVC minimized at 20</a:t>
            </a:r>
          </a:p>
          <a:p>
            <a:pPr lvl="2" eaLnBrk="1" hangingPunct="1"/>
            <a:r>
              <a:rPr lang="en-US" altLang="en-US" sz="2200">
                <a:latin typeface="Calibri" pitchFamily="34" charset="0"/>
              </a:rPr>
              <a:t>	</a:t>
            </a:r>
          </a:p>
          <a:p>
            <a:pPr lvl="2" eaLnBrk="1" hangingPunct="1"/>
            <a:r>
              <a:rPr lang="en-US" altLang="en-US" sz="2200">
                <a:latin typeface="Calibri" pitchFamily="34" charset="0"/>
              </a:rPr>
              <a:t>	</a:t>
            </a:r>
          </a:p>
          <a:p>
            <a:pPr eaLnBrk="1" hangingPunct="1"/>
            <a:r>
              <a:rPr lang="en-US" altLang="en-US" sz="2200" i="1">
                <a:latin typeface="Calibri" pitchFamily="34" charset="0"/>
              </a:rPr>
              <a:t>The firm’s short run supply curve is, then:</a:t>
            </a:r>
          </a:p>
          <a:p>
            <a:pPr eaLnBrk="1" hangingPunct="1"/>
            <a:endParaRPr lang="en-US" altLang="en-US" sz="2200">
              <a:latin typeface="Calibri" pitchFamily="34" charset="0"/>
            </a:endParaRPr>
          </a:p>
          <a:p>
            <a:pPr eaLnBrk="1" hangingPunct="1"/>
            <a:r>
              <a:rPr lang="en-US" altLang="en-US" sz="2200">
                <a:latin typeface="Calibri" pitchFamily="34" charset="0"/>
              </a:rPr>
              <a:t>P &lt; Ps = 20: qs = 0</a:t>
            </a:r>
          </a:p>
          <a:p>
            <a:pPr eaLnBrk="1" hangingPunct="1"/>
            <a:endParaRPr lang="en-US" altLang="en-US" sz="2200">
              <a:latin typeface="Calibri" pitchFamily="34" charset="0"/>
            </a:endParaRPr>
          </a:p>
          <a:p>
            <a:pPr eaLnBrk="1" hangingPunct="1"/>
            <a:r>
              <a:rPr lang="en-US" altLang="en-US" sz="2200">
                <a:latin typeface="Calibri" pitchFamily="34" charset="0"/>
              </a:rPr>
              <a:t>P </a:t>
            </a:r>
            <a:r>
              <a:rPr lang="en-US" altLang="en-US" sz="2200" u="sng">
                <a:latin typeface="Calibri" pitchFamily="34" charset="0"/>
              </a:rPr>
              <a:t>&gt;</a:t>
            </a:r>
            <a:r>
              <a:rPr lang="en-US" altLang="en-US" sz="2200">
                <a:latin typeface="Calibri" pitchFamily="34" charset="0"/>
              </a:rPr>
              <a:t> Ps = 20: P = SMC </a:t>
            </a:r>
            <a:r>
              <a:rPr lang="en-US" altLang="en-US" sz="2200" noProof="1">
                <a:latin typeface="Calibri" pitchFamily="34" charset="0"/>
                <a:sym typeface="Wingdings" pitchFamily="2" charset="2"/>
              </a:rPr>
              <a:t></a:t>
            </a:r>
            <a:endParaRPr lang="en-US" altLang="en-US" sz="2200">
              <a:latin typeface="Calibri" pitchFamily="34" charset="0"/>
            </a:endParaRPr>
          </a:p>
          <a:p>
            <a:pPr eaLnBrk="1" hangingPunct="1"/>
            <a:r>
              <a:rPr lang="en-US" altLang="en-US" sz="2200">
                <a:latin typeface="Calibri" pitchFamily="34" charset="0"/>
              </a:rPr>
              <a:t>P = 20+2q </a:t>
            </a:r>
            <a:r>
              <a:rPr lang="en-US" altLang="en-US" sz="2200" noProof="1">
                <a:latin typeface="Calibri" pitchFamily="34" charset="0"/>
                <a:sym typeface="Wingdings" pitchFamily="2" charset="2"/>
              </a:rPr>
              <a:t></a:t>
            </a:r>
            <a:r>
              <a:rPr lang="en-US" altLang="en-US" sz="2200">
                <a:latin typeface="Calibri" pitchFamily="34" charset="0"/>
              </a:rPr>
              <a:t> qs = 10 + ½P</a:t>
            </a:r>
          </a:p>
        </p:txBody>
      </p:sp>
      <p:sp>
        <p:nvSpPr>
          <p:cNvPr id="20493" name="Line 13"/>
          <p:cNvSpPr>
            <a:spLocks noChangeShapeType="1"/>
          </p:cNvSpPr>
          <p:nvPr/>
        </p:nvSpPr>
        <p:spPr bwMode="auto">
          <a:xfrm>
            <a:off x="2895600" y="3832225"/>
            <a:ext cx="3276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51680E-9889-4593-A7EA-D0E1E129935E}" type="slidenum">
              <a:rPr lang="en-US" altLang="en-US">
                <a:solidFill>
                  <a:srgbClr val="898989"/>
                </a:solidFill>
                <a:latin typeface="Calibri" pitchFamily="34" charset="0"/>
              </a:rPr>
              <a:pPr eaLnBrk="1" hangingPunct="1"/>
              <a:t>22</a:t>
            </a:fld>
            <a:endParaRPr lang="en-US" altLang="en-US">
              <a:solidFill>
                <a:srgbClr val="898989"/>
              </a:solidFill>
              <a:latin typeface="Calibri" pitchFamily="34" charset="0"/>
            </a:endParaRPr>
          </a:p>
        </p:txBody>
      </p:sp>
      <p:sp>
        <p:nvSpPr>
          <p:cNvPr id="51302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150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152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152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151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36"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800" b="1">
                <a:solidFill>
                  <a:srgbClr val="000066"/>
                </a:solidFill>
                <a:latin typeface="Calibri" pitchFamily="34" charset="0"/>
              </a:rPr>
              <a:t>SRSC When Some Costs are Sunk and Some are Non-Sunk</a:t>
            </a:r>
            <a:endParaRPr lang="en-US" altLang="en-US" sz="2800">
              <a:solidFill>
                <a:srgbClr val="000066"/>
              </a:solidFill>
              <a:effectLst>
                <a:outerShdw blurRad="38100" dist="38100" dir="2700000" algn="tl">
                  <a:srgbClr val="000000"/>
                </a:outerShdw>
              </a:effectLst>
              <a:latin typeface="Calibri" pitchFamily="34" charset="0"/>
            </a:endParaRPr>
          </a:p>
        </p:txBody>
      </p:sp>
      <p:sp>
        <p:nvSpPr>
          <p:cNvPr id="21516" name="Rectangle 13"/>
          <p:cNvSpPr>
            <a:spLocks noChangeArrowheads="1"/>
          </p:cNvSpPr>
          <p:nvPr/>
        </p:nvSpPr>
        <p:spPr bwMode="auto">
          <a:xfrm>
            <a:off x="6096000" y="2362200"/>
            <a:ext cx="2895600" cy="2554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latin typeface="Calibri" pitchFamily="34" charset="0"/>
              </a:rPr>
              <a:t>TFC = SFC + NSFC, where NSFC &gt; 0</a:t>
            </a:r>
          </a:p>
          <a:p>
            <a:pPr algn="just" eaLnBrk="1" hangingPunct="1"/>
            <a:endParaRPr lang="en-US" altLang="en-US" sz="2000">
              <a:latin typeface="Calibri" pitchFamily="34" charset="0"/>
            </a:endParaRPr>
          </a:p>
          <a:p>
            <a:pPr algn="just" eaLnBrk="1" hangingPunct="1"/>
            <a:r>
              <a:rPr lang="en-US" altLang="en-US" sz="2000">
                <a:latin typeface="Calibri" pitchFamily="34" charset="0"/>
                <a:sym typeface="Symbol" pitchFamily="18" charset="2"/>
              </a:rPr>
              <a:t>ANSC = AVC + NSFC/Q</a:t>
            </a:r>
            <a:endParaRPr lang="en-US" altLang="en-US" sz="2000">
              <a:latin typeface="Calibri" pitchFamily="34" charset="0"/>
            </a:endParaRPr>
          </a:p>
          <a:p>
            <a:pPr algn="just" eaLnBrk="1" hangingPunct="1"/>
            <a:endParaRPr lang="en-US" altLang="en-US" sz="2000">
              <a:latin typeface="Calibri" pitchFamily="34" charset="0"/>
            </a:endParaRPr>
          </a:p>
          <a:p>
            <a:pPr algn="just" eaLnBrk="1" hangingPunct="1"/>
            <a:r>
              <a:rPr lang="en-US" altLang="en-US" sz="2000" u="sng">
                <a:latin typeface="Calibri" pitchFamily="34" charset="0"/>
              </a:rPr>
              <a:t>Now, the shut down price, Ps is the minimum of the ANSC curve.</a:t>
            </a:r>
            <a:endParaRPr lang="en-US" altLang="en-US" sz="2000">
              <a:latin typeface="Calibri" pitchFamily="34" charset="0"/>
            </a:endParaRPr>
          </a:p>
        </p:txBody>
      </p:sp>
      <p:pic>
        <p:nvPicPr>
          <p:cNvPr id="21517"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75" y="1981200"/>
            <a:ext cx="59023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DD5204-ADEF-495A-B05C-CB824662BBBD}" type="slidenum">
              <a:rPr lang="en-US" altLang="en-US">
                <a:solidFill>
                  <a:srgbClr val="898989"/>
                </a:solidFill>
                <a:latin typeface="Calibri" pitchFamily="34" charset="0"/>
              </a:rPr>
              <a:pPr eaLnBrk="1" hangingPunct="1"/>
              <a:t>23</a:t>
            </a:fld>
            <a:endParaRPr lang="en-US" altLang="en-US">
              <a:solidFill>
                <a:srgbClr val="898989"/>
              </a:solidFill>
              <a:latin typeface="Calibri" pitchFamily="34" charset="0"/>
            </a:endParaRPr>
          </a:p>
        </p:txBody>
      </p:sp>
      <p:sp>
        <p:nvSpPr>
          <p:cNvPr id="51302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253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254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254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253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36"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SRSC When All Costs are Non-Sunk</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2540" name="Rectangle 13"/>
          <p:cNvSpPr>
            <a:spLocks noChangeArrowheads="1"/>
          </p:cNvSpPr>
          <p:nvPr/>
        </p:nvSpPr>
        <p:spPr bwMode="auto">
          <a:xfrm>
            <a:off x="2209800" y="1600200"/>
            <a:ext cx="4876800" cy="4387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latin typeface="Calibri" pitchFamily="34" charset="0"/>
              </a:rPr>
              <a:t>If the firm chooses to produce a positive output,  P = SMC defines the short run supply curve of the firm.  But the firm will choose to produce a positive output only if:</a:t>
            </a:r>
          </a:p>
          <a:p>
            <a:pPr algn="just" eaLnBrk="1" hangingPunct="1"/>
            <a:endParaRPr lang="en-US" altLang="en-US" sz="2000">
              <a:latin typeface="Calibri" pitchFamily="34" charset="0"/>
            </a:endParaRPr>
          </a:p>
          <a:p>
            <a:pPr algn="just" eaLnBrk="1" hangingPunct="1"/>
            <a:r>
              <a:rPr lang="en-US" altLang="en-US" sz="2000">
                <a:latin typeface="Calibri" pitchFamily="34" charset="0"/>
                <a:sym typeface="Symbol" pitchFamily="18" charset="2"/>
              </a:rPr>
              <a:t></a:t>
            </a:r>
            <a:r>
              <a:rPr lang="en-US" altLang="en-US" sz="2000">
                <a:latin typeface="Calibri" pitchFamily="34" charset="0"/>
              </a:rPr>
              <a:t>(q) </a:t>
            </a:r>
            <a:r>
              <a:rPr lang="en-US" altLang="en-US" sz="2000" u="sng">
                <a:latin typeface="Calibri" pitchFamily="34" charset="0"/>
              </a:rPr>
              <a:t>&gt;</a:t>
            </a:r>
            <a:r>
              <a:rPr lang="en-US" altLang="en-US" sz="2000">
                <a:latin typeface="Calibri" pitchFamily="34" charset="0"/>
              </a:rPr>
              <a:t> </a:t>
            </a:r>
            <a:r>
              <a:rPr lang="en-US" altLang="en-US" sz="2000">
                <a:latin typeface="Calibri" pitchFamily="34" charset="0"/>
                <a:sym typeface="Symbol" pitchFamily="18" charset="2"/>
              </a:rPr>
              <a:t></a:t>
            </a:r>
            <a:r>
              <a:rPr lang="en-US" altLang="en-US" sz="2000">
                <a:latin typeface="Calibri" pitchFamily="34" charset="0"/>
              </a:rPr>
              <a:t>(0) …or…</a:t>
            </a:r>
          </a:p>
          <a:p>
            <a:pPr algn="just" eaLnBrk="1" hangingPunct="1"/>
            <a:endParaRPr lang="en-US" altLang="en-US" sz="2000">
              <a:latin typeface="Calibri" pitchFamily="34" charset="0"/>
            </a:endParaRPr>
          </a:p>
          <a:p>
            <a:pPr algn="just" eaLnBrk="1" hangingPunct="1"/>
            <a:r>
              <a:rPr lang="en-US" altLang="en-US" sz="2000">
                <a:latin typeface="Calibri" pitchFamily="34" charset="0"/>
              </a:rPr>
              <a:t>Pq – TVC(q) - TFC &gt; 0 </a:t>
            </a:r>
            <a:r>
              <a:rPr lang="en-US" altLang="en-US" sz="2000" noProof="1">
                <a:latin typeface="Calibri" pitchFamily="34" charset="0"/>
                <a:sym typeface="Wingdings" pitchFamily="2" charset="2"/>
              </a:rPr>
              <a:t></a:t>
            </a:r>
            <a:endParaRPr lang="en-US" altLang="en-US" sz="2000">
              <a:latin typeface="Calibri" pitchFamily="34" charset="0"/>
            </a:endParaRPr>
          </a:p>
          <a:p>
            <a:pPr algn="just" eaLnBrk="1" hangingPunct="1"/>
            <a:endParaRPr lang="en-US" altLang="en-US" sz="2000">
              <a:latin typeface="Calibri" pitchFamily="34" charset="0"/>
            </a:endParaRPr>
          </a:p>
          <a:p>
            <a:pPr algn="just" eaLnBrk="1" hangingPunct="1"/>
            <a:r>
              <a:rPr lang="en-US" altLang="en-US" sz="2000">
                <a:latin typeface="Calibri" pitchFamily="34" charset="0"/>
              </a:rPr>
              <a:t>P &gt; AVC(q) + AFC(q) = SAC(q)</a:t>
            </a:r>
          </a:p>
          <a:p>
            <a:pPr algn="just" eaLnBrk="1" hangingPunct="1"/>
            <a:endParaRPr lang="en-US" altLang="en-US" sz="2000">
              <a:latin typeface="Calibri" pitchFamily="34" charset="0"/>
            </a:endParaRPr>
          </a:p>
          <a:p>
            <a:pPr algn="just" eaLnBrk="1" hangingPunct="1"/>
            <a:endParaRPr lang="en-US" altLang="en-US" sz="2000" u="sng">
              <a:latin typeface="Calibri" pitchFamily="34" charset="0"/>
            </a:endParaRPr>
          </a:p>
          <a:p>
            <a:pPr algn="just" eaLnBrk="1" hangingPunct="1"/>
            <a:r>
              <a:rPr lang="en-US" altLang="en-US" sz="2000" u="sng">
                <a:latin typeface="Calibri" pitchFamily="34" charset="0"/>
              </a:rPr>
              <a:t>Now, the shut down price, Ps is the minimum of the SAC curve</a:t>
            </a:r>
            <a:endParaRPr lang="en-US" altLang="en-US" sz="2000">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E9EA3C-E2AF-4583-9F48-C6A772DC79D5}" type="slidenum">
              <a:rPr lang="en-US" altLang="en-US">
                <a:solidFill>
                  <a:srgbClr val="898989"/>
                </a:solidFill>
                <a:latin typeface="Calibri" pitchFamily="34" charset="0"/>
              </a:rPr>
              <a:pPr eaLnBrk="1" hangingPunct="1"/>
              <a:t>24</a:t>
            </a:fld>
            <a:endParaRPr lang="en-US" altLang="en-US">
              <a:solidFill>
                <a:srgbClr val="898989"/>
              </a:solidFill>
              <a:latin typeface="Calibri" pitchFamily="34" charset="0"/>
            </a:endParaRPr>
          </a:p>
        </p:txBody>
      </p:sp>
      <p:sp>
        <p:nvSpPr>
          <p:cNvPr id="23557" name="Line 2"/>
          <p:cNvSpPr>
            <a:spLocks noChangeShapeType="1"/>
          </p:cNvSpPr>
          <p:nvPr/>
        </p:nvSpPr>
        <p:spPr bwMode="auto">
          <a:xfrm>
            <a:off x="914400" y="6283325"/>
            <a:ext cx="6019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8" name="Line 3"/>
          <p:cNvSpPr>
            <a:spLocks noChangeShapeType="1"/>
          </p:cNvSpPr>
          <p:nvPr/>
        </p:nvSpPr>
        <p:spPr bwMode="auto">
          <a:xfrm flipV="1">
            <a:off x="914400" y="1295400"/>
            <a:ext cx="0" cy="49879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9" name="Text Box 4"/>
          <p:cNvSpPr txBox="1">
            <a:spLocks noChangeArrowheads="1"/>
          </p:cNvSpPr>
          <p:nvPr/>
        </p:nvSpPr>
        <p:spPr bwMode="auto">
          <a:xfrm>
            <a:off x="5562600" y="5791200"/>
            <a:ext cx="2189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Quantity </a:t>
            </a:r>
            <a:r>
              <a:rPr lang="en-GB" altLang="en-US" sz="1600" i="1">
                <a:latin typeface="Calibri" pitchFamily="34" charset="0"/>
              </a:rPr>
              <a:t>(units/yr)</a:t>
            </a:r>
          </a:p>
        </p:txBody>
      </p:sp>
      <p:sp>
        <p:nvSpPr>
          <p:cNvPr id="23560" name="Text Box 5"/>
          <p:cNvSpPr txBox="1">
            <a:spLocks noChangeArrowheads="1"/>
          </p:cNvSpPr>
          <p:nvPr/>
        </p:nvSpPr>
        <p:spPr bwMode="auto">
          <a:xfrm>
            <a:off x="1066800" y="1295400"/>
            <a:ext cx="70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$/yr</a:t>
            </a:r>
          </a:p>
        </p:txBody>
      </p:sp>
      <p:sp>
        <p:nvSpPr>
          <p:cNvPr id="515078" name="Arc 6"/>
          <p:cNvSpPr>
            <a:spLocks/>
          </p:cNvSpPr>
          <p:nvPr/>
        </p:nvSpPr>
        <p:spPr bwMode="auto">
          <a:xfrm>
            <a:off x="2895600" y="1787525"/>
            <a:ext cx="3124200" cy="2200275"/>
          </a:xfrm>
          <a:custGeom>
            <a:avLst/>
            <a:gdLst>
              <a:gd name="T0" fmla="*/ 2147483647 w 34063"/>
              <a:gd name="T1" fmla="*/ 2147483647 h 21600"/>
              <a:gd name="T2" fmla="*/ 0 w 34063"/>
              <a:gd name="T3" fmla="*/ 2147483647 h 21600"/>
              <a:gd name="T4" fmla="*/ 2147483647 w 34063"/>
              <a:gd name="T5" fmla="*/ 0 h 21600"/>
              <a:gd name="T6" fmla="*/ 0 60000 65536"/>
              <a:gd name="T7" fmla="*/ 0 60000 65536"/>
              <a:gd name="T8" fmla="*/ 0 60000 65536"/>
              <a:gd name="T9" fmla="*/ 0 w 34063"/>
              <a:gd name="T10" fmla="*/ 0 h 21600"/>
              <a:gd name="T11" fmla="*/ 34063 w 34063"/>
              <a:gd name="T12" fmla="*/ 21600 h 21600"/>
            </a:gdLst>
            <a:ahLst/>
            <a:cxnLst>
              <a:cxn ang="T6">
                <a:pos x="T0" y="T1"/>
              </a:cxn>
              <a:cxn ang="T7">
                <a:pos x="T2" y="T3"/>
              </a:cxn>
              <a:cxn ang="T8">
                <a:pos x="T4" y="T5"/>
              </a:cxn>
            </a:cxnLst>
            <a:rect l="T9" t="T10" r="T11" b="T12"/>
            <a:pathLst>
              <a:path w="34063" h="21600" fill="none" extrusionOk="0">
                <a:moveTo>
                  <a:pt x="34062" y="11939"/>
                </a:moveTo>
                <a:cubicBezTo>
                  <a:pt x="30060" y="17973"/>
                  <a:pt x="23302" y="21599"/>
                  <a:pt x="16063" y="21600"/>
                </a:cubicBezTo>
                <a:cubicBezTo>
                  <a:pt x="9935" y="21600"/>
                  <a:pt x="4096" y="18997"/>
                  <a:pt x="0" y="14440"/>
                </a:cubicBezTo>
              </a:path>
              <a:path w="34063" h="21600" stroke="0" extrusionOk="0">
                <a:moveTo>
                  <a:pt x="34062" y="11939"/>
                </a:moveTo>
                <a:cubicBezTo>
                  <a:pt x="30060" y="17973"/>
                  <a:pt x="23302" y="21599"/>
                  <a:pt x="16063" y="21600"/>
                </a:cubicBezTo>
                <a:cubicBezTo>
                  <a:pt x="9935" y="21600"/>
                  <a:pt x="4096" y="18997"/>
                  <a:pt x="0" y="14440"/>
                </a:cubicBezTo>
                <a:lnTo>
                  <a:pt x="16063"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5079" name="Arc 7"/>
          <p:cNvSpPr>
            <a:spLocks/>
          </p:cNvSpPr>
          <p:nvPr/>
        </p:nvSpPr>
        <p:spPr bwMode="auto">
          <a:xfrm>
            <a:off x="1439863" y="1558925"/>
            <a:ext cx="3446462" cy="3768725"/>
          </a:xfrm>
          <a:custGeom>
            <a:avLst/>
            <a:gdLst>
              <a:gd name="T0" fmla="*/ 2147483647 w 31398"/>
              <a:gd name="T1" fmla="*/ 2147483647 h 21600"/>
              <a:gd name="T2" fmla="*/ 0 w 31398"/>
              <a:gd name="T3" fmla="*/ 2147483647 h 21600"/>
              <a:gd name="T4" fmla="*/ 2147483647 w 31398"/>
              <a:gd name="T5" fmla="*/ 0 h 21600"/>
              <a:gd name="T6" fmla="*/ 0 60000 65536"/>
              <a:gd name="T7" fmla="*/ 0 60000 65536"/>
              <a:gd name="T8" fmla="*/ 0 60000 65536"/>
              <a:gd name="T9" fmla="*/ 0 w 31398"/>
              <a:gd name="T10" fmla="*/ 0 h 21600"/>
              <a:gd name="T11" fmla="*/ 31398 w 31398"/>
              <a:gd name="T12" fmla="*/ 21600 h 21600"/>
            </a:gdLst>
            <a:ahLst/>
            <a:cxnLst>
              <a:cxn ang="T6">
                <a:pos x="T0" y="T1"/>
              </a:cxn>
              <a:cxn ang="T7">
                <a:pos x="T2" y="T3"/>
              </a:cxn>
              <a:cxn ang="T8">
                <a:pos x="T4" y="T5"/>
              </a:cxn>
            </a:cxnLst>
            <a:rect l="T9" t="T10" r="T11" b="T12"/>
            <a:pathLst>
              <a:path w="31398" h="21600" fill="none" extrusionOk="0">
                <a:moveTo>
                  <a:pt x="31398" y="5068"/>
                </a:moveTo>
                <a:cubicBezTo>
                  <a:pt x="29057" y="14766"/>
                  <a:pt x="20378" y="21599"/>
                  <a:pt x="10401" y="21600"/>
                </a:cubicBezTo>
                <a:cubicBezTo>
                  <a:pt x="6764" y="21600"/>
                  <a:pt x="3187" y="20681"/>
                  <a:pt x="0" y="18930"/>
                </a:cubicBezTo>
              </a:path>
              <a:path w="31398" h="21600" stroke="0" extrusionOk="0">
                <a:moveTo>
                  <a:pt x="31398" y="5068"/>
                </a:moveTo>
                <a:cubicBezTo>
                  <a:pt x="29057" y="14766"/>
                  <a:pt x="20378" y="21599"/>
                  <a:pt x="10401" y="21600"/>
                </a:cubicBezTo>
                <a:cubicBezTo>
                  <a:pt x="6764" y="21600"/>
                  <a:pt x="3187" y="20681"/>
                  <a:pt x="0" y="18930"/>
                </a:cubicBezTo>
                <a:lnTo>
                  <a:pt x="1040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63" name="Line 8"/>
          <p:cNvSpPr>
            <a:spLocks noChangeShapeType="1"/>
          </p:cNvSpPr>
          <p:nvPr/>
        </p:nvSpPr>
        <p:spPr bwMode="auto">
          <a:xfrm>
            <a:off x="914400" y="3997325"/>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081" name="Arc 9"/>
          <p:cNvSpPr>
            <a:spLocks/>
          </p:cNvSpPr>
          <p:nvPr/>
        </p:nvSpPr>
        <p:spPr bwMode="auto">
          <a:xfrm>
            <a:off x="2130425" y="1939925"/>
            <a:ext cx="4170363" cy="3198813"/>
          </a:xfrm>
          <a:custGeom>
            <a:avLst/>
            <a:gdLst>
              <a:gd name="T0" fmla="*/ 2147483647 w 23703"/>
              <a:gd name="T1" fmla="*/ 2147483647 h 21600"/>
              <a:gd name="T2" fmla="*/ 0 w 23703"/>
              <a:gd name="T3" fmla="*/ 2147483647 h 21600"/>
              <a:gd name="T4" fmla="*/ 2147483647 w 23703"/>
              <a:gd name="T5" fmla="*/ 0 h 21600"/>
              <a:gd name="T6" fmla="*/ 0 60000 65536"/>
              <a:gd name="T7" fmla="*/ 0 60000 65536"/>
              <a:gd name="T8" fmla="*/ 0 60000 65536"/>
              <a:gd name="T9" fmla="*/ 0 w 23703"/>
              <a:gd name="T10" fmla="*/ 0 h 21600"/>
              <a:gd name="T11" fmla="*/ 23703 w 23703"/>
              <a:gd name="T12" fmla="*/ 21600 h 21600"/>
            </a:gdLst>
            <a:ahLst/>
            <a:cxnLst>
              <a:cxn ang="T6">
                <a:pos x="T0" y="T1"/>
              </a:cxn>
              <a:cxn ang="T7">
                <a:pos x="T2" y="T3"/>
              </a:cxn>
              <a:cxn ang="T8">
                <a:pos x="T4" y="T5"/>
              </a:cxn>
            </a:cxnLst>
            <a:rect l="T9" t="T10" r="T11" b="T12"/>
            <a:pathLst>
              <a:path w="23703" h="21600" fill="none" extrusionOk="0">
                <a:moveTo>
                  <a:pt x="23702" y="12014"/>
                </a:moveTo>
                <a:cubicBezTo>
                  <a:pt x="19693" y="18004"/>
                  <a:pt x="12960" y="21599"/>
                  <a:pt x="5753" y="21600"/>
                </a:cubicBezTo>
                <a:cubicBezTo>
                  <a:pt x="3808" y="21600"/>
                  <a:pt x="1873" y="21337"/>
                  <a:pt x="0" y="20819"/>
                </a:cubicBezTo>
              </a:path>
              <a:path w="23703" h="21600" stroke="0" extrusionOk="0">
                <a:moveTo>
                  <a:pt x="23702" y="12014"/>
                </a:moveTo>
                <a:cubicBezTo>
                  <a:pt x="19693" y="18004"/>
                  <a:pt x="12960" y="21599"/>
                  <a:pt x="5753" y="21600"/>
                </a:cubicBezTo>
                <a:cubicBezTo>
                  <a:pt x="3808" y="21600"/>
                  <a:pt x="1873" y="21337"/>
                  <a:pt x="0" y="20819"/>
                </a:cubicBezTo>
                <a:lnTo>
                  <a:pt x="5753"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5082" name="Text Box 10"/>
          <p:cNvSpPr txBox="1">
            <a:spLocks noChangeArrowheads="1"/>
          </p:cNvSpPr>
          <p:nvPr/>
        </p:nvSpPr>
        <p:spPr bwMode="auto">
          <a:xfrm>
            <a:off x="6232525" y="3810000"/>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AVC</a:t>
            </a:r>
          </a:p>
        </p:txBody>
      </p:sp>
      <p:sp>
        <p:nvSpPr>
          <p:cNvPr id="515083" name="Text Box 11"/>
          <p:cNvSpPr txBox="1">
            <a:spLocks noChangeArrowheads="1"/>
          </p:cNvSpPr>
          <p:nvPr/>
        </p:nvSpPr>
        <p:spPr bwMode="auto">
          <a:xfrm>
            <a:off x="5851525" y="2514600"/>
            <a:ext cx="79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a:t>
            </a:r>
          </a:p>
        </p:txBody>
      </p:sp>
      <p:sp>
        <p:nvSpPr>
          <p:cNvPr id="515084" name="Text Box 12"/>
          <p:cNvSpPr txBox="1">
            <a:spLocks noChangeArrowheads="1"/>
          </p:cNvSpPr>
          <p:nvPr/>
        </p:nvSpPr>
        <p:spPr bwMode="auto">
          <a:xfrm>
            <a:off x="4632325" y="1981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a:t>
            </a:r>
          </a:p>
        </p:txBody>
      </p:sp>
      <p:sp>
        <p:nvSpPr>
          <p:cNvPr id="23568" name="Line 13"/>
          <p:cNvSpPr>
            <a:spLocks noChangeShapeType="1"/>
          </p:cNvSpPr>
          <p:nvPr/>
        </p:nvSpPr>
        <p:spPr bwMode="auto">
          <a:xfrm flipV="1">
            <a:off x="914400" y="3997325"/>
            <a:ext cx="0" cy="2286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086" name="Freeform 14"/>
          <p:cNvSpPr>
            <a:spLocks/>
          </p:cNvSpPr>
          <p:nvPr/>
        </p:nvSpPr>
        <p:spPr bwMode="auto">
          <a:xfrm>
            <a:off x="4419600" y="2473325"/>
            <a:ext cx="457200" cy="1524000"/>
          </a:xfrm>
          <a:custGeom>
            <a:avLst/>
            <a:gdLst>
              <a:gd name="T0" fmla="*/ 0 w 576"/>
              <a:gd name="T1" fmla="*/ 1728107082 h 1344"/>
              <a:gd name="T2" fmla="*/ 120967498 w 576"/>
              <a:gd name="T3" fmla="*/ 1419516471 h 1344"/>
              <a:gd name="T4" fmla="*/ 272176859 w 576"/>
              <a:gd name="T5" fmla="*/ 740617523 h 1344"/>
              <a:gd name="T6" fmla="*/ 362902445 w 576"/>
              <a:gd name="T7" fmla="*/ 0 h 1344"/>
              <a:gd name="T8" fmla="*/ 0 60000 65536"/>
              <a:gd name="T9" fmla="*/ 0 60000 65536"/>
              <a:gd name="T10" fmla="*/ 0 60000 65536"/>
              <a:gd name="T11" fmla="*/ 0 60000 65536"/>
              <a:gd name="T12" fmla="*/ 0 w 576"/>
              <a:gd name="T13" fmla="*/ 0 h 1344"/>
              <a:gd name="T14" fmla="*/ 576 w 576"/>
              <a:gd name="T15" fmla="*/ 1344 h 1344"/>
            </a:gdLst>
            <a:ahLst/>
            <a:cxnLst>
              <a:cxn ang="T8">
                <a:pos x="T0" y="T1"/>
              </a:cxn>
              <a:cxn ang="T9">
                <a:pos x="T2" y="T3"/>
              </a:cxn>
              <a:cxn ang="T10">
                <a:pos x="T4" y="T5"/>
              </a:cxn>
              <a:cxn ang="T11">
                <a:pos x="T6" y="T7"/>
              </a:cxn>
            </a:cxnLst>
            <a:rect l="T12" t="T13" r="T14" b="T15"/>
            <a:pathLst>
              <a:path w="576" h="1344">
                <a:moveTo>
                  <a:pt x="0" y="1344"/>
                </a:moveTo>
                <a:cubicBezTo>
                  <a:pt x="60" y="1288"/>
                  <a:pt x="120" y="1232"/>
                  <a:pt x="192" y="1104"/>
                </a:cubicBezTo>
                <a:cubicBezTo>
                  <a:pt x="264" y="976"/>
                  <a:pt x="368" y="760"/>
                  <a:pt x="432" y="576"/>
                </a:cubicBezTo>
                <a:cubicBezTo>
                  <a:pt x="496" y="392"/>
                  <a:pt x="552" y="96"/>
                  <a:pt x="576" y="0"/>
                </a:cubicBezTo>
              </a:path>
            </a:pathLst>
          </a:custGeom>
          <a:noFill/>
          <a:ln w="762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0" name="Text Box 15"/>
          <p:cNvSpPr txBox="1">
            <a:spLocks noChangeArrowheads="1"/>
          </p:cNvSpPr>
          <p:nvPr/>
        </p:nvSpPr>
        <p:spPr bwMode="auto">
          <a:xfrm>
            <a:off x="381000" y="3768725"/>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r>
              <a:rPr lang="en-GB" altLang="en-US" sz="2400" b="1" baseline="-25000">
                <a:latin typeface="Calibri" pitchFamily="34" charset="0"/>
              </a:rPr>
              <a:t>s</a:t>
            </a:r>
            <a:endParaRPr lang="en-GB" altLang="en-US" sz="2400" b="1">
              <a:latin typeface="Calibri" pitchFamily="34" charset="0"/>
            </a:endParaRPr>
          </a:p>
        </p:txBody>
      </p:sp>
      <p:sp>
        <p:nvSpPr>
          <p:cNvPr id="515089" name="AutoShape 17"/>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355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358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72" name="Picture 19"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3" name="Picture 20"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4" name="Picture 21"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358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5" name="Text Box 23"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3576" name="Picture 24"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097" name="AutoShape 25"/>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SRSC When All Costs are Non-Sunk</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50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50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50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50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50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50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5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animBg="1"/>
      <p:bldP spid="515079" grpId="0" animBg="1"/>
      <p:bldP spid="515081" grpId="0" animBg="1"/>
      <p:bldP spid="515082" grpId="0" autoUpdateAnimBg="0"/>
      <p:bldP spid="515083" grpId="0" autoUpdateAnimBg="0"/>
      <p:bldP spid="515084" grpId="0" autoUpdateAnimBg="0"/>
      <p:bldP spid="51508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7F1039-3BAD-4ED9-BF53-7923534C4A7C}" type="slidenum">
              <a:rPr lang="en-US" altLang="en-US">
                <a:solidFill>
                  <a:srgbClr val="898989"/>
                </a:solidFill>
                <a:latin typeface="Calibri" pitchFamily="34" charset="0"/>
              </a:rPr>
              <a:pPr eaLnBrk="1" hangingPunct="1"/>
              <a:t>25</a:t>
            </a:fld>
            <a:endParaRPr lang="en-US" altLang="en-US">
              <a:solidFill>
                <a:srgbClr val="898989"/>
              </a:solidFill>
              <a:latin typeface="Calibri" pitchFamily="34" charset="0"/>
            </a:endParaRPr>
          </a:p>
        </p:txBody>
      </p:sp>
      <p:sp>
        <p:nvSpPr>
          <p:cNvPr id="24581" name="AutoShape 16"/>
          <p:cNvSpPr>
            <a:spLocks noChangeArrowheads="1"/>
          </p:cNvSpPr>
          <p:nvPr/>
        </p:nvSpPr>
        <p:spPr bwMode="auto">
          <a:xfrm>
            <a:off x="2270125" y="1409700"/>
            <a:ext cx="762000" cy="3048000"/>
          </a:xfrm>
          <a:prstGeom prst="curvedRightArrow">
            <a:avLst>
              <a:gd name="adj1" fmla="val 80000"/>
              <a:gd name="adj2" fmla="val 160000"/>
              <a:gd name="adj3" fmla="val 33333"/>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latin typeface="Calibri" pitchFamily="34" charset="0"/>
            </a:endParaRPr>
          </a:p>
        </p:txBody>
      </p:sp>
      <p:sp>
        <p:nvSpPr>
          <p:cNvPr id="51610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457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459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3"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7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459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4587"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10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SRSC When All Costs are Non-Sunk</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24589" name="Rectangle 13"/>
          <p:cNvSpPr>
            <a:spLocks noChangeArrowheads="1"/>
          </p:cNvSpPr>
          <p:nvPr/>
        </p:nvSpPr>
        <p:spPr bwMode="auto">
          <a:xfrm>
            <a:off x="3581400" y="1465263"/>
            <a:ext cx="3276600" cy="2863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34" charset="0"/>
              </a:rPr>
              <a:t>STC(q) = F + 20q + q</a:t>
            </a:r>
            <a:r>
              <a:rPr lang="en-US" altLang="en-US" sz="2000" baseline="30000">
                <a:latin typeface="Calibri" pitchFamily="34" charset="0"/>
              </a:rPr>
              <a:t>2</a:t>
            </a:r>
          </a:p>
          <a:p>
            <a:pPr eaLnBrk="1" hangingPunct="1"/>
            <a:endParaRPr lang="en-US" altLang="en-US" sz="2000">
              <a:latin typeface="Calibri" pitchFamily="34" charset="0"/>
            </a:endParaRPr>
          </a:p>
          <a:p>
            <a:pPr eaLnBrk="1" hangingPunct="1"/>
            <a:r>
              <a:rPr lang="en-US" altLang="en-US" sz="2000">
                <a:latin typeface="Calibri" pitchFamily="34" charset="0"/>
              </a:rPr>
              <a:t>F = 100, all of which is sunk:</a:t>
            </a:r>
          </a:p>
          <a:p>
            <a:pPr eaLnBrk="1" hangingPunct="1"/>
            <a:endParaRPr lang="en-US" altLang="en-US" sz="2000">
              <a:latin typeface="Calibri" pitchFamily="34" charset="0"/>
            </a:endParaRPr>
          </a:p>
          <a:p>
            <a:pPr eaLnBrk="1" hangingPunct="1"/>
            <a:r>
              <a:rPr lang="en-US" altLang="en-US" sz="2000">
                <a:latin typeface="Calibri" pitchFamily="34" charset="0"/>
              </a:rPr>
              <a:t>AVC(q) = 20 + q</a:t>
            </a:r>
          </a:p>
          <a:p>
            <a:pPr eaLnBrk="1" hangingPunct="1"/>
            <a:r>
              <a:rPr lang="en-US" altLang="en-US" sz="2000">
                <a:latin typeface="Calibri" pitchFamily="34" charset="0"/>
              </a:rPr>
              <a:t>SMC(q) = 20 + 2q</a:t>
            </a:r>
          </a:p>
          <a:p>
            <a:pPr eaLnBrk="1" hangingPunct="1"/>
            <a:r>
              <a:rPr lang="en-US" altLang="en-US" sz="2000">
                <a:latin typeface="Calibri" pitchFamily="34" charset="0"/>
              </a:rPr>
              <a:t>SAC(q) = 100/q + 20 + q</a:t>
            </a:r>
          </a:p>
          <a:p>
            <a:pPr eaLnBrk="1" hangingPunct="1"/>
            <a:endParaRPr lang="en-US" altLang="en-US" sz="2000">
              <a:latin typeface="Calibri" pitchFamily="34" charset="0"/>
            </a:endParaRPr>
          </a:p>
          <a:p>
            <a:pPr eaLnBrk="1" hangingPunct="1"/>
            <a:r>
              <a:rPr lang="en-US" altLang="en-US" sz="2000">
                <a:latin typeface="Calibri" pitchFamily="34" charset="0"/>
              </a:rPr>
              <a:t>SAC = SMC at q = 10</a:t>
            </a:r>
          </a:p>
        </p:txBody>
      </p:sp>
      <p:sp>
        <p:nvSpPr>
          <p:cNvPr id="516110" name="Rectangle 14"/>
          <p:cNvSpPr>
            <a:spLocks noChangeArrowheads="1"/>
          </p:cNvSpPr>
          <p:nvPr/>
        </p:nvSpPr>
        <p:spPr bwMode="auto">
          <a:xfrm>
            <a:off x="1295400" y="4876800"/>
            <a:ext cx="6172200" cy="10064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34" charset="0"/>
              </a:rPr>
              <a:t>At any P &gt; 40, the firm earns positive economic profit</a:t>
            </a:r>
          </a:p>
          <a:p>
            <a:pPr lvl="2" eaLnBrk="1" hangingPunct="1"/>
            <a:endParaRPr lang="en-US" altLang="en-US" sz="2000">
              <a:latin typeface="Calibri" pitchFamily="34" charset="0"/>
            </a:endParaRPr>
          </a:p>
          <a:p>
            <a:pPr eaLnBrk="1" hangingPunct="1"/>
            <a:r>
              <a:rPr lang="en-US" altLang="en-US" sz="2000">
                <a:latin typeface="Calibri" pitchFamily="34" charset="0"/>
              </a:rPr>
              <a:t>At any P &lt; 40, the firm earns negative economic profit.</a:t>
            </a:r>
          </a:p>
        </p:txBody>
      </p:sp>
      <p:sp>
        <p:nvSpPr>
          <p:cNvPr id="24591" name="WordArt 15"/>
          <p:cNvSpPr>
            <a:spLocks noChangeArrowheads="1" noChangeShapeType="1" noTextEdit="1"/>
          </p:cNvSpPr>
          <p:nvPr/>
        </p:nvSpPr>
        <p:spPr bwMode="auto">
          <a:xfrm>
            <a:off x="1625600" y="2416175"/>
            <a:ext cx="171450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Example: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D4B837-7755-482B-AF4B-E8C1AF8B7DBD}" type="slidenum">
              <a:rPr lang="en-US" altLang="en-US">
                <a:solidFill>
                  <a:srgbClr val="898989"/>
                </a:solidFill>
                <a:latin typeface="Calibri" pitchFamily="34" charset="0"/>
              </a:rPr>
              <a:pPr eaLnBrk="1" hangingPunct="1"/>
              <a:t>26</a:t>
            </a:fld>
            <a:endParaRPr lang="en-US" altLang="en-US">
              <a:solidFill>
                <a:srgbClr val="898989"/>
              </a:solidFill>
              <a:latin typeface="Calibri" pitchFamily="34" charset="0"/>
            </a:endParaRPr>
          </a:p>
        </p:txBody>
      </p:sp>
      <p:sp>
        <p:nvSpPr>
          <p:cNvPr id="517125"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560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561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606"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561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5610"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133"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Market Supply and Equilibrium</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517134" name="Rectangle 14"/>
          <p:cNvSpPr>
            <a:spLocks noChangeArrowheads="1"/>
          </p:cNvSpPr>
          <p:nvPr/>
        </p:nvSpPr>
        <p:spPr bwMode="auto">
          <a:xfrm>
            <a:off x="685800" y="1600200"/>
            <a:ext cx="7467600" cy="310832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i="1" u="sng">
                <a:solidFill>
                  <a:srgbClr val="000066"/>
                </a:solidFill>
                <a:latin typeface="Calibri" pitchFamily="34" charset="0"/>
              </a:rPr>
              <a:t>Definition:</a:t>
            </a:r>
            <a:r>
              <a:rPr lang="en-US" altLang="en-US" sz="2800">
                <a:latin typeface="Calibri" pitchFamily="34" charset="0"/>
              </a:rPr>
              <a:t>  The </a:t>
            </a:r>
            <a:r>
              <a:rPr lang="en-US" altLang="en-US" sz="2800" b="1">
                <a:latin typeface="Calibri" pitchFamily="34" charset="0"/>
              </a:rPr>
              <a:t>market supply </a:t>
            </a:r>
            <a:r>
              <a:rPr lang="en-US" altLang="en-US" sz="2800">
                <a:latin typeface="Calibri" pitchFamily="34" charset="0"/>
              </a:rPr>
              <a:t>at any price is the sum of the quantities each firm supplies at that price.</a:t>
            </a:r>
          </a:p>
          <a:p>
            <a:pPr algn="just" eaLnBrk="1" hangingPunct="1"/>
            <a:endParaRPr lang="en-US" altLang="en-US" sz="2800">
              <a:latin typeface="Calibri" pitchFamily="34" charset="0"/>
            </a:endParaRPr>
          </a:p>
          <a:p>
            <a:pPr algn="just" eaLnBrk="1" hangingPunct="1"/>
            <a:r>
              <a:rPr lang="en-US" altLang="en-US" sz="2800">
                <a:latin typeface="Calibri" pitchFamily="34" charset="0"/>
              </a:rPr>
              <a:t>The short run market supply curve is the horizontal sum of the individual firm supply curves.</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DC47CD6-D14F-4E93-9D19-1B7BB41C7850}" type="slidenum">
              <a:rPr lang="en-US" altLang="en-US">
                <a:solidFill>
                  <a:srgbClr val="898989"/>
                </a:solidFill>
                <a:latin typeface="Calibri" pitchFamily="34" charset="0"/>
              </a:rPr>
              <a:pPr eaLnBrk="1" hangingPunct="1"/>
              <a:t>27</a:t>
            </a:fld>
            <a:endParaRPr lang="en-US" altLang="en-US">
              <a:solidFill>
                <a:srgbClr val="898989"/>
              </a:solidFill>
              <a:latin typeface="Calibri" pitchFamily="34" charset="0"/>
            </a:endParaRPr>
          </a:p>
        </p:txBody>
      </p:sp>
      <p:sp>
        <p:nvSpPr>
          <p:cNvPr id="518188" name="AutoShape 4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66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664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630" name="Picture 4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4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4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664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Text Box 5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6634" name="Picture 5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196" name="AutoShape 5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Short Run market &amp; Supply Curves</a:t>
            </a:r>
            <a:endParaRPr lang="en-US" altLang="en-US" sz="2400" dirty="0">
              <a:solidFill>
                <a:srgbClr val="000066"/>
              </a:solidFill>
              <a:effectLst>
                <a:outerShdw blurRad="38100" dist="38100" dir="2700000" algn="tl">
                  <a:srgbClr val="000000"/>
                </a:outerShdw>
              </a:effectLst>
              <a:latin typeface="Calibri" pitchFamily="34" charset="0"/>
            </a:endParaRPr>
          </a:p>
        </p:txBody>
      </p:sp>
      <p:pic>
        <p:nvPicPr>
          <p:cNvPr id="26636" name="Picture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5325" y="1492250"/>
            <a:ext cx="753745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FF6586-7D3B-4F44-A829-007605A1469F}" type="slidenum">
              <a:rPr lang="en-US" altLang="en-US">
                <a:solidFill>
                  <a:srgbClr val="898989"/>
                </a:solidFill>
                <a:latin typeface="Calibri" pitchFamily="34" charset="0"/>
              </a:rPr>
              <a:pPr eaLnBrk="1" hangingPunct="1"/>
              <a:t>28</a:t>
            </a:fld>
            <a:endParaRPr lang="en-US" altLang="en-US">
              <a:solidFill>
                <a:srgbClr val="898989"/>
              </a:solidFill>
              <a:latin typeface="Calibri" pitchFamily="34" charset="0"/>
            </a:endParaRPr>
          </a:p>
        </p:txBody>
      </p:sp>
      <p:sp>
        <p:nvSpPr>
          <p:cNvPr id="51917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76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766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55"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766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8"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7659"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9180"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Short Run Perfectly Completive Equilibrium</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27661" name="Rectangle 13"/>
          <p:cNvSpPr>
            <a:spLocks noChangeArrowheads="1"/>
          </p:cNvSpPr>
          <p:nvPr/>
        </p:nvSpPr>
        <p:spPr bwMode="auto">
          <a:xfrm>
            <a:off x="762000" y="1712913"/>
            <a:ext cx="7848600" cy="378618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i="1" u="sng">
                <a:solidFill>
                  <a:srgbClr val="000066"/>
                </a:solidFill>
                <a:latin typeface="Calibri" pitchFamily="34" charset="0"/>
              </a:rPr>
              <a:t>Definition:</a:t>
            </a:r>
            <a:r>
              <a:rPr lang="en-US" altLang="en-US" sz="2400">
                <a:latin typeface="Calibri" pitchFamily="34" charset="0"/>
              </a:rPr>
              <a:t> A </a:t>
            </a:r>
            <a:r>
              <a:rPr lang="en-US" altLang="en-US" sz="2400" b="1">
                <a:latin typeface="Calibri" pitchFamily="34" charset="0"/>
              </a:rPr>
              <a:t>short run perfectly competitive equilibrium </a:t>
            </a:r>
            <a:r>
              <a:rPr lang="en-US" altLang="en-US" sz="2400">
                <a:latin typeface="Calibri" pitchFamily="34" charset="0"/>
              </a:rPr>
              <a:t>occurs when the market quantity demanded equals the market quantity supplied.</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a:latin typeface="Calibri" pitchFamily="34" charset="0"/>
              </a:rPr>
              <a:t>and Q</a:t>
            </a:r>
            <a:r>
              <a:rPr lang="en-US" altLang="en-US" sz="2400" baseline="-25000">
                <a:latin typeface="Calibri" pitchFamily="34" charset="0"/>
              </a:rPr>
              <a:t>s</a:t>
            </a:r>
            <a:r>
              <a:rPr lang="en-US" altLang="en-US" sz="2400" baseline="30000">
                <a:latin typeface="Calibri" pitchFamily="34" charset="0"/>
              </a:rPr>
              <a:t>i</a:t>
            </a:r>
            <a:r>
              <a:rPr lang="en-US" altLang="en-US" sz="2400">
                <a:latin typeface="Calibri" pitchFamily="34" charset="0"/>
              </a:rPr>
              <a:t>(P) is determined by the firm's individual profit maximization condition.</a:t>
            </a:r>
          </a:p>
        </p:txBody>
      </p:sp>
      <p:graphicFrame>
        <p:nvGraphicFramePr>
          <p:cNvPr id="27652" name="Object 13"/>
          <p:cNvGraphicFramePr>
            <a:graphicFrameLocks noChangeAspect="1"/>
          </p:cNvGraphicFramePr>
          <p:nvPr/>
        </p:nvGraphicFramePr>
        <p:xfrm>
          <a:off x="1524000" y="3048000"/>
          <a:ext cx="3108325" cy="1187450"/>
        </p:xfrm>
        <a:graphic>
          <a:graphicData uri="http://schemas.openxmlformats.org/presentationml/2006/ole">
            <mc:AlternateContent xmlns:mc="http://schemas.openxmlformats.org/markup-compatibility/2006">
              <mc:Choice xmlns:v="urn:schemas-microsoft-com:vml" Requires="v">
                <p:oleObj spid="_x0000_s27670" name="Equation" r:id="rId11" imgW="1130040" imgH="431640" progId="Equation.3">
                  <p:embed/>
                </p:oleObj>
              </mc:Choice>
              <mc:Fallback>
                <p:oleObj name="Equation" r:id="rId11" imgW="1130040" imgH="4316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048000"/>
                        <a:ext cx="3108325"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C4EADC-69A9-4FFF-9C4B-A8FE97D71D55}" type="slidenum">
              <a:rPr lang="en-US" altLang="en-US">
                <a:solidFill>
                  <a:srgbClr val="898989"/>
                </a:solidFill>
                <a:latin typeface="Calibri" pitchFamily="34" charset="0"/>
              </a:rPr>
              <a:pPr eaLnBrk="1" hangingPunct="1"/>
              <a:t>29</a:t>
            </a:fld>
            <a:endParaRPr lang="en-US" altLang="en-US">
              <a:solidFill>
                <a:srgbClr val="898989"/>
              </a:solidFill>
              <a:latin typeface="Calibri" pitchFamily="34" charset="0"/>
            </a:endParaRPr>
          </a:p>
        </p:txBody>
      </p:sp>
      <p:sp>
        <p:nvSpPr>
          <p:cNvPr id="520224" name="AutoShape 32"/>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86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8689"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678" name="Picture 34"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35"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36"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8690"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Text Box 38"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8682" name="Picture 39"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0232" name="AutoShape 40"/>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Short Run Perfectly Completive Equilibrium</a:t>
            </a:r>
            <a:endParaRPr lang="en-US" altLang="en-US" sz="3200">
              <a:solidFill>
                <a:srgbClr val="000066"/>
              </a:solidFill>
              <a:effectLst>
                <a:outerShdw blurRad="38100" dist="38100" dir="2700000" algn="tl">
                  <a:srgbClr val="000000"/>
                </a:outerShdw>
              </a:effectLst>
              <a:latin typeface="Calibri" pitchFamily="34" charset="0"/>
            </a:endParaRPr>
          </a:p>
        </p:txBody>
      </p:sp>
      <p:pic>
        <p:nvPicPr>
          <p:cNvPr id="28684" name="Picture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863" y="1387475"/>
            <a:ext cx="7945437"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62A363-F40F-4BB2-835D-EA245E734F0D}" type="slidenum">
              <a:rPr lang="en-US" altLang="en-US">
                <a:solidFill>
                  <a:srgbClr val="898989"/>
                </a:solidFill>
                <a:latin typeface="Calibri" pitchFamily="34" charset="0"/>
              </a:rPr>
              <a:pPr eaLnBrk="1" hangingPunct="1"/>
              <a:t>3</a:t>
            </a:fld>
            <a:endParaRPr lang="en-US" altLang="en-US">
              <a:solidFill>
                <a:srgbClr val="898989"/>
              </a:solidFill>
              <a:latin typeface="Calibri" pitchFamily="34" charset="0"/>
            </a:endParaRPr>
          </a:p>
        </p:txBody>
      </p:sp>
      <p:sp>
        <p:nvSpPr>
          <p:cNvPr id="495624" name="AutoShape 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0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06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4" name="Picture 10"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11"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2"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06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7" name="Text Box 14"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058" name="Picture 15"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633" name="Rectangle 17"/>
          <p:cNvSpPr>
            <a:spLocks noChangeArrowheads="1"/>
          </p:cNvSpPr>
          <p:nvPr/>
        </p:nvSpPr>
        <p:spPr bwMode="auto">
          <a:xfrm>
            <a:off x="762000" y="2057400"/>
            <a:ext cx="7848600" cy="310832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Calibri" pitchFamily="34" charset="0"/>
              </a:rPr>
              <a:t>A </a:t>
            </a:r>
            <a:r>
              <a:rPr lang="en-US" altLang="en-US" sz="2800" b="1">
                <a:solidFill>
                  <a:srgbClr val="000066"/>
                </a:solidFill>
                <a:latin typeface="Calibri" pitchFamily="34" charset="0"/>
              </a:rPr>
              <a:t>perfectly competitive market</a:t>
            </a:r>
            <a:r>
              <a:rPr lang="en-US" altLang="en-US" sz="2800">
                <a:latin typeface="Calibri" pitchFamily="34" charset="0"/>
              </a:rPr>
              <a:t> consists of firms that produce identical products that sell at the same price.  </a:t>
            </a:r>
          </a:p>
          <a:p>
            <a:pPr algn="just" eaLnBrk="1" hangingPunct="1"/>
            <a:endParaRPr lang="en-US" altLang="en-US" sz="2800">
              <a:latin typeface="Calibri" pitchFamily="34" charset="0"/>
            </a:endParaRPr>
          </a:p>
          <a:p>
            <a:pPr algn="just" eaLnBrk="1" hangingPunct="1"/>
            <a:r>
              <a:rPr lang="en-US" altLang="en-US" sz="2800">
                <a:latin typeface="Calibri" pitchFamily="34" charset="0"/>
              </a:rPr>
              <a:t>Each firm’s volume of output is so small in comparison to the overall market demand that no single firm has an impact on the market price.</a:t>
            </a:r>
          </a:p>
        </p:txBody>
      </p:sp>
      <p:sp>
        <p:nvSpPr>
          <p:cNvPr id="14"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Perfectly Competitive Markets</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1CCB72-F3E0-4828-B222-8A600EBD7258}" type="slidenum">
              <a:rPr lang="en-US" altLang="en-US">
                <a:solidFill>
                  <a:srgbClr val="898989"/>
                </a:solidFill>
                <a:latin typeface="Calibri" pitchFamily="34" charset="0"/>
              </a:rPr>
              <a:pPr eaLnBrk="1" hangingPunct="1"/>
              <a:t>30</a:t>
            </a:fld>
            <a:endParaRPr lang="en-US" altLang="en-US">
              <a:solidFill>
                <a:srgbClr val="898989"/>
              </a:solidFill>
              <a:latin typeface="Calibri" pitchFamily="34" charset="0"/>
            </a:endParaRPr>
          </a:p>
        </p:txBody>
      </p:sp>
      <p:sp>
        <p:nvSpPr>
          <p:cNvPr id="52122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296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2971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02"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6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2971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29706"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22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Short Run Market Equilibrium</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6" name="Content Placeholder 2"/>
          <p:cNvSpPr txBox="1">
            <a:spLocks/>
          </p:cNvSpPr>
          <p:nvPr/>
        </p:nvSpPr>
        <p:spPr>
          <a:xfrm>
            <a:off x="457200" y="1447800"/>
            <a:ext cx="8686800" cy="1981200"/>
          </a:xfrm>
          <a:prstGeom prst="rect">
            <a:avLst/>
          </a:prstGeom>
        </p:spPr>
        <p:txBody>
          <a:bodyPr/>
          <a:lstStyle/>
          <a:p>
            <a:pPr marL="342900" indent="-342900" eaLnBrk="0" hangingPunct="0">
              <a:spcBef>
                <a:spcPct val="20000"/>
              </a:spcBef>
              <a:buFont typeface="Arial" charset="0"/>
              <a:buChar char="•"/>
              <a:defRPr/>
            </a:pPr>
            <a:r>
              <a:rPr lang="en-US" sz="2400" dirty="0">
                <a:latin typeface="+mn-lt"/>
              </a:rPr>
              <a:t>Short-run perfectly competitive equilibrium:  The market price at which quantity demanded equals quantity supplied.</a:t>
            </a:r>
          </a:p>
          <a:p>
            <a:pPr marL="342900" indent="-342900" eaLnBrk="0" hangingPunct="0">
              <a:spcBef>
                <a:spcPct val="20000"/>
              </a:spcBef>
              <a:buFont typeface="Arial" charset="0"/>
              <a:buChar char="•"/>
              <a:defRPr/>
            </a:pPr>
            <a:r>
              <a:rPr lang="en-US" sz="2400" dirty="0">
                <a:latin typeface="+mn-lt"/>
              </a:rPr>
              <a:t>Typical firm produces Q* where MR=MC and if 100 firms make up the market then market supply must equal 100Q*</a:t>
            </a:r>
          </a:p>
        </p:txBody>
      </p:sp>
      <p:pic>
        <p:nvPicPr>
          <p:cNvPr id="29709"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3276600"/>
            <a:ext cx="700087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0A09CE-87BA-4E54-AF39-571F4EC8DF03}" type="slidenum">
              <a:rPr lang="en-US" altLang="en-US">
                <a:solidFill>
                  <a:srgbClr val="898989"/>
                </a:solidFill>
                <a:latin typeface="Calibri" pitchFamily="34" charset="0"/>
              </a:rPr>
              <a:pPr eaLnBrk="1" hangingPunct="1"/>
              <a:t>31</a:t>
            </a:fld>
            <a:endParaRPr lang="en-US" altLang="en-US">
              <a:solidFill>
                <a:srgbClr val="898989"/>
              </a:solidFill>
              <a:latin typeface="Calibri" pitchFamily="34" charset="0"/>
            </a:endParaRPr>
          </a:p>
        </p:txBody>
      </p:sp>
      <p:grpSp>
        <p:nvGrpSpPr>
          <p:cNvPr id="30725" name="Group 15"/>
          <p:cNvGrpSpPr>
            <a:grpSpLocks/>
          </p:cNvGrpSpPr>
          <p:nvPr/>
        </p:nvGrpSpPr>
        <p:grpSpPr bwMode="auto">
          <a:xfrm>
            <a:off x="2514600" y="1295400"/>
            <a:ext cx="4075113" cy="2894013"/>
            <a:chOff x="1607" y="930"/>
            <a:chExt cx="2071" cy="1399"/>
          </a:xfrm>
        </p:grpSpPr>
        <p:sp>
          <p:nvSpPr>
            <p:cNvPr id="521229" name="Rectangle 13"/>
            <p:cNvSpPr>
              <a:spLocks noChangeArrowheads="1"/>
            </p:cNvSpPr>
            <p:nvPr/>
          </p:nvSpPr>
          <p:spPr bwMode="auto">
            <a:xfrm>
              <a:off x="1607" y="930"/>
              <a:ext cx="2071" cy="1399"/>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600" b="1">
                  <a:solidFill>
                    <a:srgbClr val="000066"/>
                  </a:solidFill>
                  <a:latin typeface="Calibri" pitchFamily="34" charset="0"/>
                </a:rPr>
                <a:t>300 Identical Firms</a:t>
              </a:r>
            </a:p>
            <a:p>
              <a:pPr eaLnBrk="1" hangingPunct="1"/>
              <a:endParaRPr lang="en-US" altLang="en-US" sz="2600">
                <a:solidFill>
                  <a:srgbClr val="000066"/>
                </a:solidFill>
                <a:latin typeface="Calibri" pitchFamily="34" charset="0"/>
              </a:endParaRPr>
            </a:p>
            <a:p>
              <a:pPr algn="ctr" eaLnBrk="1" hangingPunct="1"/>
              <a:r>
                <a:rPr lang="en-US" altLang="en-US" sz="2600" i="1">
                  <a:latin typeface="Calibri" pitchFamily="34" charset="0"/>
                </a:rPr>
                <a:t>Q</a:t>
              </a:r>
              <a:r>
                <a:rPr lang="en-US" altLang="en-US" sz="2600" i="1" baseline="30000">
                  <a:latin typeface="Calibri" pitchFamily="34" charset="0"/>
                </a:rPr>
                <a:t>d</a:t>
              </a:r>
              <a:r>
                <a:rPr lang="en-US" altLang="en-US" sz="2600" i="1">
                  <a:latin typeface="Calibri" pitchFamily="34" charset="0"/>
                </a:rPr>
                <a:t>(P) = 60 – P</a:t>
              </a:r>
            </a:p>
            <a:p>
              <a:pPr algn="ctr" eaLnBrk="1" hangingPunct="1"/>
              <a:r>
                <a:rPr lang="en-US" altLang="en-US" sz="2600">
                  <a:latin typeface="Calibri" pitchFamily="34" charset="0"/>
                </a:rPr>
                <a:t>STC(q) = 0.1 + 150q</a:t>
              </a:r>
              <a:r>
                <a:rPr lang="en-US" altLang="en-US" sz="2600" baseline="30000">
                  <a:latin typeface="Calibri" pitchFamily="34" charset="0"/>
                </a:rPr>
                <a:t>2</a:t>
              </a:r>
            </a:p>
            <a:p>
              <a:pPr algn="ctr" eaLnBrk="1" hangingPunct="1"/>
              <a:r>
                <a:rPr lang="en-US" altLang="en-US" sz="2600">
                  <a:latin typeface="Calibri" pitchFamily="34" charset="0"/>
                </a:rPr>
                <a:t>SMC(q) = 300q</a:t>
              </a:r>
            </a:p>
            <a:p>
              <a:pPr algn="ctr" eaLnBrk="1" hangingPunct="1"/>
              <a:r>
                <a:rPr lang="en-US" altLang="en-US" sz="2600">
                  <a:latin typeface="Calibri" pitchFamily="34" charset="0"/>
                </a:rPr>
                <a:t>NSFC = 0          </a:t>
              </a:r>
            </a:p>
            <a:p>
              <a:pPr algn="ctr" eaLnBrk="1" hangingPunct="1"/>
              <a:r>
                <a:rPr lang="en-US" altLang="en-US" sz="2600" i="1">
                  <a:latin typeface="Calibri" pitchFamily="34" charset="0"/>
                </a:rPr>
                <a:t>AVC(q) = 150q</a:t>
              </a:r>
            </a:p>
          </p:txBody>
        </p:sp>
        <p:sp>
          <p:nvSpPr>
            <p:cNvPr id="30735" name="Line 14"/>
            <p:cNvSpPr>
              <a:spLocks noChangeShapeType="1"/>
            </p:cNvSpPr>
            <p:nvPr/>
          </p:nvSpPr>
          <p:spPr bwMode="auto">
            <a:xfrm>
              <a:off x="1685" y="1225"/>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1220"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07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074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27"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074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0731"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22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Deriving a Short Run Market Equilibrium</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30733" name="TextBox 14"/>
          <p:cNvSpPr txBox="1">
            <a:spLocks noChangeArrowheads="1"/>
          </p:cNvSpPr>
          <p:nvPr/>
        </p:nvSpPr>
        <p:spPr bwMode="auto">
          <a:xfrm>
            <a:off x="762000" y="4572000"/>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Minimum AVC = 0 so as long as price is positive, firm will produce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9BDB0C-ED8C-46A8-A197-CD128B720079}" type="slidenum">
              <a:rPr lang="en-US" altLang="en-US">
                <a:solidFill>
                  <a:srgbClr val="898989"/>
                </a:solidFill>
                <a:latin typeface="Calibri" pitchFamily="34" charset="0"/>
              </a:rPr>
              <a:pPr eaLnBrk="1" hangingPunct="1"/>
              <a:t>32</a:t>
            </a:fld>
            <a:endParaRPr lang="en-US" altLang="en-US">
              <a:solidFill>
                <a:srgbClr val="898989"/>
              </a:solidFill>
              <a:latin typeface="Calibri" pitchFamily="34" charset="0"/>
            </a:endParaRPr>
          </a:p>
        </p:txBody>
      </p:sp>
      <p:sp>
        <p:nvSpPr>
          <p:cNvPr id="52224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17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176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50"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176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3"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1754"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Rectangle 11"/>
          <p:cNvSpPr>
            <a:spLocks noChangeArrowheads="1"/>
          </p:cNvSpPr>
          <p:nvPr/>
        </p:nvSpPr>
        <p:spPr bwMode="auto">
          <a:xfrm>
            <a:off x="2438400" y="1447800"/>
            <a:ext cx="5129213" cy="41544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34" charset="0"/>
              </a:rPr>
              <a:t>Short Run Equilibrium</a:t>
            </a:r>
          </a:p>
          <a:p>
            <a:pPr eaLnBrk="1" hangingPunct="1"/>
            <a:endParaRPr lang="en-US" altLang="en-US" sz="2400">
              <a:latin typeface="Calibri" pitchFamily="34" charset="0"/>
            </a:endParaRPr>
          </a:p>
          <a:p>
            <a:pPr eaLnBrk="1" hangingPunct="1"/>
            <a:r>
              <a:rPr lang="en-US" altLang="en-US" sz="2400">
                <a:latin typeface="Calibri" pitchFamily="34" charset="0"/>
              </a:rPr>
              <a:t>Profit maximization condition: </a:t>
            </a:r>
          </a:p>
          <a:p>
            <a:pPr eaLnBrk="1" hangingPunct="1"/>
            <a:r>
              <a:rPr lang="en-US" altLang="en-US" sz="2400">
                <a:latin typeface="Calibri" pitchFamily="34" charset="0"/>
              </a:rPr>
              <a:t>P = 300q</a:t>
            </a:r>
          </a:p>
          <a:p>
            <a:pPr lvl="2" eaLnBrk="1" hangingPunct="1"/>
            <a:endParaRPr lang="en-US" altLang="en-US" sz="2400">
              <a:latin typeface="Calibri" pitchFamily="34" charset="0"/>
            </a:endParaRPr>
          </a:p>
          <a:p>
            <a:pPr eaLnBrk="1" hangingPunct="1"/>
            <a:r>
              <a:rPr lang="en-US" altLang="en-US" sz="2400">
                <a:latin typeface="Calibri" pitchFamily="34" charset="0"/>
              </a:rPr>
              <a:t>q</a:t>
            </a:r>
            <a:r>
              <a:rPr lang="en-US" altLang="en-US" sz="2400" baseline="30000">
                <a:latin typeface="Calibri" pitchFamily="34" charset="0"/>
              </a:rPr>
              <a:t>s</a:t>
            </a:r>
            <a:r>
              <a:rPr lang="en-US" altLang="en-US" sz="2400">
                <a:latin typeface="Calibri" pitchFamily="34" charset="0"/>
              </a:rPr>
              <a:t>(P) = P/300 and Q</a:t>
            </a:r>
            <a:r>
              <a:rPr lang="en-US" altLang="en-US" sz="2400" baseline="30000">
                <a:latin typeface="Calibri" pitchFamily="34" charset="0"/>
              </a:rPr>
              <a:t>s</a:t>
            </a:r>
            <a:r>
              <a:rPr lang="en-US" altLang="en-US" sz="2400">
                <a:latin typeface="Calibri" pitchFamily="34" charset="0"/>
              </a:rPr>
              <a:t>(P) = 300(P/300) = P</a:t>
            </a:r>
          </a:p>
          <a:p>
            <a:pPr eaLnBrk="1" hangingPunct="1"/>
            <a:endParaRPr lang="en-US" altLang="en-US" sz="2400">
              <a:latin typeface="Calibri" pitchFamily="34" charset="0"/>
            </a:endParaRPr>
          </a:p>
          <a:p>
            <a:pPr eaLnBrk="1" hangingPunct="1"/>
            <a:r>
              <a:rPr lang="en-US" altLang="en-US" sz="2400">
                <a:latin typeface="Calibri" pitchFamily="34" charset="0"/>
              </a:rPr>
              <a:t>Q</a:t>
            </a:r>
            <a:r>
              <a:rPr lang="en-US" altLang="en-US" sz="2400" baseline="30000">
                <a:latin typeface="Calibri" pitchFamily="34" charset="0"/>
              </a:rPr>
              <a:t>s</a:t>
            </a:r>
            <a:r>
              <a:rPr lang="en-US" altLang="en-US" sz="2400">
                <a:latin typeface="Calibri" pitchFamily="34" charset="0"/>
              </a:rPr>
              <a:t>(P) = Q</a:t>
            </a:r>
            <a:r>
              <a:rPr lang="en-US" altLang="en-US" sz="2400" baseline="30000">
                <a:latin typeface="Calibri" pitchFamily="34" charset="0"/>
              </a:rPr>
              <a:t>d</a:t>
            </a:r>
            <a:r>
              <a:rPr lang="en-US" altLang="en-US" sz="2400">
                <a:latin typeface="Calibri" pitchFamily="34" charset="0"/>
              </a:rPr>
              <a:t>(P) </a:t>
            </a:r>
            <a:r>
              <a:rPr lang="en-US" altLang="en-US" sz="2400" noProof="1">
                <a:latin typeface="Calibri" pitchFamily="34" charset="0"/>
                <a:sym typeface="Wingdings" pitchFamily="2" charset="2"/>
              </a:rPr>
              <a:t></a:t>
            </a:r>
            <a:r>
              <a:rPr lang="en-US" altLang="en-US" sz="2400" noProof="1">
                <a:latin typeface="Calibri" pitchFamily="34" charset="0"/>
              </a:rPr>
              <a:t> P = 60 – P</a:t>
            </a:r>
          </a:p>
          <a:p>
            <a:pPr eaLnBrk="1" hangingPunct="1"/>
            <a:r>
              <a:rPr lang="en-US" altLang="en-US" sz="2400">
                <a:latin typeface="Calibri" pitchFamily="34" charset="0"/>
              </a:rPr>
              <a:t>P*= 30</a:t>
            </a:r>
          </a:p>
          <a:p>
            <a:pPr eaLnBrk="1" hangingPunct="1"/>
            <a:r>
              <a:rPr lang="en-US" altLang="en-US" sz="2400">
                <a:latin typeface="Calibri" pitchFamily="34" charset="0"/>
              </a:rPr>
              <a:t>q* = 30/300=.1</a:t>
            </a:r>
          </a:p>
          <a:p>
            <a:pPr eaLnBrk="1" hangingPunct="1"/>
            <a:r>
              <a:rPr lang="en-US" altLang="en-US" sz="2400">
                <a:latin typeface="Calibri" pitchFamily="34" charset="0"/>
              </a:rPr>
              <a:t>Q* = 30</a:t>
            </a:r>
          </a:p>
        </p:txBody>
      </p:sp>
      <p:sp>
        <p:nvSpPr>
          <p:cNvPr id="52225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Deriving a Short Run Market Equilibrium</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2F66CB-704E-40B1-A8D6-F0D5EE548867}" type="slidenum">
              <a:rPr lang="en-US" altLang="en-US">
                <a:solidFill>
                  <a:srgbClr val="898989"/>
                </a:solidFill>
                <a:latin typeface="Calibri" pitchFamily="34" charset="0"/>
              </a:rPr>
              <a:pPr eaLnBrk="1" hangingPunct="1"/>
              <a:t>33</a:t>
            </a:fld>
            <a:endParaRPr lang="en-US" altLang="en-US">
              <a:solidFill>
                <a:srgbClr val="898989"/>
              </a:solidFill>
              <a:latin typeface="Calibri" pitchFamily="34" charset="0"/>
            </a:endParaRPr>
          </a:p>
        </p:txBody>
      </p:sp>
      <p:sp>
        <p:nvSpPr>
          <p:cNvPr id="52326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27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278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74"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278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7"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2778"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277"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000066"/>
                </a:solidFill>
                <a:latin typeface="Calibri" pitchFamily="34" charset="0"/>
              </a:rPr>
              <a:t>Deriving a Short Run Market Equilibrium</a:t>
            </a:r>
            <a:endParaRPr lang="en-US" altLang="en-US" sz="3200">
              <a:solidFill>
                <a:srgbClr val="000066"/>
              </a:solidFill>
              <a:effectLst>
                <a:outerShdw blurRad="38100" dist="38100" dir="2700000" algn="tl">
                  <a:srgbClr val="000000"/>
                </a:outerShdw>
              </a:effectLst>
              <a:latin typeface="Calibri" pitchFamily="34" charset="0"/>
            </a:endParaRPr>
          </a:p>
        </p:txBody>
      </p:sp>
      <p:sp>
        <p:nvSpPr>
          <p:cNvPr id="32780" name="Rectangle 14"/>
          <p:cNvSpPr>
            <a:spLocks noChangeArrowheads="1"/>
          </p:cNvSpPr>
          <p:nvPr/>
        </p:nvSpPr>
        <p:spPr bwMode="auto">
          <a:xfrm>
            <a:off x="2286000" y="1524000"/>
            <a:ext cx="4921250" cy="40941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600">
                <a:latin typeface="Calibri" pitchFamily="34" charset="0"/>
              </a:rPr>
              <a:t>Do firms make positive profits at the market equilibrium?</a:t>
            </a:r>
          </a:p>
          <a:p>
            <a:pPr eaLnBrk="1" hangingPunct="1"/>
            <a:endParaRPr lang="en-US" altLang="en-US" sz="2600">
              <a:latin typeface="Calibri" pitchFamily="34" charset="0"/>
            </a:endParaRPr>
          </a:p>
          <a:p>
            <a:pPr eaLnBrk="1" hangingPunct="1"/>
            <a:r>
              <a:rPr lang="en-US" altLang="en-US" sz="2600">
                <a:latin typeface="Calibri" pitchFamily="34" charset="0"/>
              </a:rPr>
              <a:t>SAC = STC/q = .1/q + 150q</a:t>
            </a:r>
          </a:p>
          <a:p>
            <a:pPr lvl="2" eaLnBrk="1" hangingPunct="1"/>
            <a:endParaRPr lang="en-US" altLang="en-US" sz="2600">
              <a:latin typeface="Calibri" pitchFamily="34" charset="0"/>
            </a:endParaRPr>
          </a:p>
          <a:p>
            <a:pPr eaLnBrk="1" hangingPunct="1"/>
            <a:r>
              <a:rPr lang="en-US" altLang="en-US" sz="2600">
                <a:latin typeface="Calibri" pitchFamily="34" charset="0"/>
              </a:rPr>
              <a:t>When each firm produces .1, SAC per firm is: .1/.1 + 150(.1) = 16</a:t>
            </a:r>
          </a:p>
          <a:p>
            <a:pPr lvl="2" eaLnBrk="1" hangingPunct="1"/>
            <a:endParaRPr lang="en-US" altLang="en-US" sz="2600">
              <a:latin typeface="Calibri" pitchFamily="34" charset="0"/>
            </a:endParaRPr>
          </a:p>
          <a:p>
            <a:pPr eaLnBrk="1" hangingPunct="1"/>
            <a:r>
              <a:rPr lang="en-US" altLang="en-US" sz="2600" i="1">
                <a:latin typeface="Calibri" pitchFamily="34" charset="0"/>
              </a:rPr>
              <a:t>Therefore, </a:t>
            </a:r>
            <a:r>
              <a:rPr lang="en-US" altLang="en-US" sz="2600">
                <a:latin typeface="Calibri" pitchFamily="34" charset="0"/>
              </a:rPr>
              <a:t>P* &gt; SAC so profits are positive</a:t>
            </a:r>
            <a:endParaRPr lang="en-US" altLang="en-US" sz="2600" i="1">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300BA8-0514-4B49-BF4B-D2B4AEBA4A0D}" type="slidenum">
              <a:rPr lang="en-US" altLang="en-US">
                <a:solidFill>
                  <a:srgbClr val="898989"/>
                </a:solidFill>
                <a:latin typeface="Calibri" pitchFamily="34" charset="0"/>
              </a:rPr>
              <a:pPr eaLnBrk="1" hangingPunct="1"/>
              <a:t>34</a:t>
            </a:fld>
            <a:endParaRPr lang="en-US" altLang="en-US">
              <a:solidFill>
                <a:srgbClr val="898989"/>
              </a:solidFill>
              <a:latin typeface="Calibri" pitchFamily="34" charset="0"/>
            </a:endParaRPr>
          </a:p>
        </p:txBody>
      </p:sp>
      <p:sp>
        <p:nvSpPr>
          <p:cNvPr id="52326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37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381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798"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381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3802"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277"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Comparative Statics</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5" name="Content Placeholder 2"/>
          <p:cNvSpPr txBox="1">
            <a:spLocks/>
          </p:cNvSpPr>
          <p:nvPr/>
        </p:nvSpPr>
        <p:spPr>
          <a:xfrm>
            <a:off x="5867400" y="2743200"/>
            <a:ext cx="3048000" cy="3306763"/>
          </a:xfrm>
          <a:prstGeom prst="rect">
            <a:avLst/>
          </a:prstGeom>
        </p:spPr>
        <p:txBody>
          <a:bodyPr/>
          <a:lstStyle/>
          <a:p>
            <a:pPr marL="342900" eaLnBrk="0" hangingPunct="0">
              <a:spcBef>
                <a:spcPct val="20000"/>
              </a:spcBef>
              <a:defRPr/>
            </a:pPr>
            <a:r>
              <a:rPr lang="en-US" sz="3200" dirty="0">
                <a:latin typeface="+mn-lt"/>
              </a:rPr>
              <a:t>If Supply shifts when number of firms increase</a:t>
            </a:r>
          </a:p>
        </p:txBody>
      </p:sp>
      <p:pic>
        <p:nvPicPr>
          <p:cNvPr id="33805"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2286000"/>
            <a:ext cx="47910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41C5376-4C31-4B69-983B-5DDE3235DB8A}" type="slidenum">
              <a:rPr lang="en-US" altLang="en-US">
                <a:solidFill>
                  <a:srgbClr val="898989"/>
                </a:solidFill>
                <a:latin typeface="Calibri" pitchFamily="34" charset="0"/>
              </a:rPr>
              <a:pPr eaLnBrk="1" hangingPunct="1"/>
              <a:t>35</a:t>
            </a:fld>
            <a:endParaRPr lang="en-US" altLang="en-US">
              <a:solidFill>
                <a:srgbClr val="898989"/>
              </a:solidFill>
              <a:latin typeface="Calibri" pitchFamily="34" charset="0"/>
            </a:endParaRPr>
          </a:p>
        </p:txBody>
      </p:sp>
      <p:sp>
        <p:nvSpPr>
          <p:cNvPr id="52326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481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4834"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82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1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4835"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482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3277"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dirty="0">
                <a:solidFill>
                  <a:srgbClr val="000066"/>
                </a:solidFill>
                <a:latin typeface="Calibri" pitchFamily="34" charset="0"/>
              </a:rPr>
              <a:t>Comparative Statics</a:t>
            </a:r>
            <a:endParaRPr lang="en-US" altLang="en-US" sz="3200" dirty="0">
              <a:solidFill>
                <a:srgbClr val="000066"/>
              </a:solidFill>
              <a:effectLst>
                <a:outerShdw blurRad="38100" dist="38100" dir="2700000" algn="tl">
                  <a:srgbClr val="000000"/>
                </a:outerShdw>
              </a:effectLst>
              <a:latin typeface="Calibri" pitchFamily="34" charset="0"/>
            </a:endParaRPr>
          </a:p>
        </p:txBody>
      </p:sp>
      <p:sp>
        <p:nvSpPr>
          <p:cNvPr id="17" name="Content Placeholder 2"/>
          <p:cNvSpPr txBox="1">
            <a:spLocks/>
          </p:cNvSpPr>
          <p:nvPr/>
        </p:nvSpPr>
        <p:spPr>
          <a:xfrm>
            <a:off x="609600" y="1524000"/>
            <a:ext cx="8229600" cy="1371600"/>
          </a:xfrm>
          <a:prstGeom prst="rect">
            <a:avLst/>
          </a:prstGeom>
        </p:spPr>
        <p:txBody>
          <a:bodyPr/>
          <a:lstStyle/>
          <a:p>
            <a:pPr marL="342900" indent="-342900" eaLnBrk="0" hangingPunct="0">
              <a:spcBef>
                <a:spcPct val="20000"/>
              </a:spcBef>
              <a:defRPr/>
            </a:pPr>
            <a:r>
              <a:rPr lang="en-US" sz="3200" dirty="0">
                <a:latin typeface="+mn-lt"/>
              </a:rPr>
              <a:t>When demand shifts, elasticity of supply matters</a:t>
            </a:r>
          </a:p>
        </p:txBody>
      </p:sp>
      <p:pic>
        <p:nvPicPr>
          <p:cNvPr id="34829"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2971800"/>
            <a:ext cx="76485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EB34D8-8ED5-42B5-90F1-F2AD12CAA37B}" type="slidenum">
              <a:rPr lang="en-US" altLang="en-US">
                <a:solidFill>
                  <a:srgbClr val="898989"/>
                </a:solidFill>
                <a:latin typeface="Calibri" pitchFamily="34" charset="0"/>
              </a:rPr>
              <a:pPr eaLnBrk="1" hangingPunct="1"/>
              <a:t>36</a:t>
            </a:fld>
            <a:endParaRPr lang="en-US" altLang="en-US">
              <a:solidFill>
                <a:srgbClr val="898989"/>
              </a:solidFill>
              <a:latin typeface="Calibri" pitchFamily="34" charset="0"/>
            </a:endParaRPr>
          </a:p>
        </p:txBody>
      </p:sp>
      <p:sp>
        <p:nvSpPr>
          <p:cNvPr id="52736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584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585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4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585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585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737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Long Run Market Equilibrium</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35852" name="Rectangle 13"/>
          <p:cNvSpPr>
            <a:spLocks noChangeArrowheads="1"/>
          </p:cNvSpPr>
          <p:nvPr/>
        </p:nvSpPr>
        <p:spPr bwMode="auto">
          <a:xfrm>
            <a:off x="1277938" y="1735138"/>
            <a:ext cx="6799262" cy="37814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For the following, the </a:t>
            </a:r>
            <a:r>
              <a:rPr lang="en-US" altLang="en-US" sz="2400" b="1">
                <a:latin typeface="Calibri" pitchFamily="34" charset="0"/>
              </a:rPr>
              <a:t>long run</a:t>
            </a:r>
            <a:r>
              <a:rPr lang="en-US" altLang="en-US" sz="2400">
                <a:latin typeface="Calibri" pitchFamily="34" charset="0"/>
              </a:rPr>
              <a:t> is the period of time in which all the firm’s inputs can be adjusted. The number of firms in the industry can change as well.</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a:latin typeface="Calibri" pitchFamily="34" charset="0"/>
              </a:rPr>
              <a:t>The firm should use long run cost functions for evaluating the cost of outputs it might produce in this longer term period…i.e., decisions to modify plant size, enter or exit, change production process and so on would all be based on long term analysis</a:t>
            </a:r>
          </a:p>
        </p:txBody>
      </p:sp>
      <p:sp>
        <p:nvSpPr>
          <p:cNvPr id="35853" name="Line 14"/>
          <p:cNvSpPr>
            <a:spLocks noChangeShapeType="1"/>
          </p:cNvSpPr>
          <p:nvPr/>
        </p:nvSpPr>
        <p:spPr bwMode="auto">
          <a:xfrm>
            <a:off x="1905000" y="3276600"/>
            <a:ext cx="5410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8B2E91-56B3-41EC-B4A7-AB1E57C567FA}" type="slidenum">
              <a:rPr lang="en-US" altLang="en-US">
                <a:solidFill>
                  <a:srgbClr val="898989"/>
                </a:solidFill>
                <a:latin typeface="Calibri" pitchFamily="34" charset="0"/>
              </a:rPr>
              <a:pPr eaLnBrk="1" hangingPunct="1"/>
              <a:t>37</a:t>
            </a:fld>
            <a:endParaRPr lang="en-US" altLang="en-US">
              <a:solidFill>
                <a:srgbClr val="898989"/>
              </a:solidFill>
              <a:latin typeface="Calibri" pitchFamily="34" charset="0"/>
            </a:endParaRPr>
          </a:p>
        </p:txBody>
      </p:sp>
      <p:sp>
        <p:nvSpPr>
          <p:cNvPr id="36869" name="Line 3"/>
          <p:cNvSpPr>
            <a:spLocks noChangeShapeType="1"/>
          </p:cNvSpPr>
          <p:nvPr/>
        </p:nvSpPr>
        <p:spPr bwMode="auto">
          <a:xfrm>
            <a:off x="579438" y="6169025"/>
            <a:ext cx="6172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0" name="Line 4"/>
          <p:cNvSpPr>
            <a:spLocks noChangeShapeType="1"/>
          </p:cNvSpPr>
          <p:nvPr/>
        </p:nvSpPr>
        <p:spPr bwMode="auto">
          <a:xfrm flipV="1">
            <a:off x="587375" y="1143000"/>
            <a:ext cx="6350" cy="50688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1" name="Line 5"/>
          <p:cNvSpPr>
            <a:spLocks noChangeShapeType="1"/>
          </p:cNvSpPr>
          <p:nvPr/>
        </p:nvSpPr>
        <p:spPr bwMode="auto">
          <a:xfrm>
            <a:off x="549275" y="22098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2" name="Text Box 6"/>
          <p:cNvSpPr txBox="1">
            <a:spLocks noChangeArrowheads="1"/>
          </p:cNvSpPr>
          <p:nvPr/>
        </p:nvSpPr>
        <p:spPr bwMode="auto">
          <a:xfrm>
            <a:off x="0" y="1946275"/>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p>
        </p:txBody>
      </p:sp>
      <p:sp>
        <p:nvSpPr>
          <p:cNvPr id="528391" name="Arc 7"/>
          <p:cNvSpPr>
            <a:spLocks/>
          </p:cNvSpPr>
          <p:nvPr/>
        </p:nvSpPr>
        <p:spPr bwMode="auto">
          <a:xfrm>
            <a:off x="549275" y="914400"/>
            <a:ext cx="6553200" cy="2514600"/>
          </a:xfrm>
          <a:custGeom>
            <a:avLst/>
            <a:gdLst>
              <a:gd name="T0" fmla="*/ 2147483647 w 32346"/>
              <a:gd name="T1" fmla="*/ 2147483647 h 21600"/>
              <a:gd name="T2" fmla="*/ 0 w 32346"/>
              <a:gd name="T3" fmla="*/ 2147483647 h 21600"/>
              <a:gd name="T4" fmla="*/ 2147483647 w 32346"/>
              <a:gd name="T5" fmla="*/ 0 h 21600"/>
              <a:gd name="T6" fmla="*/ 0 60000 65536"/>
              <a:gd name="T7" fmla="*/ 0 60000 65536"/>
              <a:gd name="T8" fmla="*/ 0 60000 65536"/>
              <a:gd name="T9" fmla="*/ 0 w 32346"/>
              <a:gd name="T10" fmla="*/ 0 h 21600"/>
              <a:gd name="T11" fmla="*/ 32346 w 32346"/>
              <a:gd name="T12" fmla="*/ 21600 h 21600"/>
            </a:gdLst>
            <a:ahLst/>
            <a:cxnLst>
              <a:cxn ang="T6">
                <a:pos x="T0" y="T1"/>
              </a:cxn>
              <a:cxn ang="T7">
                <a:pos x="T2" y="T3"/>
              </a:cxn>
              <a:cxn ang="T8">
                <a:pos x="T4" y="T5"/>
              </a:cxn>
            </a:cxnLst>
            <a:rect l="T9" t="T10" r="T11" b="T12"/>
            <a:pathLst>
              <a:path w="32346" h="21600" fill="none" extrusionOk="0">
                <a:moveTo>
                  <a:pt x="32345" y="9718"/>
                </a:moveTo>
                <a:cubicBezTo>
                  <a:pt x="28675" y="17004"/>
                  <a:pt x="21213" y="21599"/>
                  <a:pt x="13056" y="21600"/>
                </a:cubicBezTo>
                <a:cubicBezTo>
                  <a:pt x="8341" y="21600"/>
                  <a:pt x="3756" y="20057"/>
                  <a:pt x="0" y="17207"/>
                </a:cubicBezTo>
              </a:path>
              <a:path w="32346" h="21600" stroke="0" extrusionOk="0">
                <a:moveTo>
                  <a:pt x="32345" y="9718"/>
                </a:moveTo>
                <a:cubicBezTo>
                  <a:pt x="28675" y="17004"/>
                  <a:pt x="21213" y="21599"/>
                  <a:pt x="13056" y="21600"/>
                </a:cubicBezTo>
                <a:cubicBezTo>
                  <a:pt x="8341" y="21600"/>
                  <a:pt x="3756" y="20057"/>
                  <a:pt x="0" y="17207"/>
                </a:cubicBezTo>
                <a:lnTo>
                  <a:pt x="13056"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8392" name="Arc 8"/>
          <p:cNvSpPr>
            <a:spLocks/>
          </p:cNvSpPr>
          <p:nvPr/>
        </p:nvSpPr>
        <p:spPr bwMode="auto">
          <a:xfrm>
            <a:off x="1055688" y="762000"/>
            <a:ext cx="1411287" cy="2513013"/>
          </a:xfrm>
          <a:custGeom>
            <a:avLst/>
            <a:gdLst>
              <a:gd name="T0" fmla="*/ 2147483647 w 33348"/>
              <a:gd name="T1" fmla="*/ 2147483647 h 21600"/>
              <a:gd name="T2" fmla="*/ 0 w 33348"/>
              <a:gd name="T3" fmla="*/ 2147483647 h 21600"/>
              <a:gd name="T4" fmla="*/ 2147483647 w 33348"/>
              <a:gd name="T5" fmla="*/ 0 h 21600"/>
              <a:gd name="T6" fmla="*/ 0 60000 65536"/>
              <a:gd name="T7" fmla="*/ 0 60000 65536"/>
              <a:gd name="T8" fmla="*/ 0 60000 65536"/>
              <a:gd name="T9" fmla="*/ 0 w 33348"/>
              <a:gd name="T10" fmla="*/ 0 h 21600"/>
              <a:gd name="T11" fmla="*/ 33348 w 33348"/>
              <a:gd name="T12" fmla="*/ 21600 h 21600"/>
            </a:gdLst>
            <a:ahLst/>
            <a:cxnLst>
              <a:cxn ang="T6">
                <a:pos x="T0" y="T1"/>
              </a:cxn>
              <a:cxn ang="T7">
                <a:pos x="T2" y="T3"/>
              </a:cxn>
              <a:cxn ang="T8">
                <a:pos x="T4" y="T5"/>
              </a:cxn>
            </a:cxnLst>
            <a:rect l="T9" t="T10" r="T11" b="T12"/>
            <a:pathLst>
              <a:path w="33348" h="21600" fill="none" extrusionOk="0">
                <a:moveTo>
                  <a:pt x="33347" y="11326"/>
                </a:moveTo>
                <a:cubicBezTo>
                  <a:pt x="29415" y="17711"/>
                  <a:pt x="22454" y="21599"/>
                  <a:pt x="14956" y="21600"/>
                </a:cubicBezTo>
                <a:cubicBezTo>
                  <a:pt x="9381" y="21600"/>
                  <a:pt x="4022" y="19444"/>
                  <a:pt x="0" y="15584"/>
                </a:cubicBezTo>
              </a:path>
              <a:path w="33348" h="21600" stroke="0" extrusionOk="0">
                <a:moveTo>
                  <a:pt x="33347" y="11326"/>
                </a:moveTo>
                <a:cubicBezTo>
                  <a:pt x="29415" y="17711"/>
                  <a:pt x="22454" y="21599"/>
                  <a:pt x="14956" y="21600"/>
                </a:cubicBezTo>
                <a:cubicBezTo>
                  <a:pt x="9381" y="21600"/>
                  <a:pt x="4022" y="19444"/>
                  <a:pt x="0" y="15584"/>
                </a:cubicBezTo>
                <a:lnTo>
                  <a:pt x="14956"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8393" name="Arc 9"/>
          <p:cNvSpPr>
            <a:spLocks/>
          </p:cNvSpPr>
          <p:nvPr/>
        </p:nvSpPr>
        <p:spPr bwMode="auto">
          <a:xfrm>
            <a:off x="3216275" y="2514600"/>
            <a:ext cx="1651000" cy="852488"/>
          </a:xfrm>
          <a:custGeom>
            <a:avLst/>
            <a:gdLst>
              <a:gd name="T0" fmla="*/ 2147483647 w 38986"/>
              <a:gd name="T1" fmla="*/ 2147483647 h 21600"/>
              <a:gd name="T2" fmla="*/ 0 w 38986"/>
              <a:gd name="T3" fmla="*/ 2147483647 h 21600"/>
              <a:gd name="T4" fmla="*/ 2147483647 w 38986"/>
              <a:gd name="T5" fmla="*/ 0 h 21600"/>
              <a:gd name="T6" fmla="*/ 0 60000 65536"/>
              <a:gd name="T7" fmla="*/ 0 60000 65536"/>
              <a:gd name="T8" fmla="*/ 0 60000 65536"/>
              <a:gd name="T9" fmla="*/ 0 w 38986"/>
              <a:gd name="T10" fmla="*/ 0 h 21600"/>
              <a:gd name="T11" fmla="*/ 38986 w 38986"/>
              <a:gd name="T12" fmla="*/ 21600 h 21600"/>
            </a:gdLst>
            <a:ahLst/>
            <a:cxnLst>
              <a:cxn ang="T6">
                <a:pos x="T0" y="T1"/>
              </a:cxn>
              <a:cxn ang="T7">
                <a:pos x="T2" y="T3"/>
              </a:cxn>
              <a:cxn ang="T8">
                <a:pos x="T4" y="T5"/>
              </a:cxn>
            </a:cxnLst>
            <a:rect l="T9" t="T10" r="T11" b="T12"/>
            <a:pathLst>
              <a:path w="38986" h="21600" fill="none" extrusionOk="0">
                <a:moveTo>
                  <a:pt x="38985" y="3997"/>
                </a:moveTo>
                <a:cubicBezTo>
                  <a:pt x="37063" y="14206"/>
                  <a:pt x="28146" y="21599"/>
                  <a:pt x="17759" y="21600"/>
                </a:cubicBezTo>
                <a:cubicBezTo>
                  <a:pt x="10671" y="21600"/>
                  <a:pt x="4034" y="18122"/>
                  <a:pt x="0" y="12295"/>
                </a:cubicBezTo>
              </a:path>
              <a:path w="38986" h="21600" stroke="0" extrusionOk="0">
                <a:moveTo>
                  <a:pt x="38985" y="3997"/>
                </a:moveTo>
                <a:cubicBezTo>
                  <a:pt x="37063" y="14206"/>
                  <a:pt x="28146" y="21599"/>
                  <a:pt x="17759" y="21600"/>
                </a:cubicBezTo>
                <a:cubicBezTo>
                  <a:pt x="10671" y="21600"/>
                  <a:pt x="4034" y="18122"/>
                  <a:pt x="0" y="12295"/>
                </a:cubicBezTo>
                <a:lnTo>
                  <a:pt x="17759"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8394" name="Arc 10"/>
          <p:cNvSpPr>
            <a:spLocks/>
          </p:cNvSpPr>
          <p:nvPr/>
        </p:nvSpPr>
        <p:spPr bwMode="auto">
          <a:xfrm>
            <a:off x="549275" y="990600"/>
            <a:ext cx="3733800" cy="2854325"/>
          </a:xfrm>
          <a:custGeom>
            <a:avLst/>
            <a:gdLst>
              <a:gd name="T0" fmla="*/ 2147483647 w 36638"/>
              <a:gd name="T1" fmla="*/ 2147483647 h 21600"/>
              <a:gd name="T2" fmla="*/ 0 w 36638"/>
              <a:gd name="T3" fmla="*/ 2147483647 h 21600"/>
              <a:gd name="T4" fmla="*/ 2147483647 w 36638"/>
              <a:gd name="T5" fmla="*/ 0 h 21600"/>
              <a:gd name="T6" fmla="*/ 0 60000 65536"/>
              <a:gd name="T7" fmla="*/ 0 60000 65536"/>
              <a:gd name="T8" fmla="*/ 0 60000 65536"/>
              <a:gd name="T9" fmla="*/ 0 w 36638"/>
              <a:gd name="T10" fmla="*/ 0 h 21600"/>
              <a:gd name="T11" fmla="*/ 36638 w 36638"/>
              <a:gd name="T12" fmla="*/ 21600 h 21600"/>
            </a:gdLst>
            <a:ahLst/>
            <a:cxnLst>
              <a:cxn ang="T6">
                <a:pos x="T0" y="T1"/>
              </a:cxn>
              <a:cxn ang="T7">
                <a:pos x="T2" y="T3"/>
              </a:cxn>
              <a:cxn ang="T8">
                <a:pos x="T4" y="T5"/>
              </a:cxn>
            </a:cxnLst>
            <a:rect l="T9" t="T10" r="T11" b="T12"/>
            <a:pathLst>
              <a:path w="36638" h="21600" fill="none" extrusionOk="0">
                <a:moveTo>
                  <a:pt x="36638" y="4099"/>
                </a:moveTo>
                <a:cubicBezTo>
                  <a:pt x="34674" y="14259"/>
                  <a:pt x="25779" y="21599"/>
                  <a:pt x="15431" y="21600"/>
                </a:cubicBezTo>
                <a:cubicBezTo>
                  <a:pt x="9624" y="21600"/>
                  <a:pt x="4063" y="19262"/>
                  <a:pt x="0" y="15114"/>
                </a:cubicBezTo>
              </a:path>
              <a:path w="36638" h="21600" stroke="0" extrusionOk="0">
                <a:moveTo>
                  <a:pt x="36638" y="4099"/>
                </a:moveTo>
                <a:cubicBezTo>
                  <a:pt x="34674" y="14259"/>
                  <a:pt x="25779" y="21599"/>
                  <a:pt x="15431" y="21600"/>
                </a:cubicBezTo>
                <a:cubicBezTo>
                  <a:pt x="9624" y="21600"/>
                  <a:pt x="4063" y="19262"/>
                  <a:pt x="0" y="15114"/>
                </a:cubicBezTo>
                <a:lnTo>
                  <a:pt x="1543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7" name="Line 11"/>
          <p:cNvSpPr>
            <a:spLocks noChangeShapeType="1"/>
          </p:cNvSpPr>
          <p:nvPr/>
        </p:nvSpPr>
        <p:spPr bwMode="auto">
          <a:xfrm flipH="1">
            <a:off x="4122738" y="2209800"/>
            <a:ext cx="7937" cy="39449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8" name="Text Box 12"/>
          <p:cNvSpPr txBox="1">
            <a:spLocks noChangeArrowheads="1"/>
          </p:cNvSpPr>
          <p:nvPr/>
        </p:nvSpPr>
        <p:spPr bwMode="auto">
          <a:xfrm>
            <a:off x="3827463" y="6089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6</a:t>
            </a:r>
          </a:p>
        </p:txBody>
      </p:sp>
      <p:sp>
        <p:nvSpPr>
          <p:cNvPr id="36879" name="Text Box 13"/>
          <p:cNvSpPr txBox="1">
            <a:spLocks noChangeArrowheads="1"/>
          </p:cNvSpPr>
          <p:nvPr/>
        </p:nvSpPr>
        <p:spPr bwMode="auto">
          <a:xfrm>
            <a:off x="6805613" y="5918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p>
        </p:txBody>
      </p:sp>
      <p:sp>
        <p:nvSpPr>
          <p:cNvPr id="36880" name="Text Box 14"/>
          <p:cNvSpPr txBox="1">
            <a:spLocks noChangeArrowheads="1"/>
          </p:cNvSpPr>
          <p:nvPr/>
        </p:nvSpPr>
        <p:spPr bwMode="auto">
          <a:xfrm>
            <a:off x="685800" y="11430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$/unit</a:t>
            </a:r>
          </a:p>
        </p:txBody>
      </p:sp>
      <p:sp>
        <p:nvSpPr>
          <p:cNvPr id="36881" name="Text Box 15"/>
          <p:cNvSpPr txBox="1">
            <a:spLocks noChangeArrowheads="1"/>
          </p:cNvSpPr>
          <p:nvPr/>
        </p:nvSpPr>
        <p:spPr bwMode="auto">
          <a:xfrm>
            <a:off x="7091363" y="5972175"/>
            <a:ext cx="1322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600" b="1" i="1">
                <a:latin typeface="Calibri" pitchFamily="34" charset="0"/>
              </a:rPr>
              <a:t>(000 units/yr)</a:t>
            </a:r>
            <a:endParaRPr lang="en-GB" altLang="en-US" sz="1600" i="1">
              <a:latin typeface="Calibri" pitchFamily="34" charset="0"/>
            </a:endParaRPr>
          </a:p>
        </p:txBody>
      </p:sp>
      <p:sp>
        <p:nvSpPr>
          <p:cNvPr id="528400" name="Arc 16"/>
          <p:cNvSpPr>
            <a:spLocks/>
          </p:cNvSpPr>
          <p:nvPr/>
        </p:nvSpPr>
        <p:spPr bwMode="auto">
          <a:xfrm>
            <a:off x="2987675" y="1828800"/>
            <a:ext cx="1143000" cy="2514600"/>
          </a:xfrm>
          <a:custGeom>
            <a:avLst/>
            <a:gdLst>
              <a:gd name="T0" fmla="*/ 2147483647 w 21682"/>
              <a:gd name="T1" fmla="*/ 2147483647 h 21600"/>
              <a:gd name="T2" fmla="*/ 0 w 21682"/>
              <a:gd name="T3" fmla="*/ 2147483647 h 21600"/>
              <a:gd name="T4" fmla="*/ 2147483647 w 21682"/>
              <a:gd name="T5" fmla="*/ 0 h 21600"/>
              <a:gd name="T6" fmla="*/ 0 60000 65536"/>
              <a:gd name="T7" fmla="*/ 0 60000 65536"/>
              <a:gd name="T8" fmla="*/ 0 60000 65536"/>
              <a:gd name="T9" fmla="*/ 0 w 21682"/>
              <a:gd name="T10" fmla="*/ 0 h 21600"/>
              <a:gd name="T11" fmla="*/ 21682 w 21682"/>
              <a:gd name="T12" fmla="*/ 21600 h 21600"/>
            </a:gdLst>
            <a:ahLst/>
            <a:cxnLst>
              <a:cxn ang="T6">
                <a:pos x="T0" y="T1"/>
              </a:cxn>
              <a:cxn ang="T7">
                <a:pos x="T2" y="T3"/>
              </a:cxn>
              <a:cxn ang="T8">
                <a:pos x="T4" y="T5"/>
              </a:cxn>
            </a:cxnLst>
            <a:rect l="T9" t="T10" r="T11" b="T12"/>
            <a:pathLst>
              <a:path w="21682" h="21600" fill="none" extrusionOk="0">
                <a:moveTo>
                  <a:pt x="21682" y="677"/>
                </a:moveTo>
                <a:cubicBezTo>
                  <a:pt x="21316" y="12337"/>
                  <a:pt x="11758" y="21599"/>
                  <a:pt x="93" y="21600"/>
                </a:cubicBezTo>
                <a:cubicBezTo>
                  <a:pt x="62" y="21600"/>
                  <a:pt x="31" y="21599"/>
                  <a:pt x="0" y="21599"/>
                </a:cubicBezTo>
              </a:path>
              <a:path w="21682" h="21600" stroke="0" extrusionOk="0">
                <a:moveTo>
                  <a:pt x="21682" y="677"/>
                </a:moveTo>
                <a:cubicBezTo>
                  <a:pt x="21316" y="12337"/>
                  <a:pt x="11758" y="21599"/>
                  <a:pt x="93" y="21600"/>
                </a:cubicBezTo>
                <a:cubicBezTo>
                  <a:pt x="62" y="21600"/>
                  <a:pt x="31" y="21599"/>
                  <a:pt x="0" y="21599"/>
                </a:cubicBezTo>
                <a:lnTo>
                  <a:pt x="93"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8401" name="Arc 17"/>
          <p:cNvSpPr>
            <a:spLocks/>
          </p:cNvSpPr>
          <p:nvPr/>
        </p:nvSpPr>
        <p:spPr bwMode="auto">
          <a:xfrm>
            <a:off x="854075" y="1981200"/>
            <a:ext cx="912813" cy="2433638"/>
          </a:xfrm>
          <a:custGeom>
            <a:avLst/>
            <a:gdLst>
              <a:gd name="T0" fmla="*/ 2147483647 w 21549"/>
              <a:gd name="T1" fmla="*/ 2147483647 h 17793"/>
              <a:gd name="T2" fmla="*/ 2147483647 w 21549"/>
              <a:gd name="T3" fmla="*/ 2147483647 h 17793"/>
              <a:gd name="T4" fmla="*/ 0 w 21549"/>
              <a:gd name="T5" fmla="*/ 0 h 17793"/>
              <a:gd name="T6" fmla="*/ 0 60000 65536"/>
              <a:gd name="T7" fmla="*/ 0 60000 65536"/>
              <a:gd name="T8" fmla="*/ 0 60000 65536"/>
              <a:gd name="T9" fmla="*/ 0 w 21549"/>
              <a:gd name="T10" fmla="*/ 0 h 17793"/>
              <a:gd name="T11" fmla="*/ 21549 w 21549"/>
              <a:gd name="T12" fmla="*/ 17793 h 17793"/>
            </a:gdLst>
            <a:ahLst/>
            <a:cxnLst>
              <a:cxn ang="T6">
                <a:pos x="T0" y="T1"/>
              </a:cxn>
              <a:cxn ang="T7">
                <a:pos x="T2" y="T3"/>
              </a:cxn>
              <a:cxn ang="T8">
                <a:pos x="T4" y="T5"/>
              </a:cxn>
            </a:cxnLst>
            <a:rect l="T9" t="T10" r="T11" b="T12"/>
            <a:pathLst>
              <a:path w="21549" h="17793" fill="none" extrusionOk="0">
                <a:moveTo>
                  <a:pt x="21549" y="1483"/>
                </a:moveTo>
                <a:cubicBezTo>
                  <a:pt x="21096" y="8053"/>
                  <a:pt x="17671" y="14059"/>
                  <a:pt x="12246" y="17793"/>
                </a:cubicBezTo>
              </a:path>
              <a:path w="21549" h="17793" stroke="0" extrusionOk="0">
                <a:moveTo>
                  <a:pt x="21549" y="1483"/>
                </a:moveTo>
                <a:cubicBezTo>
                  <a:pt x="21096" y="8053"/>
                  <a:pt x="17671" y="14059"/>
                  <a:pt x="12246" y="17793"/>
                </a:cubicBezTo>
                <a:lnTo>
                  <a:pt x="0"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8402" name="Text Box 18"/>
          <p:cNvSpPr txBox="1">
            <a:spLocks noChangeArrowheads="1"/>
          </p:cNvSpPr>
          <p:nvPr/>
        </p:nvSpPr>
        <p:spPr bwMode="auto">
          <a:xfrm>
            <a:off x="1311275" y="1752600"/>
            <a:ext cx="96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a:t>
            </a:r>
            <a:r>
              <a:rPr lang="en-GB" altLang="en-US" sz="2400" b="1" baseline="-25000">
                <a:latin typeface="Calibri" pitchFamily="34" charset="0"/>
              </a:rPr>
              <a:t>0</a:t>
            </a:r>
            <a:endParaRPr lang="en-GB" altLang="en-US" sz="2400" b="1">
              <a:latin typeface="Calibri" pitchFamily="34" charset="0"/>
            </a:endParaRPr>
          </a:p>
        </p:txBody>
      </p:sp>
      <p:sp>
        <p:nvSpPr>
          <p:cNvPr id="528403" name="Text Box 19"/>
          <p:cNvSpPr txBox="1">
            <a:spLocks noChangeArrowheads="1"/>
          </p:cNvSpPr>
          <p:nvPr/>
        </p:nvSpPr>
        <p:spPr bwMode="auto">
          <a:xfrm>
            <a:off x="2378075" y="1828800"/>
            <a:ext cx="89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a:t>
            </a:r>
            <a:r>
              <a:rPr lang="en-GB" altLang="en-US" sz="2400" b="1" baseline="-25000">
                <a:latin typeface="Calibri" pitchFamily="34" charset="0"/>
              </a:rPr>
              <a:t>0</a:t>
            </a:r>
            <a:endParaRPr lang="en-GB" altLang="en-US" sz="2400" b="1">
              <a:latin typeface="Calibri" pitchFamily="34" charset="0"/>
            </a:endParaRPr>
          </a:p>
        </p:txBody>
      </p:sp>
      <p:sp>
        <p:nvSpPr>
          <p:cNvPr id="36886" name="Line 20"/>
          <p:cNvSpPr>
            <a:spLocks noChangeShapeType="1"/>
          </p:cNvSpPr>
          <p:nvPr/>
        </p:nvSpPr>
        <p:spPr bwMode="auto">
          <a:xfrm flipH="1">
            <a:off x="1757363" y="2209800"/>
            <a:ext cx="11112" cy="39449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7" name="Text Box 21"/>
          <p:cNvSpPr txBox="1">
            <a:spLocks noChangeArrowheads="1"/>
          </p:cNvSpPr>
          <p:nvPr/>
        </p:nvSpPr>
        <p:spPr bwMode="auto">
          <a:xfrm>
            <a:off x="1354138" y="6122988"/>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1.8</a:t>
            </a:r>
          </a:p>
        </p:txBody>
      </p:sp>
      <p:sp>
        <p:nvSpPr>
          <p:cNvPr id="36888" name="Line 22"/>
          <p:cNvSpPr>
            <a:spLocks noChangeShapeType="1"/>
          </p:cNvSpPr>
          <p:nvPr/>
        </p:nvSpPr>
        <p:spPr bwMode="auto">
          <a:xfrm flipH="1">
            <a:off x="549275" y="3276600"/>
            <a:ext cx="1219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8407" name="Text Box 23"/>
          <p:cNvSpPr txBox="1">
            <a:spLocks noChangeArrowheads="1"/>
          </p:cNvSpPr>
          <p:nvPr/>
        </p:nvSpPr>
        <p:spPr bwMode="auto">
          <a:xfrm>
            <a:off x="4816475" y="2438400"/>
            <a:ext cx="89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a:t>
            </a:r>
            <a:r>
              <a:rPr lang="en-GB" altLang="en-US" sz="2400" b="1" baseline="-25000">
                <a:latin typeface="Calibri" pitchFamily="34" charset="0"/>
              </a:rPr>
              <a:t>1</a:t>
            </a:r>
            <a:endParaRPr lang="en-GB" altLang="en-US" sz="2400" b="1">
              <a:latin typeface="Calibri" pitchFamily="34" charset="0"/>
            </a:endParaRPr>
          </a:p>
        </p:txBody>
      </p:sp>
      <p:sp>
        <p:nvSpPr>
          <p:cNvPr id="528408" name="Text Box 24"/>
          <p:cNvSpPr txBox="1">
            <a:spLocks noChangeArrowheads="1"/>
          </p:cNvSpPr>
          <p:nvPr/>
        </p:nvSpPr>
        <p:spPr bwMode="auto">
          <a:xfrm>
            <a:off x="2971800" y="4232275"/>
            <a:ext cx="96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a:t>
            </a:r>
            <a:r>
              <a:rPr lang="en-GB" altLang="en-US" sz="2400" b="1" baseline="-25000">
                <a:latin typeface="Calibri" pitchFamily="34" charset="0"/>
              </a:rPr>
              <a:t>1</a:t>
            </a:r>
            <a:endParaRPr lang="en-GB" altLang="en-US" sz="2400" b="1">
              <a:latin typeface="Calibri" pitchFamily="34" charset="0"/>
            </a:endParaRPr>
          </a:p>
        </p:txBody>
      </p:sp>
      <p:sp>
        <p:nvSpPr>
          <p:cNvPr id="528409" name="Text Box 25"/>
          <p:cNvSpPr txBox="1">
            <a:spLocks noChangeArrowheads="1"/>
          </p:cNvSpPr>
          <p:nvPr/>
        </p:nvSpPr>
        <p:spPr bwMode="auto">
          <a:xfrm>
            <a:off x="4191000" y="1108075"/>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p>
        </p:txBody>
      </p:sp>
      <p:sp>
        <p:nvSpPr>
          <p:cNvPr id="528410" name="Text Box 26"/>
          <p:cNvSpPr txBox="1">
            <a:spLocks noChangeArrowheads="1"/>
          </p:cNvSpPr>
          <p:nvPr/>
        </p:nvSpPr>
        <p:spPr bwMode="auto">
          <a:xfrm>
            <a:off x="6934200" y="16414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a:t>
            </a:r>
          </a:p>
        </p:txBody>
      </p:sp>
      <p:sp>
        <p:nvSpPr>
          <p:cNvPr id="528411" name="Text Box 27"/>
          <p:cNvSpPr txBox="1">
            <a:spLocks noChangeArrowheads="1"/>
          </p:cNvSpPr>
          <p:nvPr/>
        </p:nvSpPr>
        <p:spPr bwMode="auto">
          <a:xfrm>
            <a:off x="5486400" y="3429000"/>
            <a:ext cx="2971800" cy="82232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altLang="en-US" sz="2400" i="1">
                <a:latin typeface="Calibri" pitchFamily="34" charset="0"/>
              </a:rPr>
              <a:t>Example:</a:t>
            </a:r>
            <a:r>
              <a:rPr lang="en-US" altLang="en-US" sz="2400">
                <a:latin typeface="Calibri" pitchFamily="34" charset="0"/>
              </a:rPr>
              <a:t>  Incentive to Change Plant Size</a:t>
            </a:r>
            <a:endParaRPr lang="en-US" altLang="en-US" sz="2400" i="1">
              <a:latin typeface="Calibri" pitchFamily="34" charset="0"/>
            </a:endParaRPr>
          </a:p>
        </p:txBody>
      </p:sp>
      <p:sp>
        <p:nvSpPr>
          <p:cNvPr id="528412" name="AutoShape 28"/>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686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690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95" name="Picture 30"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6" name="Picture 31"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7" name="Picture 32"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6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690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8" name="Text Box 34"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6899" name="Picture 35"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420" name="AutoShape 3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Market Equilibrium</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528386" name="Text Box 2"/>
          <p:cNvSpPr txBox="1">
            <a:spLocks noChangeArrowheads="1"/>
          </p:cNvSpPr>
          <p:nvPr/>
        </p:nvSpPr>
        <p:spPr bwMode="auto">
          <a:xfrm>
            <a:off x="838200" y="5334000"/>
            <a:ext cx="7696200" cy="33655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eaLnBrk="0" fontAlgn="auto" hangingPunct="0">
              <a:spcBef>
                <a:spcPct val="50000"/>
              </a:spcBef>
              <a:spcAft>
                <a:spcPts val="0"/>
              </a:spcAft>
              <a:defRPr/>
            </a:pPr>
            <a:r>
              <a:rPr lang="en-US" sz="1600" i="1" dirty="0">
                <a:latin typeface="+mn-lt"/>
              </a:rPr>
              <a:t>For example, at P, this firm has an incentive to change plant size to level K</a:t>
            </a:r>
            <a:r>
              <a:rPr lang="en-US" sz="1600" i="1" baseline="-25000" dirty="0">
                <a:latin typeface="+mn-lt"/>
              </a:rPr>
              <a:t>1</a:t>
            </a:r>
            <a:r>
              <a:rPr lang="en-US" sz="1600" i="1" dirty="0">
                <a:latin typeface="+mn-lt"/>
              </a:rPr>
              <a:t> from K</a:t>
            </a:r>
            <a:r>
              <a:rPr lang="en-US" sz="1600" i="1" baseline="-25000" dirty="0">
                <a:latin typeface="+mn-lt"/>
              </a:rPr>
              <a:t>0</a:t>
            </a:r>
            <a:r>
              <a:rPr lang="en-US" sz="1600" i="1" dirty="0">
                <a:latin typeface="+mn-lt"/>
              </a:rPr>
              <a: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83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8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84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839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83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84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84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84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284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2840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2841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28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1" grpId="0" animBg="1"/>
      <p:bldP spid="528392" grpId="0" animBg="1"/>
      <p:bldP spid="528393" grpId="0" animBg="1"/>
      <p:bldP spid="528394" grpId="0" animBg="1"/>
      <p:bldP spid="528400" grpId="0" animBg="1"/>
      <p:bldP spid="528401" grpId="0" animBg="1"/>
      <p:bldP spid="528402" grpId="0" autoUpdateAnimBg="0"/>
      <p:bldP spid="528403" grpId="0" autoUpdateAnimBg="0"/>
      <p:bldP spid="528407" grpId="0" autoUpdateAnimBg="0"/>
      <p:bldP spid="528408" grpId="0" autoUpdateAnimBg="0"/>
      <p:bldP spid="528409" grpId="0" autoUpdateAnimBg="0"/>
      <p:bldP spid="52841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5971AF-1585-423F-B8D3-D233277B40E4}" type="slidenum">
              <a:rPr lang="en-US" altLang="en-US">
                <a:solidFill>
                  <a:srgbClr val="898989"/>
                </a:solidFill>
                <a:latin typeface="Calibri" pitchFamily="34" charset="0"/>
              </a:rPr>
              <a:pPr eaLnBrk="1" hangingPunct="1"/>
              <a:t>38</a:t>
            </a:fld>
            <a:endParaRPr lang="en-US" altLang="en-US">
              <a:solidFill>
                <a:srgbClr val="898989"/>
              </a:solidFill>
              <a:latin typeface="Calibri" pitchFamily="34" charset="0"/>
            </a:endParaRPr>
          </a:p>
        </p:txBody>
      </p:sp>
      <p:sp>
        <p:nvSpPr>
          <p:cNvPr id="527364"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789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790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7894"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790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7"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7898"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7372"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Firm’s Long Run Supply Curve</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14" name="Content Placeholder 2"/>
          <p:cNvSpPr txBox="1">
            <a:spLocks/>
          </p:cNvSpPr>
          <p:nvPr/>
        </p:nvSpPr>
        <p:spPr>
          <a:xfrm>
            <a:off x="6172200" y="2667000"/>
            <a:ext cx="2667000" cy="3306763"/>
          </a:xfrm>
          <a:prstGeom prst="rect">
            <a:avLst/>
          </a:prstGeom>
        </p:spPr>
        <p:txBody>
          <a:bodyPr/>
          <a:lstStyle/>
          <a:p>
            <a:pPr marL="342900" indent="-342900" eaLnBrk="0" hangingPunct="0">
              <a:spcBef>
                <a:spcPct val="20000"/>
              </a:spcBef>
              <a:buFont typeface="Arial" charset="0"/>
              <a:buChar char="•"/>
              <a:defRPr/>
            </a:pPr>
            <a:r>
              <a:rPr lang="en-US" sz="2400" dirty="0">
                <a:latin typeface="+mn-lt"/>
              </a:rPr>
              <a:t>For prices greater that $0.20 the long-run supply curve is the long-run MC curve.</a:t>
            </a:r>
          </a:p>
        </p:txBody>
      </p:sp>
      <p:sp>
        <p:nvSpPr>
          <p:cNvPr id="37901" name="Text Box 3"/>
          <p:cNvSpPr txBox="1">
            <a:spLocks noChangeArrowheads="1"/>
          </p:cNvSpPr>
          <p:nvPr/>
        </p:nvSpPr>
        <p:spPr bwMode="auto">
          <a:xfrm>
            <a:off x="304800" y="1143000"/>
            <a:ext cx="8686800" cy="12620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257300" indent="-3429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b="1">
                <a:solidFill>
                  <a:srgbClr val="000066"/>
                </a:solidFill>
                <a:latin typeface="Calibri" pitchFamily="34" charset="0"/>
              </a:rPr>
              <a:t>The firm’s long run supply curve:</a:t>
            </a:r>
            <a:endParaRPr lang="en-US" altLang="en-US" sz="2800" b="1">
              <a:latin typeface="Calibri" pitchFamily="34" charset="0"/>
            </a:endParaRPr>
          </a:p>
          <a:p>
            <a:pPr lvl="2" algn="just" eaLnBrk="1" hangingPunct="1"/>
            <a:r>
              <a:rPr lang="en-US" altLang="en-US" sz="2400">
                <a:latin typeface="Calibri" pitchFamily="34" charset="0"/>
              </a:rPr>
              <a:t>P = MC for P </a:t>
            </a:r>
            <a:r>
              <a:rPr lang="en-US" altLang="en-US" sz="2400" u="sng">
                <a:latin typeface="Calibri" pitchFamily="34" charset="0"/>
              </a:rPr>
              <a:t>&gt;</a:t>
            </a:r>
            <a:r>
              <a:rPr lang="en-US" altLang="en-US" sz="2400">
                <a:latin typeface="Calibri" pitchFamily="34" charset="0"/>
              </a:rPr>
              <a:t> (min(AC) = Ps)</a:t>
            </a:r>
          </a:p>
          <a:p>
            <a:pPr algn="just" eaLnBrk="1" hangingPunct="1"/>
            <a:r>
              <a:rPr lang="en-US" altLang="en-US" sz="2400">
                <a:latin typeface="Calibri" pitchFamily="34" charset="0"/>
              </a:rPr>
              <a:t>              0 (exit) for P &lt; (min(AC) = Ps)</a:t>
            </a:r>
          </a:p>
        </p:txBody>
      </p:sp>
      <p:pic>
        <p:nvPicPr>
          <p:cNvPr id="37902"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2667000"/>
            <a:ext cx="523875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2DF0CFA-1D5F-48DE-A18D-70CE839BA6C9}" type="slidenum">
              <a:rPr lang="en-US" altLang="en-US">
                <a:solidFill>
                  <a:srgbClr val="898989"/>
                </a:solidFill>
                <a:latin typeface="Calibri" pitchFamily="34" charset="0"/>
              </a:rPr>
              <a:pPr eaLnBrk="1" hangingPunct="1"/>
              <a:t>39</a:t>
            </a:fld>
            <a:endParaRPr lang="en-US" altLang="en-US">
              <a:solidFill>
                <a:srgbClr val="898989"/>
              </a:solidFill>
              <a:latin typeface="Calibri" pitchFamily="34" charset="0"/>
            </a:endParaRPr>
          </a:p>
        </p:txBody>
      </p:sp>
      <p:sp>
        <p:nvSpPr>
          <p:cNvPr id="38917" name="Text Box 3"/>
          <p:cNvSpPr txBox="1">
            <a:spLocks noChangeArrowheads="1"/>
          </p:cNvSpPr>
          <p:nvPr/>
        </p:nvSpPr>
        <p:spPr bwMode="auto">
          <a:xfrm>
            <a:off x="304800" y="1219200"/>
            <a:ext cx="8839200" cy="830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Calibri" pitchFamily="34" charset="0"/>
              </a:rPr>
              <a:t>A long run perfectly competitive equilibrium occurs at a market price, P*, a number of firms, n*, and an output per firm, q* that satisfies:</a:t>
            </a:r>
          </a:p>
        </p:txBody>
      </p:sp>
      <p:sp>
        <p:nvSpPr>
          <p:cNvPr id="529414" name="AutoShape 6"/>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891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893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19" name="Picture 8"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9"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0"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893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2" name="Text Box 12"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8923" name="Picture 13"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9422"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Long Run Market Equilibrium</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15" name="Text Box 2"/>
          <p:cNvSpPr txBox="1">
            <a:spLocks noChangeArrowheads="1"/>
          </p:cNvSpPr>
          <p:nvPr/>
        </p:nvSpPr>
        <p:spPr bwMode="auto">
          <a:xfrm>
            <a:off x="1905000" y="2209800"/>
            <a:ext cx="5867400" cy="409416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a:latin typeface="Calibri" pitchFamily="34" charset="0"/>
              </a:rPr>
              <a:t>Long run profit maximization with respect to output and plant size: </a:t>
            </a:r>
          </a:p>
          <a:p>
            <a:pPr eaLnBrk="1" hangingPunct="1"/>
            <a:endParaRPr lang="en-US" altLang="en-US" sz="2000">
              <a:latin typeface="Calibri" pitchFamily="34" charset="0"/>
            </a:endParaRPr>
          </a:p>
          <a:p>
            <a:pPr lvl="3" eaLnBrk="1" hangingPunct="1"/>
            <a:r>
              <a:rPr lang="en-US" altLang="en-US" sz="2000">
                <a:latin typeface="Calibri" pitchFamily="34" charset="0"/>
              </a:rPr>
              <a:t> P* = MC(q*)</a:t>
            </a:r>
          </a:p>
          <a:p>
            <a:pPr eaLnBrk="1" hangingPunct="1"/>
            <a:endParaRPr lang="en-US" altLang="en-US" sz="2000">
              <a:latin typeface="Calibri" pitchFamily="34" charset="0"/>
            </a:endParaRPr>
          </a:p>
          <a:p>
            <a:pPr eaLnBrk="1" hangingPunct="1"/>
            <a:r>
              <a:rPr lang="en-US" altLang="en-US" sz="2000">
                <a:latin typeface="Calibri" pitchFamily="34" charset="0"/>
              </a:rPr>
              <a:t>Zero economic profit</a:t>
            </a:r>
          </a:p>
          <a:p>
            <a:pPr eaLnBrk="1" hangingPunct="1"/>
            <a:endParaRPr lang="en-US" altLang="en-US" sz="2000">
              <a:latin typeface="Calibri" pitchFamily="34" charset="0"/>
            </a:endParaRPr>
          </a:p>
          <a:p>
            <a:pPr lvl="3" eaLnBrk="1" hangingPunct="1"/>
            <a:r>
              <a:rPr lang="en-US" altLang="en-US" sz="2000">
                <a:latin typeface="Calibri" pitchFamily="34" charset="0"/>
              </a:rPr>
              <a:t> P* = AC(q*)</a:t>
            </a:r>
          </a:p>
          <a:p>
            <a:pPr lvl="3" algn="just" eaLnBrk="1" hangingPunct="1">
              <a:buFontTx/>
              <a:buChar char="•"/>
            </a:pPr>
            <a:endParaRPr lang="en-US" altLang="en-US" sz="2000">
              <a:latin typeface="Calibri" pitchFamily="34" charset="0"/>
            </a:endParaRPr>
          </a:p>
          <a:p>
            <a:pPr algn="just" eaLnBrk="1" hangingPunct="1"/>
            <a:r>
              <a:rPr lang="en-US" altLang="en-US" sz="2000">
                <a:latin typeface="Calibri" pitchFamily="34" charset="0"/>
              </a:rPr>
              <a:t>Demand equals supply</a:t>
            </a:r>
          </a:p>
          <a:p>
            <a:endParaRPr lang="en-US" altLang="en-US" sz="2000">
              <a:latin typeface="Calibri" pitchFamily="34" charset="0"/>
            </a:endParaRPr>
          </a:p>
          <a:p>
            <a:pPr lvl="3"/>
            <a:r>
              <a:rPr lang="en-US" altLang="en-US" sz="2000">
                <a:latin typeface="Calibri" pitchFamily="34" charset="0"/>
              </a:rPr>
              <a:t>Q</a:t>
            </a:r>
            <a:r>
              <a:rPr lang="en-US" altLang="en-US" sz="2000" baseline="30000">
                <a:latin typeface="Calibri" pitchFamily="34" charset="0"/>
              </a:rPr>
              <a:t>d</a:t>
            </a:r>
            <a:r>
              <a:rPr lang="en-US" altLang="en-US" sz="2000">
                <a:latin typeface="Calibri" pitchFamily="34" charset="0"/>
              </a:rPr>
              <a:t>(P*) = n*q* …or…</a:t>
            </a:r>
          </a:p>
          <a:p>
            <a:pPr lvl="3"/>
            <a:r>
              <a:rPr lang="en-US" altLang="en-US" sz="2000">
                <a:latin typeface="Calibri" pitchFamily="34" charset="0"/>
              </a:rPr>
              <a:t>n* = Q</a:t>
            </a:r>
            <a:r>
              <a:rPr lang="en-US" altLang="en-US" sz="2000" baseline="30000">
                <a:latin typeface="Calibri" pitchFamily="34" charset="0"/>
              </a:rPr>
              <a:t>d</a:t>
            </a:r>
            <a:r>
              <a:rPr lang="en-US" altLang="en-US" sz="2000">
                <a:latin typeface="Calibri" pitchFamily="34" charset="0"/>
              </a:rPr>
              <a:t>(P*)/q*</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86D66B-CACD-4AF1-952D-3E0A2425FBC9}" type="slidenum">
              <a:rPr lang="en-US" altLang="en-US">
                <a:solidFill>
                  <a:srgbClr val="898989"/>
                </a:solidFill>
                <a:latin typeface="Calibri" pitchFamily="34" charset="0"/>
              </a:rPr>
              <a:pPr eaLnBrk="1" hangingPunct="1"/>
              <a:t>4</a:t>
            </a:fld>
            <a:endParaRPr lang="en-US" altLang="en-US">
              <a:solidFill>
                <a:srgbClr val="898989"/>
              </a:solidFill>
              <a:latin typeface="Calibri" pitchFamily="34" charset="0"/>
            </a:endParaRPr>
          </a:p>
        </p:txBody>
      </p:sp>
      <p:sp>
        <p:nvSpPr>
          <p:cNvPr id="1170437"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0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09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8"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09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082"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0447" name="Rectangle 15"/>
          <p:cNvSpPr>
            <a:spLocks noChangeArrowheads="1"/>
          </p:cNvSpPr>
          <p:nvPr/>
        </p:nvSpPr>
        <p:spPr bwMode="auto">
          <a:xfrm>
            <a:off x="1657350" y="1944688"/>
            <a:ext cx="5797550" cy="35083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800">
                <a:latin typeface="Calibri" pitchFamily="34" charset="0"/>
              </a:rPr>
              <a:t>A. Firms produce </a:t>
            </a:r>
            <a:r>
              <a:rPr lang="en-US" altLang="en-US" sz="2800" b="1">
                <a:latin typeface="Calibri" pitchFamily="34" charset="0"/>
              </a:rPr>
              <a:t>undifferentiated products </a:t>
            </a:r>
            <a:r>
              <a:rPr lang="en-US" altLang="en-US" sz="2800">
                <a:latin typeface="Calibri" pitchFamily="34" charset="0"/>
              </a:rPr>
              <a:t>in the sense that consumers </a:t>
            </a:r>
            <a:r>
              <a:rPr lang="en-US" altLang="en-US" sz="2800" u="sng">
                <a:latin typeface="Calibri" pitchFamily="34" charset="0"/>
              </a:rPr>
              <a:t>perceive</a:t>
            </a:r>
            <a:r>
              <a:rPr lang="en-US" altLang="en-US" sz="2800">
                <a:latin typeface="Calibri" pitchFamily="34" charset="0"/>
              </a:rPr>
              <a:t> them to be identical</a:t>
            </a:r>
          </a:p>
          <a:p>
            <a:pPr algn="just" eaLnBrk="1" hangingPunct="1"/>
            <a:endParaRPr lang="en-US" altLang="en-US" sz="2800">
              <a:latin typeface="Calibri" pitchFamily="34" charset="0"/>
            </a:endParaRPr>
          </a:p>
          <a:p>
            <a:pPr algn="just" eaLnBrk="1" hangingPunct="1"/>
            <a:endParaRPr lang="en-US" altLang="en-US" sz="2800">
              <a:latin typeface="Calibri" pitchFamily="34" charset="0"/>
            </a:endParaRPr>
          </a:p>
          <a:p>
            <a:pPr algn="just" eaLnBrk="1" hangingPunct="1"/>
            <a:r>
              <a:rPr lang="en-US" altLang="en-US" sz="2800">
                <a:latin typeface="Calibri" pitchFamily="34" charset="0"/>
              </a:rPr>
              <a:t>B. Consumers have </a:t>
            </a:r>
            <a:r>
              <a:rPr lang="en-US" altLang="en-US" sz="2800" b="1">
                <a:latin typeface="Calibri" pitchFamily="34" charset="0"/>
              </a:rPr>
              <a:t>perfect information</a:t>
            </a:r>
            <a:r>
              <a:rPr lang="en-US" altLang="en-US" sz="2800">
                <a:latin typeface="Calibri" pitchFamily="34" charset="0"/>
              </a:rPr>
              <a:t> about the prices all sellers in the market charge</a:t>
            </a:r>
          </a:p>
        </p:txBody>
      </p:sp>
      <p:sp>
        <p:nvSpPr>
          <p:cNvPr id="3084" name="Line 16"/>
          <p:cNvSpPr>
            <a:spLocks noChangeShapeType="1"/>
          </p:cNvSpPr>
          <p:nvPr/>
        </p:nvSpPr>
        <p:spPr bwMode="auto">
          <a:xfrm>
            <a:off x="1828800" y="3733800"/>
            <a:ext cx="5410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AutoShape 1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a:solidFill>
                  <a:srgbClr val="000066"/>
                </a:solidFill>
                <a:latin typeface="Calibri" pitchFamily="34" charset="0"/>
              </a:rPr>
              <a:t>Perfectly Competitive Markets - Conditions</a:t>
            </a:r>
            <a:endParaRPr lang="en-US" altLang="en-US" sz="36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3F47AA2-6AF7-4AAD-A4AB-3F40E5B1FD70}" type="slidenum">
              <a:rPr lang="en-US" altLang="en-US">
                <a:solidFill>
                  <a:srgbClr val="898989"/>
                </a:solidFill>
                <a:latin typeface="Calibri" pitchFamily="34" charset="0"/>
              </a:rPr>
              <a:pPr eaLnBrk="1" hangingPunct="1"/>
              <a:t>40</a:t>
            </a:fld>
            <a:endParaRPr lang="en-US" altLang="en-US">
              <a:solidFill>
                <a:srgbClr val="898989"/>
              </a:solidFill>
              <a:latin typeface="Calibri" pitchFamily="34" charset="0"/>
            </a:endParaRPr>
          </a:p>
        </p:txBody>
      </p:sp>
      <p:sp>
        <p:nvSpPr>
          <p:cNvPr id="39941" name="Line 4"/>
          <p:cNvSpPr>
            <a:spLocks noChangeShapeType="1"/>
          </p:cNvSpPr>
          <p:nvPr/>
        </p:nvSpPr>
        <p:spPr bwMode="auto">
          <a:xfrm>
            <a:off x="533400" y="5978525"/>
            <a:ext cx="3733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2" name="Line 5"/>
          <p:cNvSpPr>
            <a:spLocks noChangeShapeType="1"/>
          </p:cNvSpPr>
          <p:nvPr/>
        </p:nvSpPr>
        <p:spPr bwMode="auto">
          <a:xfrm flipV="1">
            <a:off x="533400" y="1787525"/>
            <a:ext cx="0" cy="419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3" name="Line 6"/>
          <p:cNvSpPr>
            <a:spLocks noChangeShapeType="1"/>
          </p:cNvSpPr>
          <p:nvPr/>
        </p:nvSpPr>
        <p:spPr bwMode="auto">
          <a:xfrm>
            <a:off x="5334000" y="5978525"/>
            <a:ext cx="3657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4" name="Line 7"/>
          <p:cNvSpPr>
            <a:spLocks noChangeShapeType="1"/>
          </p:cNvSpPr>
          <p:nvPr/>
        </p:nvSpPr>
        <p:spPr bwMode="auto">
          <a:xfrm flipV="1">
            <a:off x="5334000" y="1787525"/>
            <a:ext cx="0" cy="419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5" name="Line 8"/>
          <p:cNvSpPr>
            <a:spLocks noChangeShapeType="1"/>
          </p:cNvSpPr>
          <p:nvPr/>
        </p:nvSpPr>
        <p:spPr bwMode="auto">
          <a:xfrm>
            <a:off x="5334000" y="3082925"/>
            <a:ext cx="3048000" cy="2895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6" name="Line 9"/>
          <p:cNvSpPr>
            <a:spLocks noChangeShapeType="1"/>
          </p:cNvSpPr>
          <p:nvPr/>
        </p:nvSpPr>
        <p:spPr bwMode="auto">
          <a:xfrm flipH="1">
            <a:off x="533400" y="4225925"/>
            <a:ext cx="6019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1466" name="Arc 10"/>
          <p:cNvSpPr>
            <a:spLocks/>
          </p:cNvSpPr>
          <p:nvPr/>
        </p:nvSpPr>
        <p:spPr bwMode="auto">
          <a:xfrm>
            <a:off x="1219200" y="3311525"/>
            <a:ext cx="1811338" cy="941388"/>
          </a:xfrm>
          <a:custGeom>
            <a:avLst/>
            <a:gdLst>
              <a:gd name="T0" fmla="*/ 2147483647 w 42804"/>
              <a:gd name="T1" fmla="*/ 0 h 22238"/>
              <a:gd name="T2" fmla="*/ 0 w 42804"/>
              <a:gd name="T3" fmla="*/ 2147483647 h 22238"/>
              <a:gd name="T4" fmla="*/ 2147483647 w 42804"/>
              <a:gd name="T5" fmla="*/ 2147483647 h 22238"/>
              <a:gd name="T6" fmla="*/ 0 60000 65536"/>
              <a:gd name="T7" fmla="*/ 0 60000 65536"/>
              <a:gd name="T8" fmla="*/ 0 60000 65536"/>
              <a:gd name="T9" fmla="*/ 0 w 42804"/>
              <a:gd name="T10" fmla="*/ 0 h 22238"/>
              <a:gd name="T11" fmla="*/ 42804 w 42804"/>
              <a:gd name="T12" fmla="*/ 22238 h 22238"/>
            </a:gdLst>
            <a:ahLst/>
            <a:cxnLst>
              <a:cxn ang="T6">
                <a:pos x="T0" y="T1"/>
              </a:cxn>
              <a:cxn ang="T7">
                <a:pos x="T2" y="T3"/>
              </a:cxn>
              <a:cxn ang="T8">
                <a:pos x="T4" y="T5"/>
              </a:cxn>
            </a:cxnLst>
            <a:rect l="T9" t="T10" r="T11" b="T12"/>
            <a:pathLst>
              <a:path w="42804" h="22238" fill="none" extrusionOk="0">
                <a:moveTo>
                  <a:pt x="42794" y="0"/>
                </a:moveTo>
                <a:cubicBezTo>
                  <a:pt x="42800" y="212"/>
                  <a:pt x="42804" y="425"/>
                  <a:pt x="42804" y="638"/>
                </a:cubicBezTo>
                <a:cubicBezTo>
                  <a:pt x="42804" y="12567"/>
                  <a:pt x="33133" y="22238"/>
                  <a:pt x="21204" y="22238"/>
                </a:cubicBezTo>
                <a:cubicBezTo>
                  <a:pt x="10862" y="22238"/>
                  <a:pt x="1972" y="14908"/>
                  <a:pt x="0" y="4756"/>
                </a:cubicBezTo>
              </a:path>
              <a:path w="42804" h="22238" stroke="0" extrusionOk="0">
                <a:moveTo>
                  <a:pt x="42794" y="0"/>
                </a:moveTo>
                <a:cubicBezTo>
                  <a:pt x="42800" y="212"/>
                  <a:pt x="42804" y="425"/>
                  <a:pt x="42804" y="638"/>
                </a:cubicBezTo>
                <a:cubicBezTo>
                  <a:pt x="42804" y="12567"/>
                  <a:pt x="33133" y="22238"/>
                  <a:pt x="21204" y="22238"/>
                </a:cubicBezTo>
                <a:cubicBezTo>
                  <a:pt x="10862" y="22238"/>
                  <a:pt x="1972" y="14908"/>
                  <a:pt x="0" y="4756"/>
                </a:cubicBezTo>
                <a:lnTo>
                  <a:pt x="21204" y="638"/>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1467" name="Arc 11"/>
          <p:cNvSpPr>
            <a:spLocks/>
          </p:cNvSpPr>
          <p:nvPr/>
        </p:nvSpPr>
        <p:spPr bwMode="auto">
          <a:xfrm>
            <a:off x="1066800" y="3006725"/>
            <a:ext cx="1374775" cy="1638300"/>
          </a:xfrm>
          <a:custGeom>
            <a:avLst/>
            <a:gdLst>
              <a:gd name="T0" fmla="*/ 2147483647 w 32470"/>
              <a:gd name="T1" fmla="*/ 2147483647 h 21600"/>
              <a:gd name="T2" fmla="*/ 0 w 32470"/>
              <a:gd name="T3" fmla="*/ 2147483647 h 21600"/>
              <a:gd name="T4" fmla="*/ 2147483647 w 32470"/>
              <a:gd name="T5" fmla="*/ 0 h 21600"/>
              <a:gd name="T6" fmla="*/ 0 60000 65536"/>
              <a:gd name="T7" fmla="*/ 0 60000 65536"/>
              <a:gd name="T8" fmla="*/ 0 60000 65536"/>
              <a:gd name="T9" fmla="*/ 0 w 32470"/>
              <a:gd name="T10" fmla="*/ 0 h 21600"/>
              <a:gd name="T11" fmla="*/ 32470 w 32470"/>
              <a:gd name="T12" fmla="*/ 21600 h 21600"/>
            </a:gdLst>
            <a:ahLst/>
            <a:cxnLst>
              <a:cxn ang="T6">
                <a:pos x="T0" y="T1"/>
              </a:cxn>
              <a:cxn ang="T7">
                <a:pos x="T2" y="T3"/>
              </a:cxn>
              <a:cxn ang="T8">
                <a:pos x="T4" y="T5"/>
              </a:cxn>
            </a:cxnLst>
            <a:rect l="T9" t="T10" r="T11" b="T12"/>
            <a:pathLst>
              <a:path w="32470" h="21600" fill="none" extrusionOk="0">
                <a:moveTo>
                  <a:pt x="32469" y="3455"/>
                </a:moveTo>
                <a:cubicBezTo>
                  <a:pt x="30774" y="13914"/>
                  <a:pt x="21743" y="21599"/>
                  <a:pt x="11148" y="21600"/>
                </a:cubicBezTo>
                <a:cubicBezTo>
                  <a:pt x="7219" y="21600"/>
                  <a:pt x="3365" y="20528"/>
                  <a:pt x="0" y="18500"/>
                </a:cubicBezTo>
              </a:path>
              <a:path w="32470" h="21600" stroke="0" extrusionOk="0">
                <a:moveTo>
                  <a:pt x="32469" y="3455"/>
                </a:moveTo>
                <a:cubicBezTo>
                  <a:pt x="30774" y="13914"/>
                  <a:pt x="21743" y="21599"/>
                  <a:pt x="11148" y="21600"/>
                </a:cubicBezTo>
                <a:cubicBezTo>
                  <a:pt x="7219" y="21600"/>
                  <a:pt x="3365" y="20528"/>
                  <a:pt x="0" y="18500"/>
                </a:cubicBezTo>
                <a:lnTo>
                  <a:pt x="1114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1468" name="Arc 12"/>
          <p:cNvSpPr>
            <a:spLocks/>
          </p:cNvSpPr>
          <p:nvPr/>
        </p:nvSpPr>
        <p:spPr bwMode="auto">
          <a:xfrm>
            <a:off x="1495425" y="3268663"/>
            <a:ext cx="1393825" cy="958850"/>
          </a:xfrm>
          <a:custGeom>
            <a:avLst/>
            <a:gdLst>
              <a:gd name="T0" fmla="*/ 2147483647 w 41664"/>
              <a:gd name="T1" fmla="*/ 2147483647 h 21600"/>
              <a:gd name="T2" fmla="*/ 0 w 41664"/>
              <a:gd name="T3" fmla="*/ 2147483647 h 21600"/>
              <a:gd name="T4" fmla="*/ 2147483647 w 41664"/>
              <a:gd name="T5" fmla="*/ 0 h 21600"/>
              <a:gd name="T6" fmla="*/ 0 60000 65536"/>
              <a:gd name="T7" fmla="*/ 0 60000 65536"/>
              <a:gd name="T8" fmla="*/ 0 60000 65536"/>
              <a:gd name="T9" fmla="*/ 0 w 41664"/>
              <a:gd name="T10" fmla="*/ 0 h 21600"/>
              <a:gd name="T11" fmla="*/ 41664 w 41664"/>
              <a:gd name="T12" fmla="*/ 21600 h 21600"/>
            </a:gdLst>
            <a:ahLst/>
            <a:cxnLst>
              <a:cxn ang="T6">
                <a:pos x="T0" y="T1"/>
              </a:cxn>
              <a:cxn ang="T7">
                <a:pos x="T2" y="T3"/>
              </a:cxn>
              <a:cxn ang="T8">
                <a:pos x="T4" y="T5"/>
              </a:cxn>
            </a:cxnLst>
            <a:rect l="T9" t="T10" r="T11" b="T12"/>
            <a:pathLst>
              <a:path w="41664" h="21600" fill="none" extrusionOk="0">
                <a:moveTo>
                  <a:pt x="41664" y="2123"/>
                </a:moveTo>
                <a:cubicBezTo>
                  <a:pt x="40572" y="13176"/>
                  <a:pt x="31276" y="21599"/>
                  <a:pt x="20169" y="21600"/>
                </a:cubicBezTo>
                <a:cubicBezTo>
                  <a:pt x="11222" y="21600"/>
                  <a:pt x="3202" y="16085"/>
                  <a:pt x="0" y="7731"/>
                </a:cubicBezTo>
              </a:path>
              <a:path w="41664" h="21600" stroke="0" extrusionOk="0">
                <a:moveTo>
                  <a:pt x="41664" y="2123"/>
                </a:moveTo>
                <a:cubicBezTo>
                  <a:pt x="40572" y="13176"/>
                  <a:pt x="31276" y="21599"/>
                  <a:pt x="20169" y="21600"/>
                </a:cubicBezTo>
                <a:cubicBezTo>
                  <a:pt x="11222" y="21600"/>
                  <a:pt x="3202" y="16085"/>
                  <a:pt x="0" y="7731"/>
                </a:cubicBezTo>
                <a:lnTo>
                  <a:pt x="20169"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1469" name="Arc 13"/>
          <p:cNvSpPr>
            <a:spLocks/>
          </p:cNvSpPr>
          <p:nvPr/>
        </p:nvSpPr>
        <p:spPr bwMode="auto">
          <a:xfrm>
            <a:off x="1547813" y="3455988"/>
            <a:ext cx="690562" cy="1409700"/>
          </a:xfrm>
          <a:custGeom>
            <a:avLst/>
            <a:gdLst>
              <a:gd name="T0" fmla="*/ 2147483647 w 23355"/>
              <a:gd name="T1" fmla="*/ 2147483647 h 21600"/>
              <a:gd name="T2" fmla="*/ 0 w 23355"/>
              <a:gd name="T3" fmla="*/ 2147483647 h 21600"/>
              <a:gd name="T4" fmla="*/ 2147483647 w 23355"/>
              <a:gd name="T5" fmla="*/ 0 h 21600"/>
              <a:gd name="T6" fmla="*/ 0 60000 65536"/>
              <a:gd name="T7" fmla="*/ 0 60000 65536"/>
              <a:gd name="T8" fmla="*/ 0 60000 65536"/>
              <a:gd name="T9" fmla="*/ 0 w 23355"/>
              <a:gd name="T10" fmla="*/ 0 h 21600"/>
              <a:gd name="T11" fmla="*/ 23355 w 23355"/>
              <a:gd name="T12" fmla="*/ 21600 h 21600"/>
            </a:gdLst>
            <a:ahLst/>
            <a:cxnLst>
              <a:cxn ang="T6">
                <a:pos x="T0" y="T1"/>
              </a:cxn>
              <a:cxn ang="T7">
                <a:pos x="T2" y="T3"/>
              </a:cxn>
              <a:cxn ang="T8">
                <a:pos x="T4" y="T5"/>
              </a:cxn>
            </a:cxnLst>
            <a:rect l="T9" t="T10" r="T11" b="T12"/>
            <a:pathLst>
              <a:path w="23355" h="21600" fill="none" extrusionOk="0">
                <a:moveTo>
                  <a:pt x="23355" y="2733"/>
                </a:moveTo>
                <a:cubicBezTo>
                  <a:pt x="21979" y="13518"/>
                  <a:pt x="12801" y="21599"/>
                  <a:pt x="1929" y="21600"/>
                </a:cubicBezTo>
                <a:cubicBezTo>
                  <a:pt x="1285" y="21600"/>
                  <a:pt x="641" y="21571"/>
                  <a:pt x="0" y="21513"/>
                </a:cubicBezTo>
              </a:path>
              <a:path w="23355" h="21600" stroke="0" extrusionOk="0">
                <a:moveTo>
                  <a:pt x="23355" y="2733"/>
                </a:moveTo>
                <a:cubicBezTo>
                  <a:pt x="21979" y="13518"/>
                  <a:pt x="12801" y="21599"/>
                  <a:pt x="1929" y="21600"/>
                </a:cubicBezTo>
                <a:cubicBezTo>
                  <a:pt x="1285" y="21600"/>
                  <a:pt x="641" y="21571"/>
                  <a:pt x="0" y="21513"/>
                </a:cubicBezTo>
                <a:lnTo>
                  <a:pt x="1929"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1470" name="Text Box 14"/>
          <p:cNvSpPr txBox="1">
            <a:spLocks noChangeArrowheads="1"/>
          </p:cNvSpPr>
          <p:nvPr/>
        </p:nvSpPr>
        <p:spPr bwMode="auto">
          <a:xfrm>
            <a:off x="3032125" y="32004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a:t>
            </a:r>
          </a:p>
        </p:txBody>
      </p:sp>
      <p:sp>
        <p:nvSpPr>
          <p:cNvPr id="531471" name="Text Box 15"/>
          <p:cNvSpPr txBox="1">
            <a:spLocks noChangeArrowheads="1"/>
          </p:cNvSpPr>
          <p:nvPr/>
        </p:nvSpPr>
        <p:spPr bwMode="auto">
          <a:xfrm>
            <a:off x="2270125" y="2895600"/>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p>
        </p:txBody>
      </p:sp>
      <p:sp>
        <p:nvSpPr>
          <p:cNvPr id="531472" name="Text Box 16"/>
          <p:cNvSpPr txBox="1">
            <a:spLocks noChangeArrowheads="1"/>
          </p:cNvSpPr>
          <p:nvPr/>
        </p:nvSpPr>
        <p:spPr bwMode="auto">
          <a:xfrm>
            <a:off x="1431925" y="3200400"/>
            <a:ext cx="79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a:t>
            </a:r>
          </a:p>
        </p:txBody>
      </p:sp>
      <p:sp>
        <p:nvSpPr>
          <p:cNvPr id="531473" name="Text Box 17"/>
          <p:cNvSpPr txBox="1">
            <a:spLocks noChangeArrowheads="1"/>
          </p:cNvSpPr>
          <p:nvPr/>
        </p:nvSpPr>
        <p:spPr bwMode="auto">
          <a:xfrm>
            <a:off x="1812925" y="4648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a:t>
            </a:r>
          </a:p>
        </p:txBody>
      </p:sp>
      <p:sp>
        <p:nvSpPr>
          <p:cNvPr id="39955" name="Text Box 18"/>
          <p:cNvSpPr txBox="1">
            <a:spLocks noChangeArrowheads="1"/>
          </p:cNvSpPr>
          <p:nvPr/>
        </p:nvSpPr>
        <p:spPr bwMode="auto">
          <a:xfrm>
            <a:off x="60325" y="3886200"/>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p>
        </p:txBody>
      </p:sp>
      <p:sp>
        <p:nvSpPr>
          <p:cNvPr id="531475" name="Line 19"/>
          <p:cNvSpPr>
            <a:spLocks noChangeShapeType="1"/>
          </p:cNvSpPr>
          <p:nvPr/>
        </p:nvSpPr>
        <p:spPr bwMode="auto">
          <a:xfrm>
            <a:off x="2133600" y="4225925"/>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7" name="Text Box 20"/>
          <p:cNvSpPr txBox="1">
            <a:spLocks noChangeArrowheads="1"/>
          </p:cNvSpPr>
          <p:nvPr/>
        </p:nvSpPr>
        <p:spPr bwMode="auto">
          <a:xfrm>
            <a:off x="1828800" y="5902325"/>
            <a:ext cx="151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q*=50,000</a:t>
            </a:r>
          </a:p>
        </p:txBody>
      </p:sp>
      <p:sp>
        <p:nvSpPr>
          <p:cNvPr id="39958" name="Text Box 21"/>
          <p:cNvSpPr txBox="1">
            <a:spLocks noChangeArrowheads="1"/>
          </p:cNvSpPr>
          <p:nvPr/>
        </p:nvSpPr>
        <p:spPr bwMode="auto">
          <a:xfrm>
            <a:off x="4268788" y="57721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p>
        </p:txBody>
      </p:sp>
      <p:sp>
        <p:nvSpPr>
          <p:cNvPr id="39959" name="Text Box 22"/>
          <p:cNvSpPr txBox="1">
            <a:spLocks noChangeArrowheads="1"/>
          </p:cNvSpPr>
          <p:nvPr/>
        </p:nvSpPr>
        <p:spPr bwMode="auto">
          <a:xfrm>
            <a:off x="8594725" y="60198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p>
        </p:txBody>
      </p:sp>
      <p:sp>
        <p:nvSpPr>
          <p:cNvPr id="39960" name="Text Box 23"/>
          <p:cNvSpPr txBox="1">
            <a:spLocks noChangeArrowheads="1"/>
          </p:cNvSpPr>
          <p:nvPr/>
        </p:nvSpPr>
        <p:spPr bwMode="auto">
          <a:xfrm>
            <a:off x="5013325" y="1295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$/unit</a:t>
            </a:r>
          </a:p>
        </p:txBody>
      </p:sp>
      <p:sp>
        <p:nvSpPr>
          <p:cNvPr id="39961" name="Text Box 24"/>
          <p:cNvSpPr txBox="1">
            <a:spLocks noChangeArrowheads="1"/>
          </p:cNvSpPr>
          <p:nvPr/>
        </p:nvSpPr>
        <p:spPr bwMode="auto">
          <a:xfrm>
            <a:off x="212725" y="1295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$/unit</a:t>
            </a:r>
          </a:p>
        </p:txBody>
      </p:sp>
      <p:sp>
        <p:nvSpPr>
          <p:cNvPr id="39962" name="Text Box 25"/>
          <p:cNvSpPr txBox="1">
            <a:spLocks noChangeArrowheads="1"/>
          </p:cNvSpPr>
          <p:nvPr/>
        </p:nvSpPr>
        <p:spPr bwMode="auto">
          <a:xfrm>
            <a:off x="5622925" y="2895600"/>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Market demand</a:t>
            </a:r>
          </a:p>
        </p:txBody>
      </p:sp>
      <p:sp>
        <p:nvSpPr>
          <p:cNvPr id="531482" name="Line 26"/>
          <p:cNvSpPr>
            <a:spLocks noChangeShapeType="1"/>
          </p:cNvSpPr>
          <p:nvPr/>
        </p:nvSpPr>
        <p:spPr bwMode="auto">
          <a:xfrm>
            <a:off x="6477000" y="4225925"/>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64" name="Text Box 27"/>
          <p:cNvSpPr txBox="1">
            <a:spLocks noChangeArrowheads="1"/>
          </p:cNvSpPr>
          <p:nvPr/>
        </p:nvSpPr>
        <p:spPr bwMode="auto">
          <a:xfrm>
            <a:off x="6248400" y="5902325"/>
            <a:ext cx="1414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Q*=10M.</a:t>
            </a:r>
          </a:p>
        </p:txBody>
      </p:sp>
      <p:sp>
        <p:nvSpPr>
          <p:cNvPr id="39965" name="Text Box 28"/>
          <p:cNvSpPr txBox="1">
            <a:spLocks noChangeArrowheads="1"/>
          </p:cNvSpPr>
          <p:nvPr/>
        </p:nvSpPr>
        <p:spPr bwMode="auto">
          <a:xfrm>
            <a:off x="5418138" y="2336800"/>
            <a:ext cx="2898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i="1">
                <a:latin typeface="Calibri" pitchFamily="34" charset="0"/>
              </a:rPr>
              <a:t>n* = 10,000,000/50,000=200</a:t>
            </a:r>
          </a:p>
        </p:txBody>
      </p:sp>
      <p:sp>
        <p:nvSpPr>
          <p:cNvPr id="531485" name="AutoShape 29"/>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3993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3998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67" name="Picture 31"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8" name="Picture 32"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69" name="Picture 33"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3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3998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0" name="Text Box 35"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39971" name="Picture 36"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1493" name="AutoShape 37"/>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Long Run Perfectly Competitive</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39973" name="WordArt 38"/>
          <p:cNvSpPr>
            <a:spLocks noChangeArrowheads="1" noChangeShapeType="1" noTextEdit="1"/>
          </p:cNvSpPr>
          <p:nvPr/>
        </p:nvSpPr>
        <p:spPr bwMode="auto">
          <a:xfrm>
            <a:off x="1503363" y="1524000"/>
            <a:ext cx="23336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Typical Firm</a:t>
            </a:r>
          </a:p>
        </p:txBody>
      </p:sp>
      <p:sp>
        <p:nvSpPr>
          <p:cNvPr id="39974" name="WordArt 39"/>
          <p:cNvSpPr>
            <a:spLocks noChangeArrowheads="1" noChangeShapeType="1" noTextEdit="1"/>
          </p:cNvSpPr>
          <p:nvPr/>
        </p:nvSpPr>
        <p:spPr bwMode="auto">
          <a:xfrm>
            <a:off x="6724650" y="1468438"/>
            <a:ext cx="1566863" cy="3460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Market</a:t>
            </a:r>
          </a:p>
        </p:txBody>
      </p:sp>
      <p:sp>
        <p:nvSpPr>
          <p:cNvPr id="39975" name="Line 40"/>
          <p:cNvSpPr>
            <a:spLocks noChangeShapeType="1"/>
          </p:cNvSpPr>
          <p:nvPr/>
        </p:nvSpPr>
        <p:spPr bwMode="auto">
          <a:xfrm>
            <a:off x="1616075" y="2130425"/>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6" name="Line 41"/>
          <p:cNvSpPr>
            <a:spLocks noChangeShapeType="1"/>
          </p:cNvSpPr>
          <p:nvPr/>
        </p:nvSpPr>
        <p:spPr bwMode="auto">
          <a:xfrm>
            <a:off x="6934200" y="19431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14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14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14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14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14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147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3147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3147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314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31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6" grpId="0" animBg="1"/>
      <p:bldP spid="531467" grpId="0" animBg="1"/>
      <p:bldP spid="531468" grpId="0" animBg="1"/>
      <p:bldP spid="531469" grpId="0" animBg="1"/>
      <p:bldP spid="531470" grpId="0" autoUpdateAnimBg="0"/>
      <p:bldP spid="531471" grpId="0" autoUpdateAnimBg="0"/>
      <p:bldP spid="531472" grpId="0" autoUpdateAnimBg="0"/>
      <p:bldP spid="531473" grpId="0" autoUpdateAnimBg="0"/>
      <p:bldP spid="531475" grpId="0" animBg="1"/>
      <p:bldP spid="53148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182126-C1BF-4492-B8A7-1852FA2935FD}" type="slidenum">
              <a:rPr lang="en-US" altLang="en-US">
                <a:solidFill>
                  <a:srgbClr val="898989"/>
                </a:solidFill>
                <a:latin typeface="Calibri" pitchFamily="34" charset="0"/>
              </a:rPr>
              <a:pPr eaLnBrk="1" hangingPunct="1"/>
              <a:t>41</a:t>
            </a:fld>
            <a:endParaRPr lang="en-US" altLang="en-US">
              <a:solidFill>
                <a:srgbClr val="898989"/>
              </a:solidFill>
              <a:latin typeface="Calibri" pitchFamily="34" charset="0"/>
            </a:endParaRPr>
          </a:p>
        </p:txBody>
      </p:sp>
      <p:sp>
        <p:nvSpPr>
          <p:cNvPr id="53248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096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0978"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966"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0979"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0970"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491"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Calculating Long Run Equilibrium</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532492" name="Rectangle 12"/>
          <p:cNvSpPr>
            <a:spLocks noChangeArrowheads="1"/>
          </p:cNvSpPr>
          <p:nvPr/>
        </p:nvSpPr>
        <p:spPr bwMode="auto">
          <a:xfrm>
            <a:off x="1905000" y="1295400"/>
            <a:ext cx="5264150" cy="4894263"/>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latin typeface="Calibri" pitchFamily="34" charset="0"/>
              </a:rPr>
              <a:t>TC(q) = 40q - q</a:t>
            </a:r>
            <a:r>
              <a:rPr lang="en-US" altLang="en-US" sz="2400" baseline="30000">
                <a:latin typeface="Calibri" pitchFamily="34" charset="0"/>
              </a:rPr>
              <a:t>2</a:t>
            </a:r>
            <a:r>
              <a:rPr lang="en-US" altLang="en-US" sz="2400">
                <a:latin typeface="Calibri" pitchFamily="34" charset="0"/>
              </a:rPr>
              <a:t> + .01q</a:t>
            </a:r>
            <a:r>
              <a:rPr lang="en-US" altLang="en-US" sz="2400" baseline="30000">
                <a:latin typeface="Calibri" pitchFamily="34" charset="0"/>
              </a:rPr>
              <a:t>3</a:t>
            </a:r>
          </a:p>
          <a:p>
            <a:pPr eaLnBrk="1" hangingPunct="1"/>
            <a:r>
              <a:rPr lang="en-US" altLang="en-US" sz="2400">
                <a:latin typeface="Calibri" pitchFamily="34" charset="0"/>
              </a:rPr>
              <a:t>AC(q) = 40 – q + .01q</a:t>
            </a:r>
            <a:r>
              <a:rPr lang="en-US" altLang="en-US" sz="2400" baseline="30000">
                <a:latin typeface="Calibri" pitchFamily="34" charset="0"/>
              </a:rPr>
              <a:t>2</a:t>
            </a:r>
          </a:p>
          <a:p>
            <a:pPr eaLnBrk="1" hangingPunct="1"/>
            <a:r>
              <a:rPr lang="en-US" altLang="en-US" sz="2400">
                <a:latin typeface="Calibri" pitchFamily="34" charset="0"/>
              </a:rPr>
              <a:t>MC(q) = 40 – 2q + .03q</a:t>
            </a:r>
            <a:r>
              <a:rPr lang="en-US" altLang="en-US" sz="2400" baseline="30000">
                <a:latin typeface="Calibri" pitchFamily="34" charset="0"/>
              </a:rPr>
              <a:t>2</a:t>
            </a:r>
          </a:p>
          <a:p>
            <a:pPr eaLnBrk="1" hangingPunct="1"/>
            <a:endParaRPr lang="en-US" altLang="en-US" sz="2400">
              <a:latin typeface="Calibri" pitchFamily="34" charset="0"/>
            </a:endParaRPr>
          </a:p>
          <a:p>
            <a:pPr eaLnBrk="1" hangingPunct="1"/>
            <a:r>
              <a:rPr lang="en-US" altLang="en-US" sz="2400">
                <a:latin typeface="Calibri" pitchFamily="34" charset="0"/>
              </a:rPr>
              <a:t>Q</a:t>
            </a:r>
            <a:r>
              <a:rPr lang="en-US" altLang="en-US" sz="2400" baseline="30000">
                <a:latin typeface="Calibri" pitchFamily="34" charset="0"/>
              </a:rPr>
              <a:t>d</a:t>
            </a:r>
            <a:r>
              <a:rPr lang="en-US" altLang="en-US" sz="2400">
                <a:latin typeface="Calibri" pitchFamily="34" charset="0"/>
              </a:rPr>
              <a:t>(P) = 25000-1000P</a:t>
            </a:r>
          </a:p>
          <a:p>
            <a:pPr eaLnBrk="1" hangingPunct="1"/>
            <a:endParaRPr lang="en-US" altLang="en-US" sz="2400">
              <a:latin typeface="Calibri" pitchFamily="34" charset="0"/>
            </a:endParaRPr>
          </a:p>
          <a:p>
            <a:pPr eaLnBrk="1" hangingPunct="1"/>
            <a:endParaRPr lang="en-US" altLang="en-US" sz="2400">
              <a:latin typeface="Calibri" pitchFamily="34" charset="0"/>
            </a:endParaRPr>
          </a:p>
          <a:p>
            <a:pPr eaLnBrk="1" hangingPunct="1"/>
            <a:r>
              <a:rPr lang="en-US" altLang="en-US" sz="2400" i="1">
                <a:latin typeface="Calibri" pitchFamily="34" charset="0"/>
              </a:rPr>
              <a:t>The long run equilibrium satisfies the following:</a:t>
            </a:r>
          </a:p>
          <a:p>
            <a:pPr eaLnBrk="1" hangingPunct="1"/>
            <a:endParaRPr lang="en-US" altLang="en-US" sz="2400" i="1">
              <a:latin typeface="Calibri" pitchFamily="34" charset="0"/>
            </a:endParaRPr>
          </a:p>
          <a:p>
            <a:pPr lvl="2" eaLnBrk="1" hangingPunct="1"/>
            <a:r>
              <a:rPr lang="en-US" altLang="en-US" sz="2400">
                <a:latin typeface="Calibri" pitchFamily="34" charset="0"/>
              </a:rPr>
              <a:t>a. </a:t>
            </a:r>
            <a:r>
              <a:rPr lang="en-US" altLang="en-US" sz="2400" i="1">
                <a:latin typeface="Calibri" pitchFamily="34" charset="0"/>
              </a:rPr>
              <a:t>P* = 40 – 2q* - .03q*</a:t>
            </a:r>
            <a:r>
              <a:rPr lang="en-US" altLang="en-US" sz="2400" i="1" baseline="30000">
                <a:latin typeface="Calibri" pitchFamily="34" charset="0"/>
              </a:rPr>
              <a:t>2</a:t>
            </a:r>
          </a:p>
          <a:p>
            <a:pPr lvl="2" eaLnBrk="1" hangingPunct="1"/>
            <a:r>
              <a:rPr lang="en-US" altLang="en-US" sz="2400">
                <a:latin typeface="Calibri" pitchFamily="34" charset="0"/>
              </a:rPr>
              <a:t>b. </a:t>
            </a:r>
            <a:r>
              <a:rPr lang="en-US" altLang="en-US" sz="2400" i="1">
                <a:latin typeface="Calibri" pitchFamily="34" charset="0"/>
              </a:rPr>
              <a:t>P* = 40 – q* + .01q*</a:t>
            </a:r>
            <a:r>
              <a:rPr lang="en-US" altLang="en-US" sz="2400" i="1" baseline="30000">
                <a:latin typeface="Calibri" pitchFamily="34" charset="0"/>
              </a:rPr>
              <a:t>2</a:t>
            </a:r>
          </a:p>
          <a:p>
            <a:pPr lvl="2" eaLnBrk="1" hangingPunct="1"/>
            <a:r>
              <a:rPr lang="en-US" altLang="en-US" sz="2400">
                <a:latin typeface="Calibri" pitchFamily="34" charset="0"/>
              </a:rPr>
              <a:t>c. </a:t>
            </a:r>
            <a:r>
              <a:rPr lang="en-US" altLang="en-US" sz="2400" i="1">
                <a:latin typeface="Calibri" pitchFamily="34" charset="0"/>
              </a:rPr>
              <a:t>25000-1000P* = q*n*</a:t>
            </a:r>
            <a:endParaRPr lang="en-US" altLang="en-US" sz="2400">
              <a:latin typeface="Calibri" pitchFamily="34" charset="0"/>
            </a:endParaRPr>
          </a:p>
        </p:txBody>
      </p:sp>
      <p:sp>
        <p:nvSpPr>
          <p:cNvPr id="40973" name="Line 13"/>
          <p:cNvSpPr>
            <a:spLocks noChangeShapeType="1"/>
          </p:cNvSpPr>
          <p:nvPr/>
        </p:nvSpPr>
        <p:spPr bwMode="auto">
          <a:xfrm>
            <a:off x="2133600" y="3581400"/>
            <a:ext cx="441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9C8456-5701-4D9A-9655-26D7962CC48D}" type="slidenum">
              <a:rPr lang="en-US" altLang="en-US">
                <a:solidFill>
                  <a:srgbClr val="898989"/>
                </a:solidFill>
                <a:latin typeface="Calibri" pitchFamily="34" charset="0"/>
              </a:rPr>
              <a:pPr eaLnBrk="1" hangingPunct="1"/>
              <a:t>42</a:t>
            </a:fld>
            <a:endParaRPr lang="en-US" altLang="en-US">
              <a:solidFill>
                <a:srgbClr val="898989"/>
              </a:solidFill>
              <a:latin typeface="Calibri" pitchFamily="34" charset="0"/>
            </a:endParaRPr>
          </a:p>
        </p:txBody>
      </p:sp>
      <p:sp>
        <p:nvSpPr>
          <p:cNvPr id="533507"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198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200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990"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8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200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3"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1994"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15"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Calculating Long Run Equilibrium</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533516" name="Rectangle 12"/>
          <p:cNvSpPr>
            <a:spLocks noChangeArrowheads="1"/>
          </p:cNvSpPr>
          <p:nvPr/>
        </p:nvSpPr>
        <p:spPr bwMode="auto">
          <a:xfrm>
            <a:off x="2286000" y="1600200"/>
            <a:ext cx="4572000" cy="45243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i="1">
                <a:latin typeface="Calibri" pitchFamily="34" charset="0"/>
              </a:rPr>
              <a:t>Using (a) and (b), we have:  </a:t>
            </a:r>
          </a:p>
          <a:p>
            <a:pPr eaLnBrk="1" hangingPunct="1"/>
            <a:endParaRPr lang="en-US" altLang="en-US" sz="2400" i="1">
              <a:latin typeface="Calibri" pitchFamily="34" charset="0"/>
            </a:endParaRPr>
          </a:p>
          <a:p>
            <a:pPr eaLnBrk="1" hangingPunct="1"/>
            <a:r>
              <a:rPr lang="en-US" altLang="en-US" sz="2400" i="1">
                <a:latin typeface="Calibri" pitchFamily="34" charset="0"/>
              </a:rPr>
              <a:t>40 – 2q* + .03q*</a:t>
            </a:r>
            <a:r>
              <a:rPr lang="en-US" altLang="en-US" sz="2400" i="1" baseline="30000">
                <a:latin typeface="Calibri" pitchFamily="34" charset="0"/>
              </a:rPr>
              <a:t>2</a:t>
            </a:r>
            <a:r>
              <a:rPr lang="en-US" altLang="en-US" sz="2400" i="1">
                <a:latin typeface="Calibri" pitchFamily="34" charset="0"/>
              </a:rPr>
              <a:t> = 40-q*+.01q*</a:t>
            </a:r>
            <a:r>
              <a:rPr lang="en-US" altLang="en-US" sz="2400" i="1" baseline="30000">
                <a:latin typeface="Calibri" pitchFamily="34" charset="0"/>
              </a:rPr>
              <a:t>2</a:t>
            </a:r>
          </a:p>
          <a:p>
            <a:pPr eaLnBrk="1" hangingPunct="1"/>
            <a:endParaRPr lang="en-US" altLang="en-US" sz="2400" i="1">
              <a:latin typeface="Calibri" pitchFamily="34" charset="0"/>
            </a:endParaRPr>
          </a:p>
          <a:p>
            <a:pPr eaLnBrk="1" hangingPunct="1"/>
            <a:r>
              <a:rPr lang="en-US" altLang="en-US" sz="2400" i="1">
                <a:latin typeface="Calibri" pitchFamily="34" charset="0"/>
              </a:rPr>
              <a:t>q* = 50</a:t>
            </a:r>
          </a:p>
          <a:p>
            <a:pPr eaLnBrk="1" hangingPunct="1"/>
            <a:r>
              <a:rPr lang="en-US" altLang="en-US" sz="2400" i="1">
                <a:latin typeface="Calibri" pitchFamily="34" charset="0"/>
              </a:rPr>
              <a:t>P* = 15</a:t>
            </a:r>
          </a:p>
          <a:p>
            <a:pPr eaLnBrk="1" hangingPunct="1"/>
            <a:endParaRPr lang="en-US" altLang="en-US" sz="2400" i="1">
              <a:latin typeface="Calibri" pitchFamily="34" charset="0"/>
            </a:endParaRPr>
          </a:p>
          <a:p>
            <a:pPr eaLnBrk="1" hangingPunct="1"/>
            <a:r>
              <a:rPr lang="en-US" altLang="en-US" sz="2400" i="1">
                <a:latin typeface="Calibri" pitchFamily="34" charset="0"/>
              </a:rPr>
              <a:t>Q</a:t>
            </a:r>
            <a:r>
              <a:rPr lang="en-US" altLang="en-US" sz="2400" i="1" baseline="30000">
                <a:latin typeface="Calibri" pitchFamily="34" charset="0"/>
              </a:rPr>
              <a:t>d</a:t>
            </a:r>
            <a:r>
              <a:rPr lang="en-US" altLang="en-US" sz="2400" i="1">
                <a:latin typeface="Calibri" pitchFamily="34" charset="0"/>
              </a:rPr>
              <a:t>(P*) = 10000</a:t>
            </a:r>
          </a:p>
          <a:p>
            <a:pPr eaLnBrk="1" hangingPunct="1"/>
            <a:endParaRPr lang="en-US" altLang="en-US" sz="2400" i="1">
              <a:latin typeface="Calibri" pitchFamily="34" charset="0"/>
            </a:endParaRPr>
          </a:p>
          <a:p>
            <a:pPr eaLnBrk="1" hangingPunct="1"/>
            <a:r>
              <a:rPr lang="en-US" altLang="en-US" sz="2400" i="1">
                <a:latin typeface="Calibri" pitchFamily="34" charset="0"/>
              </a:rPr>
              <a:t>Using (c ) we have:  </a:t>
            </a:r>
          </a:p>
          <a:p>
            <a:pPr eaLnBrk="1" hangingPunct="1"/>
            <a:endParaRPr lang="en-US" altLang="en-US" sz="2400" i="1">
              <a:latin typeface="Calibri" pitchFamily="34" charset="0"/>
            </a:endParaRPr>
          </a:p>
          <a:p>
            <a:pPr eaLnBrk="1" hangingPunct="1"/>
            <a:r>
              <a:rPr lang="en-US" altLang="en-US" sz="2400" i="1">
                <a:latin typeface="Calibri" pitchFamily="34" charset="0"/>
              </a:rPr>
              <a:t>n* = 10000/50 = 200</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07891E5-99AA-434F-9F94-8AD797260CF4}" type="slidenum">
              <a:rPr lang="en-US" altLang="en-US">
                <a:solidFill>
                  <a:srgbClr val="898989"/>
                </a:solidFill>
                <a:latin typeface="Calibri" pitchFamily="34" charset="0"/>
              </a:rPr>
              <a:pPr eaLnBrk="1" hangingPunct="1"/>
              <a:t>43</a:t>
            </a:fld>
            <a:endParaRPr lang="en-US" altLang="en-US">
              <a:solidFill>
                <a:srgbClr val="898989"/>
              </a:solidFill>
              <a:latin typeface="Calibri" pitchFamily="34" charset="0"/>
            </a:endParaRPr>
          </a:p>
        </p:txBody>
      </p:sp>
      <p:sp>
        <p:nvSpPr>
          <p:cNvPr id="534531"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301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302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014"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01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302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7"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3018"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4539"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Calculating Long Run Equilibrium</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534540" name="Rectangle 12"/>
          <p:cNvSpPr>
            <a:spLocks noChangeArrowheads="1"/>
          </p:cNvSpPr>
          <p:nvPr/>
        </p:nvSpPr>
        <p:spPr bwMode="auto">
          <a:xfrm>
            <a:off x="1662113" y="2103438"/>
            <a:ext cx="5867400" cy="301307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Summarizing long run equilibrium – “If anyone can do it, you can’t make money at it”</a:t>
            </a:r>
          </a:p>
          <a:p>
            <a:pPr algn="just" eaLnBrk="1" hangingPunct="1"/>
            <a:endParaRPr lang="en-US" altLang="en-US" sz="2400">
              <a:latin typeface="Calibri" pitchFamily="34" charset="0"/>
            </a:endParaRPr>
          </a:p>
          <a:p>
            <a:pPr algn="just" eaLnBrk="1" hangingPunct="1"/>
            <a:endParaRPr lang="en-US" altLang="en-US" sz="2400">
              <a:latin typeface="Calibri" pitchFamily="34" charset="0"/>
            </a:endParaRPr>
          </a:p>
          <a:p>
            <a:pPr algn="just" eaLnBrk="1" hangingPunct="1"/>
            <a:r>
              <a:rPr lang="en-US" altLang="en-US" sz="2400">
                <a:latin typeface="Calibri" pitchFamily="34" charset="0"/>
              </a:rPr>
              <a:t>Or if the firm’s strategy is based on skills that can be easily imitated or resources that can be easily acquired, in the long run your economic profit will be competed away.</a:t>
            </a:r>
          </a:p>
        </p:txBody>
      </p:sp>
      <p:sp>
        <p:nvSpPr>
          <p:cNvPr id="43021" name="Line 13"/>
          <p:cNvSpPr>
            <a:spLocks noChangeShapeType="1"/>
          </p:cNvSpPr>
          <p:nvPr/>
        </p:nvSpPr>
        <p:spPr bwMode="auto">
          <a:xfrm>
            <a:off x="1981200" y="3276600"/>
            <a:ext cx="5029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005AA6-AD3E-4453-88D4-51A7C95B6EA1}" type="slidenum">
              <a:rPr lang="en-US" altLang="en-US">
                <a:solidFill>
                  <a:srgbClr val="898989"/>
                </a:solidFill>
                <a:latin typeface="Calibri" pitchFamily="34" charset="0"/>
              </a:rPr>
              <a:pPr eaLnBrk="1" hangingPunct="1"/>
              <a:t>44</a:t>
            </a:fld>
            <a:endParaRPr lang="en-US" altLang="en-US">
              <a:solidFill>
                <a:srgbClr val="898989"/>
              </a:solidFill>
              <a:latin typeface="Calibri" pitchFamily="34" charset="0"/>
            </a:endParaRPr>
          </a:p>
        </p:txBody>
      </p:sp>
      <p:sp>
        <p:nvSpPr>
          <p:cNvPr id="535556"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403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405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4038"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405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1"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4042"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5564"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Market Supply Curve</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535565" name="Rectangle 13"/>
          <p:cNvSpPr>
            <a:spLocks noChangeArrowheads="1"/>
          </p:cNvSpPr>
          <p:nvPr/>
        </p:nvSpPr>
        <p:spPr bwMode="auto">
          <a:xfrm>
            <a:off x="2155825" y="1547813"/>
            <a:ext cx="5040313" cy="4111625"/>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200">
                <a:latin typeface="Calibri" pitchFamily="34" charset="0"/>
              </a:rPr>
              <a:t>We have calculated a point at which the market will be in long run equilibrium.  This is a point on the long run market supply curve.  This curve can be derived explicitly, however.</a:t>
            </a:r>
          </a:p>
          <a:p>
            <a:pPr algn="just" eaLnBrk="1" hangingPunct="1"/>
            <a:endParaRPr lang="en-US" altLang="en-US" sz="2200">
              <a:latin typeface="Calibri" pitchFamily="34" charset="0"/>
            </a:endParaRPr>
          </a:p>
          <a:p>
            <a:pPr algn="just" eaLnBrk="1" hangingPunct="1"/>
            <a:endParaRPr lang="en-US" altLang="en-US" sz="2200">
              <a:latin typeface="Calibri" pitchFamily="34" charset="0"/>
            </a:endParaRPr>
          </a:p>
          <a:p>
            <a:pPr algn="just" eaLnBrk="1" hangingPunct="1"/>
            <a:r>
              <a:rPr lang="en-US" altLang="en-US" sz="2200" i="1" u="sng">
                <a:solidFill>
                  <a:srgbClr val="000066"/>
                </a:solidFill>
                <a:latin typeface="Calibri" pitchFamily="34" charset="0"/>
              </a:rPr>
              <a:t>Definition</a:t>
            </a:r>
            <a:r>
              <a:rPr lang="en-US" altLang="en-US" sz="2200" b="1" i="1" u="sng">
                <a:solidFill>
                  <a:srgbClr val="000066"/>
                </a:solidFill>
                <a:latin typeface="Calibri" pitchFamily="34" charset="0"/>
              </a:rPr>
              <a:t>:</a:t>
            </a:r>
            <a:r>
              <a:rPr lang="en-US" altLang="en-US" sz="2200" b="1">
                <a:latin typeface="Calibri" pitchFamily="34" charset="0"/>
              </a:rPr>
              <a:t>  The Long Run Market Supply Curve </a:t>
            </a:r>
            <a:r>
              <a:rPr lang="en-US" altLang="en-US" sz="2200">
                <a:latin typeface="Calibri" pitchFamily="34" charset="0"/>
              </a:rPr>
              <a:t>tells us the total quantity of output that will be supplied at various market prices, assuming that all long run adjustments (plant, entry) take place.</a:t>
            </a:r>
          </a:p>
        </p:txBody>
      </p:sp>
      <p:sp>
        <p:nvSpPr>
          <p:cNvPr id="44045" name="Line 14"/>
          <p:cNvSpPr>
            <a:spLocks noChangeShapeType="1"/>
          </p:cNvSpPr>
          <p:nvPr/>
        </p:nvSpPr>
        <p:spPr bwMode="auto">
          <a:xfrm>
            <a:off x="2438400" y="3549650"/>
            <a:ext cx="441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DC3298-6A1B-451E-A6D3-BCBCF96B69E6}" type="slidenum">
              <a:rPr lang="en-US" altLang="en-US">
                <a:solidFill>
                  <a:srgbClr val="898989"/>
                </a:solidFill>
                <a:latin typeface="Calibri" pitchFamily="34" charset="0"/>
              </a:rPr>
              <a:pPr eaLnBrk="1" hangingPunct="1"/>
              <a:t>45</a:t>
            </a:fld>
            <a:endParaRPr lang="en-US" altLang="en-US">
              <a:solidFill>
                <a:srgbClr val="898989"/>
              </a:solidFill>
              <a:latin typeface="Calibri" pitchFamily="34" charset="0"/>
            </a:endParaRPr>
          </a:p>
        </p:txBody>
      </p:sp>
      <p:sp>
        <p:nvSpPr>
          <p:cNvPr id="536579"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505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507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06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05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507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5"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506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7" name="Rectangle 11"/>
          <p:cNvSpPr>
            <a:spLocks noChangeArrowheads="1"/>
          </p:cNvSpPr>
          <p:nvPr/>
        </p:nvSpPr>
        <p:spPr bwMode="auto">
          <a:xfrm>
            <a:off x="431800" y="1589088"/>
            <a:ext cx="82296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000">
                <a:latin typeface="Calibri" pitchFamily="34" charset="0"/>
              </a:rPr>
              <a:t>Since new entry can occur in the long run, we cannot obtain the long run market supply curve by summing the long run supplies of current market participants </a:t>
            </a:r>
          </a:p>
          <a:p>
            <a:pPr algn="just" eaLnBrk="1" hangingPunct="1"/>
            <a:endParaRPr lang="en-US" altLang="en-US" sz="2000">
              <a:latin typeface="Calibri" pitchFamily="34" charset="0"/>
            </a:endParaRPr>
          </a:p>
          <a:p>
            <a:pPr algn="just" eaLnBrk="1" hangingPunct="1"/>
            <a:r>
              <a:rPr lang="en-US" altLang="en-US" sz="2000">
                <a:latin typeface="Calibri" pitchFamily="34" charset="0"/>
              </a:rPr>
              <a:t>Instead, we must construct the long run market supply curve.</a:t>
            </a:r>
          </a:p>
          <a:p>
            <a:pPr algn="just" eaLnBrk="1" hangingPunct="1"/>
            <a:endParaRPr lang="en-US" altLang="en-US" sz="2000">
              <a:latin typeface="Calibri" pitchFamily="34" charset="0"/>
            </a:endParaRPr>
          </a:p>
          <a:p>
            <a:pPr algn="just" eaLnBrk="1" hangingPunct="1"/>
            <a:r>
              <a:rPr lang="en-US" altLang="en-US" sz="2000">
                <a:latin typeface="Calibri" pitchFamily="34" charset="0"/>
              </a:rPr>
              <a:t>We reason that, in the long run, output expansion or contraction in the industry occurs along a horizontal line corresponding to the minimum level of long run average cost.  </a:t>
            </a:r>
          </a:p>
          <a:p>
            <a:pPr lvl="2" algn="just" eaLnBrk="1" hangingPunct="1"/>
            <a:endParaRPr lang="en-US" altLang="en-US" sz="2000">
              <a:latin typeface="Calibri" pitchFamily="34" charset="0"/>
            </a:endParaRPr>
          </a:p>
          <a:p>
            <a:pPr algn="just" eaLnBrk="1" hangingPunct="1"/>
            <a:r>
              <a:rPr lang="en-US" altLang="en-US" sz="2000">
                <a:latin typeface="Calibri" pitchFamily="34" charset="0"/>
              </a:rPr>
              <a:t>If P &gt; min(AC), entry would occur, driving price back to min(AC)</a:t>
            </a:r>
          </a:p>
          <a:p>
            <a:pPr algn="just" eaLnBrk="1" hangingPunct="1"/>
            <a:endParaRPr lang="en-US" altLang="en-US" sz="2000">
              <a:latin typeface="Calibri" pitchFamily="34" charset="0"/>
            </a:endParaRPr>
          </a:p>
          <a:p>
            <a:pPr algn="just" eaLnBrk="1" hangingPunct="1"/>
            <a:r>
              <a:rPr lang="en-US" altLang="en-US" sz="2000">
                <a:latin typeface="Calibri" pitchFamily="34" charset="0"/>
              </a:rPr>
              <a:t>If P &lt; min(AC), firms would earn negative profits and would supply nothing</a:t>
            </a:r>
          </a:p>
        </p:txBody>
      </p:sp>
      <p:sp>
        <p:nvSpPr>
          <p:cNvPr id="536588"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Long Run Market Supply Curve</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8F5D612-9A55-4760-B279-75E0F94E2F43}" type="slidenum">
              <a:rPr lang="en-US" altLang="en-US">
                <a:solidFill>
                  <a:srgbClr val="898989"/>
                </a:solidFill>
                <a:latin typeface="Calibri" pitchFamily="34" charset="0"/>
              </a:rPr>
              <a:pPr eaLnBrk="1" hangingPunct="1"/>
              <a:t>46</a:t>
            </a:fld>
            <a:endParaRPr lang="en-US" altLang="en-US">
              <a:solidFill>
                <a:srgbClr val="898989"/>
              </a:solidFill>
              <a:latin typeface="Calibri" pitchFamily="34" charset="0"/>
            </a:endParaRPr>
          </a:p>
        </p:txBody>
      </p:sp>
      <p:sp>
        <p:nvSpPr>
          <p:cNvPr id="46085" name="Line 4"/>
          <p:cNvSpPr>
            <a:spLocks noChangeShapeType="1"/>
          </p:cNvSpPr>
          <p:nvPr/>
        </p:nvSpPr>
        <p:spPr bwMode="auto">
          <a:xfrm>
            <a:off x="533400" y="6172200"/>
            <a:ext cx="3733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6" name="Line 5"/>
          <p:cNvSpPr>
            <a:spLocks noChangeShapeType="1"/>
          </p:cNvSpPr>
          <p:nvPr/>
        </p:nvSpPr>
        <p:spPr bwMode="auto">
          <a:xfrm flipV="1">
            <a:off x="533400" y="1981200"/>
            <a:ext cx="0" cy="419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7" name="Line 6"/>
          <p:cNvSpPr>
            <a:spLocks noChangeShapeType="1"/>
          </p:cNvSpPr>
          <p:nvPr/>
        </p:nvSpPr>
        <p:spPr bwMode="auto">
          <a:xfrm>
            <a:off x="5334000" y="6172200"/>
            <a:ext cx="3657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8" name="Line 7"/>
          <p:cNvSpPr>
            <a:spLocks noChangeShapeType="1"/>
          </p:cNvSpPr>
          <p:nvPr/>
        </p:nvSpPr>
        <p:spPr bwMode="auto">
          <a:xfrm flipV="1">
            <a:off x="5334000" y="1981200"/>
            <a:ext cx="0" cy="419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7608" name="Line 8"/>
          <p:cNvSpPr>
            <a:spLocks noChangeShapeType="1"/>
          </p:cNvSpPr>
          <p:nvPr/>
        </p:nvSpPr>
        <p:spPr bwMode="auto">
          <a:xfrm>
            <a:off x="5334000" y="3276600"/>
            <a:ext cx="3048000" cy="2895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7609" name="Line 9"/>
          <p:cNvSpPr>
            <a:spLocks noChangeShapeType="1"/>
          </p:cNvSpPr>
          <p:nvPr/>
        </p:nvSpPr>
        <p:spPr bwMode="auto">
          <a:xfrm flipH="1">
            <a:off x="533400" y="4419600"/>
            <a:ext cx="6019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7610" name="Arc 10"/>
          <p:cNvSpPr>
            <a:spLocks/>
          </p:cNvSpPr>
          <p:nvPr/>
        </p:nvSpPr>
        <p:spPr bwMode="auto">
          <a:xfrm>
            <a:off x="1219200" y="3505200"/>
            <a:ext cx="1811338" cy="941388"/>
          </a:xfrm>
          <a:custGeom>
            <a:avLst/>
            <a:gdLst>
              <a:gd name="T0" fmla="*/ 2147483647 w 42804"/>
              <a:gd name="T1" fmla="*/ 0 h 22238"/>
              <a:gd name="T2" fmla="*/ 0 w 42804"/>
              <a:gd name="T3" fmla="*/ 2147483647 h 22238"/>
              <a:gd name="T4" fmla="*/ 2147483647 w 42804"/>
              <a:gd name="T5" fmla="*/ 2147483647 h 22238"/>
              <a:gd name="T6" fmla="*/ 0 60000 65536"/>
              <a:gd name="T7" fmla="*/ 0 60000 65536"/>
              <a:gd name="T8" fmla="*/ 0 60000 65536"/>
              <a:gd name="T9" fmla="*/ 0 w 42804"/>
              <a:gd name="T10" fmla="*/ 0 h 22238"/>
              <a:gd name="T11" fmla="*/ 42804 w 42804"/>
              <a:gd name="T12" fmla="*/ 22238 h 22238"/>
            </a:gdLst>
            <a:ahLst/>
            <a:cxnLst>
              <a:cxn ang="T6">
                <a:pos x="T0" y="T1"/>
              </a:cxn>
              <a:cxn ang="T7">
                <a:pos x="T2" y="T3"/>
              </a:cxn>
              <a:cxn ang="T8">
                <a:pos x="T4" y="T5"/>
              </a:cxn>
            </a:cxnLst>
            <a:rect l="T9" t="T10" r="T11" b="T12"/>
            <a:pathLst>
              <a:path w="42804" h="22238" fill="none" extrusionOk="0">
                <a:moveTo>
                  <a:pt x="42794" y="0"/>
                </a:moveTo>
                <a:cubicBezTo>
                  <a:pt x="42800" y="212"/>
                  <a:pt x="42804" y="425"/>
                  <a:pt x="42804" y="638"/>
                </a:cubicBezTo>
                <a:cubicBezTo>
                  <a:pt x="42804" y="12567"/>
                  <a:pt x="33133" y="22238"/>
                  <a:pt x="21204" y="22238"/>
                </a:cubicBezTo>
                <a:cubicBezTo>
                  <a:pt x="10862" y="22238"/>
                  <a:pt x="1972" y="14908"/>
                  <a:pt x="0" y="4756"/>
                </a:cubicBezTo>
              </a:path>
              <a:path w="42804" h="22238" stroke="0" extrusionOk="0">
                <a:moveTo>
                  <a:pt x="42794" y="0"/>
                </a:moveTo>
                <a:cubicBezTo>
                  <a:pt x="42800" y="212"/>
                  <a:pt x="42804" y="425"/>
                  <a:pt x="42804" y="638"/>
                </a:cubicBezTo>
                <a:cubicBezTo>
                  <a:pt x="42804" y="12567"/>
                  <a:pt x="33133" y="22238"/>
                  <a:pt x="21204" y="22238"/>
                </a:cubicBezTo>
                <a:cubicBezTo>
                  <a:pt x="10862" y="22238"/>
                  <a:pt x="1972" y="14908"/>
                  <a:pt x="0" y="4756"/>
                </a:cubicBezTo>
                <a:lnTo>
                  <a:pt x="21204" y="638"/>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7611" name="Arc 11"/>
          <p:cNvSpPr>
            <a:spLocks/>
          </p:cNvSpPr>
          <p:nvPr/>
        </p:nvSpPr>
        <p:spPr bwMode="auto">
          <a:xfrm>
            <a:off x="1066800" y="3200400"/>
            <a:ext cx="1374775" cy="1638300"/>
          </a:xfrm>
          <a:custGeom>
            <a:avLst/>
            <a:gdLst>
              <a:gd name="T0" fmla="*/ 2147483647 w 32470"/>
              <a:gd name="T1" fmla="*/ 2147483647 h 21600"/>
              <a:gd name="T2" fmla="*/ 0 w 32470"/>
              <a:gd name="T3" fmla="*/ 2147483647 h 21600"/>
              <a:gd name="T4" fmla="*/ 2147483647 w 32470"/>
              <a:gd name="T5" fmla="*/ 0 h 21600"/>
              <a:gd name="T6" fmla="*/ 0 60000 65536"/>
              <a:gd name="T7" fmla="*/ 0 60000 65536"/>
              <a:gd name="T8" fmla="*/ 0 60000 65536"/>
              <a:gd name="T9" fmla="*/ 0 w 32470"/>
              <a:gd name="T10" fmla="*/ 0 h 21600"/>
              <a:gd name="T11" fmla="*/ 32470 w 32470"/>
              <a:gd name="T12" fmla="*/ 21600 h 21600"/>
            </a:gdLst>
            <a:ahLst/>
            <a:cxnLst>
              <a:cxn ang="T6">
                <a:pos x="T0" y="T1"/>
              </a:cxn>
              <a:cxn ang="T7">
                <a:pos x="T2" y="T3"/>
              </a:cxn>
              <a:cxn ang="T8">
                <a:pos x="T4" y="T5"/>
              </a:cxn>
            </a:cxnLst>
            <a:rect l="T9" t="T10" r="T11" b="T12"/>
            <a:pathLst>
              <a:path w="32470" h="21600" fill="none" extrusionOk="0">
                <a:moveTo>
                  <a:pt x="32469" y="3455"/>
                </a:moveTo>
                <a:cubicBezTo>
                  <a:pt x="30774" y="13914"/>
                  <a:pt x="21743" y="21599"/>
                  <a:pt x="11148" y="21600"/>
                </a:cubicBezTo>
                <a:cubicBezTo>
                  <a:pt x="7219" y="21600"/>
                  <a:pt x="3365" y="20528"/>
                  <a:pt x="0" y="18500"/>
                </a:cubicBezTo>
              </a:path>
              <a:path w="32470" h="21600" stroke="0" extrusionOk="0">
                <a:moveTo>
                  <a:pt x="32469" y="3455"/>
                </a:moveTo>
                <a:cubicBezTo>
                  <a:pt x="30774" y="13914"/>
                  <a:pt x="21743" y="21599"/>
                  <a:pt x="11148" y="21600"/>
                </a:cubicBezTo>
                <a:cubicBezTo>
                  <a:pt x="7219" y="21600"/>
                  <a:pt x="3365" y="20528"/>
                  <a:pt x="0" y="18500"/>
                </a:cubicBezTo>
                <a:lnTo>
                  <a:pt x="11148"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7612" name="Arc 12"/>
          <p:cNvSpPr>
            <a:spLocks/>
          </p:cNvSpPr>
          <p:nvPr/>
        </p:nvSpPr>
        <p:spPr bwMode="auto">
          <a:xfrm>
            <a:off x="1495425" y="3462338"/>
            <a:ext cx="1393825" cy="958850"/>
          </a:xfrm>
          <a:custGeom>
            <a:avLst/>
            <a:gdLst>
              <a:gd name="T0" fmla="*/ 2147483647 w 41664"/>
              <a:gd name="T1" fmla="*/ 2147483647 h 21600"/>
              <a:gd name="T2" fmla="*/ 0 w 41664"/>
              <a:gd name="T3" fmla="*/ 2147483647 h 21600"/>
              <a:gd name="T4" fmla="*/ 2147483647 w 41664"/>
              <a:gd name="T5" fmla="*/ 0 h 21600"/>
              <a:gd name="T6" fmla="*/ 0 60000 65536"/>
              <a:gd name="T7" fmla="*/ 0 60000 65536"/>
              <a:gd name="T8" fmla="*/ 0 60000 65536"/>
              <a:gd name="T9" fmla="*/ 0 w 41664"/>
              <a:gd name="T10" fmla="*/ 0 h 21600"/>
              <a:gd name="T11" fmla="*/ 41664 w 41664"/>
              <a:gd name="T12" fmla="*/ 21600 h 21600"/>
            </a:gdLst>
            <a:ahLst/>
            <a:cxnLst>
              <a:cxn ang="T6">
                <a:pos x="T0" y="T1"/>
              </a:cxn>
              <a:cxn ang="T7">
                <a:pos x="T2" y="T3"/>
              </a:cxn>
              <a:cxn ang="T8">
                <a:pos x="T4" y="T5"/>
              </a:cxn>
            </a:cxnLst>
            <a:rect l="T9" t="T10" r="T11" b="T12"/>
            <a:pathLst>
              <a:path w="41664" h="21600" fill="none" extrusionOk="0">
                <a:moveTo>
                  <a:pt x="41664" y="2123"/>
                </a:moveTo>
                <a:cubicBezTo>
                  <a:pt x="40572" y="13176"/>
                  <a:pt x="31276" y="21599"/>
                  <a:pt x="20169" y="21600"/>
                </a:cubicBezTo>
                <a:cubicBezTo>
                  <a:pt x="11222" y="21600"/>
                  <a:pt x="3202" y="16085"/>
                  <a:pt x="0" y="7731"/>
                </a:cubicBezTo>
              </a:path>
              <a:path w="41664" h="21600" stroke="0" extrusionOk="0">
                <a:moveTo>
                  <a:pt x="41664" y="2123"/>
                </a:moveTo>
                <a:cubicBezTo>
                  <a:pt x="40572" y="13176"/>
                  <a:pt x="31276" y="21599"/>
                  <a:pt x="20169" y="21600"/>
                </a:cubicBezTo>
                <a:cubicBezTo>
                  <a:pt x="11222" y="21600"/>
                  <a:pt x="3202" y="16085"/>
                  <a:pt x="0" y="7731"/>
                </a:cubicBezTo>
                <a:lnTo>
                  <a:pt x="20169"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7613" name="Arc 13"/>
          <p:cNvSpPr>
            <a:spLocks/>
          </p:cNvSpPr>
          <p:nvPr/>
        </p:nvSpPr>
        <p:spPr bwMode="auto">
          <a:xfrm>
            <a:off x="1547813" y="3649663"/>
            <a:ext cx="690562" cy="1409700"/>
          </a:xfrm>
          <a:custGeom>
            <a:avLst/>
            <a:gdLst>
              <a:gd name="T0" fmla="*/ 2147483647 w 23355"/>
              <a:gd name="T1" fmla="*/ 2147483647 h 21600"/>
              <a:gd name="T2" fmla="*/ 0 w 23355"/>
              <a:gd name="T3" fmla="*/ 2147483647 h 21600"/>
              <a:gd name="T4" fmla="*/ 2147483647 w 23355"/>
              <a:gd name="T5" fmla="*/ 0 h 21600"/>
              <a:gd name="T6" fmla="*/ 0 60000 65536"/>
              <a:gd name="T7" fmla="*/ 0 60000 65536"/>
              <a:gd name="T8" fmla="*/ 0 60000 65536"/>
              <a:gd name="T9" fmla="*/ 0 w 23355"/>
              <a:gd name="T10" fmla="*/ 0 h 21600"/>
              <a:gd name="T11" fmla="*/ 23355 w 23355"/>
              <a:gd name="T12" fmla="*/ 21600 h 21600"/>
            </a:gdLst>
            <a:ahLst/>
            <a:cxnLst>
              <a:cxn ang="T6">
                <a:pos x="T0" y="T1"/>
              </a:cxn>
              <a:cxn ang="T7">
                <a:pos x="T2" y="T3"/>
              </a:cxn>
              <a:cxn ang="T8">
                <a:pos x="T4" y="T5"/>
              </a:cxn>
            </a:cxnLst>
            <a:rect l="T9" t="T10" r="T11" b="T12"/>
            <a:pathLst>
              <a:path w="23355" h="21600" fill="none" extrusionOk="0">
                <a:moveTo>
                  <a:pt x="23355" y="2733"/>
                </a:moveTo>
                <a:cubicBezTo>
                  <a:pt x="21979" y="13518"/>
                  <a:pt x="12801" y="21599"/>
                  <a:pt x="1929" y="21600"/>
                </a:cubicBezTo>
                <a:cubicBezTo>
                  <a:pt x="1285" y="21600"/>
                  <a:pt x="641" y="21571"/>
                  <a:pt x="0" y="21513"/>
                </a:cubicBezTo>
              </a:path>
              <a:path w="23355" h="21600" stroke="0" extrusionOk="0">
                <a:moveTo>
                  <a:pt x="23355" y="2733"/>
                </a:moveTo>
                <a:cubicBezTo>
                  <a:pt x="21979" y="13518"/>
                  <a:pt x="12801" y="21599"/>
                  <a:pt x="1929" y="21600"/>
                </a:cubicBezTo>
                <a:cubicBezTo>
                  <a:pt x="1285" y="21600"/>
                  <a:pt x="641" y="21571"/>
                  <a:pt x="0" y="21513"/>
                </a:cubicBezTo>
                <a:lnTo>
                  <a:pt x="1929"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7614" name="Text Box 14"/>
          <p:cNvSpPr txBox="1">
            <a:spLocks noChangeArrowheads="1"/>
          </p:cNvSpPr>
          <p:nvPr/>
        </p:nvSpPr>
        <p:spPr bwMode="auto">
          <a:xfrm>
            <a:off x="3032125" y="33940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AC</a:t>
            </a:r>
          </a:p>
        </p:txBody>
      </p:sp>
      <p:sp>
        <p:nvSpPr>
          <p:cNvPr id="537615" name="Text Box 15"/>
          <p:cNvSpPr txBox="1">
            <a:spLocks noChangeArrowheads="1"/>
          </p:cNvSpPr>
          <p:nvPr/>
        </p:nvSpPr>
        <p:spPr bwMode="auto">
          <a:xfrm>
            <a:off x="2270125" y="3089275"/>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MC</a:t>
            </a:r>
          </a:p>
        </p:txBody>
      </p:sp>
      <p:sp>
        <p:nvSpPr>
          <p:cNvPr id="537616" name="Text Box 16"/>
          <p:cNvSpPr txBox="1">
            <a:spLocks noChangeArrowheads="1"/>
          </p:cNvSpPr>
          <p:nvPr/>
        </p:nvSpPr>
        <p:spPr bwMode="auto">
          <a:xfrm>
            <a:off x="1371600" y="3429000"/>
            <a:ext cx="79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SAC</a:t>
            </a:r>
          </a:p>
        </p:txBody>
      </p:sp>
      <p:sp>
        <p:nvSpPr>
          <p:cNvPr id="537617" name="Text Box 17"/>
          <p:cNvSpPr txBox="1">
            <a:spLocks noChangeArrowheads="1"/>
          </p:cNvSpPr>
          <p:nvPr/>
        </p:nvSpPr>
        <p:spPr bwMode="auto">
          <a:xfrm>
            <a:off x="1295400" y="5029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SMC</a:t>
            </a:r>
          </a:p>
        </p:txBody>
      </p:sp>
      <p:sp>
        <p:nvSpPr>
          <p:cNvPr id="46099" name="Text Box 18"/>
          <p:cNvSpPr txBox="1">
            <a:spLocks noChangeArrowheads="1"/>
          </p:cNvSpPr>
          <p:nvPr/>
        </p:nvSpPr>
        <p:spPr bwMode="auto">
          <a:xfrm>
            <a:off x="0" y="4038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15</a:t>
            </a:r>
          </a:p>
        </p:txBody>
      </p:sp>
      <p:sp>
        <p:nvSpPr>
          <p:cNvPr id="46100" name="Line 19"/>
          <p:cNvSpPr>
            <a:spLocks noChangeShapeType="1"/>
          </p:cNvSpPr>
          <p:nvPr/>
        </p:nvSpPr>
        <p:spPr bwMode="auto">
          <a:xfrm>
            <a:off x="2133600" y="4419600"/>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Text Box 20"/>
          <p:cNvSpPr txBox="1">
            <a:spLocks noChangeArrowheads="1"/>
          </p:cNvSpPr>
          <p:nvPr/>
        </p:nvSpPr>
        <p:spPr bwMode="auto">
          <a:xfrm>
            <a:off x="1600200" y="6096000"/>
            <a:ext cx="102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50 52</a:t>
            </a:r>
          </a:p>
        </p:txBody>
      </p:sp>
      <p:sp>
        <p:nvSpPr>
          <p:cNvPr id="46102" name="Text Box 21"/>
          <p:cNvSpPr txBox="1">
            <a:spLocks noChangeArrowheads="1"/>
          </p:cNvSpPr>
          <p:nvPr/>
        </p:nvSpPr>
        <p:spPr bwMode="auto">
          <a:xfrm>
            <a:off x="3573463" y="5691188"/>
            <a:ext cx="120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(000s)</a:t>
            </a:r>
          </a:p>
        </p:txBody>
      </p:sp>
      <p:sp>
        <p:nvSpPr>
          <p:cNvPr id="46103" name="Text Box 22"/>
          <p:cNvSpPr txBox="1">
            <a:spLocks noChangeArrowheads="1"/>
          </p:cNvSpPr>
          <p:nvPr/>
        </p:nvSpPr>
        <p:spPr bwMode="auto">
          <a:xfrm>
            <a:off x="7978775" y="6389688"/>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 (M.)</a:t>
            </a:r>
          </a:p>
        </p:txBody>
      </p:sp>
      <p:sp>
        <p:nvSpPr>
          <p:cNvPr id="46104" name="Text Box 23"/>
          <p:cNvSpPr txBox="1">
            <a:spLocks noChangeArrowheads="1"/>
          </p:cNvSpPr>
          <p:nvPr/>
        </p:nvSpPr>
        <p:spPr bwMode="auto">
          <a:xfrm>
            <a:off x="5013325" y="1489075"/>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$/unit</a:t>
            </a:r>
          </a:p>
        </p:txBody>
      </p:sp>
      <p:sp>
        <p:nvSpPr>
          <p:cNvPr id="46105" name="Text Box 24"/>
          <p:cNvSpPr txBox="1">
            <a:spLocks noChangeArrowheads="1"/>
          </p:cNvSpPr>
          <p:nvPr/>
        </p:nvSpPr>
        <p:spPr bwMode="auto">
          <a:xfrm>
            <a:off x="212725" y="1489075"/>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$/unit</a:t>
            </a:r>
          </a:p>
        </p:txBody>
      </p:sp>
      <p:sp>
        <p:nvSpPr>
          <p:cNvPr id="537625" name="Line 25"/>
          <p:cNvSpPr>
            <a:spLocks noChangeShapeType="1"/>
          </p:cNvSpPr>
          <p:nvPr/>
        </p:nvSpPr>
        <p:spPr bwMode="auto">
          <a:xfrm>
            <a:off x="6477000" y="4419600"/>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7" name="Text Box 26"/>
          <p:cNvSpPr txBox="1">
            <a:spLocks noChangeArrowheads="1"/>
          </p:cNvSpPr>
          <p:nvPr/>
        </p:nvSpPr>
        <p:spPr bwMode="auto">
          <a:xfrm>
            <a:off x="6248400" y="60960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 10     18</a:t>
            </a:r>
          </a:p>
        </p:txBody>
      </p:sp>
      <p:sp>
        <p:nvSpPr>
          <p:cNvPr id="46108" name="Text Box 27"/>
          <p:cNvSpPr txBox="1">
            <a:spLocks noChangeArrowheads="1"/>
          </p:cNvSpPr>
          <p:nvPr/>
        </p:nvSpPr>
        <p:spPr bwMode="auto">
          <a:xfrm>
            <a:off x="6143625" y="1787525"/>
            <a:ext cx="200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400" i="1">
                <a:latin typeface="Calibri" pitchFamily="34" charset="0"/>
              </a:rPr>
              <a:t>n** = 18M/52,000 = 360</a:t>
            </a:r>
          </a:p>
        </p:txBody>
      </p:sp>
      <p:sp>
        <p:nvSpPr>
          <p:cNvPr id="537628" name="Line 28"/>
          <p:cNvSpPr>
            <a:spLocks noChangeShapeType="1"/>
          </p:cNvSpPr>
          <p:nvPr/>
        </p:nvSpPr>
        <p:spPr bwMode="auto">
          <a:xfrm flipV="1">
            <a:off x="6096000" y="2438400"/>
            <a:ext cx="99060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7629" name="Text Box 29"/>
          <p:cNvSpPr txBox="1">
            <a:spLocks noChangeArrowheads="1"/>
          </p:cNvSpPr>
          <p:nvPr/>
        </p:nvSpPr>
        <p:spPr bwMode="auto">
          <a:xfrm>
            <a:off x="6689725" y="20224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SS</a:t>
            </a:r>
            <a:r>
              <a:rPr lang="en-GB" altLang="en-US" sz="2400" b="1" baseline="-25000">
                <a:latin typeface="Calibri" pitchFamily="34" charset="0"/>
              </a:rPr>
              <a:t>0</a:t>
            </a:r>
            <a:endParaRPr lang="en-GB" altLang="en-US" sz="2400" b="1">
              <a:latin typeface="Calibri" pitchFamily="34" charset="0"/>
            </a:endParaRPr>
          </a:p>
        </p:txBody>
      </p:sp>
      <p:sp>
        <p:nvSpPr>
          <p:cNvPr id="537630" name="Line 30"/>
          <p:cNvSpPr>
            <a:spLocks noChangeShapeType="1"/>
          </p:cNvSpPr>
          <p:nvPr/>
        </p:nvSpPr>
        <p:spPr bwMode="auto">
          <a:xfrm>
            <a:off x="533400" y="3886200"/>
            <a:ext cx="6096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2" name="Text Box 31"/>
          <p:cNvSpPr txBox="1">
            <a:spLocks noChangeArrowheads="1"/>
          </p:cNvSpPr>
          <p:nvPr/>
        </p:nvSpPr>
        <p:spPr bwMode="auto">
          <a:xfrm>
            <a:off x="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23</a:t>
            </a:r>
          </a:p>
        </p:txBody>
      </p:sp>
      <p:sp>
        <p:nvSpPr>
          <p:cNvPr id="537632" name="Line 32"/>
          <p:cNvSpPr>
            <a:spLocks noChangeShapeType="1"/>
          </p:cNvSpPr>
          <p:nvPr/>
        </p:nvSpPr>
        <p:spPr bwMode="auto">
          <a:xfrm>
            <a:off x="5562600" y="2819400"/>
            <a:ext cx="3048000" cy="2895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7633" name="Text Box 33"/>
          <p:cNvSpPr txBox="1">
            <a:spLocks noChangeArrowheads="1"/>
          </p:cNvSpPr>
          <p:nvPr/>
        </p:nvSpPr>
        <p:spPr bwMode="auto">
          <a:xfrm>
            <a:off x="5394325" y="30892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a:t>
            </a:r>
            <a:r>
              <a:rPr lang="en-GB" altLang="en-US" sz="2400" b="1" baseline="-25000">
                <a:latin typeface="Calibri" pitchFamily="34" charset="0"/>
              </a:rPr>
              <a:t>0</a:t>
            </a:r>
            <a:endParaRPr lang="en-GB" altLang="en-US" sz="2400" b="1">
              <a:latin typeface="Calibri" pitchFamily="34" charset="0"/>
            </a:endParaRPr>
          </a:p>
        </p:txBody>
      </p:sp>
      <p:sp>
        <p:nvSpPr>
          <p:cNvPr id="537634" name="Text Box 34"/>
          <p:cNvSpPr txBox="1">
            <a:spLocks noChangeArrowheads="1"/>
          </p:cNvSpPr>
          <p:nvPr/>
        </p:nvSpPr>
        <p:spPr bwMode="auto">
          <a:xfrm>
            <a:off x="5622925" y="25558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D</a:t>
            </a:r>
            <a:r>
              <a:rPr lang="en-GB" altLang="en-US" sz="2400" b="1" baseline="-25000">
                <a:latin typeface="Calibri" pitchFamily="34" charset="0"/>
              </a:rPr>
              <a:t>1</a:t>
            </a:r>
            <a:endParaRPr lang="en-GB" altLang="en-US" sz="2400" b="1">
              <a:latin typeface="Calibri" pitchFamily="34" charset="0"/>
            </a:endParaRPr>
          </a:p>
        </p:txBody>
      </p:sp>
      <p:sp>
        <p:nvSpPr>
          <p:cNvPr id="537635" name="Line 35"/>
          <p:cNvSpPr>
            <a:spLocks noChangeShapeType="1"/>
          </p:cNvSpPr>
          <p:nvPr/>
        </p:nvSpPr>
        <p:spPr bwMode="auto">
          <a:xfrm>
            <a:off x="7848600" y="55626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7" name="Line 36"/>
          <p:cNvSpPr>
            <a:spLocks noChangeShapeType="1"/>
          </p:cNvSpPr>
          <p:nvPr/>
        </p:nvSpPr>
        <p:spPr bwMode="auto">
          <a:xfrm>
            <a:off x="6477000" y="4419600"/>
            <a:ext cx="1981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7637" name="Line 37"/>
          <p:cNvSpPr>
            <a:spLocks noChangeShapeType="1"/>
          </p:cNvSpPr>
          <p:nvPr/>
        </p:nvSpPr>
        <p:spPr bwMode="auto">
          <a:xfrm flipV="1">
            <a:off x="6781800" y="2438400"/>
            <a:ext cx="1066800" cy="3429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7638" name="Text Box 38"/>
          <p:cNvSpPr txBox="1">
            <a:spLocks noChangeArrowheads="1"/>
          </p:cNvSpPr>
          <p:nvPr/>
        </p:nvSpPr>
        <p:spPr bwMode="auto">
          <a:xfrm>
            <a:off x="7756525" y="2098675"/>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SS</a:t>
            </a:r>
            <a:r>
              <a:rPr lang="en-GB" altLang="en-US" sz="2400" b="1" baseline="-25000">
                <a:latin typeface="Calibri" pitchFamily="34" charset="0"/>
              </a:rPr>
              <a:t>1</a:t>
            </a:r>
            <a:endParaRPr lang="en-GB" altLang="en-US" sz="2400" b="1">
              <a:latin typeface="Calibri" pitchFamily="34" charset="0"/>
            </a:endParaRPr>
          </a:p>
        </p:txBody>
      </p:sp>
      <p:sp>
        <p:nvSpPr>
          <p:cNvPr id="537639" name="Line 39"/>
          <p:cNvSpPr>
            <a:spLocks noChangeShapeType="1"/>
          </p:cNvSpPr>
          <p:nvPr/>
        </p:nvSpPr>
        <p:spPr bwMode="auto">
          <a:xfrm>
            <a:off x="7239000" y="4419600"/>
            <a:ext cx="0" cy="1752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1" name="Line 40"/>
          <p:cNvSpPr>
            <a:spLocks noChangeShapeType="1"/>
          </p:cNvSpPr>
          <p:nvPr/>
        </p:nvSpPr>
        <p:spPr bwMode="auto">
          <a:xfrm>
            <a:off x="2209800" y="3886200"/>
            <a:ext cx="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22" name="Line 41"/>
          <p:cNvSpPr>
            <a:spLocks noChangeShapeType="1"/>
          </p:cNvSpPr>
          <p:nvPr/>
        </p:nvSpPr>
        <p:spPr bwMode="auto">
          <a:xfrm>
            <a:off x="5334000" y="4419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7642" name="Text Box 42"/>
          <p:cNvSpPr txBox="1">
            <a:spLocks noChangeArrowheads="1"/>
          </p:cNvSpPr>
          <p:nvPr/>
        </p:nvSpPr>
        <p:spPr bwMode="auto">
          <a:xfrm>
            <a:off x="8137525" y="400367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LS</a:t>
            </a:r>
          </a:p>
        </p:txBody>
      </p:sp>
      <p:sp>
        <p:nvSpPr>
          <p:cNvPr id="537643" name="AutoShape 4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608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613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6125" name="Picture 4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6" name="Picture 4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27" name="Picture 4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613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8" name="Text Box 4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6129" name="Picture 5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7651" name="AutoShape 5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Long Run Market Supply Curve</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46131" name="WordArt 52"/>
          <p:cNvSpPr>
            <a:spLocks noChangeArrowheads="1" noChangeShapeType="1" noTextEdit="1"/>
          </p:cNvSpPr>
          <p:nvPr/>
        </p:nvSpPr>
        <p:spPr bwMode="auto">
          <a:xfrm>
            <a:off x="1576388" y="1965325"/>
            <a:ext cx="2163762" cy="5064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Typical Firm</a:t>
            </a:r>
          </a:p>
        </p:txBody>
      </p:sp>
      <p:sp>
        <p:nvSpPr>
          <p:cNvPr id="46132" name="WordArt 53"/>
          <p:cNvSpPr>
            <a:spLocks noChangeArrowheads="1" noChangeShapeType="1" noTextEdit="1"/>
          </p:cNvSpPr>
          <p:nvPr/>
        </p:nvSpPr>
        <p:spPr bwMode="auto">
          <a:xfrm>
            <a:off x="6364288" y="1255713"/>
            <a:ext cx="1543050" cy="37623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Market</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76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76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76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76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76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76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376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376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3760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3760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3762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3763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3762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3763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3763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3763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3763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3763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3762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3763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53764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37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8" grpId="0" animBg="1"/>
      <p:bldP spid="537609" grpId="0" animBg="1"/>
      <p:bldP spid="537610" grpId="0" animBg="1"/>
      <p:bldP spid="537611" grpId="0" animBg="1"/>
      <p:bldP spid="537612" grpId="0" animBg="1"/>
      <p:bldP spid="537613" grpId="0" animBg="1"/>
      <p:bldP spid="537614" grpId="0" autoUpdateAnimBg="0"/>
      <p:bldP spid="537615" grpId="0" autoUpdateAnimBg="0"/>
      <p:bldP spid="537616" grpId="0" autoUpdateAnimBg="0"/>
      <p:bldP spid="537617" grpId="0" autoUpdateAnimBg="0"/>
      <p:bldP spid="537625" grpId="0" animBg="1"/>
      <p:bldP spid="537628" grpId="0" animBg="1"/>
      <p:bldP spid="537629" grpId="0" autoUpdateAnimBg="0"/>
      <p:bldP spid="537630" grpId="0" animBg="1"/>
      <p:bldP spid="537632" grpId="0" animBg="1"/>
      <p:bldP spid="537633" grpId="0" autoUpdateAnimBg="0"/>
      <p:bldP spid="537634" grpId="0" autoUpdateAnimBg="0"/>
      <p:bldP spid="537635" grpId="0" animBg="1"/>
      <p:bldP spid="537637" grpId="0" animBg="1"/>
      <p:bldP spid="537638" grpId="0" autoUpdateAnimBg="0"/>
      <p:bldP spid="537639" grpId="0" animBg="1"/>
      <p:bldP spid="53764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2F87FEB-8AEF-46DB-BBAD-91A613F05CCE}" type="slidenum">
              <a:rPr lang="en-US" altLang="en-US">
                <a:solidFill>
                  <a:srgbClr val="898989"/>
                </a:solidFill>
                <a:latin typeface="Calibri" pitchFamily="34" charset="0"/>
              </a:rPr>
              <a:pPr eaLnBrk="1" hangingPunct="1"/>
              <a:t>47</a:t>
            </a:fld>
            <a:endParaRPr lang="en-US" altLang="en-US">
              <a:solidFill>
                <a:srgbClr val="898989"/>
              </a:solidFill>
              <a:latin typeface="Calibri" pitchFamily="34" charset="0"/>
            </a:endParaRPr>
          </a:p>
        </p:txBody>
      </p:sp>
      <p:sp>
        <p:nvSpPr>
          <p:cNvPr id="524293"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710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7122"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7110"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7123"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3"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7114"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302"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Constant Cost Industry</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17" name="Content Placeholder 2"/>
          <p:cNvSpPr txBox="1">
            <a:spLocks/>
          </p:cNvSpPr>
          <p:nvPr/>
        </p:nvSpPr>
        <p:spPr>
          <a:xfrm>
            <a:off x="6096000" y="1752600"/>
            <a:ext cx="2819400" cy="3306763"/>
          </a:xfrm>
          <a:prstGeom prst="rect">
            <a:avLst/>
          </a:prstGeom>
        </p:spPr>
        <p:txBody>
          <a:bodyPr/>
          <a:lstStyle/>
          <a:p>
            <a:pPr marL="342900" indent="-342900" eaLnBrk="0" hangingPunct="0">
              <a:spcBef>
                <a:spcPct val="20000"/>
              </a:spcBef>
              <a:buFont typeface="Arial" charset="0"/>
              <a:buChar char="•"/>
              <a:defRPr/>
            </a:pPr>
            <a:r>
              <a:rPr lang="en-US" sz="2800" dirty="0">
                <a:latin typeface="+mn-lt"/>
              </a:rPr>
              <a:t>Constant-cost Industry:  An industry in which the increase or decrease of industry output does not affect the price of inputs.</a:t>
            </a:r>
          </a:p>
        </p:txBody>
      </p:sp>
      <p:pic>
        <p:nvPicPr>
          <p:cNvPr id="47117"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133600"/>
            <a:ext cx="39719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F76F3F-2C42-42A8-A641-2981CE204B14}" type="slidenum">
              <a:rPr lang="en-US" altLang="en-US">
                <a:solidFill>
                  <a:srgbClr val="898989"/>
                </a:solidFill>
                <a:latin typeface="Calibri" pitchFamily="34" charset="0"/>
              </a:rPr>
              <a:pPr eaLnBrk="1" hangingPunct="1"/>
              <a:t>48</a:t>
            </a:fld>
            <a:endParaRPr lang="en-US" altLang="en-US">
              <a:solidFill>
                <a:srgbClr val="898989"/>
              </a:solidFill>
              <a:latin typeface="Calibri" pitchFamily="34" charset="0"/>
            </a:endParaRPr>
          </a:p>
        </p:txBody>
      </p:sp>
      <p:sp>
        <p:nvSpPr>
          <p:cNvPr id="524293"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813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8146"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8134"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8147"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7"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8138"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302"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Increasing Cost Industry</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13" name="Content Placeholder 2"/>
          <p:cNvSpPr txBox="1">
            <a:spLocks/>
          </p:cNvSpPr>
          <p:nvPr/>
        </p:nvSpPr>
        <p:spPr>
          <a:xfrm>
            <a:off x="228600" y="1143000"/>
            <a:ext cx="8915400" cy="1676400"/>
          </a:xfrm>
          <a:prstGeom prst="rect">
            <a:avLst/>
          </a:prstGeom>
        </p:spPr>
        <p:txBody>
          <a:bodyPr/>
          <a:lstStyle/>
          <a:p>
            <a:pPr marL="342900" indent="-342900" eaLnBrk="0" hangingPunct="0">
              <a:spcBef>
                <a:spcPct val="20000"/>
              </a:spcBef>
              <a:buFont typeface="Arial" charset="0"/>
              <a:buChar char="•"/>
              <a:defRPr/>
            </a:pPr>
            <a:r>
              <a:rPr lang="en-US" sz="2400" dirty="0">
                <a:latin typeface="+mn-lt"/>
              </a:rPr>
              <a:t>Increasing cost Industry:  An industry which increases in industry output increase the price of inputs.  Especially if firms use industry specific inputs i.e. scarce inputs that are used only by firms in a particular industry and no other industry.</a:t>
            </a:r>
          </a:p>
        </p:txBody>
      </p:sp>
      <p:pic>
        <p:nvPicPr>
          <p:cNvPr id="48141"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2819400"/>
            <a:ext cx="713422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58AEB2-E8BA-49F8-AA9C-E609754CC0B6}" type="slidenum">
              <a:rPr lang="en-US" altLang="en-US">
                <a:solidFill>
                  <a:srgbClr val="898989"/>
                </a:solidFill>
                <a:latin typeface="Calibri" pitchFamily="34" charset="0"/>
              </a:rPr>
              <a:pPr eaLnBrk="1" hangingPunct="1"/>
              <a:t>49</a:t>
            </a:fld>
            <a:endParaRPr lang="en-US" altLang="en-US">
              <a:solidFill>
                <a:srgbClr val="898989"/>
              </a:solidFill>
              <a:latin typeface="Calibri" pitchFamily="34" charset="0"/>
            </a:endParaRPr>
          </a:p>
        </p:txBody>
      </p:sp>
      <p:sp>
        <p:nvSpPr>
          <p:cNvPr id="524293"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915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9170"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9158"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15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9171"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1"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9162"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302"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Decreasing Cost Industry</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13" name="Content Placeholder 2"/>
          <p:cNvSpPr txBox="1">
            <a:spLocks/>
          </p:cNvSpPr>
          <p:nvPr/>
        </p:nvSpPr>
        <p:spPr>
          <a:xfrm>
            <a:off x="381000" y="1676400"/>
            <a:ext cx="8305800" cy="1066800"/>
          </a:xfrm>
          <a:prstGeom prst="rect">
            <a:avLst/>
          </a:prstGeom>
        </p:spPr>
        <p:txBody>
          <a:bodyPr/>
          <a:lstStyle/>
          <a:p>
            <a:pPr marL="342900" indent="-342900" eaLnBrk="0" hangingPunct="0">
              <a:spcBef>
                <a:spcPct val="20000"/>
              </a:spcBef>
              <a:buFont typeface="Arial" charset="0"/>
              <a:buChar char="•"/>
              <a:defRPr/>
            </a:pPr>
            <a:r>
              <a:rPr lang="en-US" sz="2400" dirty="0">
                <a:latin typeface="+mn-lt"/>
              </a:rPr>
              <a:t>Decreasing-cost Industry:  An industry in which increases in industry output decrease the prices of some or all inputs.</a:t>
            </a:r>
          </a:p>
        </p:txBody>
      </p:sp>
      <p:pic>
        <p:nvPicPr>
          <p:cNvPr id="49165"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2819400"/>
            <a:ext cx="72580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6D3DCE-9E30-4F7C-B7B1-C35B056261D8}" type="slidenum">
              <a:rPr lang="en-US" altLang="en-US">
                <a:solidFill>
                  <a:srgbClr val="898989"/>
                </a:solidFill>
                <a:latin typeface="Calibri" pitchFamily="34" charset="0"/>
              </a:rPr>
              <a:pPr eaLnBrk="1" hangingPunct="1"/>
              <a:t>5</a:t>
            </a:fld>
            <a:endParaRPr lang="en-US" altLang="en-US">
              <a:solidFill>
                <a:srgbClr val="898989"/>
              </a:solidFill>
              <a:latin typeface="Calibri" pitchFamily="34" charset="0"/>
            </a:endParaRPr>
          </a:p>
        </p:txBody>
      </p:sp>
      <p:sp>
        <p:nvSpPr>
          <p:cNvPr id="496643"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4098"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411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2"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9"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411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4106"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6652" name="Rectangle 12"/>
          <p:cNvSpPr>
            <a:spLocks noChangeArrowheads="1"/>
          </p:cNvSpPr>
          <p:nvPr/>
        </p:nvSpPr>
        <p:spPr bwMode="auto">
          <a:xfrm>
            <a:off x="2387600" y="1474788"/>
            <a:ext cx="4572000" cy="4446587"/>
          </a:xfrm>
          <a:prstGeom prst="rect">
            <a:avLst/>
          </a:prstGeom>
          <a:solidFill>
            <a:srgbClr val="C0C0C0"/>
          </a:solidFill>
          <a:ln w="38100">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200">
                <a:latin typeface="Calibri" pitchFamily="34" charset="0"/>
              </a:rPr>
              <a:t>C. Each buyer’s purchases are so </a:t>
            </a:r>
            <a:r>
              <a:rPr lang="en-US" altLang="en-US" sz="2200" b="1">
                <a:latin typeface="Calibri" pitchFamily="34" charset="0"/>
              </a:rPr>
              <a:t>small</a:t>
            </a:r>
            <a:r>
              <a:rPr lang="en-US" altLang="en-US" sz="2200">
                <a:latin typeface="Calibri" pitchFamily="34" charset="0"/>
              </a:rPr>
              <a:t> that he/she has an imperceptible effect on market price. </a:t>
            </a:r>
          </a:p>
          <a:p>
            <a:pPr algn="just" eaLnBrk="1" hangingPunct="1"/>
            <a:endParaRPr lang="en-US" altLang="en-US" sz="2200">
              <a:latin typeface="Calibri" pitchFamily="34" charset="0"/>
            </a:endParaRPr>
          </a:p>
          <a:p>
            <a:pPr algn="just" eaLnBrk="1" hangingPunct="1"/>
            <a:r>
              <a:rPr lang="en-US" altLang="en-US" sz="2200">
                <a:latin typeface="Calibri" pitchFamily="34" charset="0"/>
              </a:rPr>
              <a:t>D. Each seller’s sales are so </a:t>
            </a:r>
            <a:r>
              <a:rPr lang="en-US" altLang="en-US" sz="2200" b="1">
                <a:latin typeface="Calibri" pitchFamily="34" charset="0"/>
              </a:rPr>
              <a:t>small</a:t>
            </a:r>
            <a:r>
              <a:rPr lang="en-US" altLang="en-US" sz="2200">
                <a:latin typeface="Calibri" pitchFamily="34" charset="0"/>
              </a:rPr>
              <a:t> that he/she has an imperceptible effect on market price.  Each seller’s input purchases are so </a:t>
            </a:r>
            <a:r>
              <a:rPr lang="en-US" altLang="en-US" sz="2200" b="1">
                <a:latin typeface="Calibri" pitchFamily="34" charset="0"/>
              </a:rPr>
              <a:t>small</a:t>
            </a:r>
            <a:r>
              <a:rPr lang="en-US" altLang="en-US" sz="2200">
                <a:latin typeface="Calibri" pitchFamily="34" charset="0"/>
              </a:rPr>
              <a:t> that he/she perceives no effect on input prices</a:t>
            </a:r>
          </a:p>
          <a:p>
            <a:pPr algn="just" eaLnBrk="1" hangingPunct="1"/>
            <a:endParaRPr lang="en-US" altLang="en-US" sz="2200">
              <a:latin typeface="Calibri" pitchFamily="34" charset="0"/>
            </a:endParaRPr>
          </a:p>
          <a:p>
            <a:pPr algn="just" eaLnBrk="1" hangingPunct="1"/>
            <a:r>
              <a:rPr lang="en-US" altLang="en-US" sz="2200">
                <a:latin typeface="Calibri" pitchFamily="34" charset="0"/>
              </a:rPr>
              <a:t>E. All firms </a:t>
            </a:r>
            <a:r>
              <a:rPr lang="en-US" altLang="en-US" sz="2200" i="1">
                <a:latin typeface="Calibri" pitchFamily="34" charset="0"/>
              </a:rPr>
              <a:t>(industry participants and new entrants)</a:t>
            </a:r>
            <a:r>
              <a:rPr lang="en-US" altLang="en-US" sz="2200">
                <a:latin typeface="Calibri" pitchFamily="34" charset="0"/>
              </a:rPr>
              <a:t> have </a:t>
            </a:r>
            <a:r>
              <a:rPr lang="en-US" altLang="en-US" sz="2200" b="1">
                <a:latin typeface="Calibri" pitchFamily="34" charset="0"/>
              </a:rPr>
              <a:t>equal access to resources </a:t>
            </a:r>
            <a:r>
              <a:rPr lang="en-US" altLang="en-US" sz="2200" i="1">
                <a:latin typeface="Calibri" pitchFamily="34" charset="0"/>
              </a:rPr>
              <a:t>(technology, inputs).</a:t>
            </a:r>
          </a:p>
        </p:txBody>
      </p:sp>
      <p:sp>
        <p:nvSpPr>
          <p:cNvPr id="4108" name="Line 13"/>
          <p:cNvSpPr>
            <a:spLocks noChangeShapeType="1"/>
          </p:cNvSpPr>
          <p:nvPr/>
        </p:nvSpPr>
        <p:spPr bwMode="auto">
          <a:xfrm>
            <a:off x="3067050" y="271145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Line 14"/>
          <p:cNvSpPr>
            <a:spLocks noChangeShapeType="1"/>
          </p:cNvSpPr>
          <p:nvPr/>
        </p:nvSpPr>
        <p:spPr bwMode="auto">
          <a:xfrm>
            <a:off x="3073400" y="4722813"/>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AutoShape 16"/>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600" b="1" dirty="0">
                <a:solidFill>
                  <a:srgbClr val="000066"/>
                </a:solidFill>
                <a:latin typeface="Calibri" pitchFamily="34" charset="0"/>
              </a:rPr>
              <a:t>Perfectly Competitive Markets - Conditions</a:t>
            </a:r>
            <a:endParaRPr lang="en-US" altLang="en-US" sz="3600" dirty="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8A5146-F44B-41FC-898D-6800452BB91D}" type="slidenum">
              <a:rPr lang="en-US" altLang="en-US">
                <a:solidFill>
                  <a:srgbClr val="898989"/>
                </a:solidFill>
                <a:latin typeface="Calibri" pitchFamily="34" charset="0"/>
              </a:rPr>
              <a:pPr eaLnBrk="1" hangingPunct="1"/>
              <a:t>50</a:t>
            </a:fld>
            <a:endParaRPr lang="en-US" altLang="en-US">
              <a:solidFill>
                <a:srgbClr val="898989"/>
              </a:solidFill>
              <a:latin typeface="Calibri" pitchFamily="34" charset="0"/>
            </a:endParaRPr>
          </a:p>
        </p:txBody>
      </p:sp>
      <p:sp>
        <p:nvSpPr>
          <p:cNvPr id="524293"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222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224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2230"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22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224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52234"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301" name="Rectangle 13"/>
          <p:cNvSpPr>
            <a:spLocks noChangeArrowheads="1"/>
          </p:cNvSpPr>
          <p:nvPr/>
        </p:nvSpPr>
        <p:spPr bwMode="auto">
          <a:xfrm>
            <a:off x="685800" y="1447800"/>
            <a:ext cx="8001000" cy="1570038"/>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p>
            <a:pPr algn="just" fontAlgn="auto">
              <a:spcBef>
                <a:spcPts val="0"/>
              </a:spcBef>
              <a:spcAft>
                <a:spcPts val="0"/>
              </a:spcAft>
              <a:defRPr/>
            </a:pPr>
            <a:r>
              <a:rPr lang="en-US" sz="2400" i="1" u="sng" dirty="0">
                <a:solidFill>
                  <a:srgbClr val="000066"/>
                </a:solidFill>
                <a:latin typeface="+mn-lt"/>
              </a:rPr>
              <a:t>Definition:</a:t>
            </a:r>
            <a:r>
              <a:rPr lang="en-US" sz="2400" dirty="0">
                <a:latin typeface="+mn-lt"/>
              </a:rPr>
              <a:t>  </a:t>
            </a:r>
            <a:r>
              <a:rPr lang="en-US" sz="2400" b="1" dirty="0">
                <a:latin typeface="+mn-lt"/>
              </a:rPr>
              <a:t>Producer Surplus</a:t>
            </a:r>
            <a:r>
              <a:rPr lang="en-US" sz="2400" dirty="0">
                <a:latin typeface="+mn-lt"/>
              </a:rPr>
              <a:t> is the area above the market supply curve and below the market price.  It is a monetary measure of the benefit that producers derive from producing a good at a particular price.</a:t>
            </a:r>
          </a:p>
        </p:txBody>
      </p:sp>
      <p:sp>
        <p:nvSpPr>
          <p:cNvPr id="524302" name="AutoShape 14"/>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Producer Surplus</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52237" name="Rectangle 15"/>
          <p:cNvSpPr>
            <a:spLocks noChangeArrowheads="1"/>
          </p:cNvSpPr>
          <p:nvPr/>
        </p:nvSpPr>
        <p:spPr bwMode="auto">
          <a:xfrm>
            <a:off x="1828800" y="4287838"/>
            <a:ext cx="5864225" cy="13493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000" i="1">
                <a:latin typeface="Calibri" pitchFamily="34" charset="0"/>
              </a:rPr>
              <a:t>…that the producer earns the price for every unit sold, but only incurs the SMC for each unit.  This is why the difference between the P and SMC curve measures the total benefit derived from production</a:t>
            </a:r>
            <a:r>
              <a:rPr lang="en-US" altLang="en-US" sz="2000">
                <a:latin typeface="Calibri" pitchFamily="34" charset="0"/>
              </a:rPr>
              <a:t>.</a:t>
            </a:r>
          </a:p>
        </p:txBody>
      </p:sp>
      <p:sp>
        <p:nvSpPr>
          <p:cNvPr id="52238" name="WordArt 17"/>
          <p:cNvSpPr>
            <a:spLocks noChangeArrowheads="1" noChangeShapeType="1" noTextEdit="1"/>
          </p:cNvSpPr>
          <p:nvPr/>
        </p:nvSpPr>
        <p:spPr bwMode="auto">
          <a:xfrm>
            <a:off x="376238" y="3489325"/>
            <a:ext cx="99060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Note: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CD5094-98A8-4438-9279-6A098BFA9161}" type="slidenum">
              <a:rPr lang="en-US" altLang="en-US">
                <a:solidFill>
                  <a:srgbClr val="898989"/>
                </a:solidFill>
                <a:latin typeface="Calibri" pitchFamily="34" charset="0"/>
              </a:rPr>
              <a:pPr eaLnBrk="1" hangingPunct="1"/>
              <a:t>51</a:t>
            </a:fld>
            <a:endParaRPr lang="en-US" altLang="en-US">
              <a:solidFill>
                <a:srgbClr val="898989"/>
              </a:solidFill>
              <a:latin typeface="Calibri" pitchFamily="34" charset="0"/>
            </a:endParaRPr>
          </a:p>
        </p:txBody>
      </p:sp>
      <p:sp>
        <p:nvSpPr>
          <p:cNvPr id="525317"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325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326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4"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25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326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7"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53258"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325"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Producer Surplus</a:t>
            </a:r>
            <a:endParaRPr lang="en-US" altLang="en-US" sz="4000" dirty="0">
              <a:solidFill>
                <a:srgbClr val="000066"/>
              </a:solidFill>
              <a:effectLst>
                <a:outerShdw blurRad="38100" dist="38100" dir="2700000" algn="tl">
                  <a:srgbClr val="000000"/>
                </a:outerShdw>
              </a:effectLst>
              <a:latin typeface="Calibri" pitchFamily="34" charset="0"/>
            </a:endParaRPr>
          </a:p>
        </p:txBody>
      </p:sp>
      <p:sp>
        <p:nvSpPr>
          <p:cNvPr id="53260" name="Rectangle 14"/>
          <p:cNvSpPr>
            <a:spLocks noChangeArrowheads="1"/>
          </p:cNvSpPr>
          <p:nvPr/>
        </p:nvSpPr>
        <p:spPr bwMode="auto">
          <a:xfrm>
            <a:off x="1800225" y="1538288"/>
            <a:ext cx="5334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a:latin typeface="Calibri" pitchFamily="34" charset="0"/>
              </a:rPr>
              <a:t>Further, since the market supply curve is simply the sum of the individual supply curves…which equal the marginal cost curves the difference between price and the market supply curve measures the surplus of all producers in the market.</a:t>
            </a:r>
          </a:p>
        </p:txBody>
      </p:sp>
      <p:sp>
        <p:nvSpPr>
          <p:cNvPr id="53261" name="Rectangle 15"/>
          <p:cNvSpPr>
            <a:spLocks noChangeArrowheads="1"/>
          </p:cNvSpPr>
          <p:nvPr/>
        </p:nvSpPr>
        <p:spPr bwMode="auto">
          <a:xfrm>
            <a:off x="2362200" y="4572000"/>
            <a:ext cx="4191000" cy="1411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800" i="1">
                <a:latin typeface="Calibri" pitchFamily="34" charset="0"/>
              </a:rPr>
              <a:t>…that producer’s surplus does not deduct fixed costs, so it does not equal profit.</a:t>
            </a:r>
          </a:p>
        </p:txBody>
      </p:sp>
      <p:sp>
        <p:nvSpPr>
          <p:cNvPr id="53262" name="WordArt 17"/>
          <p:cNvSpPr>
            <a:spLocks noChangeArrowheads="1" noChangeShapeType="1" noTextEdit="1"/>
          </p:cNvSpPr>
          <p:nvPr/>
        </p:nvSpPr>
        <p:spPr bwMode="auto">
          <a:xfrm>
            <a:off x="609600" y="5029200"/>
            <a:ext cx="99060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sz="3600" kern="10">
                <a:solidFill>
                  <a:srgbClr val="000066"/>
                </a:solidFill>
                <a:effectLst>
                  <a:outerShdw dist="45791" dir="2021404" algn="ctr" rotWithShape="0">
                    <a:srgbClr val="B2B2B2">
                      <a:alpha val="79999"/>
                    </a:srgbClr>
                  </a:outerShdw>
                </a:effectLst>
                <a:latin typeface="Times New Roman"/>
                <a:cs typeface="Times New Roman"/>
              </a:rPr>
              <a:t>Note:</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2F50578-6FDB-423E-87BB-3C4AA50A4249}" type="slidenum">
              <a:rPr lang="en-US" altLang="en-US">
                <a:solidFill>
                  <a:srgbClr val="898989"/>
                </a:solidFill>
                <a:latin typeface="Calibri" pitchFamily="34" charset="0"/>
              </a:rPr>
              <a:pPr eaLnBrk="1" hangingPunct="1"/>
              <a:t>52</a:t>
            </a:fld>
            <a:endParaRPr lang="en-US" altLang="en-US">
              <a:solidFill>
                <a:srgbClr val="898989"/>
              </a:solidFill>
              <a:latin typeface="Calibri" pitchFamily="34" charset="0"/>
            </a:endParaRPr>
          </a:p>
        </p:txBody>
      </p:sp>
      <p:sp>
        <p:nvSpPr>
          <p:cNvPr id="54277" name="Line 3"/>
          <p:cNvSpPr>
            <a:spLocks noChangeShapeType="1"/>
          </p:cNvSpPr>
          <p:nvPr/>
        </p:nvSpPr>
        <p:spPr bwMode="auto">
          <a:xfrm>
            <a:off x="830263" y="6229350"/>
            <a:ext cx="6629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78" name="Line 4"/>
          <p:cNvSpPr>
            <a:spLocks noChangeShapeType="1"/>
          </p:cNvSpPr>
          <p:nvPr/>
        </p:nvSpPr>
        <p:spPr bwMode="auto">
          <a:xfrm flipV="1">
            <a:off x="825500" y="1265238"/>
            <a:ext cx="33338" cy="49672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79" name="Text Box 5"/>
          <p:cNvSpPr txBox="1">
            <a:spLocks noChangeArrowheads="1"/>
          </p:cNvSpPr>
          <p:nvPr/>
        </p:nvSpPr>
        <p:spPr bwMode="auto">
          <a:xfrm>
            <a:off x="7396163" y="6183313"/>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Q</a:t>
            </a:r>
          </a:p>
        </p:txBody>
      </p:sp>
      <p:sp>
        <p:nvSpPr>
          <p:cNvPr id="54280" name="Text Box 6"/>
          <p:cNvSpPr txBox="1">
            <a:spLocks noChangeArrowheads="1"/>
          </p:cNvSpPr>
          <p:nvPr/>
        </p:nvSpPr>
        <p:spPr bwMode="auto">
          <a:xfrm>
            <a:off x="919163" y="1382713"/>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p>
        </p:txBody>
      </p:sp>
      <p:sp>
        <p:nvSpPr>
          <p:cNvPr id="526343" name="Line 7"/>
          <p:cNvSpPr>
            <a:spLocks noChangeShapeType="1"/>
          </p:cNvSpPr>
          <p:nvPr/>
        </p:nvSpPr>
        <p:spPr bwMode="auto">
          <a:xfrm flipV="1">
            <a:off x="858838" y="1951038"/>
            <a:ext cx="4267200" cy="3886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6344" name="Text Box 8"/>
          <p:cNvSpPr txBox="1">
            <a:spLocks noChangeArrowheads="1"/>
          </p:cNvSpPr>
          <p:nvPr/>
        </p:nvSpPr>
        <p:spPr bwMode="auto">
          <a:xfrm>
            <a:off x="5067300" y="2125663"/>
            <a:ext cx="304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Market Supply Curve</a:t>
            </a:r>
          </a:p>
        </p:txBody>
      </p:sp>
      <p:sp>
        <p:nvSpPr>
          <p:cNvPr id="526345" name="Line 9"/>
          <p:cNvSpPr>
            <a:spLocks noChangeShapeType="1"/>
          </p:cNvSpPr>
          <p:nvPr/>
        </p:nvSpPr>
        <p:spPr bwMode="auto">
          <a:xfrm>
            <a:off x="858838" y="3475038"/>
            <a:ext cx="2590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4" name="Text Box 10"/>
          <p:cNvSpPr txBox="1">
            <a:spLocks noChangeArrowheads="1"/>
          </p:cNvSpPr>
          <p:nvPr/>
        </p:nvSpPr>
        <p:spPr bwMode="auto">
          <a:xfrm>
            <a:off x="233363" y="3211513"/>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a:t>
            </a:r>
          </a:p>
        </p:txBody>
      </p:sp>
      <p:sp>
        <p:nvSpPr>
          <p:cNvPr id="526347" name="Line 11"/>
          <p:cNvSpPr>
            <a:spLocks noChangeShapeType="1"/>
          </p:cNvSpPr>
          <p:nvPr/>
        </p:nvSpPr>
        <p:spPr bwMode="auto">
          <a:xfrm flipH="1">
            <a:off x="858838" y="3475038"/>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6348" name="Line 12"/>
          <p:cNvSpPr>
            <a:spLocks noChangeShapeType="1"/>
          </p:cNvSpPr>
          <p:nvPr/>
        </p:nvSpPr>
        <p:spPr bwMode="auto">
          <a:xfrm flipH="1">
            <a:off x="858838" y="3475038"/>
            <a:ext cx="685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6349" name="Line 13"/>
          <p:cNvSpPr>
            <a:spLocks noChangeShapeType="1"/>
          </p:cNvSpPr>
          <p:nvPr/>
        </p:nvSpPr>
        <p:spPr bwMode="auto">
          <a:xfrm flipH="1">
            <a:off x="858838" y="3475038"/>
            <a:ext cx="9906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6350" name="Line 14"/>
          <p:cNvSpPr>
            <a:spLocks noChangeShapeType="1"/>
          </p:cNvSpPr>
          <p:nvPr/>
        </p:nvSpPr>
        <p:spPr bwMode="auto">
          <a:xfrm flipH="1">
            <a:off x="858838" y="3475038"/>
            <a:ext cx="12954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6351" name="Line 15"/>
          <p:cNvSpPr>
            <a:spLocks noChangeShapeType="1"/>
          </p:cNvSpPr>
          <p:nvPr/>
        </p:nvSpPr>
        <p:spPr bwMode="auto">
          <a:xfrm flipH="1">
            <a:off x="858838" y="3475038"/>
            <a:ext cx="167640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6352" name="Line 16"/>
          <p:cNvSpPr>
            <a:spLocks noChangeShapeType="1"/>
          </p:cNvSpPr>
          <p:nvPr/>
        </p:nvSpPr>
        <p:spPr bwMode="auto">
          <a:xfrm flipH="1">
            <a:off x="1544638" y="3475038"/>
            <a:ext cx="13716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6353" name="Line 17"/>
          <p:cNvSpPr>
            <a:spLocks noChangeShapeType="1"/>
          </p:cNvSpPr>
          <p:nvPr/>
        </p:nvSpPr>
        <p:spPr bwMode="auto">
          <a:xfrm flipH="1">
            <a:off x="2840038" y="3475038"/>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6354" name="Line 18"/>
          <p:cNvSpPr>
            <a:spLocks noChangeShapeType="1"/>
          </p:cNvSpPr>
          <p:nvPr/>
        </p:nvSpPr>
        <p:spPr bwMode="auto">
          <a:xfrm flipH="1" flipV="1">
            <a:off x="2154238" y="4237038"/>
            <a:ext cx="1447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6355" name="Text Box 19"/>
          <p:cNvSpPr txBox="1">
            <a:spLocks noChangeArrowheads="1"/>
          </p:cNvSpPr>
          <p:nvPr/>
        </p:nvSpPr>
        <p:spPr bwMode="auto">
          <a:xfrm>
            <a:off x="3662363" y="4125913"/>
            <a:ext cx="249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400" b="1">
                <a:latin typeface="Calibri" pitchFamily="34" charset="0"/>
              </a:rPr>
              <a:t>Producer Surplus</a:t>
            </a:r>
          </a:p>
        </p:txBody>
      </p:sp>
      <p:sp>
        <p:nvSpPr>
          <p:cNvPr id="526356" name="AutoShape 20"/>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427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430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295" name="Picture 22"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6" name="Picture 23"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7" name="Picture 24"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27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430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8" name="Text Box 26"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54299" name="Picture 27"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6364" name="AutoShape 28"/>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Producer Surplus</a:t>
            </a:r>
            <a:endParaRPr lang="en-US" altLang="en-US" sz="4000">
              <a:solidFill>
                <a:srgbClr val="000066"/>
              </a:solidFill>
              <a:effectLst>
                <a:outerShdw blurRad="38100" dist="38100" dir="2700000" algn="tl">
                  <a:srgbClr val="000000"/>
                </a:outerShdw>
              </a:effectLst>
              <a:latin typeface="Calibri" pitchFamily="34" charset="0"/>
            </a:endParaRP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63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63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63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634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63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63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63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63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2635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263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2635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26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3" grpId="0" animBg="1"/>
      <p:bldP spid="526344" grpId="0" autoUpdateAnimBg="0"/>
      <p:bldP spid="526345" grpId="0" animBg="1"/>
      <p:bldP spid="526347" grpId="0" animBg="1"/>
      <p:bldP spid="526348" grpId="0" animBg="1"/>
      <p:bldP spid="526349" grpId="0" animBg="1"/>
      <p:bldP spid="526350" grpId="0" animBg="1"/>
      <p:bldP spid="526351" grpId="0" animBg="1"/>
      <p:bldP spid="526352" grpId="0" animBg="1"/>
      <p:bldP spid="526353" grpId="0" animBg="1"/>
      <p:bldP spid="526354" grpId="0" animBg="1"/>
      <p:bldP spid="52635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8394B3-B5A3-4506-A93B-8C6A3014F83F}" type="slidenum">
              <a:rPr lang="en-US" altLang="en-US">
                <a:solidFill>
                  <a:srgbClr val="898989"/>
                </a:solidFill>
                <a:latin typeface="Calibri" pitchFamily="34" charset="0"/>
              </a:rPr>
              <a:pPr eaLnBrk="1" hangingPunct="1"/>
              <a:t>53</a:t>
            </a:fld>
            <a:endParaRPr lang="en-US" altLang="en-US">
              <a:solidFill>
                <a:srgbClr val="898989"/>
              </a:solidFill>
              <a:latin typeface="Calibri" pitchFamily="34" charset="0"/>
            </a:endParaRPr>
          </a:p>
        </p:txBody>
      </p:sp>
      <p:sp>
        <p:nvSpPr>
          <p:cNvPr id="525317"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63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634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327"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3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634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56331"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325"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Producer Surplus</a:t>
            </a:r>
            <a:endParaRPr lang="en-US" altLang="en-US" sz="4000" dirty="0">
              <a:solidFill>
                <a:srgbClr val="000066"/>
              </a:solidFill>
              <a:effectLst>
                <a:outerShdw blurRad="38100" dist="38100" dir="2700000" algn="tl">
                  <a:srgbClr val="000000"/>
                </a:outerShdw>
              </a:effectLst>
              <a:latin typeface="Calibri" pitchFamily="34" charset="0"/>
            </a:endParaRPr>
          </a:p>
        </p:txBody>
      </p:sp>
      <p:graphicFrame>
        <p:nvGraphicFramePr>
          <p:cNvPr id="56324" name="Object 4"/>
          <p:cNvGraphicFramePr>
            <a:graphicFrameLocks noChangeAspect="1"/>
          </p:cNvGraphicFramePr>
          <p:nvPr/>
        </p:nvGraphicFramePr>
        <p:xfrm>
          <a:off x="762000" y="1447800"/>
          <a:ext cx="1327150" cy="482600"/>
        </p:xfrm>
        <a:graphic>
          <a:graphicData uri="http://schemas.openxmlformats.org/presentationml/2006/ole">
            <mc:AlternateContent xmlns:mc="http://schemas.openxmlformats.org/markup-compatibility/2006">
              <mc:Choice xmlns:v="urn:schemas-microsoft-com:vml" Requires="v">
                <p:oleObj spid="_x0000_s56343" name="Equation" r:id="rId11" imgW="558720" imgH="203040" progId="Equation.3">
                  <p:embed/>
                </p:oleObj>
              </mc:Choice>
              <mc:Fallback>
                <p:oleObj name="Equation" r:id="rId11" imgW="558720" imgH="20304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1447800"/>
                        <a:ext cx="13271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2"/>
          <p:cNvSpPr txBox="1">
            <a:spLocks/>
          </p:cNvSpPr>
          <p:nvPr/>
        </p:nvSpPr>
        <p:spPr>
          <a:xfrm>
            <a:off x="5867400" y="1676400"/>
            <a:ext cx="3048000" cy="3306763"/>
          </a:xfrm>
          <a:prstGeom prst="rect">
            <a:avLst/>
          </a:prstGeom>
        </p:spPr>
        <p:txBody>
          <a:bodyPr/>
          <a:lstStyle/>
          <a:p>
            <a:pPr marL="342900" indent="-342900" eaLnBrk="0" hangingPunct="0">
              <a:spcBef>
                <a:spcPct val="20000"/>
              </a:spcBef>
              <a:buFont typeface="Arial" charset="0"/>
              <a:buChar char="•"/>
              <a:defRPr/>
            </a:pPr>
            <a:r>
              <a:rPr lang="en-US" sz="2400" dirty="0">
                <a:latin typeface="+mn-lt"/>
              </a:rPr>
              <a:t>Given Market supply curve and P is the price in dollars per gallon</a:t>
            </a:r>
          </a:p>
          <a:p>
            <a:pPr marL="342900" indent="-342900" eaLnBrk="0" hangingPunct="0">
              <a:spcBef>
                <a:spcPct val="20000"/>
              </a:spcBef>
              <a:buFont typeface="Arial" charset="0"/>
              <a:buChar char="•"/>
              <a:defRPr/>
            </a:pPr>
            <a:r>
              <a:rPr lang="en-US" sz="2400" dirty="0">
                <a:latin typeface="+mn-lt"/>
              </a:rPr>
              <a:t>Find producer surplus when price is $2.50 per gallon</a:t>
            </a:r>
          </a:p>
          <a:p>
            <a:pPr marL="342900" indent="-342900" eaLnBrk="0" hangingPunct="0">
              <a:spcBef>
                <a:spcPct val="20000"/>
              </a:spcBef>
              <a:buFont typeface="Arial" charset="0"/>
              <a:buChar char="•"/>
              <a:defRPr/>
            </a:pPr>
            <a:r>
              <a:rPr lang="en-US" sz="2400" dirty="0">
                <a:latin typeface="+mn-lt"/>
              </a:rPr>
              <a:t>How much does producer surplus when price of milk increases from $2.50 to $4.00</a:t>
            </a:r>
          </a:p>
        </p:txBody>
      </p:sp>
      <p:pic>
        <p:nvPicPr>
          <p:cNvPr id="56334"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0" y="2362200"/>
            <a:ext cx="452437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B967D8-A995-42C6-B6F9-8DF01CD9B0FB}" type="slidenum">
              <a:rPr lang="en-US" altLang="en-US">
                <a:solidFill>
                  <a:srgbClr val="898989"/>
                </a:solidFill>
                <a:latin typeface="Calibri" pitchFamily="34" charset="0"/>
              </a:rPr>
              <a:pPr eaLnBrk="1" hangingPunct="1"/>
              <a:t>54</a:t>
            </a:fld>
            <a:endParaRPr lang="en-US" altLang="en-US">
              <a:solidFill>
                <a:srgbClr val="898989"/>
              </a:solidFill>
              <a:latin typeface="Calibri" pitchFamily="34" charset="0"/>
            </a:endParaRPr>
          </a:p>
        </p:txBody>
      </p:sp>
      <p:sp>
        <p:nvSpPr>
          <p:cNvPr id="525317"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73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7373"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7354"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5"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6"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7374"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7"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57358"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325"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Producer Surplus</a:t>
            </a:r>
            <a:endParaRPr lang="en-US" altLang="en-US" sz="4000" dirty="0">
              <a:solidFill>
                <a:srgbClr val="000066"/>
              </a:solidFill>
              <a:effectLst>
                <a:outerShdw blurRad="38100" dist="38100" dir="2700000" algn="tl">
                  <a:srgbClr val="000000"/>
                </a:outerShdw>
              </a:effectLst>
              <a:latin typeface="Calibri" pitchFamily="34" charset="0"/>
            </a:endParaRPr>
          </a:p>
        </p:txBody>
      </p:sp>
      <p:graphicFrame>
        <p:nvGraphicFramePr>
          <p:cNvPr id="57348" name="Object 5"/>
          <p:cNvGraphicFramePr>
            <a:graphicFrameLocks noChangeAspect="1"/>
          </p:cNvGraphicFramePr>
          <p:nvPr/>
        </p:nvGraphicFramePr>
        <p:xfrm>
          <a:off x="533400" y="1524000"/>
          <a:ext cx="3581400" cy="609600"/>
        </p:xfrm>
        <a:graphic>
          <a:graphicData uri="http://schemas.openxmlformats.org/presentationml/2006/ole">
            <mc:AlternateContent xmlns:mc="http://schemas.openxmlformats.org/markup-compatibility/2006">
              <mc:Choice xmlns:v="urn:schemas-microsoft-com:vml" Requires="v">
                <p:oleObj spid="_x0000_s57375" name="Equation" r:id="rId11" imgW="1193760" imgH="203040" progId="Equation.3">
                  <p:embed/>
                </p:oleObj>
              </mc:Choice>
              <mc:Fallback>
                <p:oleObj name="Equation" r:id="rId11" imgW="1193760" imgH="20304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1524000"/>
                        <a:ext cx="3581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6"/>
          <p:cNvGraphicFramePr>
            <a:graphicFrameLocks noChangeAspect="1"/>
          </p:cNvGraphicFramePr>
          <p:nvPr/>
        </p:nvGraphicFramePr>
        <p:xfrm>
          <a:off x="533400" y="2362200"/>
          <a:ext cx="4714875" cy="971550"/>
        </p:xfrm>
        <a:graphic>
          <a:graphicData uri="http://schemas.openxmlformats.org/presentationml/2006/ole">
            <mc:AlternateContent xmlns:mc="http://schemas.openxmlformats.org/markup-compatibility/2006">
              <mc:Choice xmlns:v="urn:schemas-microsoft-com:vml" Requires="v">
                <p:oleObj spid="_x0000_s57376" name="Equation" r:id="rId13" imgW="2095200" imgH="431640" progId="Equation.3">
                  <p:embed/>
                </p:oleObj>
              </mc:Choice>
              <mc:Fallback>
                <p:oleObj name="Equation" r:id="rId13" imgW="2095200" imgH="43164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2362200"/>
                        <a:ext cx="4714875"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0" name="Object 7"/>
          <p:cNvGraphicFramePr>
            <a:graphicFrameLocks noChangeAspect="1"/>
          </p:cNvGraphicFramePr>
          <p:nvPr/>
        </p:nvGraphicFramePr>
        <p:xfrm>
          <a:off x="457200" y="3505200"/>
          <a:ext cx="2784475" cy="1524000"/>
        </p:xfrm>
        <a:graphic>
          <a:graphicData uri="http://schemas.openxmlformats.org/presentationml/2006/ole">
            <mc:AlternateContent xmlns:mc="http://schemas.openxmlformats.org/markup-compatibility/2006">
              <mc:Choice xmlns:v="urn:schemas-microsoft-com:vml" Requires="v">
                <p:oleObj spid="_x0000_s57377" name="Equation" r:id="rId15" imgW="1206360" imgH="660240" progId="Equation.3">
                  <p:embed/>
                </p:oleObj>
              </mc:Choice>
              <mc:Fallback>
                <p:oleObj name="Equation" r:id="rId15" imgW="1206360" imgH="660240"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3505200"/>
                        <a:ext cx="2784475"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1" name="Object 8"/>
          <p:cNvGraphicFramePr>
            <a:graphicFrameLocks noChangeAspect="1"/>
          </p:cNvGraphicFramePr>
          <p:nvPr/>
        </p:nvGraphicFramePr>
        <p:xfrm>
          <a:off x="533400" y="5410200"/>
          <a:ext cx="5029200" cy="417513"/>
        </p:xfrm>
        <a:graphic>
          <a:graphicData uri="http://schemas.openxmlformats.org/presentationml/2006/ole">
            <mc:AlternateContent xmlns:mc="http://schemas.openxmlformats.org/markup-compatibility/2006">
              <mc:Choice xmlns:v="urn:schemas-microsoft-com:vml" Requires="v">
                <p:oleObj spid="_x0000_s57378" name="Equation" r:id="rId17" imgW="2450880" imgH="203040" progId="Equation.3">
                  <p:embed/>
                </p:oleObj>
              </mc:Choice>
              <mc:Fallback>
                <p:oleObj name="Equation" r:id="rId17" imgW="2450880" imgH="203040"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5410200"/>
                        <a:ext cx="50292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2"/>
          <p:cNvSpPr txBox="1">
            <a:spLocks/>
          </p:cNvSpPr>
          <p:nvPr/>
        </p:nvSpPr>
        <p:spPr>
          <a:xfrm>
            <a:off x="5334000" y="1600200"/>
            <a:ext cx="3581400" cy="4068763"/>
          </a:xfrm>
          <a:prstGeom prst="rect">
            <a:avLst/>
          </a:prstGeom>
        </p:spPr>
        <p:txBody>
          <a:bodyPr/>
          <a:lstStyle/>
          <a:p>
            <a:pPr marL="342900" indent="-342900" eaLnBrk="0" hangingPunct="0">
              <a:spcBef>
                <a:spcPct val="20000"/>
              </a:spcBef>
              <a:buFont typeface="Arial" charset="0"/>
              <a:buChar char="•"/>
              <a:defRPr/>
            </a:pPr>
            <a:r>
              <a:rPr lang="en-US" sz="2000" dirty="0">
                <a:latin typeface="+mn-lt"/>
              </a:rPr>
              <a:t>When the price is $2.50 per gallon, 1,50,000 gallons of milk are sold per month.</a:t>
            </a:r>
          </a:p>
          <a:p>
            <a:pPr marL="342900" indent="-342900" eaLnBrk="0" hangingPunct="0">
              <a:spcBef>
                <a:spcPct val="20000"/>
              </a:spcBef>
              <a:buFont typeface="Arial" charset="0"/>
              <a:buChar char="•"/>
              <a:defRPr/>
            </a:pPr>
            <a:r>
              <a:rPr lang="en-US" sz="2000" dirty="0">
                <a:latin typeface="+mn-lt"/>
              </a:rPr>
              <a:t>Producer surplus is triangle A</a:t>
            </a:r>
          </a:p>
          <a:p>
            <a:pPr marL="342900" indent="-342900" eaLnBrk="0" hangingPunct="0">
              <a:spcBef>
                <a:spcPct val="20000"/>
              </a:spcBef>
              <a:buFont typeface="Arial" charset="0"/>
              <a:buChar char="•"/>
              <a:defRPr/>
            </a:pPr>
            <a:r>
              <a:rPr lang="en-US" sz="2000" dirty="0">
                <a:latin typeface="+mn-lt"/>
              </a:rPr>
              <a:t>Price increases from $2.50 to $4.00 the quantity supplied will increase to 240,000 gallons per month</a:t>
            </a:r>
          </a:p>
          <a:p>
            <a:pPr marL="342900" indent="-342900" eaLnBrk="0" hangingPunct="0">
              <a:spcBef>
                <a:spcPct val="20000"/>
              </a:spcBef>
              <a:buFont typeface="Arial" charset="0"/>
              <a:buChar char="•"/>
              <a:defRPr/>
            </a:pPr>
            <a:r>
              <a:rPr lang="en-US" sz="2000" dirty="0">
                <a:latin typeface="+mn-lt"/>
              </a:rPr>
              <a:t>Producer surplus will increase by areas B and area C</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9451CD-B3EA-4CA1-B780-4ACB2CDEE137}" type="slidenum">
              <a:rPr lang="en-US" altLang="en-US">
                <a:solidFill>
                  <a:srgbClr val="898989"/>
                </a:solidFill>
                <a:latin typeface="Calibri" pitchFamily="34" charset="0"/>
              </a:rPr>
              <a:pPr eaLnBrk="1" hangingPunct="1"/>
              <a:t>6</a:t>
            </a:fld>
            <a:endParaRPr lang="en-US" altLang="en-US">
              <a:solidFill>
                <a:srgbClr val="898989"/>
              </a:solidFill>
              <a:latin typeface="Calibri" pitchFamily="34" charset="0"/>
            </a:endParaRPr>
          </a:p>
        </p:txBody>
      </p:sp>
      <p:sp>
        <p:nvSpPr>
          <p:cNvPr id="497668"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5122"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5137"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6"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3"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5138"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5130"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7676"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Implications of Conditions</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5132" name="Rectangle 13"/>
          <p:cNvSpPr>
            <a:spLocks noChangeArrowheads="1"/>
          </p:cNvSpPr>
          <p:nvPr/>
        </p:nvSpPr>
        <p:spPr bwMode="auto">
          <a:xfrm>
            <a:off x="2093913" y="1830388"/>
            <a:ext cx="5083175" cy="38147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200" b="1">
                <a:latin typeface="Calibri" pitchFamily="34" charset="0"/>
              </a:rPr>
              <a:t>The Law of One Price:  </a:t>
            </a:r>
            <a:r>
              <a:rPr lang="en-US" altLang="en-US" sz="2200">
                <a:latin typeface="Calibri" pitchFamily="34" charset="0"/>
              </a:rPr>
              <a:t>Conditions (a) and (b) imply that there is a single price at which transactions occur.  </a:t>
            </a:r>
          </a:p>
          <a:p>
            <a:pPr lvl="2" algn="just" eaLnBrk="1" hangingPunct="1"/>
            <a:endParaRPr lang="en-US" altLang="en-US" sz="2200" b="1">
              <a:latin typeface="Calibri" pitchFamily="34" charset="0"/>
            </a:endParaRPr>
          </a:p>
          <a:p>
            <a:pPr algn="just" eaLnBrk="1" hangingPunct="1"/>
            <a:r>
              <a:rPr lang="en-US" altLang="en-US" sz="2200" b="1">
                <a:latin typeface="Calibri" pitchFamily="34" charset="0"/>
              </a:rPr>
              <a:t>Price Takers:  </a:t>
            </a:r>
            <a:r>
              <a:rPr lang="en-US" altLang="en-US" sz="2200">
                <a:latin typeface="Calibri" pitchFamily="34" charset="0"/>
              </a:rPr>
              <a:t>Conditions (c) and (d) imply that buyers and sellers take the price of the product as given when making their purchase and output decisions.  </a:t>
            </a:r>
          </a:p>
          <a:p>
            <a:pPr algn="just" eaLnBrk="1" hangingPunct="1"/>
            <a:endParaRPr lang="en-US" altLang="en-US" sz="2200">
              <a:latin typeface="Calibri" pitchFamily="34" charset="0"/>
            </a:endParaRPr>
          </a:p>
          <a:p>
            <a:pPr algn="just" eaLnBrk="1" hangingPunct="1"/>
            <a:r>
              <a:rPr lang="en-US" altLang="en-US" sz="2200" b="1">
                <a:latin typeface="Calibri" pitchFamily="34" charset="0"/>
              </a:rPr>
              <a:t>Free Entry:  </a:t>
            </a:r>
            <a:r>
              <a:rPr lang="en-US" altLang="en-US" sz="2200">
                <a:latin typeface="Calibri" pitchFamily="34" charset="0"/>
              </a:rPr>
              <a:t>Condition (e) implies that all firms have identical long run cost functions</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A26CDD-839F-4FA8-8A6F-BF2C9AE5CF95}" type="slidenum">
              <a:rPr lang="en-US" altLang="en-US">
                <a:solidFill>
                  <a:srgbClr val="898989"/>
                </a:solidFill>
                <a:latin typeface="Calibri" pitchFamily="34" charset="0"/>
              </a:rPr>
              <a:pPr eaLnBrk="1" hangingPunct="1"/>
              <a:t>7</a:t>
            </a:fld>
            <a:endParaRPr lang="en-US" altLang="en-US">
              <a:solidFill>
                <a:srgbClr val="898989"/>
              </a:solidFill>
              <a:latin typeface="Calibri" pitchFamily="34" charset="0"/>
            </a:endParaRPr>
          </a:p>
        </p:txBody>
      </p:sp>
      <p:sp>
        <p:nvSpPr>
          <p:cNvPr id="498692" name="AutoShape 4"/>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6146"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6161"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50" name="Picture 6"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7"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6162"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Text Box 10"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6154" name="Picture 11"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700" name="AutoShape 12"/>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The Profit Maximization Hypothesis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498701" name="Rectangle 13"/>
          <p:cNvSpPr>
            <a:spLocks noChangeArrowheads="1"/>
          </p:cNvSpPr>
          <p:nvPr/>
        </p:nvSpPr>
        <p:spPr bwMode="auto">
          <a:xfrm>
            <a:off x="1793875" y="1857375"/>
            <a:ext cx="5978525" cy="3416300"/>
          </a:xfrm>
          <a:prstGeom prst="rect">
            <a:avLst/>
          </a:prstGeom>
          <a:solidFill>
            <a:srgbClr val="C0C0C0"/>
          </a:solidFill>
          <a:ln w="9525">
            <a:no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i="1">
                <a:latin typeface="Calibri" pitchFamily="34" charset="0"/>
              </a:rPr>
              <a:t>Definition:</a:t>
            </a:r>
            <a:r>
              <a:rPr lang="en-US" altLang="en-US" sz="2400">
                <a:latin typeface="Calibri" pitchFamily="34" charset="0"/>
              </a:rPr>
              <a:t>  </a:t>
            </a:r>
            <a:r>
              <a:rPr lang="en-US" altLang="en-US" sz="2400" b="1">
                <a:latin typeface="Calibri" pitchFamily="34" charset="0"/>
              </a:rPr>
              <a:t>Economic Profit</a:t>
            </a:r>
            <a:endParaRPr lang="en-US" altLang="en-US" sz="2400">
              <a:latin typeface="Calibri" pitchFamily="34" charset="0"/>
            </a:endParaRPr>
          </a:p>
          <a:p>
            <a:pPr eaLnBrk="1" hangingPunct="1"/>
            <a:endParaRPr lang="en-US" altLang="en-US" sz="2400" i="1">
              <a:latin typeface="Calibri" pitchFamily="34" charset="0"/>
            </a:endParaRPr>
          </a:p>
          <a:p>
            <a:pPr eaLnBrk="1" hangingPunct="1"/>
            <a:r>
              <a:rPr lang="en-US" altLang="en-US" sz="2400" i="1">
                <a:latin typeface="Calibri" pitchFamily="34" charset="0"/>
              </a:rPr>
              <a:t>Sales Revenue - Economic (Opportunity) Cost</a:t>
            </a:r>
          </a:p>
          <a:p>
            <a:pPr eaLnBrk="1" hangingPunct="1"/>
            <a:endParaRPr lang="en-US" altLang="en-US" sz="2400" i="1">
              <a:latin typeface="Calibri" pitchFamily="34" charset="0"/>
            </a:endParaRPr>
          </a:p>
          <a:p>
            <a:pPr eaLnBrk="1" hangingPunct="1"/>
            <a:r>
              <a:rPr lang="en-US" altLang="en-US" sz="2400" i="1">
                <a:latin typeface="Calibri" pitchFamily="34" charset="0"/>
              </a:rPr>
              <a:t>Example:</a:t>
            </a:r>
          </a:p>
          <a:p>
            <a:pPr eaLnBrk="1" hangingPunct="1"/>
            <a:endParaRPr lang="en-US" altLang="en-US" sz="2400" i="1">
              <a:latin typeface="Calibri" pitchFamily="34" charset="0"/>
            </a:endParaRPr>
          </a:p>
          <a:p>
            <a:pPr eaLnBrk="1" hangingPunct="1">
              <a:buFontTx/>
              <a:buChar char="•"/>
            </a:pPr>
            <a:r>
              <a:rPr lang="en-US" altLang="en-US" sz="2400">
                <a:latin typeface="Calibri" pitchFamily="34" charset="0"/>
              </a:rPr>
              <a:t> Revenues: $1M</a:t>
            </a:r>
          </a:p>
          <a:p>
            <a:pPr eaLnBrk="1" hangingPunct="1">
              <a:buFontTx/>
              <a:buChar char="•"/>
            </a:pPr>
            <a:r>
              <a:rPr lang="en-US" altLang="en-US" sz="2400">
                <a:latin typeface="Calibri" pitchFamily="34" charset="0"/>
              </a:rPr>
              <a:t> Costs of supplies and labor: $850,000</a:t>
            </a:r>
          </a:p>
          <a:p>
            <a:pPr eaLnBrk="1" hangingPunct="1">
              <a:buFontTx/>
              <a:buChar char="•"/>
            </a:pPr>
            <a:r>
              <a:rPr lang="en-US" altLang="en-US" sz="2400">
                <a:latin typeface="Calibri" pitchFamily="34" charset="0"/>
              </a:rPr>
              <a:t> Owner’s best outside offer: $200,000</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638101-3EE6-4CE3-B625-45DE37571369}" type="slidenum">
              <a:rPr lang="en-US" altLang="en-US">
                <a:solidFill>
                  <a:srgbClr val="898989"/>
                </a:solidFill>
                <a:latin typeface="Calibri" pitchFamily="34" charset="0"/>
              </a:rPr>
              <a:pPr eaLnBrk="1" hangingPunct="1"/>
              <a:t>8</a:t>
            </a:fld>
            <a:endParaRPr lang="en-US" altLang="en-US">
              <a:solidFill>
                <a:srgbClr val="898989"/>
              </a:solidFill>
              <a:latin typeface="Calibri" pitchFamily="34" charset="0"/>
            </a:endParaRPr>
          </a:p>
        </p:txBody>
      </p:sp>
      <p:sp>
        <p:nvSpPr>
          <p:cNvPr id="499715" name="AutoShape 3"/>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7170"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718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4" name="Picture 5"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1"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718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Text Box 9"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7178" name="Picture 10"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9723" name="AutoShape 11"/>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dirty="0">
                <a:solidFill>
                  <a:srgbClr val="000066"/>
                </a:solidFill>
                <a:latin typeface="Calibri" pitchFamily="34" charset="0"/>
              </a:rPr>
              <a:t>The Profit Maximization Hypothesis</a:t>
            </a:r>
            <a:endParaRPr lang="en-US" altLang="en-US" sz="2400" dirty="0">
              <a:solidFill>
                <a:srgbClr val="000066"/>
              </a:solidFill>
              <a:effectLst>
                <a:outerShdw blurRad="38100" dist="38100" dir="2700000" algn="tl">
                  <a:srgbClr val="000000"/>
                </a:outerShdw>
              </a:effectLst>
              <a:latin typeface="Calibri" pitchFamily="34" charset="0"/>
            </a:endParaRPr>
          </a:p>
        </p:txBody>
      </p:sp>
      <p:sp>
        <p:nvSpPr>
          <p:cNvPr id="7180" name="Rectangle 12"/>
          <p:cNvSpPr>
            <a:spLocks noChangeArrowheads="1"/>
          </p:cNvSpPr>
          <p:nvPr/>
        </p:nvSpPr>
        <p:spPr bwMode="auto">
          <a:xfrm>
            <a:off x="914400" y="2401888"/>
            <a:ext cx="7177088" cy="24749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200">
                <a:latin typeface="Calibri" pitchFamily="34" charset="0"/>
              </a:rPr>
              <a:t>“Accounting Profit”: $1M - $850,000 = $150,000</a:t>
            </a:r>
          </a:p>
          <a:p>
            <a:pPr eaLnBrk="1" hangingPunct="1"/>
            <a:endParaRPr lang="en-US" altLang="en-US" sz="2200">
              <a:latin typeface="Calibri" pitchFamily="34" charset="0"/>
            </a:endParaRPr>
          </a:p>
          <a:p>
            <a:pPr eaLnBrk="1" hangingPunct="1"/>
            <a:endParaRPr lang="en-US" altLang="en-US" sz="2200">
              <a:latin typeface="Calibri" pitchFamily="34" charset="0"/>
            </a:endParaRPr>
          </a:p>
          <a:p>
            <a:pPr eaLnBrk="1" hangingPunct="1"/>
            <a:r>
              <a:rPr lang="en-US" altLang="en-US" sz="2200">
                <a:latin typeface="Calibri" pitchFamily="34" charset="0"/>
              </a:rPr>
              <a:t>“Economic Profit”: $1M - $850,000 - $200,000 = -$50,000</a:t>
            </a:r>
          </a:p>
          <a:p>
            <a:pPr lvl="1" eaLnBrk="1" hangingPunct="1"/>
            <a:endParaRPr lang="en-US" altLang="en-US" sz="2200" i="1">
              <a:latin typeface="Calibri" pitchFamily="34" charset="0"/>
            </a:endParaRPr>
          </a:p>
          <a:p>
            <a:pPr lvl="1" eaLnBrk="1" hangingPunct="1"/>
            <a:endParaRPr lang="en-US" altLang="en-US" sz="2200" i="1">
              <a:latin typeface="Calibri" pitchFamily="34" charset="0"/>
            </a:endParaRPr>
          </a:p>
          <a:p>
            <a:pPr eaLnBrk="1" hangingPunct="1">
              <a:buFontTx/>
              <a:buChar char="•"/>
            </a:pPr>
            <a:r>
              <a:rPr lang="en-US" altLang="en-US" sz="2200" i="1">
                <a:latin typeface="Calibri" pitchFamily="34" charset="0"/>
              </a:rPr>
              <a:t> Business “destroys” $50,000 of wealth of owner</a:t>
            </a:r>
          </a:p>
        </p:txBody>
      </p:sp>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FA8E1F2-E74A-486F-8698-CA0D81A51552}" type="slidenum">
              <a:rPr lang="en-US" altLang="en-US">
                <a:solidFill>
                  <a:srgbClr val="898989"/>
                </a:solidFill>
                <a:latin typeface="Calibri" pitchFamily="34" charset="0"/>
              </a:rPr>
              <a:pPr eaLnBrk="1" hangingPunct="1"/>
              <a:t>9</a:t>
            </a:fld>
            <a:endParaRPr lang="en-US" altLang="en-US">
              <a:solidFill>
                <a:srgbClr val="898989"/>
              </a:solidFill>
              <a:latin typeface="Calibri" pitchFamily="34" charset="0"/>
            </a:endParaRPr>
          </a:p>
        </p:txBody>
      </p:sp>
      <p:sp>
        <p:nvSpPr>
          <p:cNvPr id="500741" name="AutoShape 5"/>
          <p:cNvSpPr>
            <a:spLocks noChangeArrowheads="1"/>
          </p:cNvSpPr>
          <p:nvPr/>
        </p:nvSpPr>
        <p:spPr bwMode="auto">
          <a:xfrm>
            <a:off x="2273300" y="6477000"/>
            <a:ext cx="4610100" cy="279400"/>
          </a:xfrm>
          <a:prstGeom prst="roundRect">
            <a:avLst>
              <a:gd name="adj" fmla="val 50000"/>
            </a:avLst>
          </a:prstGeom>
          <a:solidFill>
            <a:srgbClr val="9F9FBF">
              <a:alpha val="50000"/>
            </a:srgbClr>
          </a:solidFill>
          <a:ln w="38100">
            <a:no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4000">
              <a:solidFill>
                <a:srgbClr val="000099"/>
              </a:solidFill>
              <a:effectLst>
                <a:outerShdw blurRad="38100" dist="38100" dir="2700000" algn="tl">
                  <a:srgbClr val="000000"/>
                </a:outerShdw>
              </a:effectLst>
              <a:latin typeface="Calibri" pitchFamily="34" charset="0"/>
            </a:endParaRPr>
          </a:p>
        </p:txBody>
      </p:sp>
      <p:graphicFrame>
        <p:nvGraphicFramePr>
          <p:cNvPr id="8194" name="Object 2">
            <a:hlinkClick r:id="" action="ppaction://hlinkshowjump?jump=firstslide" highlightClick="1"/>
            <a:hlinkHover r:id="" action="ppaction://noaction" highlightClick="1"/>
          </p:cNvPr>
          <p:cNvGraphicFramePr>
            <a:graphicFrameLocks noChangeAspect="1"/>
          </p:cNvGraphicFramePr>
          <p:nvPr/>
        </p:nvGraphicFramePr>
        <p:xfrm>
          <a:off x="5397500" y="6523038"/>
          <a:ext cx="198438" cy="196850"/>
        </p:xfrm>
        <a:graphic>
          <a:graphicData uri="http://schemas.openxmlformats.org/presentationml/2006/ole">
            <mc:AlternateContent xmlns:mc="http://schemas.openxmlformats.org/markup-compatibility/2006">
              <mc:Choice xmlns:v="urn:schemas-microsoft-com:vml" Requires="v">
                <p:oleObj spid="_x0000_s8215" name="Clip" r:id="rId3" imgW="1819440" imgH="1816920" progId="MS_ClipArt_Gallery.2">
                  <p:embed/>
                </p:oleObj>
              </mc:Choice>
              <mc:Fallback>
                <p:oleObj name="Clip" r:id="rId3" imgW="1819440" imgH="181692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0" y="6523038"/>
                        <a:ext cx="198438"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200" name="Picture 7" descr="Recycled paper">
            <a:hlinkClick r:id="" action="ppaction://hlinkshowjump?jump=lastslide" highlightClick="1"/>
            <a:hlinkHover r:id="" action="ppaction://noaction"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6519863"/>
            <a:ext cx="1793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8" descr="Recycled paper">
            <a:hlinkClick r:id="" action="ppaction://hlinkshowjump?jump=next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3813" y="6542088"/>
            <a:ext cx="1349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9" descr="Recycled paper">
            <a:hlinkClick r:id="" action="ppaction://hlinkshowjump?jump=lastslideviewed" highlightClick="1"/>
            <a:hlinkHover r:id="" action="ppaction://noaction"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3613150" y="6548438"/>
            <a:ext cx="150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5" name="Object 3">
            <a:hlinkClick r:id="rId8" action="ppaction://hlinksldjump" highlightClick="1"/>
            <a:hlinkHover r:id="" action="ppaction://noaction" highlightClick="1"/>
          </p:cNvPr>
          <p:cNvGraphicFramePr>
            <a:graphicFrameLocks noChangeAspect="1"/>
          </p:cNvGraphicFramePr>
          <p:nvPr/>
        </p:nvGraphicFramePr>
        <p:xfrm>
          <a:off x="5902325" y="6518275"/>
          <a:ext cx="196850" cy="201613"/>
        </p:xfrm>
        <a:graphic>
          <a:graphicData uri="http://schemas.openxmlformats.org/presentationml/2006/ole">
            <mc:AlternateContent xmlns:mc="http://schemas.openxmlformats.org/markup-compatibility/2006">
              <mc:Choice xmlns:v="urn:schemas-microsoft-com:vml" Requires="v">
                <p:oleObj spid="_x0000_s8216" name="Clip" r:id="rId9" imgW="1819440" imgH="1815840" progId="MS_ClipArt_Gallery.2">
                  <p:embed/>
                </p:oleObj>
              </mc:Choice>
              <mc:Fallback>
                <p:oleObj name="Clip" r:id="rId9" imgW="1819440" imgH="1815840" progId="MS_ClipArt_Gallery.2">
                  <p:embed/>
                  <p:pic>
                    <p:nvPicPr>
                      <p:cNvPr id="0" name="Object 3"/>
                      <p:cNvPicPr>
                        <a:picLocks noChangeAspect="1" noChangeArrowheads="1"/>
                      </p:cNvPicPr>
                      <p:nvPr/>
                    </p:nvPicPr>
                    <p:blipFill>
                      <a:blip r:embed="rId10">
                        <a:lum contrast="6000"/>
                        <a:extLst>
                          <a:ext uri="{28A0092B-C50C-407E-A947-70E740481C1C}">
                            <a14:useLocalDpi xmlns:a14="http://schemas.microsoft.com/office/drawing/2010/main" val="0"/>
                          </a:ext>
                        </a:extLst>
                      </a:blip>
                      <a:srcRect/>
                      <a:stretch>
                        <a:fillRect/>
                      </a:stretch>
                    </p:blipFill>
                    <p:spPr bwMode="auto">
                      <a:xfrm>
                        <a:off x="5902325" y="6518275"/>
                        <a:ext cx="196850"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Text Box 11" descr="Recycled paper"/>
          <p:cNvSpPr txBox="1">
            <a:spLocks noChangeArrowheads="1"/>
          </p:cNvSpPr>
          <p:nvPr/>
        </p:nvSpPr>
        <p:spPr bwMode="auto">
          <a:xfrm>
            <a:off x="4146550" y="6477000"/>
            <a:ext cx="1068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a:solidFill>
                  <a:srgbClr val="000099"/>
                </a:solidFill>
                <a:latin typeface="Calibri" pitchFamily="34" charset="0"/>
              </a:rPr>
              <a:t>Chapter Nine</a:t>
            </a:r>
          </a:p>
        </p:txBody>
      </p:sp>
      <p:pic>
        <p:nvPicPr>
          <p:cNvPr id="8204" name="Picture 12" descr="Recycled paper">
            <a:hlinkClick r:id="" action="ppaction://hlinkshowjump?jump=previousslide" highlightClick="1"/>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3402013" y="6537325"/>
            <a:ext cx="1349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0749" name="AutoShape 13"/>
          <p:cNvSpPr>
            <a:spLocks noChangeArrowheads="1"/>
          </p:cNvSpPr>
          <p:nvPr/>
        </p:nvSpPr>
        <p:spPr bwMode="auto">
          <a:xfrm>
            <a:off x="0" y="152400"/>
            <a:ext cx="9144000" cy="914400"/>
          </a:xfrm>
          <a:prstGeom prst="roundRect">
            <a:avLst>
              <a:gd name="adj" fmla="val 50000"/>
            </a:avLst>
          </a:prstGeom>
          <a:solidFill>
            <a:schemeClr val="accent3">
              <a:lumMod val="75000"/>
              <a:alpha val="50000"/>
            </a:schemeClr>
          </a:solidFill>
          <a:ln w="38100">
            <a:solidFill>
              <a:srgbClr val="666699"/>
            </a:solidFill>
            <a:round/>
            <a:headEnd/>
            <a:tailEnd/>
          </a:ln>
          <a:effectLst/>
        </p:spPr>
        <p:txBody>
          <a:bodyPr wrap="none" lIns="457200" rIns="4572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4000" b="1">
                <a:solidFill>
                  <a:srgbClr val="000066"/>
                </a:solidFill>
                <a:latin typeface="Calibri" pitchFamily="34" charset="0"/>
              </a:rPr>
              <a:t>The Profit Maximization Condition</a:t>
            </a:r>
            <a:endParaRPr lang="en-US" altLang="en-US" sz="2400">
              <a:solidFill>
                <a:srgbClr val="000066"/>
              </a:solidFill>
              <a:effectLst>
                <a:outerShdw blurRad="38100" dist="38100" dir="2700000" algn="tl">
                  <a:srgbClr val="000000"/>
                </a:outerShdw>
              </a:effectLst>
              <a:latin typeface="Calibri" pitchFamily="34" charset="0"/>
            </a:endParaRPr>
          </a:p>
        </p:txBody>
      </p:sp>
      <p:sp>
        <p:nvSpPr>
          <p:cNvPr id="8206" name="Content Placeholder 2"/>
          <p:cNvSpPr txBox="1">
            <a:spLocks/>
          </p:cNvSpPr>
          <p:nvPr/>
        </p:nvSpPr>
        <p:spPr bwMode="auto">
          <a:xfrm>
            <a:off x="533400" y="15240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Char char="•"/>
            </a:pPr>
            <a:r>
              <a:rPr lang="en-US" altLang="en-US" sz="3200">
                <a:latin typeface="Calibri" pitchFamily="34" charset="0"/>
              </a:rPr>
              <a:t>Assuming the firm sells output Q, its economic profit is:</a:t>
            </a:r>
          </a:p>
          <a:p>
            <a:pPr eaLnBrk="1" hangingPunct="1">
              <a:spcBef>
                <a:spcPct val="20000"/>
              </a:spcBef>
              <a:buFont typeface="Arial" charset="0"/>
              <a:buChar char="•"/>
            </a:pPr>
            <a:endParaRPr lang="en-US" altLang="en-US" sz="3200">
              <a:latin typeface="Calibri" pitchFamily="34" charset="0"/>
            </a:endParaRPr>
          </a:p>
          <a:p>
            <a:pPr eaLnBrk="1" hangingPunct="1">
              <a:spcBef>
                <a:spcPct val="20000"/>
              </a:spcBef>
              <a:buFont typeface="Arial" charset="0"/>
              <a:buChar char="•"/>
            </a:pPr>
            <a:r>
              <a:rPr lang="en-US" altLang="en-US" sz="3200">
                <a:latin typeface="Calibri" pitchFamily="34" charset="0"/>
              </a:rPr>
              <a:t>Where</a:t>
            </a:r>
          </a:p>
          <a:p>
            <a:pPr eaLnBrk="1" hangingPunct="1">
              <a:spcBef>
                <a:spcPct val="20000"/>
              </a:spcBef>
              <a:buFont typeface="Arial" charset="0"/>
              <a:buChar char="•"/>
            </a:pPr>
            <a:r>
              <a:rPr lang="en-US" altLang="en-US" sz="3200">
                <a:latin typeface="Calibri" pitchFamily="34" charset="0"/>
              </a:rPr>
              <a:t>TR(Q) = Total revenue from selling the quantity Q </a:t>
            </a:r>
          </a:p>
          <a:p>
            <a:pPr eaLnBrk="1" hangingPunct="1">
              <a:spcBef>
                <a:spcPct val="20000"/>
              </a:spcBef>
              <a:buFont typeface="Arial" charset="0"/>
              <a:buChar char="•"/>
            </a:pPr>
            <a:endParaRPr lang="en-US" altLang="en-US" sz="3200">
              <a:latin typeface="Calibri" pitchFamily="34" charset="0"/>
            </a:endParaRPr>
          </a:p>
          <a:p>
            <a:pPr eaLnBrk="1" hangingPunct="1">
              <a:spcBef>
                <a:spcPct val="20000"/>
              </a:spcBef>
              <a:buFont typeface="Arial" charset="0"/>
              <a:buChar char="•"/>
            </a:pPr>
            <a:r>
              <a:rPr lang="en-US" altLang="en-US" sz="3200">
                <a:latin typeface="Calibri" pitchFamily="34" charset="0"/>
              </a:rPr>
              <a:t>TC(Q) = Total economic cost of producing the quantity Q</a:t>
            </a:r>
          </a:p>
          <a:p>
            <a:pPr eaLnBrk="1" hangingPunct="1">
              <a:spcBef>
                <a:spcPct val="20000"/>
              </a:spcBef>
              <a:buFont typeface="Arial" charset="0"/>
              <a:buChar char="•"/>
            </a:pPr>
            <a:endParaRPr lang="en-US" altLang="en-US" sz="3200">
              <a:latin typeface="Calibri" pitchFamily="34" charset="0"/>
            </a:endParaRPr>
          </a:p>
        </p:txBody>
      </p:sp>
      <p:graphicFrame>
        <p:nvGraphicFramePr>
          <p:cNvPr id="8196" name="Object 13"/>
          <p:cNvGraphicFramePr>
            <a:graphicFrameLocks noChangeAspect="1"/>
          </p:cNvGraphicFramePr>
          <p:nvPr/>
        </p:nvGraphicFramePr>
        <p:xfrm>
          <a:off x="2133600" y="2667000"/>
          <a:ext cx="3581400" cy="590550"/>
        </p:xfrm>
        <a:graphic>
          <a:graphicData uri="http://schemas.openxmlformats.org/presentationml/2006/ole">
            <mc:AlternateContent xmlns:mc="http://schemas.openxmlformats.org/markup-compatibility/2006">
              <mc:Choice xmlns:v="urn:schemas-microsoft-com:vml" Requires="v">
                <p:oleObj spid="_x0000_s8217" name="Equation" r:id="rId11" imgW="1231560" imgH="203040" progId="Equation.3">
                  <p:embed/>
                </p:oleObj>
              </mc:Choice>
              <mc:Fallback>
                <p:oleObj name="Equation" r:id="rId11" imgW="1231560" imgH="2030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2667000"/>
                        <a:ext cx="35814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14"/>
          <p:cNvGraphicFramePr>
            <a:graphicFrameLocks noChangeAspect="1"/>
          </p:cNvGraphicFramePr>
          <p:nvPr/>
        </p:nvGraphicFramePr>
        <p:xfrm>
          <a:off x="3352800" y="4419600"/>
          <a:ext cx="3200400" cy="539750"/>
        </p:xfrm>
        <a:graphic>
          <a:graphicData uri="http://schemas.openxmlformats.org/presentationml/2006/ole">
            <mc:AlternateContent xmlns:mc="http://schemas.openxmlformats.org/markup-compatibility/2006">
              <mc:Choice xmlns:v="urn:schemas-microsoft-com:vml" Requires="v">
                <p:oleObj spid="_x0000_s8218" name="Equation" r:id="rId13" imgW="1206360" imgH="203040" progId="Equation.3">
                  <p:embed/>
                </p:oleObj>
              </mc:Choice>
              <mc:Fallback>
                <p:oleObj name="Equation" r:id="rId13" imgW="1206360" imgH="20304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4419600"/>
                        <a:ext cx="32004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ltLang="en-US" smtClean="0"/>
              <a:t>Copyright (c)2014 John Wiley &amp; Sons, Inc.</a:t>
            </a: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3289</Words>
  <Application>Microsoft Office PowerPoint</Application>
  <PresentationFormat>On-screen Show (4:3)</PresentationFormat>
  <Paragraphs>567</Paragraphs>
  <Slides>54</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57" baseType="lpstr">
      <vt:lpstr>Office Theme</vt:lpstr>
      <vt:lpstr>Clip</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jmanias</dc:creator>
  <cp:lastModifiedBy>Beesley, Scott</cp:lastModifiedBy>
  <cp:revision>21</cp:revision>
  <dcterms:created xsi:type="dcterms:W3CDTF">2010-03-18T15:17:42Z</dcterms:created>
  <dcterms:modified xsi:type="dcterms:W3CDTF">2015-06-05T19:40:23Z</dcterms:modified>
</cp:coreProperties>
</file>