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0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29" autoAdjust="0"/>
    <p:restoredTop sz="94660"/>
  </p:normalViewPr>
  <p:slideViewPr>
    <p:cSldViewPr snapToGrid="0">
      <p:cViewPr>
        <p:scale>
          <a:sx n="100" d="100"/>
          <a:sy n="100" d="100"/>
        </p:scale>
        <p:origin x="462" y="5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11C68-AEDE-48F1-9E38-810B30D2AE09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7DDFD-103D-4676-A3D8-DABC2970EC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8528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EB3A-A0DC-4007-A00F-690D80FA3EA3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6E31-3232-44B3-A41D-B311731CE5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1437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EB3A-A0DC-4007-A00F-690D80FA3EA3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6E31-3232-44B3-A41D-B311731CE5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151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EB3A-A0DC-4007-A00F-690D80FA3EA3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6E31-3232-44B3-A41D-B311731CE5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554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EB3A-A0DC-4007-A00F-690D80FA3EA3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6E31-3232-44B3-A41D-B311731CE5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9030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EB3A-A0DC-4007-A00F-690D80FA3EA3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6E31-3232-44B3-A41D-B311731CE5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724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EB3A-A0DC-4007-A00F-690D80FA3EA3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6E31-3232-44B3-A41D-B311731CE5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7258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EB3A-A0DC-4007-A00F-690D80FA3EA3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6E31-3232-44B3-A41D-B311731CE5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09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EB3A-A0DC-4007-A00F-690D80FA3EA3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6E31-3232-44B3-A41D-B311731CE5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113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EB3A-A0DC-4007-A00F-690D80FA3EA3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6E31-3232-44B3-A41D-B311731CE5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84423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EB3A-A0DC-4007-A00F-690D80FA3EA3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6E31-3232-44B3-A41D-B311731CE5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5179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EB3A-A0DC-4007-A00F-690D80FA3EA3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6E31-3232-44B3-A41D-B311731CE5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5390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0EB3A-A0DC-4007-A00F-690D80FA3EA3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96E31-3232-44B3-A41D-B311731CE5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164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CA" altLang="en-US" dirty="0"/>
              <a:t>How to </a:t>
            </a:r>
            <a:r>
              <a:rPr lang="en-CA" altLang="en-US"/>
              <a:t>Write the </a:t>
            </a:r>
            <a:r>
              <a:rPr lang="en-CA" altLang="en-US" dirty="0"/>
              <a:t>Library Research and Essay Planning 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CA" dirty="0"/>
              <a:t>By </a:t>
            </a:r>
            <a:r>
              <a:rPr lang="en-CA" dirty="0" smtClean="0"/>
              <a:t>Dr. </a:t>
            </a:r>
            <a:r>
              <a:rPr lang="en-CA" dirty="0" err="1" smtClean="0"/>
              <a:t>Chowdhury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139150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dirty="0"/>
              <a:t>Willie Mohamed                                                                                                                                                                             Mohamed 1</a:t>
            </a:r>
            <a:br>
              <a:rPr lang="en-US" sz="1800" dirty="0"/>
            </a:br>
            <a:r>
              <a:rPr lang="en-US" sz="1800" dirty="0" err="1"/>
              <a:t>Engl</a:t>
            </a:r>
            <a:r>
              <a:rPr lang="en-US" sz="1800" dirty="0"/>
              <a:t> </a:t>
            </a:r>
            <a:r>
              <a:rPr lang="en-US" sz="1800" dirty="0" smtClean="0"/>
              <a:t>103 </a:t>
            </a:r>
            <a:r>
              <a:rPr lang="en-US" sz="1800" dirty="0"/>
              <a:t>G2</a:t>
            </a:r>
            <a:br>
              <a:rPr lang="en-US" sz="1800" dirty="0"/>
            </a:br>
            <a:r>
              <a:rPr lang="en-US" sz="1800" dirty="0"/>
              <a:t>Winter 2017</a:t>
            </a:r>
            <a:br>
              <a:rPr lang="en-US" sz="1800" dirty="0"/>
            </a:br>
            <a:r>
              <a:rPr lang="en-US" sz="1800" dirty="0" smtClean="0"/>
              <a:t>Dr. </a:t>
            </a:r>
            <a:r>
              <a:rPr lang="en-US" sz="1800" dirty="0" err="1" smtClean="0"/>
              <a:t>Chowdhury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March 13</a:t>
            </a:r>
            <a:br>
              <a:rPr lang="en-US" sz="1800" dirty="0"/>
            </a:br>
            <a:r>
              <a:rPr lang="en-US" sz="1800" dirty="0"/>
              <a:t>                                                                     Library Research and Essay Planning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  <a:defRPr/>
            </a:pPr>
            <a:endParaRPr lang="en-CA" sz="1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  <a:defRPr/>
            </a:pPr>
            <a:r>
              <a:rPr lang="en-CA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Relevant Credible Source:</a:t>
            </a:r>
          </a:p>
          <a:p>
            <a:pPr lvl="1">
              <a:buNone/>
              <a:defRPr/>
            </a:pPr>
            <a:endParaRPr lang="en-CA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  <a:defRPr/>
            </a:pPr>
            <a:r>
              <a:rPr lang="en-CA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Mariam </a:t>
            </a:r>
            <a:r>
              <a:rPr lang="en-CA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Rahmani</a:t>
            </a:r>
            <a:r>
              <a:rPr lang="en-CA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argues in her article entitled "Wearing a Head Scarf is my Choice as a Muslim: Please Respect it“</a:t>
            </a:r>
          </a:p>
          <a:p>
            <a:pPr lvl="1">
              <a:buNone/>
              <a:defRPr/>
            </a:pPr>
            <a:r>
              <a:rPr lang="en-CA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the French law banning the hijab in public exposes the western bias against Islam. </a:t>
            </a:r>
            <a:r>
              <a:rPr lang="en-CA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Rahmani</a:t>
            </a:r>
            <a:r>
              <a:rPr lang="en-CA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points out that the hijab</a:t>
            </a:r>
          </a:p>
          <a:p>
            <a:pPr lvl="1">
              <a:buNone/>
              <a:defRPr/>
            </a:pPr>
            <a:r>
              <a:rPr lang="en-CA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originates from the Islamic emphasis on women's character and intellect rather than on their physical attractiveness.</a:t>
            </a:r>
          </a:p>
          <a:p>
            <a:pPr lvl="1">
              <a:buNone/>
              <a:defRPr/>
            </a:pPr>
            <a:r>
              <a:rPr lang="en-CA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Further, the hijab allows a woman to live for herself rather than for a man.  It is, therefore, wrong to think that the</a:t>
            </a:r>
          </a:p>
          <a:p>
            <a:pPr lvl="1">
              <a:buNone/>
              <a:defRPr/>
            </a:pPr>
            <a:r>
              <a:rPr lang="en-CA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hijab signifies male dominance, argues </a:t>
            </a:r>
            <a:r>
              <a:rPr lang="en-CA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Rahmani</a:t>
            </a:r>
            <a:r>
              <a:rPr lang="en-CA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Her third and last supporting argument is that  the law is less about the</a:t>
            </a:r>
          </a:p>
          <a:p>
            <a:pPr lvl="1">
              <a:buNone/>
              <a:defRPr/>
            </a:pPr>
            <a:r>
              <a:rPr lang="en-CA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hijab but more about the West‘s paranoia about the unknown. In conclusion, </a:t>
            </a:r>
            <a:r>
              <a:rPr lang="en-CA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Rahmani</a:t>
            </a:r>
            <a:r>
              <a:rPr lang="en-CA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appeals for mutual tolerance and</a:t>
            </a:r>
          </a:p>
          <a:p>
            <a:pPr lvl="1">
              <a:buNone/>
              <a:defRPr/>
            </a:pPr>
            <a:r>
              <a:rPr lang="en-CA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respect and recommends that non Muslims in the west educate themselves about Islam and the Muslims be prepared to</a:t>
            </a:r>
          </a:p>
          <a:p>
            <a:pPr lvl="1">
              <a:buNone/>
              <a:defRPr/>
            </a:pPr>
            <a:r>
              <a:rPr lang="en-CA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 their own customs.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6E31-3232-44B3-A41D-B311731CE5C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72587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                                                                                                                                                                               Mohamed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None/>
              <a:defRPr/>
            </a:pPr>
            <a:endParaRPr lang="en-CA" sz="1200" dirty="0">
              <a:solidFill>
                <a:srgbClr val="0070C0"/>
              </a:solidFill>
            </a:endParaRPr>
          </a:p>
          <a:p>
            <a:pPr lvl="1">
              <a:buNone/>
              <a:defRPr/>
            </a:pPr>
            <a:r>
              <a:rPr lang="en-CA" sz="1600" dirty="0">
                <a:solidFill>
                  <a:srgbClr val="0070C0"/>
                </a:solidFill>
              </a:rPr>
              <a:t>Essay Plan:</a:t>
            </a:r>
          </a:p>
          <a:p>
            <a:pPr lvl="1">
              <a:buNone/>
              <a:defRPr/>
            </a:pPr>
            <a:endParaRPr lang="en-CA" sz="1200" dirty="0">
              <a:solidFill>
                <a:srgbClr val="0070C0"/>
              </a:solidFill>
            </a:endParaRPr>
          </a:p>
          <a:p>
            <a:pPr lvl="1">
              <a:buNone/>
              <a:defRPr/>
            </a:pPr>
            <a:r>
              <a:rPr lang="en-CA" sz="2000" dirty="0" smtClean="0">
                <a:solidFill>
                  <a:srgbClr val="0070C0"/>
                </a:solidFill>
              </a:rPr>
              <a:t>	</a:t>
            </a:r>
            <a:r>
              <a:rPr lang="en-CA" sz="2000" dirty="0" err="1" smtClean="0">
                <a:solidFill>
                  <a:srgbClr val="0070C0"/>
                </a:solidFill>
              </a:rPr>
              <a:t>Rahmani’s</a:t>
            </a:r>
            <a:r>
              <a:rPr lang="en-CA" sz="2000" dirty="0" smtClean="0">
                <a:solidFill>
                  <a:srgbClr val="0070C0"/>
                </a:solidFill>
              </a:rPr>
              <a:t>  </a:t>
            </a:r>
            <a:r>
              <a:rPr lang="en-CA" sz="2000" dirty="0">
                <a:solidFill>
                  <a:srgbClr val="0070C0"/>
                </a:solidFill>
              </a:rPr>
              <a:t>argument  is highly relevant to my chosen topic because she points out the bias</a:t>
            </a:r>
          </a:p>
          <a:p>
            <a:pPr lvl="1">
              <a:buNone/>
              <a:defRPr/>
            </a:pPr>
            <a:r>
              <a:rPr lang="en-CA" sz="2000" dirty="0" smtClean="0">
                <a:solidFill>
                  <a:srgbClr val="0070C0"/>
                </a:solidFill>
              </a:rPr>
              <a:t>that </a:t>
            </a:r>
            <a:r>
              <a:rPr lang="en-CA" sz="2000" dirty="0">
                <a:solidFill>
                  <a:srgbClr val="0070C0"/>
                </a:solidFill>
              </a:rPr>
              <a:t>young American Muslim women face when they wear the hijab to cover their </a:t>
            </a:r>
            <a:r>
              <a:rPr lang="en-CA" sz="2000" dirty="0" smtClean="0">
                <a:solidFill>
                  <a:srgbClr val="0070C0"/>
                </a:solidFill>
              </a:rPr>
              <a:t>hair</a:t>
            </a:r>
          </a:p>
          <a:p>
            <a:pPr lvl="1">
              <a:buNone/>
              <a:defRPr/>
            </a:pPr>
            <a:r>
              <a:rPr lang="en-CA" sz="2000" dirty="0" smtClean="0">
                <a:solidFill>
                  <a:srgbClr val="0070C0"/>
                </a:solidFill>
              </a:rPr>
              <a:t>according to the </a:t>
            </a:r>
            <a:r>
              <a:rPr lang="en-CA" sz="2000" dirty="0">
                <a:solidFill>
                  <a:srgbClr val="0070C0"/>
                </a:solidFill>
              </a:rPr>
              <a:t>requirements of their religion. </a:t>
            </a:r>
            <a:r>
              <a:rPr lang="en-CA" sz="2000" dirty="0" err="1">
                <a:solidFill>
                  <a:srgbClr val="0070C0"/>
                </a:solidFill>
              </a:rPr>
              <a:t>Rahmani</a:t>
            </a:r>
            <a:r>
              <a:rPr lang="en-CA" sz="2000" dirty="0">
                <a:solidFill>
                  <a:srgbClr val="0070C0"/>
                </a:solidFill>
              </a:rPr>
              <a:t> provides compelling evidence </a:t>
            </a:r>
            <a:r>
              <a:rPr lang="en-CA" sz="2000" dirty="0" smtClean="0">
                <a:solidFill>
                  <a:srgbClr val="0070C0"/>
                </a:solidFill>
              </a:rPr>
              <a:t>and</a:t>
            </a:r>
          </a:p>
          <a:p>
            <a:pPr lvl="1">
              <a:buNone/>
              <a:defRPr/>
            </a:pPr>
            <a:r>
              <a:rPr lang="en-CA" sz="2000" dirty="0" smtClean="0">
                <a:solidFill>
                  <a:srgbClr val="0070C0"/>
                </a:solidFill>
              </a:rPr>
              <a:t>Reasonable arguments </a:t>
            </a:r>
            <a:r>
              <a:rPr lang="en-CA" sz="2000" dirty="0">
                <a:solidFill>
                  <a:srgbClr val="0070C0"/>
                </a:solidFill>
              </a:rPr>
              <a:t>to prove that the </a:t>
            </a:r>
            <a:r>
              <a:rPr lang="en-CA" sz="2000" dirty="0" smtClean="0">
                <a:solidFill>
                  <a:srgbClr val="0070C0"/>
                </a:solidFill>
              </a:rPr>
              <a:t>dominant American culture is hostile toward </a:t>
            </a:r>
            <a:r>
              <a:rPr lang="en-CA" sz="2000" dirty="0">
                <a:solidFill>
                  <a:srgbClr val="0070C0"/>
                </a:solidFill>
              </a:rPr>
              <a:t>those </a:t>
            </a:r>
            <a:r>
              <a:rPr lang="en-CA" sz="2000" dirty="0" smtClean="0">
                <a:solidFill>
                  <a:srgbClr val="0070C0"/>
                </a:solidFill>
              </a:rPr>
              <a:t>who</a:t>
            </a:r>
          </a:p>
          <a:p>
            <a:pPr lvl="1">
              <a:buNone/>
              <a:defRPr/>
            </a:pPr>
            <a:r>
              <a:rPr lang="en-CA" sz="2000" dirty="0" smtClean="0">
                <a:solidFill>
                  <a:srgbClr val="0070C0"/>
                </a:solidFill>
              </a:rPr>
              <a:t>choose </a:t>
            </a:r>
            <a:r>
              <a:rPr lang="en-CA" sz="2000" dirty="0">
                <a:solidFill>
                  <a:srgbClr val="0070C0"/>
                </a:solidFill>
              </a:rPr>
              <a:t>to wear non-western clothing in public. </a:t>
            </a:r>
          </a:p>
          <a:p>
            <a:pPr lvl="1">
              <a:buNone/>
              <a:defRPr/>
            </a:pPr>
            <a:r>
              <a:rPr lang="en-CA" sz="2000" dirty="0" smtClean="0">
                <a:solidFill>
                  <a:srgbClr val="0070C0"/>
                </a:solidFill>
              </a:rPr>
              <a:t>	Even </a:t>
            </a:r>
            <a:r>
              <a:rPr lang="en-CA" sz="2000" dirty="0">
                <a:solidFill>
                  <a:srgbClr val="0070C0"/>
                </a:solidFill>
              </a:rPr>
              <a:t>though Lorraine Hansberry’s play depicts the American society in the 1950s, George’s</a:t>
            </a:r>
          </a:p>
          <a:p>
            <a:pPr lvl="1">
              <a:buNone/>
              <a:defRPr/>
            </a:pPr>
            <a:r>
              <a:rPr lang="en-CA" sz="2000" dirty="0" smtClean="0">
                <a:solidFill>
                  <a:srgbClr val="0070C0"/>
                </a:solidFill>
              </a:rPr>
              <a:t>hostility </a:t>
            </a:r>
            <a:r>
              <a:rPr lang="en-CA" sz="2000" dirty="0">
                <a:solidFill>
                  <a:srgbClr val="0070C0"/>
                </a:solidFill>
              </a:rPr>
              <a:t>toward Beneatha's decision to wear an African dress to attend a </a:t>
            </a:r>
            <a:r>
              <a:rPr lang="en-CA" sz="2000" dirty="0" smtClean="0">
                <a:solidFill>
                  <a:srgbClr val="0070C0"/>
                </a:solidFill>
              </a:rPr>
              <a:t>theatrical</a:t>
            </a:r>
          </a:p>
          <a:p>
            <a:pPr lvl="1">
              <a:buNone/>
              <a:defRPr/>
            </a:pPr>
            <a:r>
              <a:rPr lang="en-CA" sz="2000" dirty="0" smtClean="0">
                <a:solidFill>
                  <a:srgbClr val="0070C0"/>
                </a:solidFill>
              </a:rPr>
              <a:t>performance </a:t>
            </a:r>
            <a:r>
              <a:rPr lang="en-CA" sz="2000" dirty="0">
                <a:solidFill>
                  <a:srgbClr val="0070C0"/>
                </a:solidFill>
              </a:rPr>
              <a:t>reveals that such </a:t>
            </a:r>
            <a:r>
              <a:rPr lang="en-CA" sz="2000" dirty="0" smtClean="0">
                <a:solidFill>
                  <a:srgbClr val="0070C0"/>
                </a:solidFill>
              </a:rPr>
              <a:t>attitudes </a:t>
            </a:r>
            <a:r>
              <a:rPr lang="en-CA" sz="2000" dirty="0">
                <a:solidFill>
                  <a:srgbClr val="0070C0"/>
                </a:solidFill>
              </a:rPr>
              <a:t>are deep rooted in American </a:t>
            </a:r>
            <a:r>
              <a:rPr lang="en-CA" sz="2000" dirty="0" smtClean="0">
                <a:solidFill>
                  <a:srgbClr val="0070C0"/>
                </a:solidFill>
              </a:rPr>
              <a:t>history. George</a:t>
            </a:r>
          </a:p>
          <a:p>
            <a:pPr lvl="1">
              <a:buNone/>
              <a:defRPr/>
            </a:pPr>
            <a:r>
              <a:rPr lang="en-CA" sz="2000" dirty="0" smtClean="0">
                <a:solidFill>
                  <a:srgbClr val="0070C0"/>
                </a:solidFill>
              </a:rPr>
              <a:t>strongly </a:t>
            </a:r>
            <a:r>
              <a:rPr lang="en-CA" sz="2000" dirty="0">
                <a:solidFill>
                  <a:srgbClr val="0070C0"/>
                </a:solidFill>
              </a:rPr>
              <a:t>objects to Beneatha's formal African dress because he is afraid of </a:t>
            </a:r>
            <a:r>
              <a:rPr lang="en-CA" sz="2000" dirty="0" smtClean="0">
                <a:solidFill>
                  <a:srgbClr val="0070C0"/>
                </a:solidFill>
              </a:rPr>
              <a:t>the </a:t>
            </a:r>
            <a:r>
              <a:rPr lang="en-CA" sz="2000" dirty="0">
                <a:solidFill>
                  <a:srgbClr val="0070C0"/>
                </a:solidFill>
              </a:rPr>
              <a:t>disapproval of </a:t>
            </a:r>
            <a:endParaRPr lang="en-CA" sz="2000" dirty="0" smtClean="0">
              <a:solidFill>
                <a:srgbClr val="0070C0"/>
              </a:solidFill>
            </a:endParaRPr>
          </a:p>
          <a:p>
            <a:pPr lvl="1">
              <a:buNone/>
              <a:defRPr/>
            </a:pPr>
            <a:r>
              <a:rPr lang="en-CA" sz="2000" dirty="0" smtClean="0">
                <a:solidFill>
                  <a:srgbClr val="0070C0"/>
                </a:solidFill>
              </a:rPr>
              <a:t>the audience </a:t>
            </a:r>
            <a:r>
              <a:rPr lang="en-CA" sz="2000" dirty="0">
                <a:solidFill>
                  <a:srgbClr val="0070C0"/>
                </a:solidFill>
              </a:rPr>
              <a:t>in the theatre hall. In other words, </a:t>
            </a:r>
            <a:r>
              <a:rPr lang="en-CA" sz="2000" dirty="0" smtClean="0">
                <a:solidFill>
                  <a:srgbClr val="0070C0"/>
                </a:solidFill>
              </a:rPr>
              <a:t>their disapproval </a:t>
            </a:r>
            <a:r>
              <a:rPr lang="en-CA" sz="2000" dirty="0">
                <a:solidFill>
                  <a:srgbClr val="0070C0"/>
                </a:solidFill>
              </a:rPr>
              <a:t>is </a:t>
            </a:r>
            <a:r>
              <a:rPr lang="en-CA" sz="2000" dirty="0" smtClean="0">
                <a:solidFill>
                  <a:srgbClr val="0070C0"/>
                </a:solidFill>
              </a:rPr>
              <a:t>merely</a:t>
            </a:r>
          </a:p>
          <a:p>
            <a:pPr lvl="1">
              <a:buNone/>
              <a:defRPr/>
            </a:pPr>
            <a:r>
              <a:rPr lang="en-CA" sz="2000" dirty="0" smtClean="0">
                <a:solidFill>
                  <a:srgbClr val="0070C0"/>
                </a:solidFill>
              </a:rPr>
              <a:t>based </a:t>
            </a:r>
            <a:r>
              <a:rPr lang="en-CA" sz="2000" dirty="0">
                <a:solidFill>
                  <a:srgbClr val="0070C0"/>
                </a:solidFill>
              </a:rPr>
              <a:t>on cultural bias just as some sections of </a:t>
            </a:r>
            <a:r>
              <a:rPr lang="en-CA" sz="2000" dirty="0" smtClean="0">
                <a:solidFill>
                  <a:srgbClr val="0070C0"/>
                </a:solidFill>
              </a:rPr>
              <a:t>present-day </a:t>
            </a:r>
            <a:r>
              <a:rPr lang="en-CA" sz="2000" dirty="0">
                <a:solidFill>
                  <a:srgbClr val="0070C0"/>
                </a:solidFill>
              </a:rPr>
              <a:t>American </a:t>
            </a:r>
            <a:r>
              <a:rPr lang="en-CA" sz="2000" dirty="0" smtClean="0">
                <a:solidFill>
                  <a:srgbClr val="0070C0"/>
                </a:solidFill>
              </a:rPr>
              <a:t>society disapproves </a:t>
            </a:r>
            <a:r>
              <a:rPr lang="en-CA" sz="2000" dirty="0">
                <a:solidFill>
                  <a:srgbClr val="0070C0"/>
                </a:solidFill>
              </a:rPr>
              <a:t>of </a:t>
            </a:r>
            <a:r>
              <a:rPr lang="en-CA" sz="2000" dirty="0" smtClean="0">
                <a:solidFill>
                  <a:srgbClr val="0070C0"/>
                </a:solidFill>
              </a:rPr>
              <a:t>Muslim</a:t>
            </a:r>
          </a:p>
          <a:p>
            <a:pPr lvl="1">
              <a:buNone/>
              <a:defRPr/>
            </a:pPr>
            <a:r>
              <a:rPr lang="en-CA" sz="2000" dirty="0" smtClean="0">
                <a:solidFill>
                  <a:srgbClr val="0070C0"/>
                </a:solidFill>
              </a:rPr>
              <a:t>women </a:t>
            </a:r>
            <a:r>
              <a:rPr lang="en-CA" sz="2000" dirty="0">
                <a:solidFill>
                  <a:srgbClr val="0070C0"/>
                </a:solidFill>
              </a:rPr>
              <a:t>covering their hair with the hijab. </a:t>
            </a:r>
          </a:p>
          <a:p>
            <a:pPr lvl="1">
              <a:buNone/>
              <a:defRPr/>
            </a:pPr>
            <a:endParaRPr lang="en-CA" sz="2000" dirty="0">
              <a:solidFill>
                <a:srgbClr val="0070C0"/>
              </a:solidFill>
            </a:endParaRPr>
          </a:p>
          <a:p>
            <a:pPr lvl="1">
              <a:buNone/>
              <a:defRPr/>
            </a:pPr>
            <a:endParaRPr lang="en-CA" sz="2000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05196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 </a:t>
            </a:r>
            <a:r>
              <a:rPr lang="en-US" sz="2000" dirty="0"/>
              <a:t>Mohamed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Essay Plan Concluded:</a:t>
            </a:r>
          </a:p>
          <a:p>
            <a:pPr marL="0" indent="0">
              <a:buNone/>
            </a:pPr>
            <a:r>
              <a:rPr lang="en-US" dirty="0"/>
              <a:t>     After establishing that the objection to non-western dress in Hansberry’s play is motivated </a:t>
            </a:r>
            <a:r>
              <a:rPr lang="en-US" dirty="0" smtClean="0"/>
              <a:t>by the fear of discriminatory treatment , </a:t>
            </a:r>
            <a:r>
              <a:rPr lang="en-US" dirty="0"/>
              <a:t>I shall </a:t>
            </a:r>
            <a:r>
              <a:rPr lang="en-US" dirty="0" smtClean="0"/>
              <a:t>proceed to prove </a:t>
            </a:r>
            <a:r>
              <a:rPr lang="en-US" dirty="0"/>
              <a:t>my own thesis: in a democratic society citizens should have the right to dress according to their cultural values so long as they do not infringe on other people’s rights. </a:t>
            </a:r>
          </a:p>
          <a:p>
            <a:pPr marL="0" indent="0">
              <a:buNone/>
            </a:pPr>
            <a:r>
              <a:rPr lang="en-US" dirty="0"/>
              <a:t>    My first supporting point is that a true democracy is multicultural and different cultures have different </a:t>
            </a:r>
            <a:r>
              <a:rPr lang="en-US" dirty="0" smtClean="0"/>
              <a:t>dress-codes based on different values.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My second supporting point is that if citizens of different cultural background have the freedom to dress according to their values, it strengthens national unity instead of causing conflicts and resentments. 	</a:t>
            </a:r>
          </a:p>
          <a:p>
            <a:pPr marL="0" indent="0">
              <a:buNone/>
            </a:pPr>
            <a:r>
              <a:rPr lang="en-US" dirty="0"/>
              <a:t>     My third supporting </a:t>
            </a:r>
            <a:r>
              <a:rPr lang="en-US" dirty="0" smtClean="0"/>
              <a:t>point </a:t>
            </a:r>
            <a:r>
              <a:rPr lang="en-US" dirty="0"/>
              <a:t>is that citizens of different cultural backgrounds should be willing to teach each other the values represented by their diverse dresses so that they do not offend each other unintentionally. </a:t>
            </a:r>
          </a:p>
          <a:p>
            <a:pPr marL="0" indent="0">
              <a:buNone/>
            </a:pPr>
            <a:r>
              <a:rPr lang="en-US" dirty="0"/>
              <a:t>     My last point is a refutation of the common objection to the </a:t>
            </a:r>
            <a:r>
              <a:rPr lang="en-US" i="1" dirty="0"/>
              <a:t>niqab</a:t>
            </a:r>
            <a:r>
              <a:rPr lang="en-US" dirty="0"/>
              <a:t> or full face-veil worn by some Muslim women. I will argue that only a tiny fraction of Muslim women wear such full face veils and unscrupulous politicians should not try to make a big issue out of it because that would encourage the extremists in all communities. </a:t>
            </a:r>
          </a:p>
        </p:txBody>
      </p:sp>
    </p:spTree>
    <p:extLst>
      <p:ext uri="{BB962C8B-B14F-4D97-AF65-F5344CB8AC3E}">
        <p14:creationId xmlns="" xmlns:p14="http://schemas.microsoft.com/office/powerpoint/2010/main" val="1434618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800" dirty="0"/>
              <a:t>Mohamed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Cited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Hansberry, Lorraine.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Raisin in the Sun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(1959).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Norton </a:t>
            </a: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Introduction to Literature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Portable 12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Edition. Ed. Kelly J.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Mays.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W.W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Norton &amp; Company,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2017.  936-1012.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Rahmani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Mariam.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"Wearing a Head Scarf is my Choice as a Muslim: </a:t>
            </a:r>
          </a:p>
          <a:p>
            <a:pPr marL="0" indent="0"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Please Respect it.”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American Statesman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July 2005, Austin/Texas </a:t>
            </a:r>
          </a:p>
          <a:p>
            <a:pPr marL="0" indent="0"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ed. Reprinted in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Everything is an Argument: with Readings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6</a:t>
            </a:r>
            <a:r>
              <a:rPr lang="en-CA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  <a:p>
            <a:pPr marL="0" indent="0"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Edition. By Andrea A. Lunsford, John J. </a:t>
            </a:r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Ruszkiewicz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Keith 	</a:t>
            </a:r>
          </a:p>
          <a:p>
            <a:pPr marL="0" indent="0"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Walters</a:t>
            </a:r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CA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Bedford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St. Martin's, 2013. 888-890.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738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/>
              <a:t>What is it?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en-CA" altLang="en-US" dirty="0"/>
          </a:p>
          <a:p>
            <a:pPr eaLnBrk="1" hangingPunct="1"/>
            <a:r>
              <a:rPr lang="en-CA" altLang="en-US" dirty="0"/>
              <a:t>It has three main components:</a:t>
            </a:r>
          </a:p>
          <a:p>
            <a:pPr lvl="1" eaLnBrk="1" hangingPunct="1"/>
            <a:r>
              <a:rPr lang="en-CA" altLang="en-US" dirty="0"/>
              <a:t>The summary of your chosen article and a brief description of how you want to use it in your essay</a:t>
            </a:r>
          </a:p>
          <a:p>
            <a:pPr lvl="1" eaLnBrk="1" hangingPunct="1"/>
            <a:r>
              <a:rPr lang="en-CA" altLang="en-US" dirty="0"/>
              <a:t>The Work Cited entry for your source</a:t>
            </a:r>
          </a:p>
          <a:p>
            <a:pPr lvl="1" eaLnBrk="1" hangingPunct="1"/>
            <a:r>
              <a:rPr lang="en-CA" altLang="en-US" dirty="0"/>
              <a:t>A hardcopy (printout) of your chosen article</a:t>
            </a:r>
          </a:p>
          <a:p>
            <a:pPr lvl="1" eaLnBrk="1" hangingPunct="1"/>
            <a:endParaRPr lang="en-CA" altLang="en-US" dirty="0"/>
          </a:p>
          <a:p>
            <a:pPr lvl="1" eaLnBrk="1" hangingPunct="1"/>
            <a:endParaRPr lang="en-CA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5520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Step 1: 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/>
              <a:t>Following the strategies shown </a:t>
            </a:r>
            <a:r>
              <a:rPr lang="en-CA" altLang="en-US" dirty="0" smtClean="0"/>
              <a:t>by the librarian, </a:t>
            </a:r>
            <a:r>
              <a:rPr lang="en-CA" altLang="en-US" dirty="0"/>
              <a:t>locate </a:t>
            </a:r>
            <a:r>
              <a:rPr lang="en-CA" altLang="en-US" dirty="0" smtClean="0"/>
              <a:t>one </a:t>
            </a:r>
            <a:r>
              <a:rPr lang="en-CA" altLang="en-US" dirty="0"/>
              <a:t>article or book-chapter relevant to your chosen essay topic.</a:t>
            </a:r>
          </a:p>
          <a:p>
            <a:r>
              <a:rPr lang="en-CA" altLang="en-US" dirty="0"/>
              <a:t>The source must be a credible one. Although you are not required to use a scholarly or peer-reviewed source, you may use one if you can prove that you have understood it. </a:t>
            </a:r>
            <a:endParaRPr lang="en-CA" altLang="en-US" dirty="0" smtClean="0"/>
          </a:p>
          <a:p>
            <a:r>
              <a:rPr lang="en-CA" altLang="en-US" dirty="0" smtClean="0"/>
              <a:t>Do not use any of the articles posted on </a:t>
            </a:r>
            <a:r>
              <a:rPr lang="en-CA" altLang="en-US" dirty="0" err="1" smtClean="0"/>
              <a:t>eClass</a:t>
            </a:r>
            <a:r>
              <a:rPr lang="en-CA" altLang="en-US" dirty="0" smtClean="0"/>
              <a:t> by Dr. </a:t>
            </a:r>
            <a:r>
              <a:rPr lang="en-CA" altLang="en-US" dirty="0" err="1" smtClean="0"/>
              <a:t>Chowdhury</a:t>
            </a:r>
            <a:r>
              <a:rPr lang="en-CA" altLang="en-US" dirty="0" smtClean="0"/>
              <a:t> to write this assignment. You can use them later when you actually draft your final essay.</a:t>
            </a:r>
            <a:endParaRPr lang="en-CA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54544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Step 2: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/>
              <a:t>Consists of two parts:</a:t>
            </a:r>
          </a:p>
          <a:p>
            <a:pPr lvl="1"/>
            <a:r>
              <a:rPr lang="en-CA" altLang="en-US" dirty="0"/>
              <a:t>A) Read the article carefully and write a summary of it using your own words</a:t>
            </a:r>
          </a:p>
          <a:p>
            <a:pPr lvl="1"/>
            <a:r>
              <a:rPr lang="en-CA" altLang="en-US" dirty="0"/>
              <a:t>B) Write a brief explanation of how it relates to your own argument or why you find it relevant. Provide a brief descriptive outline of your own arguments. </a:t>
            </a:r>
          </a:p>
        </p:txBody>
      </p:sp>
    </p:spTree>
    <p:extLst>
      <p:ext uri="{BB962C8B-B14F-4D97-AF65-F5344CB8AC3E}">
        <p14:creationId xmlns="" xmlns:p14="http://schemas.microsoft.com/office/powerpoint/2010/main" val="708740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/>
              <a:t>2 a. The Summary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dirty="0" smtClean="0"/>
              <a:t>identifying article</a:t>
            </a:r>
            <a:r>
              <a:rPr lang="en-CA" altLang="en-US" dirty="0"/>
              <a:t>, </a:t>
            </a:r>
            <a:r>
              <a:rPr lang="en-CA" altLang="en-US" dirty="0" smtClean="0"/>
              <a:t>author</a:t>
            </a:r>
            <a:r>
              <a:rPr lang="en-CA" altLang="en-US" dirty="0"/>
              <a:t>, as well </a:t>
            </a:r>
            <a:r>
              <a:rPr lang="en-CA" altLang="en-US" dirty="0" smtClean="0"/>
              <a:t>as context</a:t>
            </a:r>
            <a:endParaRPr lang="en-CA" altLang="en-US" dirty="0"/>
          </a:p>
          <a:p>
            <a:pPr eaLnBrk="1" hangingPunct="1"/>
            <a:r>
              <a:rPr lang="en-CA" altLang="en-US" dirty="0"/>
              <a:t>State </a:t>
            </a:r>
            <a:r>
              <a:rPr lang="en-CA" altLang="en-US" dirty="0" smtClean="0"/>
              <a:t>author’s </a:t>
            </a:r>
            <a:r>
              <a:rPr lang="en-CA" altLang="en-US" dirty="0"/>
              <a:t>thesis in </a:t>
            </a:r>
            <a:r>
              <a:rPr lang="en-CA" altLang="en-US" dirty="0" smtClean="0"/>
              <a:t>own </a:t>
            </a:r>
            <a:r>
              <a:rPr lang="en-CA" altLang="en-US" dirty="0"/>
              <a:t>words and sentence</a:t>
            </a:r>
          </a:p>
          <a:p>
            <a:pPr eaLnBrk="1" hangingPunct="1"/>
            <a:r>
              <a:rPr lang="en-CA" altLang="en-US" dirty="0" smtClean="0"/>
              <a:t>Paraphrase main </a:t>
            </a:r>
            <a:r>
              <a:rPr lang="en-CA" altLang="en-US" dirty="0"/>
              <a:t>supporting arguments in </a:t>
            </a:r>
            <a:r>
              <a:rPr lang="en-CA" altLang="en-US" dirty="0" smtClean="0"/>
              <a:t>own </a:t>
            </a:r>
            <a:r>
              <a:rPr lang="en-CA" altLang="en-US" dirty="0"/>
              <a:t>words and sentence structure.</a:t>
            </a:r>
          </a:p>
          <a:p>
            <a:pPr eaLnBrk="1" hangingPunct="1"/>
            <a:r>
              <a:rPr lang="en-CA" altLang="en-US" dirty="0"/>
              <a:t>Use direct quotations sparingly and cite the page number if you use one.</a:t>
            </a:r>
          </a:p>
          <a:p>
            <a:pPr eaLnBrk="1" hangingPunct="1"/>
            <a:endParaRPr lang="en-CA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91442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dirty="0"/>
              <a:t>Summary Contd.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dirty="0" smtClean="0"/>
              <a:t>use </a:t>
            </a:r>
            <a:r>
              <a:rPr lang="en-CA" altLang="en-US" dirty="0"/>
              <a:t>transitional phrases to remind </a:t>
            </a:r>
            <a:r>
              <a:rPr lang="en-CA" altLang="en-US" dirty="0" smtClean="0"/>
              <a:t>audience </a:t>
            </a:r>
            <a:r>
              <a:rPr lang="en-CA" altLang="en-US" dirty="0"/>
              <a:t>that you are </a:t>
            </a:r>
            <a:r>
              <a:rPr lang="en-CA" altLang="en-US" dirty="0" smtClean="0"/>
              <a:t>summarizing someone else’s ideas.</a:t>
            </a:r>
            <a:endParaRPr lang="en-CA" altLang="en-US" dirty="0"/>
          </a:p>
          <a:p>
            <a:pPr eaLnBrk="1" hangingPunct="1"/>
            <a:r>
              <a:rPr lang="en-CA" altLang="en-US" dirty="0" smtClean="0"/>
              <a:t>Don’t analyze or judge.</a:t>
            </a:r>
            <a:endParaRPr lang="en-CA" altLang="en-US" dirty="0"/>
          </a:p>
          <a:p>
            <a:pPr eaLnBrk="1" hangingPunct="1"/>
            <a:r>
              <a:rPr lang="en-CA" altLang="en-US" dirty="0" smtClean="0"/>
              <a:t>include important </a:t>
            </a:r>
            <a:r>
              <a:rPr lang="en-CA" altLang="en-US" dirty="0"/>
              <a:t>suggestion, recommendation, and/or exhortation </a:t>
            </a:r>
            <a:r>
              <a:rPr lang="en-CA" altLang="en-US" dirty="0" smtClean="0"/>
              <a:t>writer makes  in conclusion using own words.</a:t>
            </a:r>
            <a:endParaRPr lang="en-CA" altLang="en-US" dirty="0"/>
          </a:p>
          <a:p>
            <a:pPr eaLnBrk="1" hangingPunct="1"/>
            <a:r>
              <a:rPr lang="en-CA" altLang="en-US" dirty="0" smtClean="0"/>
              <a:t>no </a:t>
            </a:r>
            <a:r>
              <a:rPr lang="en-CA" altLang="en-US" dirty="0"/>
              <a:t>more than </a:t>
            </a:r>
            <a:r>
              <a:rPr lang="en-CA" altLang="en-US" dirty="0" smtClean="0"/>
              <a:t>one-third </a:t>
            </a:r>
            <a:r>
              <a:rPr lang="en-CA" altLang="en-US" dirty="0"/>
              <a:t>of </a:t>
            </a:r>
            <a:r>
              <a:rPr lang="en-CA" altLang="en-US" dirty="0" smtClean="0"/>
              <a:t>original.</a:t>
            </a:r>
            <a:endParaRPr lang="en-CA" altLang="en-US" dirty="0"/>
          </a:p>
          <a:p>
            <a:pPr eaLnBrk="1" hangingPunct="1"/>
            <a:endParaRPr lang="en-CA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13494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dirty="0"/>
              <a:t>2b. Your Rationale for choosing the source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dirty="0"/>
              <a:t>Briefly explain why and/or how </a:t>
            </a:r>
            <a:r>
              <a:rPr lang="en-CA" altLang="en-US" dirty="0" smtClean="0"/>
              <a:t>source </a:t>
            </a:r>
            <a:r>
              <a:rPr lang="en-CA" altLang="en-US" dirty="0"/>
              <a:t>is </a:t>
            </a:r>
            <a:r>
              <a:rPr lang="en-CA" altLang="en-US" dirty="0" smtClean="0"/>
              <a:t>useful</a:t>
            </a:r>
            <a:endParaRPr lang="en-CA" altLang="en-US" dirty="0"/>
          </a:p>
          <a:p>
            <a:pPr eaLnBrk="1" hangingPunct="1"/>
            <a:r>
              <a:rPr lang="en-CA" altLang="en-US" dirty="0"/>
              <a:t>Try to be as specific as possible</a:t>
            </a:r>
          </a:p>
          <a:p>
            <a:pPr eaLnBrk="1" hangingPunct="1"/>
            <a:r>
              <a:rPr lang="en-CA" altLang="en-US" dirty="0"/>
              <a:t>Provide a brief descriptive outline of </a:t>
            </a:r>
            <a:r>
              <a:rPr lang="en-CA" altLang="en-US" dirty="0" smtClean="0"/>
              <a:t>own </a:t>
            </a:r>
            <a:r>
              <a:rPr lang="en-CA" altLang="en-US" dirty="0"/>
              <a:t>arguments.</a:t>
            </a:r>
          </a:p>
        </p:txBody>
      </p:sp>
    </p:spTree>
    <p:extLst>
      <p:ext uri="{BB962C8B-B14F-4D97-AF65-F5344CB8AC3E}">
        <p14:creationId xmlns="" xmlns:p14="http://schemas.microsoft.com/office/powerpoint/2010/main" val="2325027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Hijab</a:t>
            </a:r>
            <a:r>
              <a:rPr lang="en-US" dirty="0" smtClean="0"/>
              <a:t> (Head Scarf) vs. </a:t>
            </a:r>
            <a:r>
              <a:rPr lang="en-US" dirty="0" err="1" smtClean="0"/>
              <a:t>Niqab</a:t>
            </a:r>
            <a:r>
              <a:rPr lang="en-US" dirty="0" smtClean="0"/>
              <a:t> (Full Veil)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err="1" smtClean="0"/>
              <a:t>Hijab</a:t>
            </a:r>
            <a:endParaRPr lang="en-US" dirty="0"/>
          </a:p>
        </p:txBody>
      </p:sp>
      <p:pic>
        <p:nvPicPr>
          <p:cNvPr id="7" name="Content Placeholder 6" descr="Hijab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4092" y="2827443"/>
            <a:ext cx="5447211" cy="356616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err="1" smtClean="0"/>
              <a:t>Niqab</a:t>
            </a:r>
            <a:endParaRPr lang="en-US" dirty="0"/>
          </a:p>
        </p:txBody>
      </p:sp>
      <p:pic>
        <p:nvPicPr>
          <p:cNvPr id="8" name="Content Placeholder 7" descr="Niqab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 l="6421" r="-6421"/>
          <a:stretch>
            <a:fillRect/>
          </a:stretch>
        </p:blipFill>
        <p:spPr>
          <a:xfrm>
            <a:off x="7580149" y="3547269"/>
            <a:ext cx="3743050" cy="210312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dirty="0"/>
              <a:t>A Sample Library Research and Essay Planning Assignment Based on a Sample Essay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Arial" charset="0"/>
              <a:buNone/>
              <a:defRPr/>
            </a:pPr>
            <a:r>
              <a:rPr lang="en-CA" sz="2000" dirty="0">
                <a:solidFill>
                  <a:srgbClr val="00B050"/>
                </a:solidFill>
              </a:rPr>
              <a:t>A Sample Essay Topic: 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CA" sz="2000" dirty="0">
                <a:solidFill>
                  <a:srgbClr val="00B050"/>
                </a:solidFill>
              </a:rPr>
              <a:t> 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CA" sz="1800" dirty="0" smtClean="0">
                <a:solidFill>
                  <a:srgbClr val="00B050"/>
                </a:solidFill>
              </a:rPr>
              <a:t>What point about the influence of discrimination is being suggested by George’s reaction to </a:t>
            </a:r>
            <a:r>
              <a:rPr lang="en-CA" sz="1800" dirty="0" err="1" smtClean="0">
                <a:solidFill>
                  <a:srgbClr val="00B050"/>
                </a:solidFill>
              </a:rPr>
              <a:t>Beneatha’s</a:t>
            </a:r>
            <a:endParaRPr lang="en-CA" sz="1800" dirty="0" smtClean="0">
              <a:solidFill>
                <a:srgbClr val="00B050"/>
              </a:solidFill>
            </a:endParaRPr>
          </a:p>
          <a:p>
            <a:pPr lvl="1" eaLnBrk="1" hangingPunct="1">
              <a:buFont typeface="Arial" charset="0"/>
              <a:buNone/>
              <a:defRPr/>
            </a:pPr>
            <a:r>
              <a:rPr lang="en-CA" sz="1800" dirty="0" smtClean="0">
                <a:solidFill>
                  <a:srgbClr val="00B050"/>
                </a:solidFill>
              </a:rPr>
              <a:t>insistence upon going to the theatre wearing an African dress in </a:t>
            </a:r>
            <a:r>
              <a:rPr lang="en-CA" sz="1800" i="1" dirty="0" smtClean="0">
                <a:solidFill>
                  <a:srgbClr val="00B050"/>
                </a:solidFill>
              </a:rPr>
              <a:t>A Raisin in the Sun </a:t>
            </a:r>
            <a:r>
              <a:rPr lang="en-CA" sz="1800" dirty="0" smtClean="0">
                <a:solidFill>
                  <a:srgbClr val="00B050"/>
                </a:solidFill>
              </a:rPr>
              <a:t>by Lorraine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CA" sz="1800" dirty="0" smtClean="0">
                <a:solidFill>
                  <a:srgbClr val="00B050"/>
                </a:solidFill>
              </a:rPr>
              <a:t>Hansberry? What are the political and cultural implications of such attitudes still persisting in North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CA" sz="1800" dirty="0" smtClean="0">
                <a:solidFill>
                  <a:srgbClr val="00B050"/>
                </a:solidFill>
              </a:rPr>
              <a:t>American culture with regards to people who wear non-western traditional clothing?  	</a:t>
            </a:r>
            <a:r>
              <a:rPr lang="en-CA" sz="1800" dirty="0" smtClean="0">
                <a:solidFill>
                  <a:srgbClr val="0070C0"/>
                </a:solidFill>
              </a:rPr>
              <a:t>	</a:t>
            </a:r>
            <a:endParaRPr lang="en-CA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28465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581</Words>
  <Application>Microsoft Office PowerPoint</Application>
  <PresentationFormat>Custom</PresentationFormat>
  <Paragraphs>87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How to Write the Library Research and Essay Planning Assignment</vt:lpstr>
      <vt:lpstr>What is it?</vt:lpstr>
      <vt:lpstr>Step 1: </vt:lpstr>
      <vt:lpstr>Step 2:</vt:lpstr>
      <vt:lpstr>2 a. The Summary</vt:lpstr>
      <vt:lpstr>Summary Contd.</vt:lpstr>
      <vt:lpstr>2b. Your Rationale for choosing the source</vt:lpstr>
      <vt:lpstr>Hijab (Head Scarf) vs. Niqab (Full Veil)</vt:lpstr>
      <vt:lpstr>A Sample Library Research and Essay Planning Assignment Based on a Sample Essay Topic</vt:lpstr>
      <vt:lpstr>Willie Mohamed                                                                                                                                                                             Mohamed 1 Engl 103 G2 Winter 2017 Dr. Chowdhury March 13                                                                      Library Research and Essay Planning Assignment</vt:lpstr>
      <vt:lpstr>                                                                                                                                                                               Mohamed 2</vt:lpstr>
      <vt:lpstr> Mohamed 3</vt:lpstr>
      <vt:lpstr>Mohamed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The Library Research and Essay Planning Assignment</dc:title>
  <dc:creator>Salima Saadat</dc:creator>
  <cp:lastModifiedBy>Ahsan</cp:lastModifiedBy>
  <cp:revision>42</cp:revision>
  <dcterms:created xsi:type="dcterms:W3CDTF">2017-03-02T17:40:19Z</dcterms:created>
  <dcterms:modified xsi:type="dcterms:W3CDTF">2018-03-27T14:45:40Z</dcterms:modified>
</cp:coreProperties>
</file>