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F0277-DC58-2D47-8C41-523418B5C551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74C1F-1326-9C4D-A3D2-E3997AAD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AB41-2AA9-5C4A-8F84-D68D91B88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04C536-DA5A-C444-8E7B-3F5115B4C0AC}" type="datetimeFigureOut">
              <a:rPr lang="en-US" smtClean="0"/>
              <a:t>19-05-09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9D3CB0-27BD-924F-B975-93DAC97919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ritingcommon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Literary Criticism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ENGL 102</a:t>
            </a:r>
            <a:r>
              <a:rPr lang="en-US" sz="2200" dirty="0" smtClean="0"/>
              <a:t>-</a:t>
            </a:r>
            <a:r>
              <a:rPr lang="en-US" sz="2200" dirty="0" smtClean="0"/>
              <a:t>A02</a:t>
            </a:r>
            <a:endParaRPr lang="en-US" sz="2200" dirty="0" smtClean="0"/>
          </a:p>
          <a:p>
            <a:pPr algn="ctr"/>
            <a:r>
              <a:rPr lang="en-US" sz="2200" dirty="0" smtClean="0"/>
              <a:t>Spring 2019</a:t>
            </a:r>
            <a:endParaRPr lang="en-US" sz="2200" dirty="0" smtClean="0"/>
          </a:p>
          <a:p>
            <a:pPr algn="ctr"/>
            <a:r>
              <a:rPr lang="en-US" sz="2200" dirty="0" smtClean="0"/>
              <a:t>Instructor: Sydora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970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059"/>
            <a:ext cx="8229600" cy="5457091"/>
          </a:xfrm>
        </p:spPr>
        <p:txBody>
          <a:bodyPr/>
          <a:lstStyle/>
          <a:p>
            <a:r>
              <a:rPr lang="en-US" dirty="0"/>
              <a:t>History is a </a:t>
            </a:r>
            <a:r>
              <a:rPr lang="en-US" dirty="0">
                <a:solidFill>
                  <a:srgbClr val="D2533C"/>
                </a:solidFill>
              </a:rPr>
              <a:t>series of struggles </a:t>
            </a:r>
            <a:r>
              <a:rPr lang="en-US" dirty="0"/>
              <a:t>between the </a:t>
            </a:r>
            <a:r>
              <a:rPr lang="en-US" u="sng" dirty="0"/>
              <a:t>oppressed</a:t>
            </a:r>
            <a:r>
              <a:rPr lang="en-US" dirty="0"/>
              <a:t> (proletariat) and the </a:t>
            </a:r>
            <a:r>
              <a:rPr lang="en-US" u="sng" dirty="0"/>
              <a:t>oppressors</a:t>
            </a:r>
            <a:r>
              <a:rPr lang="en-US" dirty="0"/>
              <a:t> (bourgeois) over the </a:t>
            </a:r>
            <a:r>
              <a:rPr lang="en-US" dirty="0">
                <a:solidFill>
                  <a:srgbClr val="D2533C"/>
                </a:solidFill>
              </a:rPr>
              <a:t>distribution of resources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dominant classes rely on the lower classes; however, the dominant classes work to keep the oppressed in ignorance of their condition.</a:t>
            </a:r>
          </a:p>
          <a:p>
            <a:endParaRPr lang="en-US" dirty="0"/>
          </a:p>
          <a:p>
            <a:r>
              <a:rPr lang="en-US" dirty="0"/>
              <a:t>Literature will reflect the conflict between </a:t>
            </a:r>
            <a:r>
              <a:rPr lang="en-US" dirty="0">
                <a:solidFill>
                  <a:srgbClr val="D2533C"/>
                </a:solidFill>
              </a:rPr>
              <a:t>socioeconomic classes</a:t>
            </a:r>
            <a:r>
              <a:rPr lang="en-US" dirty="0"/>
              <a:t>. </a:t>
            </a:r>
          </a:p>
          <a:p>
            <a:pPr lvl="2"/>
            <a:r>
              <a:rPr lang="en-US" sz="2200" dirty="0"/>
              <a:t>Literature will also reflect the </a:t>
            </a:r>
            <a:r>
              <a:rPr lang="en-US" sz="2200" dirty="0">
                <a:solidFill>
                  <a:srgbClr val="D2533C"/>
                </a:solidFill>
              </a:rPr>
              <a:t>social institutions </a:t>
            </a:r>
            <a:r>
              <a:rPr lang="en-US" sz="2200" dirty="0"/>
              <a:t>out of which it emerges. </a:t>
            </a:r>
          </a:p>
          <a:p>
            <a:pPr lvl="2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2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smtClean="0"/>
              <a:t>Questions for Marxist Criticism: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530"/>
            <a:ext cx="8229600" cy="21276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300" dirty="0" smtClean="0"/>
              <a:t>If the literary text is accepted or believed, whom benefits?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What is the social class of the author? </a:t>
            </a:r>
            <a:endParaRPr lang="en-US" sz="2300" dirty="0"/>
          </a:p>
          <a:p>
            <a:pPr>
              <a:lnSpc>
                <a:spcPct val="110000"/>
              </a:lnSpc>
            </a:pPr>
            <a:r>
              <a:rPr lang="en-US" sz="2300" dirty="0" smtClean="0"/>
              <a:t>Which class does the work claim to represent?</a:t>
            </a:r>
          </a:p>
          <a:p>
            <a:pPr>
              <a:lnSpc>
                <a:spcPct val="110000"/>
              </a:lnSpc>
            </a:pPr>
            <a:r>
              <a:rPr lang="en-US" sz="2300" dirty="0" smtClean="0"/>
              <a:t>What values are reinforced or undermined?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lass_struggle_divides_by_GloomyFaeri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7" y="3517153"/>
            <a:ext cx="2154446" cy="2959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8235" y="3275867"/>
            <a:ext cx="5842000" cy="3201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300" dirty="0" smtClean="0"/>
              <a:t>Which economic or social issues appear in the text?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300" dirty="0" smtClean="0"/>
              <a:t>To what extent are the characters’ lives determined by social, political, or economic forces? Are they aware of these forces?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300" dirty="0" smtClean="0"/>
              <a:t>How do characters overcome oppression?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61618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Abrams, M.H. "Marxist Criticism." </a:t>
            </a:r>
            <a:r>
              <a:rPr lang="en-US" sz="2000" i="1" dirty="0"/>
              <a:t>A Glossary of Literary Terms</a:t>
            </a:r>
            <a:r>
              <a:rPr lang="en-US" sz="2000" dirty="0"/>
              <a:t>. 7th ed</a:t>
            </a:r>
            <a:r>
              <a:rPr lang="en-US" sz="2000" dirty="0" smtClean="0"/>
              <a:t>., Harcourt </a:t>
            </a:r>
            <a:r>
              <a:rPr lang="en-US" sz="2000" dirty="0"/>
              <a:t>Brace College Publishers, </a:t>
            </a:r>
            <a:r>
              <a:rPr lang="en-US" sz="2000" dirty="0" smtClean="0"/>
              <a:t>1999, pp. </a:t>
            </a:r>
            <a:r>
              <a:rPr lang="en-US" sz="2000" dirty="0"/>
              <a:t>147-153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Brizee</a:t>
            </a:r>
            <a:r>
              <a:rPr lang="en-US" sz="2000" dirty="0" smtClean="0"/>
              <a:t>, Allen et al. “Marxist </a:t>
            </a:r>
            <a:r>
              <a:rPr lang="en-US" sz="2000" dirty="0" smtClean="0"/>
              <a:t>Criticism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1930s</a:t>
            </a:r>
            <a:r>
              <a:rPr lang="en-US" sz="2000" dirty="0" smtClean="0"/>
              <a:t>-</a:t>
            </a:r>
            <a:r>
              <a:rPr lang="en-US" sz="2000" dirty="0" smtClean="0"/>
              <a:t>present).</a:t>
            </a:r>
            <a:r>
              <a:rPr lang="en-US" sz="2000" dirty="0" smtClean="0"/>
              <a:t>” </a:t>
            </a:r>
            <a:r>
              <a:rPr lang="en-US" sz="2000" i="1" dirty="0" smtClean="0"/>
              <a:t>The Writing Lab and OWL at Purdue and Purdue U</a:t>
            </a:r>
            <a:r>
              <a:rPr lang="en-US" sz="2000" dirty="0" smtClean="0"/>
              <a:t>, 21 Apr. 2010. Accessed 11 Sept. </a:t>
            </a:r>
            <a:r>
              <a:rPr lang="en-US" sz="2000" dirty="0" smtClean="0"/>
              <a:t>2016.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Delahoyde</a:t>
            </a:r>
            <a:r>
              <a:rPr lang="en-US" sz="2000" dirty="0" smtClean="0"/>
              <a:t>, Michael. “Introduction to Literature.” </a:t>
            </a:r>
            <a:r>
              <a:rPr lang="en-US" sz="2000" i="1" dirty="0" err="1"/>
              <a:t>WSU.edu</a:t>
            </a:r>
            <a:r>
              <a:rPr lang="en-US" sz="2000" i="1" dirty="0"/>
              <a:t>. </a:t>
            </a:r>
            <a:r>
              <a:rPr lang="en-US" sz="2000" dirty="0" smtClean="0"/>
              <a:t>Accessed 12 Sept. </a:t>
            </a:r>
            <a:r>
              <a:rPr lang="en-US" sz="2000" dirty="0"/>
              <a:t>2016.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Eward-Mangione</a:t>
            </a:r>
            <a:r>
              <a:rPr lang="en-US" sz="2000" dirty="0" smtClean="0"/>
              <a:t>, Angela. “Literary Criticism: An Introduction.” </a:t>
            </a:r>
            <a:r>
              <a:rPr lang="en-US" sz="2000" i="1" dirty="0" smtClean="0"/>
              <a:t>Writing Commons. </a:t>
            </a:r>
            <a:r>
              <a:rPr lang="en-US" sz="2000" dirty="0" smtClean="0"/>
              <a:t>14 </a:t>
            </a:r>
            <a:r>
              <a:rPr lang="en-US" sz="2000" dirty="0" smtClean="0"/>
              <a:t>Jul. 2016</a:t>
            </a:r>
            <a:r>
              <a:rPr lang="en-US" sz="2000" dirty="0" smtClean="0"/>
              <a:t>, </a:t>
            </a:r>
            <a:r>
              <a:rPr lang="en-US" sz="2000" dirty="0">
                <a:hlinkClick r:id="rId2"/>
              </a:rPr>
              <a:t>https://writingcommons.org,</a:t>
            </a:r>
            <a:r>
              <a:rPr lang="en-US" sz="2000" dirty="0" smtClean="0"/>
              <a:t> Accessed 11 Sept. </a:t>
            </a:r>
            <a:r>
              <a:rPr lang="en-US" sz="2000" dirty="0" smtClean="0"/>
              <a:t>2016.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34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1" y="3572816"/>
            <a:ext cx="3877235" cy="2904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588"/>
            <a:ext cx="8229600" cy="48484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Close Reading</a:t>
            </a:r>
            <a:r>
              <a:rPr lang="en-US" dirty="0" smtClean="0"/>
              <a:t>: examination of how the verbal strategies (literary devices, tone, form, tropes) in a literary text contribute to its meaning.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</a:rPr>
              <a:t>How does the </a:t>
            </a:r>
            <a:r>
              <a:rPr lang="en-US" sz="2000" u="sng" dirty="0">
                <a:solidFill>
                  <a:schemeClr val="accent5"/>
                </a:solidFill>
              </a:rPr>
              <a:t>form</a:t>
            </a:r>
            <a:r>
              <a:rPr lang="en-US" sz="2000" dirty="0">
                <a:solidFill>
                  <a:schemeClr val="accent5"/>
                </a:solidFill>
              </a:rPr>
              <a:t> contribute to its meaning?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</a:rPr>
              <a:t>How do the work’s </a:t>
            </a:r>
            <a:r>
              <a:rPr lang="en-US" sz="2000" u="sng" dirty="0">
                <a:solidFill>
                  <a:schemeClr val="accent5"/>
                </a:solidFill>
              </a:rPr>
              <a:t>devices</a:t>
            </a:r>
            <a:r>
              <a:rPr lang="en-US" sz="2000" dirty="0">
                <a:solidFill>
                  <a:schemeClr val="accent5"/>
                </a:solidFill>
              </a:rPr>
              <a:t> enhance meaning?</a:t>
            </a:r>
          </a:p>
          <a:p>
            <a:pPr lvl="2"/>
            <a:r>
              <a:rPr lang="en-US" sz="2000" dirty="0">
                <a:solidFill>
                  <a:schemeClr val="accent5"/>
                </a:solidFill>
              </a:rPr>
              <a:t>How does the </a:t>
            </a:r>
            <a:r>
              <a:rPr lang="en-US" sz="2000" u="sng" dirty="0">
                <a:solidFill>
                  <a:schemeClr val="accent5"/>
                </a:solidFill>
              </a:rPr>
              <a:t>tone</a:t>
            </a:r>
            <a:r>
              <a:rPr lang="en-US" sz="2000" dirty="0">
                <a:solidFill>
                  <a:schemeClr val="accent5"/>
                </a:solidFill>
              </a:rPr>
              <a:t> contribute to meaning? </a:t>
            </a:r>
            <a:endParaRPr lang="en-US" dirty="0" smtClean="0">
              <a:solidFill>
                <a:schemeClr val="accent5"/>
              </a:solidFill>
            </a:endParaRPr>
          </a:p>
          <a:p>
            <a:pPr>
              <a:lnSpc>
                <a:spcPct val="120000"/>
              </a:lnSpc>
            </a:pPr>
            <a:endParaRPr lang="en-US" dirty="0" smtClean="0"/>
          </a:p>
          <a:p>
            <a:r>
              <a:rPr lang="en-US" dirty="0" smtClean="0"/>
              <a:t>Close reading is </a:t>
            </a:r>
            <a:r>
              <a:rPr lang="en-US" u="sng" dirty="0" smtClean="0"/>
              <a:t>one</a:t>
            </a:r>
            <a:r>
              <a:rPr lang="en-US" b="1" dirty="0" smtClean="0"/>
              <a:t> </a:t>
            </a:r>
            <a:r>
              <a:rPr lang="en-US" dirty="0" smtClean="0"/>
              <a:t>form of </a:t>
            </a:r>
          </a:p>
          <a:p>
            <a:pPr marL="0" indent="0">
              <a:buNone/>
            </a:pPr>
            <a:r>
              <a:rPr lang="en-US" b="1" dirty="0" smtClean="0"/>
              <a:t>  literary analysis </a:t>
            </a:r>
            <a:r>
              <a:rPr lang="en-US" dirty="0" smtClean="0"/>
              <a:t>that enables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>
                <a:solidFill>
                  <a:srgbClr val="D2533C"/>
                </a:solidFill>
              </a:rPr>
              <a:t> literary </a:t>
            </a:r>
            <a:r>
              <a:rPr lang="en-US" b="1" dirty="0" smtClean="0">
                <a:solidFill>
                  <a:schemeClr val="tx2"/>
                </a:solidFill>
              </a:rPr>
              <a:t>criticism</a:t>
            </a:r>
            <a:r>
              <a:rPr lang="en-US" b="1" dirty="0" smtClean="0">
                <a:solidFill>
                  <a:srgbClr val="D2533C"/>
                </a:solidFill>
              </a:rPr>
              <a:t>.</a:t>
            </a:r>
            <a:endParaRPr lang="en-US" dirty="0" smtClean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Literary Criticism?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058"/>
            <a:ext cx="8229600" cy="47139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Literary criticism is the </a:t>
            </a:r>
            <a:r>
              <a:rPr lang="en-US" b="1" dirty="0" smtClean="0">
                <a:solidFill>
                  <a:srgbClr val="D2533C"/>
                </a:solidFill>
              </a:rPr>
              <a:t>analysis</a:t>
            </a:r>
            <a:r>
              <a:rPr lang="en-US" dirty="0" smtClean="0"/>
              <a:t> of a literary text through a </a:t>
            </a:r>
            <a:r>
              <a:rPr lang="en-US" b="1" dirty="0" smtClean="0">
                <a:solidFill>
                  <a:srgbClr val="D2533C"/>
                </a:solidFill>
              </a:rPr>
              <a:t>critical lens </a:t>
            </a:r>
            <a:r>
              <a:rPr lang="en-US" dirty="0" smtClean="0"/>
              <a:t>that advances a particular </a:t>
            </a:r>
            <a:r>
              <a:rPr lang="en-US" b="1" dirty="0" smtClean="0">
                <a:solidFill>
                  <a:srgbClr val="D2533C"/>
                </a:solidFill>
              </a:rPr>
              <a:t>interpretation</a:t>
            </a:r>
            <a:r>
              <a:rPr lang="en-US" dirty="0" smtClean="0"/>
              <a:t> of the text.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b="1" dirty="0" smtClean="0"/>
              <a:t>Purpose of Literary Criticism</a:t>
            </a:r>
            <a:r>
              <a:rPr lang="en-US" dirty="0" smtClean="0"/>
              <a:t>: 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To help resolve a question, problem, or difficulty in reading.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To help decide between conflicting readings of a text.</a:t>
            </a:r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To help propose a critical interpretation of a text.</a:t>
            </a:r>
          </a:p>
        </p:txBody>
      </p:sp>
    </p:spTree>
    <p:extLst>
      <p:ext uri="{BB962C8B-B14F-4D97-AF65-F5344CB8AC3E}">
        <p14:creationId xmlns:p14="http://schemas.microsoft.com/office/powerpoint/2010/main" val="167039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3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619523"/>
            <a:ext cx="1584697" cy="1591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9"/>
            <a:ext cx="8229600" cy="1150471"/>
          </a:xfrm>
        </p:spPr>
        <p:txBody>
          <a:bodyPr/>
          <a:lstStyle/>
          <a:p>
            <a:pPr algn="ctr"/>
            <a:r>
              <a:rPr lang="en-US" dirty="0" smtClean="0"/>
              <a:t>          Schools of Literary Criticism: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86605"/>
            <a:ext cx="8229601" cy="4142688"/>
          </a:xfrm>
        </p:spPr>
        <p:txBody>
          <a:bodyPr>
            <a:norm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Literary critics argue over the </a:t>
            </a:r>
            <a:r>
              <a:rPr lang="en-US" u="sng" dirty="0" smtClean="0"/>
              <a:t>best</a:t>
            </a:r>
            <a:r>
              <a:rPr lang="en-US" dirty="0" smtClean="0"/>
              <a:t> way to interpret a    text. 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smtClean="0"/>
              <a:t>Different branches of criticism </a:t>
            </a:r>
            <a:r>
              <a:rPr lang="en-US" dirty="0" smtClean="0">
                <a:solidFill>
                  <a:schemeClr val="tx2"/>
                </a:solidFill>
              </a:rPr>
              <a:t>(aka “schools” or “theories”) </a:t>
            </a:r>
            <a:r>
              <a:rPr lang="en-US" dirty="0" smtClean="0"/>
              <a:t>have </a:t>
            </a:r>
            <a:r>
              <a:rPr lang="en-US" u="sng" dirty="0" smtClean="0"/>
              <a:t>different</a:t>
            </a:r>
            <a:r>
              <a:rPr lang="en-US" dirty="0" smtClean="0"/>
              <a:t> methods of “reading” and forming arguments about texts.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The branch of criticism you use determines the </a:t>
            </a:r>
            <a:r>
              <a:rPr lang="en-US" sz="2000" u="sng" dirty="0" smtClean="0"/>
              <a:t>content</a:t>
            </a:r>
            <a:r>
              <a:rPr lang="en-US" sz="2000" dirty="0" smtClean="0"/>
              <a:t> of your interpretation. 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sz="2000" dirty="0" smtClean="0"/>
              <a:t>Schools of criticism </a:t>
            </a:r>
            <a:r>
              <a:rPr lang="en-US" sz="2000" u="sng" dirty="0" smtClean="0"/>
              <a:t>overlap</a:t>
            </a:r>
            <a:r>
              <a:rPr lang="en-US" sz="2000" dirty="0" smtClean="0"/>
              <a:t> – they are not exclusive. </a:t>
            </a:r>
          </a:p>
        </p:txBody>
      </p:sp>
    </p:spTree>
    <p:extLst>
      <p:ext uri="{BB962C8B-B14F-4D97-AF65-F5344CB8AC3E}">
        <p14:creationId xmlns:p14="http://schemas.microsoft.com/office/powerpoint/2010/main" val="184630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Overview of Schools: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41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Historical Timeline:</a:t>
            </a:r>
          </a:p>
          <a:p>
            <a:pPr marL="0" indent="0">
              <a:buNone/>
            </a:pPr>
            <a:endParaRPr lang="en-US" sz="3800" dirty="0" smtClean="0"/>
          </a:p>
          <a:p>
            <a:pPr>
              <a:lnSpc>
                <a:spcPct val="110000"/>
              </a:lnSpc>
            </a:pPr>
            <a:r>
              <a:rPr lang="en-US" sz="3800" dirty="0" smtClean="0"/>
              <a:t>Moral </a:t>
            </a:r>
            <a:r>
              <a:rPr lang="en-US" sz="3800" dirty="0"/>
              <a:t>Criticism, Dramatic Construction </a:t>
            </a:r>
            <a:r>
              <a:rPr lang="en-US" sz="3800" dirty="0">
                <a:solidFill>
                  <a:srgbClr val="808DA0"/>
                </a:solidFill>
              </a:rPr>
              <a:t>(~360 BC-present)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Formalism, New Criticism, Neo-Aristotelian Criticism </a:t>
            </a:r>
            <a:r>
              <a:rPr lang="en-US" sz="3800" dirty="0">
                <a:solidFill>
                  <a:srgbClr val="808DA0"/>
                </a:solidFill>
              </a:rPr>
              <a:t>(1930s-present)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Psychoanalytic </a:t>
            </a:r>
            <a:r>
              <a:rPr lang="en-US" sz="3800" dirty="0" smtClean="0"/>
              <a:t>Criticism </a:t>
            </a:r>
            <a:r>
              <a:rPr lang="en-US" sz="3800" dirty="0" smtClean="0">
                <a:solidFill>
                  <a:srgbClr val="808DA0"/>
                </a:solidFill>
              </a:rPr>
              <a:t>(</a:t>
            </a:r>
            <a:r>
              <a:rPr lang="en-US" sz="3800" dirty="0">
                <a:solidFill>
                  <a:srgbClr val="808DA0"/>
                </a:solidFill>
              </a:rPr>
              <a:t>1930s-present)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Marxist Criticism </a:t>
            </a:r>
            <a:r>
              <a:rPr lang="en-US" sz="3800" dirty="0">
                <a:solidFill>
                  <a:srgbClr val="808DA0"/>
                </a:solidFill>
              </a:rPr>
              <a:t>(1930s-present)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Reader-Response Criticism </a:t>
            </a:r>
            <a:r>
              <a:rPr lang="en-US" sz="3800" dirty="0">
                <a:solidFill>
                  <a:srgbClr val="808DA0"/>
                </a:solidFill>
              </a:rPr>
              <a:t>(1960s-present)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Structuralism/Semiotics </a:t>
            </a:r>
            <a:r>
              <a:rPr lang="en-US" sz="3800" dirty="0">
                <a:solidFill>
                  <a:srgbClr val="808DA0"/>
                </a:solidFill>
              </a:rPr>
              <a:t>(1920s-present)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Post-Structuralism/</a:t>
            </a:r>
            <a:r>
              <a:rPr lang="en-US" sz="3800" dirty="0" smtClean="0"/>
              <a:t>Deconstructionism </a:t>
            </a:r>
            <a:r>
              <a:rPr lang="en-US" sz="3800" dirty="0">
                <a:solidFill>
                  <a:srgbClr val="808DA0"/>
                </a:solidFill>
              </a:rPr>
              <a:t>(1966-present)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New Historicism/Cultural </a:t>
            </a:r>
            <a:r>
              <a:rPr lang="en-US" sz="3800" dirty="0" smtClean="0"/>
              <a:t>Studies/Media Studies </a:t>
            </a:r>
            <a:r>
              <a:rPr lang="en-US" sz="3800" dirty="0">
                <a:solidFill>
                  <a:srgbClr val="808DA0"/>
                </a:solidFill>
              </a:rPr>
              <a:t>(1980s-present)</a:t>
            </a:r>
          </a:p>
          <a:p>
            <a:pPr>
              <a:lnSpc>
                <a:spcPct val="110000"/>
              </a:lnSpc>
            </a:pPr>
            <a:r>
              <a:rPr lang="en-US" sz="3800" dirty="0" smtClean="0"/>
              <a:t>Post</a:t>
            </a:r>
            <a:r>
              <a:rPr lang="en-US" sz="3800" dirty="0"/>
              <a:t>c</a:t>
            </a:r>
            <a:r>
              <a:rPr lang="en-US" sz="3800" dirty="0" smtClean="0"/>
              <a:t>olonial </a:t>
            </a:r>
            <a:r>
              <a:rPr lang="en-US" sz="3800" dirty="0"/>
              <a:t>Criticism </a:t>
            </a:r>
            <a:r>
              <a:rPr lang="en-US" sz="3800" dirty="0">
                <a:solidFill>
                  <a:srgbClr val="808DA0"/>
                </a:solidFill>
              </a:rPr>
              <a:t>(1990s-present)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Feminist Criticism </a:t>
            </a:r>
            <a:r>
              <a:rPr lang="en-US" sz="3800" dirty="0">
                <a:solidFill>
                  <a:srgbClr val="808DA0"/>
                </a:solidFill>
              </a:rPr>
              <a:t>(1960s-present)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Gender/Queer Studies </a:t>
            </a:r>
            <a:r>
              <a:rPr lang="en-US" sz="3800" dirty="0">
                <a:solidFill>
                  <a:srgbClr val="808DA0"/>
                </a:solidFill>
              </a:rPr>
              <a:t>(1970s-present</a:t>
            </a:r>
            <a:r>
              <a:rPr lang="en-US" sz="3800" dirty="0" smtClean="0">
                <a:solidFill>
                  <a:srgbClr val="808DA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3800" dirty="0" smtClean="0"/>
              <a:t>Ecocriticism </a:t>
            </a:r>
            <a:r>
              <a:rPr lang="en-US" sz="3800" dirty="0" smtClean="0">
                <a:solidFill>
                  <a:srgbClr val="808DA0"/>
                </a:solidFill>
              </a:rPr>
              <a:t>(1980s-present)</a:t>
            </a:r>
            <a:endParaRPr lang="en-US" sz="3800" dirty="0">
              <a:solidFill>
                <a:srgbClr val="808DA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800" dirty="0"/>
              <a:t>Critical Race Theory </a:t>
            </a:r>
            <a:r>
              <a:rPr lang="en-US" sz="3800" dirty="0">
                <a:solidFill>
                  <a:srgbClr val="808DA0"/>
                </a:solidFill>
              </a:rPr>
              <a:t>(1970s-present)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900" b="1" dirty="0"/>
          </a:p>
          <a:p>
            <a:pPr marL="0" indent="0" algn="ctr">
              <a:buNone/>
            </a:pPr>
            <a:r>
              <a:rPr lang="en-US" sz="1900" b="1" dirty="0" smtClean="0"/>
              <a:t>Source: </a:t>
            </a:r>
            <a:r>
              <a:rPr lang="en-US" sz="1900" dirty="0" smtClean="0"/>
              <a:t>Allen </a:t>
            </a:r>
            <a:r>
              <a:rPr lang="en-US" sz="1900" dirty="0" err="1"/>
              <a:t>Brizee</a:t>
            </a:r>
            <a:r>
              <a:rPr lang="en-US" sz="1900" dirty="0"/>
              <a:t>, J. Case Tompkins, Libby </a:t>
            </a:r>
            <a:r>
              <a:rPr lang="en-US" sz="1900" dirty="0" err="1"/>
              <a:t>Chernouski</a:t>
            </a:r>
            <a:r>
              <a:rPr lang="en-US" sz="1900" dirty="0"/>
              <a:t>, Elizabeth Boyle.</a:t>
            </a:r>
          </a:p>
        </p:txBody>
      </p:sp>
    </p:spTree>
    <p:extLst>
      <p:ext uri="{BB962C8B-B14F-4D97-AF65-F5344CB8AC3E}">
        <p14:creationId xmlns:p14="http://schemas.microsoft.com/office/powerpoint/2010/main" val="9053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How do we situate “close reading”?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10"/>
            <a:ext cx="8229600" cy="47396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 method of reading developed by the schools of </a:t>
            </a:r>
            <a:r>
              <a:rPr lang="en-US" b="1" dirty="0" smtClean="0"/>
              <a:t>Russian Formalism</a:t>
            </a:r>
            <a:r>
              <a:rPr lang="en-US" dirty="0" smtClean="0"/>
              <a:t> and </a:t>
            </a:r>
            <a:r>
              <a:rPr lang="en-US" b="1" dirty="0" smtClean="0"/>
              <a:t>New Criticism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D2533C"/>
                </a:solidFill>
              </a:rPr>
              <a:t>Basic Principles of New Criticism:</a:t>
            </a:r>
          </a:p>
          <a:p>
            <a:pPr lvl="3">
              <a:lnSpc>
                <a:spcPct val="120000"/>
              </a:lnSpc>
            </a:pPr>
            <a:r>
              <a:rPr lang="en-US" sz="2200" dirty="0" smtClean="0"/>
              <a:t>The key to understanding the text is </a:t>
            </a:r>
            <a:r>
              <a:rPr lang="en-US" sz="2200" i="1" dirty="0" smtClean="0"/>
              <a:t>looking </a:t>
            </a:r>
            <a:r>
              <a:rPr lang="en-US" sz="2200" i="1" u="sng" dirty="0" smtClean="0"/>
              <a:t>only</a:t>
            </a:r>
            <a:r>
              <a:rPr lang="en-US" sz="2200" i="1" dirty="0" smtClean="0"/>
              <a:t> within the text itself. </a:t>
            </a:r>
          </a:p>
          <a:p>
            <a:pPr lvl="3">
              <a:lnSpc>
                <a:spcPct val="120000"/>
              </a:lnSpc>
            </a:pPr>
            <a:r>
              <a:rPr lang="en-US" sz="2200" dirty="0" smtClean="0"/>
              <a:t>The </a:t>
            </a:r>
            <a:r>
              <a:rPr lang="en-US" sz="2200" i="1" dirty="0" smtClean="0"/>
              <a:t>form</a:t>
            </a:r>
            <a:r>
              <a:rPr lang="en-US" sz="2200" dirty="0" smtClean="0"/>
              <a:t> </a:t>
            </a:r>
            <a:r>
              <a:rPr lang="en-US" sz="2200" dirty="0" smtClean="0"/>
              <a:t>of the text </a:t>
            </a:r>
            <a:r>
              <a:rPr lang="en-US" sz="2200" dirty="0" smtClean="0"/>
              <a:t>dictates its content. </a:t>
            </a:r>
            <a:endParaRPr lang="en-US" sz="2200" dirty="0" smtClean="0"/>
          </a:p>
          <a:p>
            <a:pPr lvl="3">
              <a:lnSpc>
                <a:spcPct val="120000"/>
              </a:lnSpc>
            </a:pPr>
            <a:r>
              <a:rPr lang="en-US" sz="2200" dirty="0" smtClean="0"/>
              <a:t>There is </a:t>
            </a:r>
            <a:r>
              <a:rPr lang="en-US" sz="2200" u="sng" dirty="0" smtClean="0"/>
              <a:t>no</a:t>
            </a:r>
            <a:r>
              <a:rPr lang="en-US" sz="2200" dirty="0" smtClean="0"/>
              <a:t> use for historical </a:t>
            </a:r>
            <a:r>
              <a:rPr lang="en-US" sz="2200" dirty="0" smtClean="0"/>
              <a:t>or biographical interpretations. </a:t>
            </a:r>
          </a:p>
          <a:p>
            <a:pPr lvl="3">
              <a:lnSpc>
                <a:spcPct val="120000"/>
              </a:lnSpc>
            </a:pPr>
            <a:r>
              <a:rPr lang="en-US" sz="2200" dirty="0" smtClean="0"/>
              <a:t>It is essential to practice </a:t>
            </a:r>
            <a:r>
              <a:rPr lang="en-US" sz="2200" i="1" dirty="0" smtClean="0"/>
              <a:t>close reading. 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8806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293"/>
            <a:ext cx="8229600" cy="1105647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Reading Class, </a:t>
            </a:r>
            <a:r>
              <a:rPr lang="en-US" dirty="0" err="1" smtClean="0"/>
              <a:t>Labour</a:t>
            </a:r>
            <a:r>
              <a:rPr lang="en-US" dirty="0" smtClean="0"/>
              <a:t> and Capital </a:t>
            </a:r>
            <a:br>
              <a:rPr lang="en-US" dirty="0" smtClean="0"/>
            </a:br>
            <a:r>
              <a:rPr lang="en-US" dirty="0" smtClean="0"/>
              <a:t>in America</a:t>
            </a:r>
            <a:endParaRPr lang="en-US" dirty="0"/>
          </a:p>
        </p:txBody>
      </p:sp>
      <p:pic>
        <p:nvPicPr>
          <p:cNvPr id="4" name="Picture 3" descr="great-depression-soup-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21" y="1897967"/>
            <a:ext cx="5472083" cy="41040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1529" y="6067769"/>
            <a:ext cx="5154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Bread line circa 1927 highlights the paradox of American nationalism during the Great Depression.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612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Cultural Changes in 20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Century America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Urbanization </a:t>
            </a:r>
            <a:r>
              <a:rPr lang="en-US" dirty="0"/>
              <a:t>and the rise of the city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Technological </a:t>
            </a:r>
            <a:r>
              <a:rPr lang="en-US" dirty="0"/>
              <a:t>innovations in transportation, architecture,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and engineering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Increase </a:t>
            </a:r>
            <a:r>
              <a:rPr lang="en-US" dirty="0"/>
              <a:t>in </a:t>
            </a:r>
            <a:r>
              <a:rPr lang="en-US" dirty="0" smtClean="0"/>
              <a:t>population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Development </a:t>
            </a:r>
            <a:r>
              <a:rPr lang="en-US" dirty="0"/>
              <a:t>of factory </a:t>
            </a:r>
            <a:r>
              <a:rPr lang="en-US" dirty="0" smtClean="0"/>
              <a:t>life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lnSpc>
                <a:spcPct val="110000"/>
              </a:lnSpc>
              <a:buFont typeface="Wingdings" charset="2"/>
              <a:buChar char="Ø"/>
            </a:pPr>
            <a:r>
              <a:rPr lang="en-US" dirty="0" smtClean="0"/>
              <a:t> Growth </a:t>
            </a:r>
            <a:r>
              <a:rPr lang="en-US" dirty="0"/>
              <a:t>of consumerism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 </a:t>
            </a:r>
            <a:r>
              <a:rPr lang="en-US" dirty="0" smtClean="0"/>
              <a:t>and </a:t>
            </a:r>
            <a:r>
              <a:rPr lang="en-US" dirty="0"/>
              <a:t>materialism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Change </a:t>
            </a:r>
            <a:r>
              <a:rPr lang="en-US" dirty="0"/>
              <a:t>in </a:t>
            </a:r>
            <a:r>
              <a:rPr lang="en-US" dirty="0" smtClean="0"/>
              <a:t>traditional religious, political, and social values</a:t>
            </a:r>
            <a:endParaRPr lang="en-US" dirty="0"/>
          </a:p>
        </p:txBody>
      </p:sp>
      <p:pic>
        <p:nvPicPr>
          <p:cNvPr id="4" name="Picture 3" descr="postcard-marketst-bristol-1999-17-98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60" y="2808986"/>
            <a:ext cx="3869897" cy="26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7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Marxist Criticism: 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Based on the theories of Karl Marx, a Prussian socialist philosopher.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2200" dirty="0" smtClean="0"/>
              <a:t>Concerned with the representation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of issues of </a:t>
            </a:r>
            <a:r>
              <a:rPr lang="en-US" sz="2200" b="1" dirty="0" smtClean="0">
                <a:solidFill>
                  <a:srgbClr val="D2533C"/>
                </a:solidFill>
              </a:rPr>
              <a:t>class difference </a:t>
            </a:r>
            <a:r>
              <a:rPr lang="en-US" sz="2200" dirty="0" smtClean="0"/>
              <a:t>and </a:t>
            </a:r>
            <a:r>
              <a:rPr lang="en-US" sz="2200" b="1" dirty="0" smtClean="0">
                <a:solidFill>
                  <a:srgbClr val="D2533C"/>
                </a:solidFill>
              </a:rPr>
              <a:t>class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D2533C"/>
                </a:solidFill>
              </a:rPr>
              <a:t> </a:t>
            </a:r>
            <a:r>
              <a:rPr lang="en-US" sz="2200" b="1" dirty="0" smtClean="0">
                <a:solidFill>
                  <a:srgbClr val="D2533C"/>
                </a:solidFill>
              </a:rPr>
              <a:t> conflict</a:t>
            </a:r>
            <a:r>
              <a:rPr lang="en-US" sz="2200" dirty="0" smtClean="0"/>
              <a:t>, as well as the consequences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 of the capitalist system</a:t>
            </a:r>
            <a:r>
              <a:rPr lang="en-US" sz="2200" smtClean="0"/>
              <a:t>.  </a:t>
            </a:r>
            <a:endParaRPr lang="en-US" sz="2200" smtClean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sz="2200" dirty="0" smtClean="0"/>
              <a:t>Literature is a product of its time and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 </a:t>
            </a:r>
            <a:r>
              <a:rPr lang="en-US" sz="2200" dirty="0" smtClean="0"/>
              <a:t> culture. </a:t>
            </a:r>
          </a:p>
          <a:p>
            <a:endParaRPr lang="en-US" dirty="0"/>
          </a:p>
        </p:txBody>
      </p:sp>
      <p:pic>
        <p:nvPicPr>
          <p:cNvPr id="4" name="Picture 3" descr="Unknow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24" y="2393576"/>
            <a:ext cx="2597222" cy="3881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14206" y="6275294"/>
            <a:ext cx="35334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Published in 1948.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210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990</TotalTime>
  <Words>838</Words>
  <Application>Microsoft Macintosh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Introduction to Literary Criticism</vt:lpstr>
      <vt:lpstr>Recap:</vt:lpstr>
      <vt:lpstr>What is Literary Criticism? </vt:lpstr>
      <vt:lpstr>          Schools of Literary Criticism:</vt:lpstr>
      <vt:lpstr>General Overview of Schools:</vt:lpstr>
      <vt:lpstr>How do we situate “close reading”?</vt:lpstr>
      <vt:lpstr>Reading Class, Labour and Capital  in America</vt:lpstr>
      <vt:lpstr>Cultural Changes in 20th Century America</vt:lpstr>
      <vt:lpstr>Marxist Criticism: An Overview</vt:lpstr>
      <vt:lpstr>PowerPoint Presentation</vt:lpstr>
      <vt:lpstr>Questions for Marxist Criticism: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Literary Criticism</dc:title>
  <dc:creator>Laura Sydora</dc:creator>
  <cp:lastModifiedBy>Laura Sydora</cp:lastModifiedBy>
  <cp:revision>10</cp:revision>
  <dcterms:created xsi:type="dcterms:W3CDTF">2018-07-12T19:21:09Z</dcterms:created>
  <dcterms:modified xsi:type="dcterms:W3CDTF">2019-05-09T23:13:46Z</dcterms:modified>
</cp:coreProperties>
</file>