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71" r:id="rId4"/>
    <p:sldId id="273" r:id="rId5"/>
    <p:sldId id="272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7EF20-1A93-9B4F-919D-E151BC7AFBF4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1EC4F-F3B0-A14A-BF68-15AAB5BD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1EC4F-F3B0-A14A-BF68-15AAB5BD7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3E1AA61-E008-474C-A470-89E274642103}" type="datetimeFigureOut">
              <a:rPr lang="en-US" smtClean="0"/>
              <a:t>19-05-05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C025492-F230-474C-9957-8E1DD5F7E1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0807"/>
            <a:ext cx="6477000" cy="1572294"/>
          </a:xfrm>
        </p:spPr>
        <p:txBody>
          <a:bodyPr/>
          <a:lstStyle/>
          <a:p>
            <a:pPr algn="ctr"/>
            <a:r>
              <a:rPr lang="en-US" b="1" dirty="0" smtClean="0"/>
              <a:t>Introduction to Texts and Close Reading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505228"/>
            <a:ext cx="6477000" cy="119433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ENGL 102</a:t>
            </a:r>
            <a:r>
              <a:rPr lang="en-US" dirty="0" smtClean="0"/>
              <a:t>-</a:t>
            </a:r>
            <a:r>
              <a:rPr lang="en-US" dirty="0" smtClean="0"/>
              <a:t>A02</a:t>
            </a:r>
            <a:endParaRPr lang="en-US" dirty="0" smtClean="0"/>
          </a:p>
          <a:p>
            <a:pPr algn="ctr"/>
            <a:r>
              <a:rPr lang="en-US" dirty="0" smtClean="0"/>
              <a:t>Spring 2019</a:t>
            </a:r>
            <a:endParaRPr lang="en-US" dirty="0" smtClean="0"/>
          </a:p>
          <a:p>
            <a:pPr algn="ctr"/>
            <a:r>
              <a:rPr lang="en-US" dirty="0" smtClean="0"/>
              <a:t>Instructor: Sydora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Works Cited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7334"/>
            <a:ext cx="7313613" cy="4415672"/>
          </a:xfrm>
        </p:spPr>
        <p:txBody>
          <a:bodyPr>
            <a:normAutofit/>
          </a:bodyPr>
          <a:lstStyle/>
          <a:p>
            <a:pPr lvl="0"/>
            <a:endParaRPr lang="en-US" sz="2200" dirty="0" smtClean="0"/>
          </a:p>
          <a:p>
            <a:r>
              <a:rPr lang="en-US" sz="2200" dirty="0" err="1"/>
              <a:t>Nealon</a:t>
            </a:r>
            <a:r>
              <a:rPr lang="en-US" sz="2200" dirty="0"/>
              <a:t>, Jeffrey, and Susan </a:t>
            </a:r>
            <a:r>
              <a:rPr lang="en-US" sz="2200" dirty="0" err="1"/>
              <a:t>Searls</a:t>
            </a:r>
            <a:r>
              <a:rPr lang="en-US" sz="2200" dirty="0"/>
              <a:t> Giroux. </a:t>
            </a:r>
            <a:r>
              <a:rPr lang="en-US" sz="2200" i="1" dirty="0"/>
              <a:t>The Theory Toolbox: Critical Concepts for the Humanities, </a:t>
            </a:r>
            <a:r>
              <a:rPr lang="en-US" sz="2200" i="1" dirty="0" smtClean="0"/>
              <a:t>Arts, and </a:t>
            </a:r>
            <a:r>
              <a:rPr lang="en-US" sz="2200" i="1" dirty="0"/>
              <a:t>Social Sciences. </a:t>
            </a:r>
            <a:r>
              <a:rPr lang="en-US" sz="2200" dirty="0" err="1" smtClean="0"/>
              <a:t>Rowman</a:t>
            </a:r>
            <a:r>
              <a:rPr lang="en-US" sz="2200" dirty="0" smtClean="0"/>
              <a:t> </a:t>
            </a:r>
            <a:r>
              <a:rPr lang="en-US" sz="2200" dirty="0"/>
              <a:t>&amp; Littlefield Publishers, Inc., 2003.  </a:t>
            </a:r>
            <a:endParaRPr lang="en-US" sz="2200" dirty="0" smtClean="0"/>
          </a:p>
          <a:p>
            <a:r>
              <a:rPr lang="en-US" sz="2200" dirty="0" smtClean="0"/>
              <a:t>Paul</a:t>
            </a:r>
            <a:r>
              <a:rPr lang="en-US" sz="2200" dirty="0"/>
              <a:t>, R., and Elder, L. </a:t>
            </a:r>
            <a:r>
              <a:rPr lang="en-US" sz="2200" i="1" dirty="0"/>
              <a:t>Miniature Guide to Critical Thinking Concepts and tools. </a:t>
            </a:r>
            <a:r>
              <a:rPr lang="en-US" sz="2200" dirty="0"/>
              <a:t>(6</a:t>
            </a:r>
            <a:r>
              <a:rPr lang="en-US" sz="2200" baseline="30000" dirty="0"/>
              <a:t>th</a:t>
            </a:r>
            <a:r>
              <a:rPr lang="en-US" sz="2200" dirty="0"/>
              <a:t> ed.</a:t>
            </a:r>
            <a:r>
              <a:rPr lang="en-US" sz="2200" dirty="0" smtClean="0"/>
              <a:t>). Foundation </a:t>
            </a:r>
            <a:r>
              <a:rPr lang="en-US" sz="2200" dirty="0"/>
              <a:t>for the Critical Thinking Press, 2009. </a:t>
            </a:r>
            <a:r>
              <a:rPr lang="en-US" sz="2200" i="1" dirty="0"/>
              <a:t> </a:t>
            </a:r>
            <a:endParaRPr lang="en-US" sz="2200" dirty="0"/>
          </a:p>
          <a:p>
            <a:pPr lvl="0"/>
            <a:r>
              <a:rPr lang="en-US" sz="2200" dirty="0" smtClean="0"/>
              <a:t>Ruggiero</a:t>
            </a:r>
            <a:r>
              <a:rPr lang="en-US" sz="2200" dirty="0"/>
              <a:t>, Vincent Ryan. </a:t>
            </a:r>
            <a:r>
              <a:rPr lang="en-US" sz="2200" i="1" dirty="0"/>
              <a:t>Critical Thinking: Supplement to becoming a master student.</a:t>
            </a:r>
            <a:r>
              <a:rPr lang="en-US" sz="2200" dirty="0"/>
              <a:t> College Survival Inc</a:t>
            </a:r>
            <a:r>
              <a:rPr lang="en-US" sz="2200" dirty="0" smtClean="0"/>
              <a:t>., 1989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literary text?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1180"/>
            <a:ext cx="7313613" cy="405606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400" b="1" dirty="0" smtClean="0"/>
              <a:t>Literary text: </a:t>
            </a:r>
            <a:r>
              <a:rPr lang="en-US" sz="3400" i="1" dirty="0" smtClean="0"/>
              <a:t>written</a:t>
            </a:r>
            <a:r>
              <a:rPr lang="en-US" sz="3400" dirty="0" smtClean="0"/>
              <a:t> works that follow certain </a:t>
            </a:r>
            <a:r>
              <a:rPr lang="en-US" sz="3400" i="1" dirty="0" smtClean="0"/>
              <a:t>structures</a:t>
            </a:r>
            <a:r>
              <a:rPr lang="en-US" sz="3400" dirty="0" smtClean="0"/>
              <a:t> and </a:t>
            </a:r>
            <a:r>
              <a:rPr lang="en-US" sz="3400" i="1" dirty="0" smtClean="0"/>
              <a:t>conventions</a:t>
            </a:r>
            <a:r>
              <a:rPr lang="en-US" sz="3400" dirty="0" smtClean="0"/>
              <a:t> in order to convey meaning through </a:t>
            </a:r>
            <a:r>
              <a:rPr lang="en-US" sz="3400" i="1" dirty="0" smtClean="0"/>
              <a:t>language</a:t>
            </a:r>
            <a:r>
              <a:rPr lang="en-US" sz="3400" dirty="0" smtClean="0"/>
              <a:t>. </a:t>
            </a:r>
            <a:endParaRPr lang="en-US" sz="3400" b="1" dirty="0"/>
          </a:p>
        </p:txBody>
      </p:sp>
      <p:pic>
        <p:nvPicPr>
          <p:cNvPr id="5" name="Picture 4" descr="Unknown-1.jpe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4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10" y="4292373"/>
            <a:ext cx="6420819" cy="15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292"/>
            <a:ext cx="7313613" cy="868362"/>
          </a:xfrm>
        </p:spPr>
        <p:txBody>
          <a:bodyPr/>
          <a:lstStyle/>
          <a:p>
            <a:r>
              <a:rPr lang="en-US" sz="4800" b="1" dirty="0"/>
              <a:t>Literary Genres and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511821"/>
            <a:ext cx="7313611" cy="48983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²"/>
            </a:pPr>
            <a:r>
              <a:rPr lang="en-US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Fiction</a:t>
            </a:r>
          </a:p>
          <a:p>
            <a:pPr lvl="1">
              <a:buFont typeface="Arial"/>
              <a:buChar char="•"/>
            </a:pPr>
            <a:r>
              <a:rPr lang="en-US" sz="2600" i="1" dirty="0" smtClean="0"/>
              <a:t>Literary Forms: </a:t>
            </a:r>
            <a:r>
              <a:rPr lang="en-US" sz="2600" dirty="0" smtClean="0"/>
              <a:t>Novels, Short Stories, Novellas</a:t>
            </a:r>
          </a:p>
          <a:p>
            <a:pPr>
              <a:buFont typeface="Wingdings" charset="2"/>
              <a:buChar char="²"/>
            </a:pPr>
            <a:r>
              <a:rPr lang="en-US" sz="2800" b="1" dirty="0" smtClean="0">
                <a:solidFill>
                  <a:srgbClr val="0000FF"/>
                </a:solidFill>
              </a:rPr>
              <a:t>Nonfiction</a:t>
            </a:r>
          </a:p>
          <a:p>
            <a:pPr lvl="1">
              <a:buFont typeface="Arial"/>
              <a:buChar char="•"/>
            </a:pPr>
            <a:r>
              <a:rPr lang="en-US" sz="2600" i="1" dirty="0" smtClean="0"/>
              <a:t>Literary Forms: </a:t>
            </a:r>
            <a:r>
              <a:rPr lang="en-US" sz="2600" dirty="0" smtClean="0"/>
              <a:t>Essays, Speeches, Autobiographies, Journals, Historical Documents, Letters</a:t>
            </a:r>
          </a:p>
          <a:p>
            <a:pPr>
              <a:buFont typeface="Wingdings" charset="2"/>
              <a:buChar char="²"/>
            </a:pPr>
            <a:r>
              <a:rPr lang="en-US" sz="2800" b="1" dirty="0" smtClean="0">
                <a:solidFill>
                  <a:srgbClr val="008000"/>
                </a:solidFill>
              </a:rPr>
              <a:t>Poetry</a:t>
            </a:r>
          </a:p>
          <a:p>
            <a:pPr lvl="1">
              <a:buFont typeface="Arial"/>
              <a:buChar char="•"/>
            </a:pPr>
            <a:r>
              <a:rPr lang="en-US" sz="2600" i="1" dirty="0" smtClean="0"/>
              <a:t>Literary Forms</a:t>
            </a:r>
            <a:r>
              <a:rPr lang="en-US" sz="2600" dirty="0" smtClean="0"/>
              <a:t>: Sonnets, Ballads, Sestinas, Villanelles</a:t>
            </a:r>
          </a:p>
          <a:p>
            <a:pPr>
              <a:buFont typeface="Wingdings" charset="2"/>
              <a:buChar char="²"/>
            </a:pPr>
            <a:r>
              <a:rPr lang="en-US" sz="2800" b="1" dirty="0" smtClean="0">
                <a:solidFill>
                  <a:srgbClr val="FF6600"/>
                </a:solidFill>
              </a:rPr>
              <a:t>Drama</a:t>
            </a:r>
          </a:p>
          <a:p>
            <a:pPr lvl="1">
              <a:buFont typeface="Arial"/>
              <a:buChar char="•"/>
            </a:pPr>
            <a:r>
              <a:rPr lang="en-US" sz="2600" i="1" dirty="0" smtClean="0"/>
              <a:t>Literary </a:t>
            </a:r>
            <a:r>
              <a:rPr lang="en-US" sz="2600" i="1" dirty="0"/>
              <a:t>Forms: </a:t>
            </a:r>
            <a:r>
              <a:rPr lang="en-US" sz="2600" dirty="0"/>
              <a:t>Comedies, Tragedies, Satires, </a:t>
            </a:r>
            <a:r>
              <a:rPr lang="en-US" sz="2600" dirty="0" smtClean="0"/>
              <a:t>Romances</a:t>
            </a:r>
            <a:endParaRPr lang="en-US" sz="26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sz="2800" b="1" smtClean="0">
                <a:solidFill>
                  <a:srgbClr val="3F0BA8"/>
                </a:solidFill>
              </a:rPr>
              <a:t>Media (new)</a:t>
            </a:r>
            <a:endParaRPr lang="en-US" sz="2800" b="1" dirty="0" smtClean="0">
              <a:solidFill>
                <a:srgbClr val="3F0BA8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600" i="1" dirty="0" smtClean="0"/>
              <a:t>Literary Forms: </a:t>
            </a:r>
            <a:r>
              <a:rPr lang="en-US" sz="2600" dirty="0" smtClean="0"/>
              <a:t>Advertisements, Radio, Websites, Films</a:t>
            </a:r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149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174"/>
            <a:ext cx="7741592" cy="868362"/>
          </a:xfrm>
        </p:spPr>
        <p:txBody>
          <a:bodyPr/>
          <a:lstStyle/>
          <a:p>
            <a:r>
              <a:rPr lang="en-US" sz="4000" b="1" dirty="0" smtClean="0"/>
              <a:t>Example Text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6334" y="1493373"/>
            <a:ext cx="8139658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Centre of equal daughters, equal sons,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All, all alike </a:t>
            </a:r>
            <a:r>
              <a:rPr lang="en-US" sz="2800" dirty="0" err="1"/>
              <a:t>endear’d</a:t>
            </a:r>
            <a:r>
              <a:rPr lang="en-US" sz="2800" dirty="0"/>
              <a:t>, grown, </a:t>
            </a:r>
            <a:r>
              <a:rPr lang="en-US" sz="2800" dirty="0" err="1"/>
              <a:t>ungrown</a:t>
            </a:r>
            <a:r>
              <a:rPr lang="en-US" sz="2800" dirty="0"/>
              <a:t>, young or old,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Strong, ample, fair, enduring, capable, rich,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Perennial with the Earth, with Freedom, Law and Love,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 grand, sane, towering, seated Mother,</a:t>
            </a:r>
          </a:p>
          <a:p>
            <a:pPr>
              <a:lnSpc>
                <a:spcPct val="140000"/>
              </a:lnSpc>
            </a:pPr>
            <a:r>
              <a:rPr lang="en-US" sz="2800" dirty="0" err="1"/>
              <a:t>Chair’d</a:t>
            </a:r>
            <a:r>
              <a:rPr lang="en-US" sz="2800" dirty="0"/>
              <a:t> in the adamant of Time.</a:t>
            </a:r>
          </a:p>
        </p:txBody>
      </p:sp>
    </p:spTree>
    <p:extLst>
      <p:ext uri="{BB962C8B-B14F-4D97-AF65-F5344CB8AC3E}">
        <p14:creationId xmlns:p14="http://schemas.microsoft.com/office/powerpoint/2010/main" val="12643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Discussion Questions: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5" y="1511821"/>
            <a:ext cx="7741592" cy="453546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What is your impression of the text?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How does the text make meaning? What do you observe about the text in order to try and understand it? </a:t>
            </a:r>
            <a:r>
              <a:rPr lang="en-US" sz="2700" b="1" dirty="0" smtClean="0"/>
              <a:t>Try and be specific</a:t>
            </a:r>
            <a:r>
              <a:rPr lang="en-US" sz="27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What do you notice as you read the text? Patterns? Structures? Use of language? Layout?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What seems meaningful? What seems unimportant?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 smtClean="0"/>
              <a:t>What assumptions do you bring to the text?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417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Defining Critical Analysis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35138"/>
            <a:ext cx="7038877" cy="405606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b="1" dirty="0" smtClean="0"/>
              <a:t>Remember</a:t>
            </a:r>
            <a:r>
              <a:rPr lang="en-US" sz="2800" dirty="0" smtClean="0"/>
              <a:t>: texts don’t speak for themselves; we must </a:t>
            </a:r>
            <a:r>
              <a:rPr lang="en-US" sz="2800" u="sng" dirty="0" smtClean="0"/>
              <a:t>always</a:t>
            </a:r>
            <a:r>
              <a:rPr lang="en-US" sz="2800" dirty="0" smtClean="0"/>
              <a:t> interpret them! </a:t>
            </a:r>
          </a:p>
          <a:p>
            <a:pPr>
              <a:buFont typeface="Arial"/>
              <a:buChar char="•"/>
            </a:pPr>
            <a:r>
              <a:rPr lang="en-US" sz="2800" b="1" dirty="0"/>
              <a:t>Critical thinking </a:t>
            </a:r>
            <a:r>
              <a:rPr lang="en-US" sz="2800" dirty="0"/>
              <a:t>is based on </a:t>
            </a:r>
            <a:r>
              <a:rPr lang="en-US" sz="2800" i="1" dirty="0"/>
              <a:t>reflective thinking </a:t>
            </a:r>
            <a:r>
              <a:rPr lang="en-US" sz="2800" dirty="0"/>
              <a:t>that is focused on </a:t>
            </a:r>
            <a:r>
              <a:rPr lang="en-US" sz="2800" i="1" dirty="0"/>
              <a:t>interpreting, analyzing</a:t>
            </a:r>
            <a:r>
              <a:rPr lang="en-US" sz="2800" i="1" dirty="0" smtClean="0"/>
              <a:t>,       and </a:t>
            </a:r>
            <a:r>
              <a:rPr lang="en-US" sz="2800" i="1" dirty="0"/>
              <a:t>evaluating information, arguments, and experiences </a:t>
            </a:r>
            <a:r>
              <a:rPr lang="en-US" sz="2800" dirty="0"/>
              <a:t>with a set of </a:t>
            </a:r>
            <a:r>
              <a:rPr lang="en-US" sz="2800" i="1" dirty="0"/>
              <a:t>reflective attitudes</a:t>
            </a:r>
            <a:r>
              <a:rPr lang="en-US" sz="2800" i="1" dirty="0" smtClean="0"/>
              <a:t>,  </a:t>
            </a:r>
            <a:r>
              <a:rPr lang="en-US" sz="2800" i="1" dirty="0"/>
              <a:t>skills, and abilities </a:t>
            </a:r>
            <a:r>
              <a:rPr lang="en-US" sz="2800" dirty="0"/>
              <a:t>to </a:t>
            </a:r>
            <a:r>
              <a:rPr lang="en-US" sz="2800" i="1" dirty="0"/>
              <a:t>guide thoughts, beliefs</a:t>
            </a:r>
            <a:r>
              <a:rPr lang="en-US" sz="2800" i="1" dirty="0" smtClean="0"/>
              <a:t>,    </a:t>
            </a:r>
            <a:r>
              <a:rPr lang="en-US" sz="2800" i="1" dirty="0"/>
              <a:t>and actions. </a:t>
            </a:r>
            <a:endParaRPr lang="en-US" sz="2800" i="1" dirty="0" smtClean="0"/>
          </a:p>
          <a:p>
            <a:pPr marL="0" lvl="3" indent="0">
              <a:spcBef>
                <a:spcPts val="2000"/>
              </a:spcBef>
              <a:buNone/>
            </a:pPr>
            <a:r>
              <a:rPr lang="en-US" sz="2200" dirty="0" smtClean="0"/>
              <a:t>				(</a:t>
            </a:r>
            <a:r>
              <a:rPr lang="en-US" sz="2200" dirty="0"/>
              <a:t>Ruggiero, 1989)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think3.gif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97" y="3136909"/>
            <a:ext cx="2109748" cy="33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Close  Reading…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3713"/>
            <a:ext cx="7313613" cy="444475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600" dirty="0" smtClean="0"/>
              <a:t>Is </a:t>
            </a:r>
            <a:r>
              <a:rPr lang="en-US" sz="2600" dirty="0" smtClean="0"/>
              <a:t>a form of </a:t>
            </a:r>
            <a:r>
              <a:rPr lang="en-US" sz="2600" b="1" dirty="0" smtClean="0">
                <a:solidFill>
                  <a:srgbClr val="0000FF"/>
                </a:solidFill>
              </a:rPr>
              <a:t>literary analysis </a:t>
            </a:r>
            <a:r>
              <a:rPr lang="en-US" sz="2600" dirty="0" smtClean="0"/>
              <a:t>that helps explain the ambiguities and complexities of language.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Involves the </a:t>
            </a:r>
            <a:r>
              <a:rPr lang="en-US" sz="2600" dirty="0" smtClean="0"/>
              <a:t>identification and exploration </a:t>
            </a:r>
            <a:r>
              <a:rPr lang="en-US" sz="2600" b="1" dirty="0" smtClean="0"/>
              <a:t>of </a:t>
            </a:r>
            <a:r>
              <a:rPr lang="en-US" sz="2600" b="1" dirty="0" smtClean="0">
                <a:solidFill>
                  <a:srgbClr val="FF0000"/>
                </a:solidFill>
              </a:rPr>
              <a:t>literary devices and details of a text </a:t>
            </a:r>
            <a:r>
              <a:rPr lang="en-US" sz="2600" dirty="0" smtClean="0"/>
              <a:t>in order to explain their </a:t>
            </a:r>
            <a:r>
              <a:rPr lang="en-US" sz="2600" b="1" dirty="0" smtClean="0">
                <a:solidFill>
                  <a:srgbClr val="FF0000"/>
                </a:solidFill>
              </a:rPr>
              <a:t>significance</a:t>
            </a:r>
            <a:r>
              <a:rPr lang="en-US" sz="2600" dirty="0" smtClean="0"/>
              <a:t> in relation to a larger theme, argument, or interpretation of the text.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Helps move </a:t>
            </a:r>
            <a:r>
              <a:rPr lang="en-US" sz="2600" dirty="0" smtClean="0"/>
              <a:t>you from the vague to the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8000"/>
                </a:solidFill>
              </a:rPr>
              <a:t>specific</a:t>
            </a:r>
            <a:r>
              <a:rPr lang="en-US" sz="2600" dirty="0" smtClean="0"/>
              <a:t>, from general statement to </a:t>
            </a:r>
            <a:r>
              <a:rPr lang="en-US" sz="2600" b="1" dirty="0" smtClean="0">
                <a:solidFill>
                  <a:srgbClr val="008000"/>
                </a:solidFill>
              </a:rPr>
              <a:t>critical position</a:t>
            </a:r>
            <a:r>
              <a:rPr lang="en-US" sz="2600" dirty="0" smtClean="0"/>
              <a:t>, and from observation to </a:t>
            </a:r>
            <a:r>
              <a:rPr lang="en-US" sz="2600" b="1" dirty="0" smtClean="0">
                <a:solidFill>
                  <a:srgbClr val="008000"/>
                </a:solidFill>
              </a:rPr>
              <a:t>analysis</a:t>
            </a:r>
            <a:r>
              <a:rPr lang="en-US" sz="2600" dirty="0" smtClean="0"/>
              <a:t>. </a:t>
            </a:r>
            <a:endParaRPr lang="en-US" sz="2600" dirty="0"/>
          </a:p>
        </p:txBody>
      </p:sp>
      <p:pic>
        <p:nvPicPr>
          <p:cNvPr id="5" name="Picture 4" descr="magnifying-glass-clipart-biy5E46iL.pn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33" l="0" r="100000">
                        <a14:foregroundMark x1="37833" y1="61167" x2="37833" y2="61167"/>
                        <a14:foregroundMark x1="46500" y1="53000" x2="46500" y2="53000"/>
                        <a14:foregroundMark x1="4500" y1="88500" x2="4500" y2="8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4139" flipH="1">
            <a:off x="1325811" y="-310447"/>
            <a:ext cx="2603037" cy="26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practice close reading: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928"/>
            <a:ext cx="7313613" cy="492929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b="1" dirty="0" smtClean="0"/>
              <a:t>Read and reread </a:t>
            </a:r>
            <a:r>
              <a:rPr lang="en-US" dirty="0" smtClean="0"/>
              <a:t>the text, remembering to pay attention to the details. What is your first response? What do you observe?</a:t>
            </a:r>
          </a:p>
          <a:p>
            <a:pPr lvl="2"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Note key words (language), phrases (literary devices), or </a:t>
            </a:r>
            <a:r>
              <a:rPr lang="en-US" dirty="0" smtClean="0">
                <a:solidFill>
                  <a:srgbClr val="FF0000"/>
                </a:solidFill>
              </a:rPr>
              <a:t>repetitions </a:t>
            </a:r>
            <a:r>
              <a:rPr lang="en-US" dirty="0">
                <a:solidFill>
                  <a:srgbClr val="FF0000"/>
                </a:solidFill>
              </a:rPr>
              <a:t>(syntax and structure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Consider the implications or effects of these details and connect them to a larger interpretation of the text – </a:t>
            </a:r>
            <a:r>
              <a:rPr lang="en-US" b="1" dirty="0" smtClean="0"/>
              <a:t>why do </a:t>
            </a:r>
            <a:r>
              <a:rPr lang="en-US" b="1" i="1" dirty="0" smtClean="0"/>
              <a:t>you</a:t>
            </a:r>
            <a:r>
              <a:rPr lang="en-US" b="1" dirty="0" smtClean="0"/>
              <a:t> think these details are important</a:t>
            </a:r>
            <a:r>
              <a:rPr lang="en-US" dirty="0" smtClean="0"/>
              <a:t>? </a:t>
            </a:r>
          </a:p>
          <a:p>
            <a:pPr lvl="2">
              <a:buFont typeface="Wingdings" charset="2"/>
              <a:buChar char="§"/>
            </a:pPr>
            <a:r>
              <a:rPr lang="en-US" dirty="0" smtClean="0">
                <a:solidFill>
                  <a:srgbClr val="008000"/>
                </a:solidFill>
              </a:rPr>
              <a:t>What kinds of patterns emerge from your observations?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What do the details support/contradict/explain about the text?</a:t>
            </a:r>
          </a:p>
          <a:p>
            <a:pPr lvl="2">
              <a:buFont typeface="Wingdings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How can you evaluate your observations and patterns? </a:t>
            </a:r>
          </a:p>
          <a:p>
            <a:pPr lvl="2">
              <a:buFont typeface="Wingdings" charset="2"/>
              <a:buChar char="§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5200"/>
            <a:ext cx="7313613" cy="53669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 smtClean="0"/>
              <a:t>Consider the </a:t>
            </a:r>
            <a:r>
              <a:rPr lang="en-US" b="1" dirty="0" smtClean="0">
                <a:solidFill>
                  <a:srgbClr val="FF6600"/>
                </a:solidFill>
              </a:rPr>
              <a:t>context</a:t>
            </a:r>
            <a:r>
              <a:rPr lang="en-US" dirty="0" smtClean="0"/>
              <a:t>: </a:t>
            </a:r>
          </a:p>
          <a:p>
            <a:pPr lvl="1">
              <a:buFont typeface="Wingdings" charset="2"/>
              <a:buChar char="§"/>
            </a:pPr>
            <a:r>
              <a:rPr lang="en-US" b="1" i="1" dirty="0"/>
              <a:t>Time</a:t>
            </a:r>
            <a:r>
              <a:rPr lang="en-US" dirty="0"/>
              <a:t>: when was it produced? Does the author respond to a particular issue or historical event? </a:t>
            </a:r>
          </a:p>
          <a:p>
            <a:pPr lvl="1">
              <a:buFont typeface="Wingdings" charset="2"/>
              <a:buChar char="§"/>
            </a:pPr>
            <a:r>
              <a:rPr lang="en-US" i="1" dirty="0"/>
              <a:t>Author</a:t>
            </a:r>
            <a:r>
              <a:rPr lang="en-US" dirty="0"/>
              <a:t>: what do you know about the author? How does this text compare to other works by the author?</a:t>
            </a:r>
          </a:p>
          <a:p>
            <a:pPr lvl="1">
              <a:buFont typeface="Wingdings" charset="2"/>
              <a:buChar char="§"/>
            </a:pPr>
            <a:r>
              <a:rPr lang="en-US" b="1" i="1" dirty="0"/>
              <a:t>Place</a:t>
            </a:r>
            <a:r>
              <a:rPr lang="en-US" dirty="0"/>
              <a:t>: where was the text first published? Does the place relate to the text</a:t>
            </a:r>
            <a:r>
              <a:rPr lang="en-US" dirty="0" smtClean="0"/>
              <a:t>?</a:t>
            </a:r>
          </a:p>
          <a:p>
            <a:pPr>
              <a:buFont typeface="Wingdings" charset="2"/>
              <a:buChar char="§"/>
            </a:pPr>
            <a:r>
              <a:rPr lang="en-US" b="1" dirty="0" smtClean="0"/>
              <a:t>Consider </a:t>
            </a:r>
            <a:r>
              <a:rPr lang="en-US" b="1" dirty="0"/>
              <a:t>the </a:t>
            </a:r>
            <a:r>
              <a:rPr lang="en-US" b="1" dirty="0" smtClean="0">
                <a:solidFill>
                  <a:srgbClr val="660066"/>
                </a:solidFill>
              </a:rPr>
              <a:t>situation</a:t>
            </a:r>
            <a:r>
              <a:rPr lang="en-US" dirty="0" smtClean="0"/>
              <a:t>: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Who is speaking or writing?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Is there an indication of the audience?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What are you thinking, wondering, or feeling as you read the text?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87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227</TotalTime>
  <Words>683</Words>
  <Application>Microsoft Macintosh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Inkwell</vt:lpstr>
      <vt:lpstr>Introduction to Texts and Close Reading </vt:lpstr>
      <vt:lpstr>What is a literary text? </vt:lpstr>
      <vt:lpstr>Literary Genres and Forms</vt:lpstr>
      <vt:lpstr>Example Text</vt:lpstr>
      <vt:lpstr>Discussion Questions:</vt:lpstr>
      <vt:lpstr>Defining Critical Analysis</vt:lpstr>
      <vt:lpstr>Close  Reading…</vt:lpstr>
      <vt:lpstr>How to practice close reading: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Texts and Close Reading </dc:title>
  <dc:creator>Laura Sydora</dc:creator>
  <cp:lastModifiedBy>Laura Sydora</cp:lastModifiedBy>
  <cp:revision>12</cp:revision>
  <dcterms:created xsi:type="dcterms:W3CDTF">2018-07-08T19:48:52Z</dcterms:created>
  <dcterms:modified xsi:type="dcterms:W3CDTF">2019-05-05T23:04:00Z</dcterms:modified>
</cp:coreProperties>
</file>