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DD889-943F-A746-9BE7-67C47AFF0A1E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9ABAF-27AA-AB41-8CB1-017F480A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7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9F060-8A0C-C748-997D-099DFF1796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5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0FEF2-6957-6B48-8FF0-81045603F9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 anchorCtr="0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5715000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787152E0-F833-2145-8615-CF6A179E9475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5715000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3AC92B09-9701-6743-BDD6-447EEDB397F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686766"/>
            <a:ext cx="7315200" cy="400705"/>
          </a:xfrm>
          <a:prstGeom prst="rect">
            <a:avLst/>
          </a:prstGeom>
        </p:spPr>
      </p:pic>
      <p:pic>
        <p:nvPicPr>
          <p:cNvPr id="10" name="Picture 9" descr="coverAccentT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619136"/>
            <a:ext cx="7315200" cy="3913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4754083" y="673398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754083" y="5636584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4169" y="5636584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4169" y="673398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2E0-F833-2145-8615-CF6A179E9475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B09-9701-6743-BDD6-447EEDB397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aption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752600" y="565897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752600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8450" y="412824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2E0-F833-2145-8615-CF6A179E9475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B09-9701-6743-BDD6-447EEDB397F0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93402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7649" y="4128247"/>
            <a:ext cx="742950" cy="361950"/>
          </a:xfrm>
          <a:prstGeom prst="rect">
            <a:avLst/>
          </a:prstGeom>
          <a:noFill/>
        </p:spPr>
      </p:pic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93402" y="56589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7649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2E0-F833-2145-8615-CF6A179E9475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B09-9701-6743-BDD6-447EEDB397F0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2E0-F833-2145-8615-CF6A179E9475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B09-9701-6743-BDD6-447EEDB39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2E0-F833-2145-8615-CF6A179E9475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B09-9701-6743-BDD6-447EEDB397F0}" type="slidenum">
              <a:rPr lang="en-US" smtClean="0"/>
              <a:t>‹#›</a:t>
            </a:fld>
            <a:endParaRPr lang="en-US"/>
          </a:p>
        </p:txBody>
      </p:sp>
      <p:pic>
        <p:nvPicPr>
          <p:cNvPr id="5122" name="Picture 2" descr="vertical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6225" y="860612"/>
            <a:ext cx="247364" cy="493776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2E0-F833-2145-8615-CF6A179E9475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B09-9701-6743-BDD6-447EEDB397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 anchorCtr="0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6214969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787152E0-F833-2145-8615-CF6A179E9475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6214969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214969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3AC92B09-9701-6743-BDD6-447EEDB397F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15801"/>
            <a:ext cx="7315200" cy="400705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2E0-F833-2145-8615-CF6A179E9475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B09-9701-6743-BDD6-447EEDB397F0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SectionAccent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18488"/>
            <a:ext cx="7315200" cy="356382"/>
          </a:xfrm>
          <a:prstGeom prst="rect">
            <a:avLst/>
          </a:prstGeom>
          <a:noFill/>
        </p:spPr>
      </p:pic>
      <p:pic>
        <p:nvPicPr>
          <p:cNvPr id="1027" name="Picture 3" descr="SectionAccent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690872"/>
            <a:ext cx="7315200" cy="35638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2E0-F833-2145-8615-CF6A179E9475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B09-9701-6743-BDD6-447EEDB39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2E0-F833-2145-8615-CF6A179E9475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B09-9701-6743-BDD6-447EEDB397F0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</p:spPr>
      </p:pic>
      <p:pic>
        <p:nvPicPr>
          <p:cNvPr id="12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5681" y="2686050"/>
            <a:ext cx="2609850" cy="1333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2E0-F833-2145-8615-CF6A179E9475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B09-9701-6743-BDD6-447EEDB39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2E0-F833-2145-8615-CF6A179E9475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B09-9701-6743-BDD6-447EEDB39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52E0-F833-2145-8615-CF6A179E9475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B09-9701-6743-BDD6-447EEDB397F0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 descr="caption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Edgin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84294"/>
            <a:ext cx="6949440" cy="363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412"/>
            <a:ext cx="2133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7152E0-F833-2145-8615-CF6A179E9475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412"/>
            <a:ext cx="2895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412"/>
            <a:ext cx="4572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3AC92B09-9701-6743-BDD6-447EEDB397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SzPct val="100000"/>
        <a:buFont typeface="Wingdings" pitchFamily="2" charset="2"/>
        <a:buChar char="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2049103"/>
            <a:ext cx="7401591" cy="157290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Avenir Heavy"/>
              </a:rPr>
              <a:t>Introduction to Gender Criticism and Feminisms</a:t>
            </a:r>
            <a:endParaRPr lang="en-US" dirty="0">
              <a:cs typeface="Avenir Heav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622005"/>
            <a:ext cx="6938961" cy="100826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ENGL 102 </a:t>
            </a:r>
            <a:r>
              <a:rPr lang="en-US" sz="1600" dirty="0" smtClean="0"/>
              <a:t>(A02) </a:t>
            </a:r>
            <a:endParaRPr lang="en-US" sz="1600" dirty="0" smtClean="0"/>
          </a:p>
          <a:p>
            <a:r>
              <a:rPr lang="en-US" sz="1600" dirty="0" smtClean="0"/>
              <a:t>Laura Sydora</a:t>
            </a:r>
          </a:p>
          <a:p>
            <a:r>
              <a:rPr lang="en-US" sz="1600" dirty="0" smtClean="0"/>
              <a:t>Spring 2019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9684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Feminism?</a:t>
            </a:r>
            <a:endParaRPr lang="en-US" dirty="0"/>
          </a:p>
        </p:txBody>
      </p:sp>
      <p:pic>
        <p:nvPicPr>
          <p:cNvPr id="3" name="Picture 2" descr="maxresdefau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23" y="2074388"/>
            <a:ext cx="7245127" cy="40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0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Definition: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5166"/>
            <a:ext cx="4219567" cy="351879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the most basic sense, feminism is the movement for </a:t>
            </a:r>
            <a:r>
              <a:rPr lang="en-US" sz="2800" b="1" dirty="0" smtClean="0"/>
              <a:t>social, political, and economic equality</a:t>
            </a:r>
            <a:r>
              <a:rPr lang="en-US" sz="2800" dirty="0" smtClean="0"/>
              <a:t> of men and women (</a:t>
            </a:r>
            <a:r>
              <a:rPr lang="en-US" sz="2800" dirty="0" err="1" smtClean="0"/>
              <a:t>Baumgardner</a:t>
            </a:r>
            <a:r>
              <a:rPr lang="en-US" sz="2800" dirty="0" smtClean="0"/>
              <a:t> and Richards 2000).</a:t>
            </a:r>
            <a:endParaRPr lang="en-US" sz="2800" dirty="0"/>
          </a:p>
        </p:txBody>
      </p:sp>
      <p:pic>
        <p:nvPicPr>
          <p:cNvPr id="4" name="Picture 3" descr="512FQiIWy9L._SY300_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7" b="98167" l="12000" r="88000">
                        <a14:foregroundMark x1="22500" y1="13167" x2="22500" y2="13167"/>
                        <a14:foregroundMark x1="18167" y1="7667" x2="18167" y2="7667"/>
                        <a14:foregroundMark x1="30167" y1="11167" x2="30167" y2="11167"/>
                        <a14:foregroundMark x1="27167" y1="13833" x2="27167" y2="13833"/>
                        <a14:foregroundMark x1="36333" y1="10500" x2="36333" y2="10500"/>
                        <a14:foregroundMark x1="38333" y1="14667" x2="38333" y2="14667"/>
                        <a14:foregroundMark x1="45167" y1="15000" x2="45167" y2="15000"/>
                        <a14:foregroundMark x1="50667" y1="12000" x2="50667" y2="12000"/>
                        <a14:foregroundMark x1="48667" y1="14667" x2="48667" y2="14667"/>
                        <a14:foregroundMark x1="61833" y1="11167" x2="61833" y2="11167"/>
                        <a14:foregroundMark x1="56000" y1="15500" x2="56000" y2="15500"/>
                        <a14:foregroundMark x1="66500" y1="16167" x2="66500" y2="16167"/>
                        <a14:foregroundMark x1="74167" y1="13500" x2="74167" y2="13500"/>
                        <a14:foregroundMark x1="66500" y1="11500" x2="66500" y2="11500"/>
                        <a14:foregroundMark x1="76500" y1="11167" x2="76500" y2="11167"/>
                        <a14:foregroundMark x1="81167" y1="9333" x2="81167" y2="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55" y="2165141"/>
            <a:ext cx="3558822" cy="355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8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Three Components of Feminisms: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4734"/>
            <a:ext cx="6949440" cy="371599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800" dirty="0" smtClean="0"/>
              <a:t>It is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movement,</a:t>
            </a:r>
            <a:r>
              <a:rPr lang="en-US" sz="2800" b="1" dirty="0" smtClean="0"/>
              <a:t> </a:t>
            </a:r>
            <a:r>
              <a:rPr lang="en-US" sz="2800" dirty="0" smtClean="0"/>
              <a:t>meaning a group </a:t>
            </a:r>
            <a:r>
              <a:rPr lang="en-US" sz="2800" i="1" dirty="0" smtClean="0"/>
              <a:t>consciously</a:t>
            </a:r>
            <a:r>
              <a:rPr lang="en-US" sz="2800" dirty="0" smtClean="0"/>
              <a:t> working to accomplish </a:t>
            </a:r>
            <a:r>
              <a:rPr lang="en-US" sz="2800" b="1" dirty="0" smtClean="0">
                <a:solidFill>
                  <a:srgbClr val="56285A"/>
                </a:solidFill>
              </a:rPr>
              <a:t>specific goals</a:t>
            </a:r>
            <a:r>
              <a:rPr lang="en-US" sz="2800" b="1" dirty="0" smtClean="0"/>
              <a:t>.</a:t>
            </a:r>
          </a:p>
          <a:p>
            <a:pPr>
              <a:buAutoNum type="arabicPeriod"/>
            </a:pPr>
            <a:r>
              <a:rPr lang="en-US" sz="2800" dirty="0" smtClean="0"/>
              <a:t>Those goals are </a:t>
            </a:r>
            <a:r>
              <a:rPr lang="en-US" sz="2800" b="1" dirty="0" smtClean="0">
                <a:solidFill>
                  <a:srgbClr val="56285A"/>
                </a:solidFill>
              </a:rPr>
              <a:t>social and political change</a:t>
            </a:r>
            <a:r>
              <a:rPr lang="en-US" sz="2800" dirty="0" smtClean="0">
                <a:solidFill>
                  <a:srgbClr val="56285A"/>
                </a:solidFill>
              </a:rPr>
              <a:t>.</a:t>
            </a:r>
          </a:p>
          <a:p>
            <a:pPr>
              <a:buAutoNum type="arabicPeriod"/>
            </a:pPr>
            <a:r>
              <a:rPr lang="en-US" sz="2800" dirty="0" smtClean="0"/>
              <a:t>To achieve change, women must have access to </a:t>
            </a:r>
            <a:r>
              <a:rPr lang="en-US" sz="2800" b="1" dirty="0" smtClean="0">
                <a:solidFill>
                  <a:srgbClr val="56285A"/>
                </a:solidFill>
              </a:rPr>
              <a:t>sufficient information </a:t>
            </a:r>
            <a:r>
              <a:rPr lang="en-US" sz="2800" dirty="0" smtClean="0"/>
              <a:t>to enable them to make </a:t>
            </a:r>
            <a:r>
              <a:rPr lang="en-US" sz="2800" b="1" dirty="0" smtClean="0">
                <a:solidFill>
                  <a:srgbClr val="56285A"/>
                </a:solidFill>
              </a:rPr>
              <a:t>responsible choices</a:t>
            </a:r>
            <a:r>
              <a:rPr lang="en-US" sz="2800" dirty="0" smtClean="0">
                <a:solidFill>
                  <a:srgbClr val="56285A"/>
                </a:solidFill>
              </a:rPr>
              <a:t>. </a:t>
            </a:r>
            <a:endParaRPr lang="en-US" sz="2800" dirty="0">
              <a:solidFill>
                <a:srgbClr val="5628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6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Truths About Feminisms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“Women” is an all encompassing term that needs to account for movements for racial and economic equality.</a:t>
            </a:r>
          </a:p>
          <a:p>
            <a:r>
              <a:rPr lang="en-US" dirty="0" smtClean="0"/>
              <a:t>Some sort of allegiance between men and women is also an important component of equality. </a:t>
            </a:r>
          </a:p>
          <a:p>
            <a:r>
              <a:rPr lang="en-US" dirty="0" smtClean="0"/>
              <a:t>Feminism is not a unified movement. </a:t>
            </a:r>
          </a:p>
          <a:p>
            <a:r>
              <a:rPr lang="en-US" dirty="0" smtClean="0"/>
              <a:t>Feminism wants you to be whoever you are, but with a political consciousness. </a:t>
            </a:r>
          </a:p>
          <a:p>
            <a:r>
              <a:rPr lang="en-US" dirty="0" smtClean="0"/>
              <a:t>There is no singular </a:t>
            </a:r>
            <a:r>
              <a:rPr lang="en-US" b="1" u="sng" dirty="0" smtClean="0"/>
              <a:t>F</a:t>
            </a:r>
            <a:r>
              <a:rPr lang="en-US" dirty="0" smtClean="0"/>
              <a:t>eminism; there are </a:t>
            </a:r>
            <a:r>
              <a:rPr lang="en-US" b="1" dirty="0" smtClean="0"/>
              <a:t>feminisms</a:t>
            </a:r>
            <a:r>
              <a:rPr lang="en-US" dirty="0" smtClean="0"/>
              <a:t>.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5917664"/>
            <a:ext cx="661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Adapted from: </a:t>
            </a:r>
            <a:r>
              <a:rPr lang="en-US" sz="1200" dirty="0" err="1"/>
              <a:t>Baumgardner</a:t>
            </a:r>
            <a:r>
              <a:rPr lang="en-US" sz="1200" dirty="0"/>
              <a:t>, Jennifer</a:t>
            </a:r>
            <a:r>
              <a:rPr lang="en-US" sz="1200" b="1" dirty="0"/>
              <a:t> </a:t>
            </a:r>
            <a:r>
              <a:rPr lang="en-US" sz="1200" dirty="0"/>
              <a:t>and Amy Richards. “What is Feminism?” </a:t>
            </a:r>
            <a:r>
              <a:rPr lang="en-US" sz="1200" i="1" dirty="0" err="1"/>
              <a:t>Manifesta</a:t>
            </a:r>
            <a:r>
              <a:rPr lang="en-US" sz="1200" i="1" dirty="0"/>
              <a:t>: Young Women, Feminism, and the Future. </a:t>
            </a:r>
            <a:r>
              <a:rPr lang="en-US" sz="1200" dirty="0"/>
              <a:t>Ed. Farrar, Straus &amp; Giroux, 2000. 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9666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Three “Waves” of Feminisms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Generally, </a:t>
            </a:r>
            <a:r>
              <a:rPr lang="en-US" sz="2400" dirty="0" smtClean="0"/>
              <a:t>there </a:t>
            </a:r>
            <a:r>
              <a:rPr lang="en-US" sz="2400" dirty="0" smtClean="0"/>
              <a:t>are three “waves” of visible feminist organization and activity that are discussed in the United States:</a:t>
            </a:r>
          </a:p>
          <a:p>
            <a:pPr lvl="1"/>
            <a:r>
              <a:rPr lang="en-US" sz="2400" b="1" dirty="0" smtClean="0"/>
              <a:t>First Wave: </a:t>
            </a:r>
            <a:r>
              <a:rPr lang="en-US" sz="2400" dirty="0" smtClean="0"/>
              <a:t>1848-1920 (suffrage movement)</a:t>
            </a:r>
          </a:p>
          <a:p>
            <a:pPr lvl="1"/>
            <a:r>
              <a:rPr lang="en-US" sz="2400" b="1" dirty="0" smtClean="0"/>
              <a:t>Second Wave: </a:t>
            </a:r>
            <a:r>
              <a:rPr lang="en-US" sz="2400" dirty="0" smtClean="0"/>
              <a:t>1963-1983 (social movement)</a:t>
            </a:r>
          </a:p>
          <a:p>
            <a:pPr lvl="1"/>
            <a:r>
              <a:rPr lang="en-US" sz="2400" b="1" dirty="0" smtClean="0"/>
              <a:t>Third Wave: </a:t>
            </a:r>
            <a:r>
              <a:rPr lang="en-US" sz="2400" dirty="0" smtClean="0"/>
              <a:t>1991-1998 (individual movement)</a:t>
            </a:r>
          </a:p>
          <a:p>
            <a:pPr lvl="1"/>
            <a:r>
              <a:rPr lang="en-US" sz="2400" b="1" dirty="0" smtClean="0"/>
              <a:t>Fourth Wave (?): </a:t>
            </a:r>
            <a:r>
              <a:rPr lang="en-US" sz="2400" dirty="0" smtClean="0"/>
              <a:t>current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155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Works Cited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Baumgardner</a:t>
            </a:r>
            <a:r>
              <a:rPr lang="en-US" dirty="0"/>
              <a:t>, Jennifer</a:t>
            </a:r>
            <a:r>
              <a:rPr lang="en-US" b="1" dirty="0"/>
              <a:t> </a:t>
            </a:r>
            <a:r>
              <a:rPr lang="en-US" dirty="0"/>
              <a:t>and Amy Richards. “What is Feminism?” </a:t>
            </a:r>
            <a:r>
              <a:rPr lang="en-US" i="1" dirty="0" err="1"/>
              <a:t>Manifesta</a:t>
            </a:r>
            <a:r>
              <a:rPr lang="en-US" i="1" dirty="0"/>
              <a:t>: Young Women, Feminism, and the Future. </a:t>
            </a:r>
            <a:r>
              <a:rPr lang="en-US" dirty="0"/>
              <a:t>Ed. Farrar, Straus &amp; Giroux, 2000. </a:t>
            </a:r>
            <a:endParaRPr lang="en-US" dirty="0" smtClean="0"/>
          </a:p>
          <a:p>
            <a:r>
              <a:rPr lang="en-US" dirty="0" smtClean="0"/>
              <a:t>Butler, Judith. </a:t>
            </a:r>
            <a:r>
              <a:rPr lang="en-US" i="1" dirty="0" smtClean="0"/>
              <a:t>Gender Trouble: </a:t>
            </a:r>
            <a:r>
              <a:rPr lang="en-US" i="1" dirty="0"/>
              <a:t>Feminism and the Subversion of Identity. </a:t>
            </a:r>
            <a:r>
              <a:rPr lang="en-US" dirty="0" smtClean="0"/>
              <a:t>Routledge</a:t>
            </a:r>
            <a:r>
              <a:rPr lang="en-US" dirty="0"/>
              <a:t>, 1990. </a:t>
            </a:r>
            <a:endParaRPr lang="en-US" dirty="0" smtClean="0"/>
          </a:p>
          <a:p>
            <a:r>
              <a:rPr lang="en-US" sz="2400" dirty="0" err="1"/>
              <a:t>Nealon</a:t>
            </a:r>
            <a:r>
              <a:rPr lang="en-US" sz="2400" dirty="0"/>
              <a:t>, Jeffrey, and Susan </a:t>
            </a:r>
            <a:r>
              <a:rPr lang="en-US" sz="2400" dirty="0" err="1"/>
              <a:t>Searls</a:t>
            </a:r>
            <a:r>
              <a:rPr lang="en-US" sz="2400" dirty="0"/>
              <a:t> Giroux. </a:t>
            </a:r>
            <a:r>
              <a:rPr lang="en-US" sz="2400" i="1" dirty="0"/>
              <a:t>The Theory Toolbox: Critical Concepts for the Humanities, Arts,	              and Social Sciences. </a:t>
            </a:r>
            <a:r>
              <a:rPr lang="en-US" sz="2400" dirty="0" err="1" smtClean="0"/>
              <a:t>Rowman</a:t>
            </a:r>
            <a:r>
              <a:rPr lang="en-US" sz="2400" dirty="0" smtClean="0"/>
              <a:t> </a:t>
            </a:r>
            <a:r>
              <a:rPr lang="en-US" sz="2400" dirty="0"/>
              <a:t>&amp; Littlefield Publishers, Inc., 2003.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0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30778"/>
            <a:ext cx="6949440" cy="339318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On a piece of paper, quickly make a list of your top 3-5 favorite books. </a:t>
            </a:r>
          </a:p>
          <a:p>
            <a:pPr lvl="2"/>
            <a:r>
              <a:rPr lang="en-US" sz="2400" dirty="0" smtClean="0"/>
              <a:t>How many of those books are written by men?</a:t>
            </a:r>
            <a:endParaRPr lang="en-US" sz="2400" dirty="0"/>
          </a:p>
        </p:txBody>
      </p:sp>
      <p:pic>
        <p:nvPicPr>
          <p:cNvPr id="5" name="Picture 4" descr="books2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03" b="89868" l="9910" r="927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7" y="3514122"/>
            <a:ext cx="28194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Gender Criticism in Literary Theory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literary theory, gender criticism has its roots in debates over the </a:t>
            </a:r>
            <a:r>
              <a:rPr lang="en-US" sz="2400" b="1" dirty="0" smtClean="0">
                <a:solidFill>
                  <a:srgbClr val="BB74C0"/>
                </a:solidFill>
              </a:rPr>
              <a:t>literary canon.</a:t>
            </a:r>
            <a:r>
              <a:rPr lang="en-US" sz="2400" dirty="0" smtClean="0">
                <a:solidFill>
                  <a:srgbClr val="BB74C0"/>
                </a:solidFill>
              </a:rPr>
              <a:t> </a:t>
            </a:r>
          </a:p>
          <a:p>
            <a:pPr lvl="2"/>
            <a:r>
              <a:rPr lang="en-US" u="sng" dirty="0" smtClean="0"/>
              <a:t>Canon</a:t>
            </a:r>
            <a:r>
              <a:rPr lang="en-US" dirty="0" smtClean="0"/>
              <a:t>: a classification of the most representative or central literary works in a period or genre. </a:t>
            </a:r>
          </a:p>
          <a:p>
            <a:r>
              <a:rPr lang="en-US" sz="2400" dirty="0" smtClean="0"/>
              <a:t>Gender criticism examines the influence of gender on the way literature is written and read.</a:t>
            </a:r>
          </a:p>
          <a:p>
            <a:r>
              <a:rPr lang="en-US" sz="2400" dirty="0" smtClean="0"/>
              <a:t>In literary studies, gender criticism draws heavily on </a:t>
            </a:r>
            <a:r>
              <a:rPr lang="en-US" sz="2400" dirty="0" smtClean="0">
                <a:solidFill>
                  <a:srgbClr val="BB74C0"/>
                </a:solidFill>
              </a:rPr>
              <a:t>feminism and feminist criticism</a:t>
            </a:r>
            <a:r>
              <a:rPr lang="en-US" sz="24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5987447"/>
            <a:ext cx="694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Adapted from: </a:t>
            </a:r>
            <a:r>
              <a:rPr lang="en-US" sz="1200" dirty="0" err="1" smtClean="0"/>
              <a:t>Nealon</a:t>
            </a:r>
            <a:r>
              <a:rPr lang="en-US" sz="1200" dirty="0" smtClean="0"/>
              <a:t>, Jeffrey, and Susan </a:t>
            </a:r>
            <a:r>
              <a:rPr lang="en-US" sz="1200" dirty="0" err="1" smtClean="0"/>
              <a:t>Searls</a:t>
            </a:r>
            <a:r>
              <a:rPr lang="en-US" sz="1200" dirty="0" smtClean="0"/>
              <a:t> Giroux. </a:t>
            </a:r>
            <a:r>
              <a:rPr lang="en-US" sz="1200" i="1" dirty="0" smtClean="0"/>
              <a:t>The Theory Toolbox: Critical Concepts for the Humanities, Arts,	              and Social Sciences. </a:t>
            </a:r>
            <a:r>
              <a:rPr lang="en-US" sz="1200" dirty="0" smtClean="0"/>
              <a:t>New York and Toronto: </a:t>
            </a:r>
            <a:r>
              <a:rPr lang="en-US" sz="1200" dirty="0" err="1" smtClean="0"/>
              <a:t>Rowman</a:t>
            </a:r>
            <a:r>
              <a:rPr lang="en-US" sz="1200" dirty="0" smtClean="0"/>
              <a:t> &amp; Littlefield Publishers, Inc., 2003.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615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Question: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619" y="2155882"/>
            <a:ext cx="6949440" cy="34490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Where do your understandings of gender and sexuality come from?</a:t>
            </a:r>
            <a:endParaRPr lang="en-US" sz="3600" dirty="0"/>
          </a:p>
        </p:txBody>
      </p:sp>
      <p:pic>
        <p:nvPicPr>
          <p:cNvPr id="4" name="Picture 3" descr="gen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93" y="3614532"/>
            <a:ext cx="4102117" cy="264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9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Recognizing Gender Difference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88908"/>
            <a:ext cx="6949440" cy="3435056"/>
          </a:xfrm>
        </p:spPr>
        <p:txBody>
          <a:bodyPr/>
          <a:lstStyle/>
          <a:p>
            <a:r>
              <a:rPr lang="en-US" sz="2400" dirty="0" smtClean="0"/>
              <a:t>Gender difference is pervasive yet unnoticeable. </a:t>
            </a:r>
          </a:p>
          <a:p>
            <a:r>
              <a:rPr lang="en-US" sz="2400" dirty="0" smtClean="0"/>
              <a:t>Prior to the first women’s rights movements in the 19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century, the “universal” subject was male (and </a:t>
            </a:r>
            <a:r>
              <a:rPr lang="en-US" sz="2400" dirty="0" smtClean="0"/>
              <a:t>white and heterosexual)</a:t>
            </a:r>
            <a:r>
              <a:rPr lang="en-US" sz="2400" dirty="0" smtClean="0"/>
              <a:t>. </a:t>
            </a:r>
          </a:p>
          <a:p>
            <a:pPr lvl="4"/>
            <a:r>
              <a:rPr lang="en-US" sz="2000" dirty="0" smtClean="0"/>
              <a:t>If there is no universal subject, how do we account for the replacement statement, “men and women are different”?</a:t>
            </a:r>
            <a:endParaRPr lang="en-US" sz="2000" dirty="0"/>
          </a:p>
        </p:txBody>
      </p:sp>
      <p:pic>
        <p:nvPicPr>
          <p:cNvPr id="4" name="Picture 3" descr="sex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889" l="0" r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89" y="4158050"/>
            <a:ext cx="1164974" cy="116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9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“Sex” vs. “Gender”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37496"/>
            <a:ext cx="6949440" cy="3486468"/>
          </a:xfrm>
        </p:spPr>
        <p:txBody>
          <a:bodyPr/>
          <a:lstStyle/>
          <a:p>
            <a:r>
              <a:rPr lang="en-US" sz="2800" b="1" dirty="0" smtClean="0"/>
              <a:t>Sex: </a:t>
            </a:r>
            <a:r>
              <a:rPr lang="en-US" sz="2800" dirty="0" smtClean="0"/>
              <a:t>refers to a person’s 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biological </a:t>
            </a:r>
            <a:r>
              <a:rPr lang="en-US" sz="2800" dirty="0" smtClean="0"/>
              <a:t>status and is typically categorized as male, female, or intersex. </a:t>
            </a:r>
          </a:p>
          <a:p>
            <a:pPr lvl="2"/>
            <a:r>
              <a:rPr lang="en-US" sz="2200" dirty="0" smtClean="0"/>
              <a:t>Indicators of biological sex </a:t>
            </a:r>
            <a:r>
              <a:rPr lang="en-US" sz="2200" dirty="0" smtClean="0"/>
              <a:t>include the following: </a:t>
            </a:r>
            <a:r>
              <a:rPr lang="en-US" sz="2200" dirty="0" smtClean="0"/>
              <a:t>sex chromosomes, gonads, internal reproductive organs, and external genitalia.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5945576"/>
            <a:ext cx="6949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Excerpt </a:t>
            </a:r>
            <a:r>
              <a:rPr lang="en-US" sz="1200" dirty="0"/>
              <a:t>from: </a:t>
            </a:r>
            <a:r>
              <a:rPr lang="en-US" sz="1200" i="1" dirty="0"/>
              <a:t>The Guidelines for Psychological Practice with Lesbian, Gay, and Bisexual Clients</a:t>
            </a:r>
            <a:r>
              <a:rPr lang="en-US" sz="1200" dirty="0"/>
              <a:t>, adopted by the APA Council of Representatives, February 18-20, 2011.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2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571" y="2328204"/>
            <a:ext cx="6199321" cy="3395759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en-US" sz="2600" b="1" dirty="0"/>
              <a:t>Gender:</a:t>
            </a:r>
            <a:r>
              <a:rPr lang="en-US" sz="2600" dirty="0"/>
              <a:t> refers to the </a:t>
            </a:r>
            <a:r>
              <a:rPr lang="en-US" sz="2600" dirty="0">
                <a:solidFill>
                  <a:srgbClr val="BB74C0"/>
                </a:solidFill>
              </a:rPr>
              <a:t>attitudes, feelings, and behaviors </a:t>
            </a:r>
            <a:r>
              <a:rPr lang="en-US" sz="2600" dirty="0"/>
              <a:t>that a given culture associates with a person’s biological sex. </a:t>
            </a:r>
            <a:endParaRPr lang="en-US" sz="2600" dirty="0" smtClean="0"/>
          </a:p>
          <a:p>
            <a:pPr lvl="4"/>
            <a:r>
              <a:rPr lang="en-US" sz="2200" dirty="0" smtClean="0"/>
              <a:t>Behavior </a:t>
            </a:r>
            <a:r>
              <a:rPr lang="en-US" sz="2200" dirty="0"/>
              <a:t>that is compatible with cultural expectations is referred to as </a:t>
            </a:r>
            <a:r>
              <a:rPr lang="en-US" sz="2200" b="1" dirty="0"/>
              <a:t>gender-normative</a:t>
            </a:r>
            <a:r>
              <a:rPr lang="en-US" sz="2200" dirty="0"/>
              <a:t>. </a:t>
            </a:r>
            <a:endParaRPr lang="en-US" sz="2200" dirty="0" smtClean="0"/>
          </a:p>
          <a:p>
            <a:pPr lvl="4"/>
            <a:r>
              <a:rPr lang="en-US" sz="2200" dirty="0" smtClean="0"/>
              <a:t>Social construction </a:t>
            </a:r>
            <a:r>
              <a:rPr lang="en-US" sz="2200" dirty="0" smtClean="0"/>
              <a:t>of masculinity </a:t>
            </a:r>
            <a:r>
              <a:rPr lang="en-US" sz="2200" dirty="0" smtClean="0"/>
              <a:t>and femininity. 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941745c553f7e399f6d97e91e7c2f7b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7" y="2146787"/>
            <a:ext cx="2811592" cy="38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5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Essentializing Difference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4293"/>
            <a:ext cx="6949440" cy="4174647"/>
          </a:xfrm>
        </p:spPr>
        <p:txBody>
          <a:bodyPr>
            <a:normAutofit/>
          </a:bodyPr>
          <a:lstStyle/>
          <a:p>
            <a:r>
              <a:rPr lang="en-US" dirty="0" smtClean="0"/>
              <a:t>Society tends to understand the sexual difference between men and women as </a:t>
            </a:r>
            <a:r>
              <a:rPr lang="en-US" b="1" dirty="0" smtClean="0"/>
              <a:t>“essential” or “natural” </a:t>
            </a:r>
            <a:r>
              <a:rPr lang="en-US" dirty="0" smtClean="0"/>
              <a:t>difference based on their </a:t>
            </a:r>
            <a:r>
              <a:rPr lang="en-US" u="sng" dirty="0" smtClean="0"/>
              <a:t>biological roles in reproduction</a:t>
            </a:r>
            <a:r>
              <a:rPr lang="en-US" dirty="0" smtClean="0"/>
              <a:t>.</a:t>
            </a:r>
          </a:p>
          <a:p>
            <a:pPr lvl="2"/>
            <a:r>
              <a:rPr lang="en-US" b="1" u="sng" dirty="0" smtClean="0">
                <a:solidFill>
                  <a:srgbClr val="56285A"/>
                </a:solidFill>
              </a:rPr>
              <a:t>Ex</a:t>
            </a:r>
            <a:r>
              <a:rPr lang="en-US" b="1" dirty="0" smtClean="0">
                <a:solidFill>
                  <a:srgbClr val="56285A"/>
                </a:solidFill>
              </a:rPr>
              <a:t>: </a:t>
            </a:r>
            <a:r>
              <a:rPr lang="en-US" dirty="0" smtClean="0">
                <a:solidFill>
                  <a:srgbClr val="56285A"/>
                </a:solidFill>
              </a:rPr>
              <a:t>Women are fragile, nurturing, weak, passive, and domestic caretakers; men are strong, protective, logical, and breadwinners.</a:t>
            </a:r>
          </a:p>
          <a:p>
            <a:r>
              <a:rPr lang="en-US" dirty="0" smtClean="0"/>
              <a:t>Essentialism, based on biology, is </a:t>
            </a:r>
            <a:r>
              <a:rPr lang="en-US" dirty="0"/>
              <a:t>used as a warrant for the strict determination and limitation of </a:t>
            </a:r>
            <a:r>
              <a:rPr lang="en-US" dirty="0" smtClean="0"/>
              <a:t>social and civic  </a:t>
            </a:r>
            <a:r>
              <a:rPr lang="en-US" dirty="0"/>
              <a:t>roles (</a:t>
            </a:r>
            <a:r>
              <a:rPr lang="en-US" dirty="0" err="1"/>
              <a:t>Nealon</a:t>
            </a:r>
            <a:r>
              <a:rPr lang="en-US" dirty="0"/>
              <a:t> and Giroux 168)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>
                <a:solidFill>
                  <a:srgbClr val="56285A"/>
                </a:solidFill>
              </a:rPr>
              <a:t>Basically, society equates biological difference with social difference.</a:t>
            </a:r>
            <a:endParaRPr lang="en-US" dirty="0">
              <a:solidFill>
                <a:srgbClr val="56285A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Gender as a Social Construct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30778"/>
            <a:ext cx="6949440" cy="339318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There are differences between men and women, but the differences themselves </a:t>
            </a:r>
            <a:r>
              <a:rPr lang="en-US" sz="2400" u="sng" dirty="0" smtClean="0"/>
              <a:t>do not</a:t>
            </a:r>
            <a:r>
              <a:rPr lang="en-US" sz="2400" dirty="0" smtClean="0"/>
              <a:t> contain any specific meaning. 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Gender meaning is always </a:t>
            </a:r>
            <a:r>
              <a:rPr lang="en-US" sz="2400" b="1" dirty="0" smtClean="0">
                <a:solidFill>
                  <a:srgbClr val="BB74C0"/>
                </a:solidFill>
              </a:rPr>
              <a:t>socially constructed</a:t>
            </a:r>
            <a:r>
              <a:rPr lang="en-US" sz="2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Gender and sexuality are </a:t>
            </a:r>
            <a:r>
              <a:rPr lang="en-US" sz="2400" b="1" dirty="0" smtClean="0">
                <a:solidFill>
                  <a:srgbClr val="BB74C0"/>
                </a:solidFill>
              </a:rPr>
              <a:t>“performative”</a:t>
            </a:r>
            <a:r>
              <a:rPr lang="en-US" sz="2400" b="1" dirty="0" smtClean="0"/>
              <a:t> </a:t>
            </a:r>
            <a:r>
              <a:rPr lang="en-US" sz="2400" dirty="0" smtClean="0"/>
              <a:t>discourses (Eve Kosofsky Sedgwick; Judith Butler).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140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rmal">
  <a:themeElements>
    <a:clrScheme name="Formal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Form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Formal.thmx</Template>
  <TotalTime>1402</TotalTime>
  <Words>815</Words>
  <Application>Microsoft Macintosh PowerPoint</Application>
  <PresentationFormat>On-screen Show (4:3)</PresentationFormat>
  <Paragraphs>63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Formal</vt:lpstr>
      <vt:lpstr>Introduction to Gender Criticism and Feminisms</vt:lpstr>
      <vt:lpstr>Exercise:</vt:lpstr>
      <vt:lpstr>Gender Criticism in Literary Theory</vt:lpstr>
      <vt:lpstr>Question:</vt:lpstr>
      <vt:lpstr>Recognizing Gender Difference</vt:lpstr>
      <vt:lpstr>“Sex” vs. “Gender”</vt:lpstr>
      <vt:lpstr>Gender</vt:lpstr>
      <vt:lpstr>Essentializing Difference</vt:lpstr>
      <vt:lpstr>Gender as a Social Construct</vt:lpstr>
      <vt:lpstr>What is Feminism?</vt:lpstr>
      <vt:lpstr>Definition:</vt:lpstr>
      <vt:lpstr>Three Components of Feminisms:</vt:lpstr>
      <vt:lpstr>Truths About Feminisms</vt:lpstr>
      <vt:lpstr>Three “Waves” of Feminisms</vt:lpstr>
      <vt:lpstr>Works Cited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Gender Criticism and Feminisms</dc:title>
  <dc:creator>Laura Sydora</dc:creator>
  <cp:lastModifiedBy>Laura Sydora</cp:lastModifiedBy>
  <cp:revision>2</cp:revision>
  <dcterms:created xsi:type="dcterms:W3CDTF">2018-07-30T23:53:54Z</dcterms:created>
  <dcterms:modified xsi:type="dcterms:W3CDTF">2019-05-30T23:00:47Z</dcterms:modified>
</cp:coreProperties>
</file>