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561A-DCD7-E149-822B-1D2456BD5F47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B2D68-3C79-C248-9D85-6723EACF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73-19CC-6B41-8272-E778BD983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03FF-9FB3-C843-AF64-5C5000EA21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51D7-521B-C148-82F6-443BCE268039}" type="datetimeFigureOut">
              <a:rPr lang="en-US" smtClean="0"/>
              <a:t>19-05-31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c.utoronto.ca/intros-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an Introduction and 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39331"/>
            <a:ext cx="7770812" cy="1752600"/>
          </a:xfrm>
        </p:spPr>
        <p:txBody>
          <a:bodyPr/>
          <a:lstStyle/>
          <a:p>
            <a:r>
              <a:rPr lang="en-US" dirty="0" smtClean="0"/>
              <a:t>ENGL 102 </a:t>
            </a:r>
            <a:r>
              <a:rPr lang="en-US" dirty="0" smtClean="0"/>
              <a:t>(A02)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Spring 2019</a:t>
            </a:r>
            <a:endParaRPr lang="en-US" dirty="0" smtClean="0"/>
          </a:p>
          <a:p>
            <a:r>
              <a:rPr lang="en-US" dirty="0" smtClean="0"/>
              <a:t>Laura Sydora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9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Bibliography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00" indent="-349200">
              <a:spcBef>
                <a:spcPts val="0"/>
              </a:spcBef>
            </a:pPr>
            <a:r>
              <a:rPr lang="en-US" sz="2000" dirty="0" smtClean="0"/>
              <a:t>Freedman, </a:t>
            </a:r>
            <a:r>
              <a:rPr lang="en-US" sz="2000" dirty="0" err="1" smtClean="0"/>
              <a:t>Leora</a:t>
            </a:r>
            <a:r>
              <a:rPr lang="en-US" sz="2000" dirty="0" smtClean="0"/>
              <a:t> and </a:t>
            </a:r>
            <a:r>
              <a:rPr lang="en-US" sz="2000" dirty="0" err="1" smtClean="0"/>
              <a:t>Plotnick</a:t>
            </a:r>
            <a:r>
              <a:rPr lang="en-US" sz="2000" dirty="0" smtClean="0"/>
              <a:t>, Jerry. “</a:t>
            </a:r>
            <a:r>
              <a:rPr lang="en-US" sz="2000" dirty="0"/>
              <a:t>Introductions </a:t>
            </a:r>
            <a:r>
              <a:rPr lang="en-US" sz="2000" dirty="0" smtClean="0"/>
              <a:t>and 	Conclusions</a:t>
            </a:r>
            <a:r>
              <a:rPr lang="en-US" sz="2000" dirty="0"/>
              <a:t>.” </a:t>
            </a:r>
            <a:r>
              <a:rPr lang="en-US" sz="2000" dirty="0" smtClean="0"/>
              <a:t>University College Writing Centre, University 	of Toronto, 2014. </a:t>
            </a:r>
            <a:r>
              <a:rPr lang="en-US" sz="2000" u="sng" dirty="0" smtClean="0">
                <a:solidFill>
                  <a:srgbClr val="2D2F2B"/>
                </a:solidFill>
                <a:hlinkClick r:id="rId2"/>
              </a:rPr>
              <a:t>http</a:t>
            </a:r>
            <a:r>
              <a:rPr lang="en-US" sz="2000" u="sng" dirty="0">
                <a:solidFill>
                  <a:srgbClr val="2D2F2B"/>
                </a:solidFill>
                <a:hlinkClick r:id="rId2"/>
              </a:rPr>
              <a:t>:</a:t>
            </a:r>
            <a:r>
              <a:rPr lang="en-US" sz="2000" u="sng" dirty="0" smtClean="0">
                <a:solidFill>
                  <a:srgbClr val="2D2F2B"/>
                </a:solidFill>
                <a:hlinkClick r:id="rId2"/>
              </a:rPr>
              <a:t>//www.uc.utoronto.ca</a:t>
            </a:r>
            <a:r>
              <a:rPr lang="en-US" sz="2000" u="sng" dirty="0">
                <a:solidFill>
                  <a:srgbClr val="2D2F2B"/>
                </a:solidFill>
                <a:hlinkClick r:id="rId2"/>
              </a:rPr>
              <a:t>/intros</a:t>
            </a:r>
            <a:r>
              <a:rPr lang="en-US" sz="2000" u="sng" dirty="0" smtClean="0">
                <a:solidFill>
                  <a:srgbClr val="2D2F2B"/>
                </a:solidFill>
                <a:hlinkClick r:id="rId2"/>
              </a:rPr>
              <a:t>-</a:t>
            </a:r>
            <a:r>
              <a:rPr lang="en-US" sz="2000" u="sng" dirty="0" smtClean="0">
                <a:solidFill>
                  <a:srgbClr val="000000"/>
                </a:solidFill>
              </a:rPr>
              <a:t>and</a:t>
            </a:r>
            <a:r>
              <a:rPr lang="en-US" sz="2000" u="sng" dirty="0">
                <a:solidFill>
                  <a:srgbClr val="000000"/>
                </a:solidFill>
              </a:rPr>
              <a:t>-conclusions</a:t>
            </a:r>
            <a:r>
              <a:rPr lang="en-US" sz="2000" dirty="0"/>
              <a:t>.</a:t>
            </a:r>
          </a:p>
          <a:p>
            <a:pPr marL="349200" indent="-349200"/>
            <a:r>
              <a:rPr lang="en-US" sz="2000" dirty="0" err="1" smtClean="0"/>
              <a:t>Brizee</a:t>
            </a:r>
            <a:r>
              <a:rPr lang="en-US" sz="2000" dirty="0" smtClean="0"/>
              <a:t>, Allen. “Introductions, Body Paragraphs, and Conclusions 	for an Argument Paper.” Purdue </a:t>
            </a:r>
            <a:r>
              <a:rPr lang="en-US" sz="2000" dirty="0"/>
              <a:t>OWL, 2013</a:t>
            </a:r>
            <a:r>
              <a:rPr lang="en-US" sz="2000" dirty="0" smtClean="0"/>
              <a:t>. </a:t>
            </a:r>
            <a:r>
              <a:rPr lang="en-US" sz="2000" u="sng" dirty="0" smtClean="0"/>
              <a:t>https</a:t>
            </a:r>
            <a:r>
              <a:rPr lang="en-US" sz="2000" u="sng" dirty="0"/>
              <a:t>:/</a:t>
            </a:r>
            <a:r>
              <a:rPr lang="en-US" sz="2000" u="sng" dirty="0" smtClean="0"/>
              <a:t>/</a:t>
            </a:r>
            <a:r>
              <a:rPr lang="en-US" sz="2000" dirty="0" smtClean="0"/>
              <a:t>	</a:t>
            </a:r>
            <a:r>
              <a:rPr lang="en-US" sz="2000" u="sng" dirty="0" err="1" smtClean="0"/>
              <a:t>owl.english.purdue.edu</a:t>
            </a:r>
            <a:r>
              <a:rPr lang="en-US" sz="2000" u="sng" dirty="0"/>
              <a:t>/owl/resource/724/1</a:t>
            </a:r>
            <a:r>
              <a:rPr lang="en-US" sz="2000" u="sng" dirty="0" smtClean="0"/>
              <a:t>/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877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54018"/>
            <a:ext cx="7770813" cy="3213381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“A good introduction should identify your </a:t>
            </a:r>
            <a:r>
              <a:rPr lang="en-US" sz="3200" b="1" dirty="0" smtClean="0">
                <a:solidFill>
                  <a:srgbClr val="FF0000"/>
                </a:solidFill>
              </a:rPr>
              <a:t>topic</a:t>
            </a:r>
            <a:r>
              <a:rPr lang="en-US" sz="3200" dirty="0" smtClean="0"/>
              <a:t>, provide essential </a:t>
            </a:r>
            <a:r>
              <a:rPr lang="en-US" sz="3200" b="1" dirty="0" smtClean="0">
                <a:solidFill>
                  <a:srgbClr val="0000FF"/>
                </a:solidFill>
              </a:rPr>
              <a:t>context</a:t>
            </a:r>
            <a:r>
              <a:rPr lang="en-US" sz="3200" dirty="0" smtClean="0"/>
              <a:t>, and indicate your </a:t>
            </a:r>
            <a:r>
              <a:rPr lang="en-US" sz="3200" b="1" dirty="0" smtClean="0">
                <a:solidFill>
                  <a:srgbClr val="008000"/>
                </a:solidFill>
              </a:rPr>
              <a:t>particular focus </a:t>
            </a:r>
            <a:r>
              <a:rPr lang="en-US" sz="3200" dirty="0" smtClean="0"/>
              <a:t>in the essay.”</a:t>
            </a:r>
          </a:p>
          <a:p>
            <a:endParaRPr lang="en-US" sz="2600" dirty="0"/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1200" dirty="0"/>
              <a:t>Freedman, </a:t>
            </a:r>
            <a:r>
              <a:rPr lang="en-US" sz="1200" dirty="0" err="1"/>
              <a:t>Leora</a:t>
            </a:r>
            <a:r>
              <a:rPr lang="en-US" sz="1200" dirty="0"/>
              <a:t> and </a:t>
            </a:r>
            <a:r>
              <a:rPr lang="en-US" sz="1200" dirty="0" err="1"/>
              <a:t>Plotnick</a:t>
            </a:r>
            <a:r>
              <a:rPr lang="en-US" sz="1200" dirty="0"/>
              <a:t>, Jerry. “Introductions and Conclusions.” University College Writing Centre, University of </a:t>
            </a:r>
            <a:r>
              <a:rPr lang="en-US" sz="1200" dirty="0" smtClean="0"/>
              <a:t>Toronto, http</a:t>
            </a:r>
            <a:r>
              <a:rPr lang="en-US" sz="1200" dirty="0"/>
              <a:t>://</a:t>
            </a:r>
            <a:r>
              <a:rPr lang="en-US" sz="1200" dirty="0" err="1"/>
              <a:t>www.uc.utoronto.ca</a:t>
            </a:r>
            <a:r>
              <a:rPr lang="en-US" sz="1200" dirty="0"/>
              <a:t>/intros-and-conclusions.</a:t>
            </a:r>
          </a:p>
        </p:txBody>
      </p:sp>
    </p:spTree>
    <p:extLst>
      <p:ext uri="{BB962C8B-B14F-4D97-AF65-F5344CB8AC3E}">
        <p14:creationId xmlns:p14="http://schemas.microsoft.com/office/powerpoint/2010/main" val="9595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</p:spPr>
        <p:txBody>
          <a:bodyPr/>
          <a:lstStyle/>
          <a:p>
            <a:r>
              <a:rPr lang="en-US" sz="4200" dirty="0" smtClean="0"/>
              <a:t>Breaking Down the Components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40007"/>
            <a:ext cx="7770813" cy="429539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Identify Topic: </a:t>
            </a:r>
            <a:r>
              <a:rPr lang="en-US" dirty="0" smtClean="0"/>
              <a:t>consider the 5Ws (who, what, where, when, why) of your essay. </a:t>
            </a:r>
          </a:p>
          <a:p>
            <a:pPr lvl="2"/>
            <a:r>
              <a:rPr lang="en-US" sz="1700" u="sng" dirty="0" smtClean="0"/>
              <a:t>Note</a:t>
            </a:r>
            <a:r>
              <a:rPr lang="en-US" sz="1700" dirty="0" smtClean="0"/>
              <a:t>: you do </a:t>
            </a:r>
            <a:r>
              <a:rPr lang="en-US" sz="1700" u="sng" dirty="0" smtClean="0"/>
              <a:t>not</a:t>
            </a:r>
            <a:r>
              <a:rPr lang="en-US" sz="1700" dirty="0" smtClean="0"/>
              <a:t> need to answer all of these! Consider which are most important to your essay. </a:t>
            </a:r>
            <a:endParaRPr lang="en-US" sz="1700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Provide Context: </a:t>
            </a:r>
            <a:r>
              <a:rPr lang="en-US" dirty="0" smtClean="0"/>
              <a:t>provide general information about the main idea, explaining the situation so the reader can make sense of the topic. 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Indicate Focus: </a:t>
            </a:r>
            <a:r>
              <a:rPr lang="en-US" dirty="0" smtClean="0"/>
              <a:t>identify your response to the essay topic in a sentence or two; your </a:t>
            </a:r>
            <a:r>
              <a:rPr lang="en-US" i="1" dirty="0" smtClean="0"/>
              <a:t>thesis statement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Remember: the strongest thesis statements answer </a:t>
            </a:r>
            <a:r>
              <a:rPr lang="en-US" b="1" dirty="0" smtClean="0"/>
              <a:t>“so what?”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441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Answering the “so what?”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0927"/>
            <a:ext cx="7770813" cy="477963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b="1" dirty="0" smtClean="0"/>
              <a:t>Questions to consider:</a:t>
            </a:r>
          </a:p>
          <a:p>
            <a:pPr>
              <a:lnSpc>
                <a:spcPct val="110000"/>
              </a:lnSpc>
            </a:pPr>
            <a:r>
              <a:rPr lang="en-US" sz="2300" i="1" dirty="0" smtClean="0"/>
              <a:t>Why</a:t>
            </a:r>
            <a:r>
              <a:rPr lang="en-US" sz="2300" dirty="0" smtClean="0"/>
              <a:t> is my claim significant? </a:t>
            </a:r>
          </a:p>
          <a:p>
            <a:pPr>
              <a:lnSpc>
                <a:spcPct val="110000"/>
              </a:lnSpc>
            </a:pPr>
            <a:r>
              <a:rPr lang="en-US" sz="2300" i="1" dirty="0" smtClean="0"/>
              <a:t>How</a:t>
            </a:r>
            <a:r>
              <a:rPr lang="en-US" sz="2300" dirty="0" smtClean="0"/>
              <a:t> does this claim enrich my understanding of the text?</a:t>
            </a:r>
          </a:p>
          <a:p>
            <a:pPr>
              <a:lnSpc>
                <a:spcPct val="110000"/>
              </a:lnSpc>
            </a:pPr>
            <a:r>
              <a:rPr lang="en-US" sz="2300" i="1" dirty="0" smtClean="0"/>
              <a:t>What</a:t>
            </a:r>
            <a:r>
              <a:rPr lang="en-US" sz="2300" dirty="0" smtClean="0"/>
              <a:t> are the implications of my claim? 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My argument matters </a:t>
            </a:r>
            <a:r>
              <a:rPr lang="en-US" sz="2300" i="1" dirty="0" smtClean="0"/>
              <a:t>because</a:t>
            </a:r>
            <a:r>
              <a:rPr lang="mr-IN" sz="2300" dirty="0" smtClean="0"/>
              <a:t>…</a:t>
            </a:r>
            <a:endParaRPr lang="en-US" sz="23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600" b="1" dirty="0" smtClean="0"/>
              <a:t>The “so what?” explains </a:t>
            </a:r>
            <a:r>
              <a:rPr lang="en-US" sz="2600" b="1" u="sng" dirty="0" smtClean="0"/>
              <a:t>why</a:t>
            </a:r>
            <a:r>
              <a:rPr lang="en-US" sz="2600" b="1" dirty="0" smtClean="0"/>
              <a:t> your thesis matters. You might want to think about the above questions in relation to the following: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The genre or form of the text.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</a:t>
            </a:r>
            <a:r>
              <a:rPr lang="en-US" sz="2200" dirty="0" smtClean="0"/>
              <a:t>he social, historical, political, or economic context of the time period in which the text is written.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The larger themes, concerns, and issues of the text, in general.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46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378" y="2439984"/>
            <a:ext cx="3904235" cy="342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Opening sentences are broad and general to the essay (but not too general). Don’t exceed the scope of the text!</a:t>
            </a:r>
          </a:p>
          <a:p>
            <a:pPr marL="0" indent="0">
              <a:buNone/>
            </a:pPr>
            <a:r>
              <a:rPr lang="en-US" sz="2200" dirty="0" smtClean="0"/>
              <a:t>Situate your essay within the necessary context.</a:t>
            </a:r>
          </a:p>
          <a:p>
            <a:pPr marL="0" indent="0">
              <a:buNone/>
            </a:pPr>
            <a:r>
              <a:rPr lang="en-US" sz="2200" dirty="0" smtClean="0"/>
              <a:t>Focus your reader onto the thesis statement. </a:t>
            </a:r>
            <a:endParaRPr lang="en-US" sz="2200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884788" y="2602099"/>
            <a:ext cx="2711447" cy="2953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753212" y="2896591"/>
            <a:ext cx="684999" cy="242571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753212" y="4200218"/>
            <a:ext cx="684999" cy="242572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753212" y="5291789"/>
            <a:ext cx="684999" cy="242572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and Don’ts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03778"/>
            <a:ext cx="7770813" cy="4219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200" b="1" dirty="0" smtClean="0"/>
              <a:t>DOs: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Engage your reader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Get to the point as soon as possible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Keep length in mind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Consider which stage of the writing process you </a:t>
            </a:r>
            <a:r>
              <a:rPr lang="en-US" sz="2600" dirty="0" smtClean="0"/>
              <a:t>wrote your </a:t>
            </a:r>
            <a:r>
              <a:rPr lang="en-US" sz="2600" dirty="0" smtClean="0"/>
              <a:t>introduction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Place your thesis statement at the end of your paragraph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281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725"/>
            <a:ext cx="7770813" cy="38126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DON’Ts: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Provide dictionary definitions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Provide sweeping generalizations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Repeat the assignment specifications using the instructor’s wording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Give details and in-depth analysis that </a:t>
            </a:r>
            <a:r>
              <a:rPr lang="en-US" sz="2600" dirty="0" smtClean="0"/>
              <a:t>belong </a:t>
            </a:r>
            <a:r>
              <a:rPr lang="en-US" sz="2600" dirty="0" smtClean="0"/>
              <a:t>in your body paragraphs 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867400"/>
            <a:ext cx="7491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Adapted from: Freedman</a:t>
            </a:r>
            <a:r>
              <a:rPr lang="en-US" sz="1200" dirty="0"/>
              <a:t>, </a:t>
            </a:r>
            <a:r>
              <a:rPr lang="en-US" sz="1200" dirty="0" err="1"/>
              <a:t>Leora</a:t>
            </a:r>
            <a:r>
              <a:rPr lang="en-US" sz="1200" dirty="0"/>
              <a:t> and </a:t>
            </a:r>
            <a:r>
              <a:rPr lang="en-US" sz="1200" dirty="0" err="1"/>
              <a:t>Plotnick</a:t>
            </a:r>
            <a:r>
              <a:rPr lang="en-US" sz="1200" dirty="0"/>
              <a:t>, Jerry. “Introductions and Conclusions.” University College Writing Centre, University of </a:t>
            </a:r>
            <a:r>
              <a:rPr lang="en-US" sz="1200" dirty="0" smtClean="0"/>
              <a:t>Toronto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http://</a:t>
            </a:r>
            <a:r>
              <a:rPr lang="en-US" sz="1200" dirty="0" err="1"/>
              <a:t>www.uc.utoronto.ca</a:t>
            </a:r>
            <a:r>
              <a:rPr lang="en-US" sz="1200" dirty="0"/>
              <a:t>/intros-and-conclusions.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80931" y="515319"/>
            <a:ext cx="68368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 smtClean="0">
                <a:latin typeface="+mj-lt"/>
                <a:cs typeface="Calisto MT"/>
              </a:rPr>
              <a:t>Dos </a:t>
            </a:r>
            <a:r>
              <a:rPr lang="en-US" sz="5000" dirty="0">
                <a:latin typeface="+mj-lt"/>
                <a:cs typeface="Calisto MT"/>
              </a:rPr>
              <a:t>and Don’ts</a:t>
            </a:r>
          </a:p>
        </p:txBody>
      </p:sp>
    </p:spTree>
    <p:extLst>
      <p:ext uri="{BB962C8B-B14F-4D97-AF65-F5344CB8AC3E}">
        <p14:creationId xmlns:p14="http://schemas.microsoft.com/office/powerpoint/2010/main" val="12787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46111"/>
            <a:ext cx="7770813" cy="4346222"/>
          </a:xfrm>
        </p:spPr>
        <p:txBody>
          <a:bodyPr>
            <a:normAutofit/>
          </a:bodyPr>
          <a:lstStyle/>
          <a:p>
            <a:pPr marL="468000" lvl="1" indent="-450000">
              <a:spcBef>
                <a:spcPts val="2000"/>
              </a:spcBef>
              <a:buClr>
                <a:schemeClr val="accent3"/>
              </a:buClr>
            </a:pPr>
            <a:r>
              <a:rPr lang="en-US" sz="2400" b="1" dirty="0" smtClean="0"/>
              <a:t>Remember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this is the final impression your paper </a:t>
            </a:r>
            <a:r>
              <a:rPr lang="en-US" sz="2400" dirty="0" smtClean="0"/>
              <a:t>will  </a:t>
            </a:r>
            <a:r>
              <a:rPr lang="en-US" sz="2400" dirty="0" smtClean="0"/>
              <a:t>    leave </a:t>
            </a:r>
            <a:r>
              <a:rPr lang="en-US" sz="2400" dirty="0"/>
              <a:t>on your reader!</a:t>
            </a:r>
          </a:p>
          <a:p>
            <a:pPr marL="468000"/>
            <a:r>
              <a:rPr lang="en-US" b="1" dirty="0" smtClean="0">
                <a:solidFill>
                  <a:srgbClr val="008000"/>
                </a:solidFill>
              </a:rPr>
              <a:t>Do</a:t>
            </a:r>
            <a:r>
              <a:rPr lang="en-US" b="1" dirty="0" smtClean="0"/>
              <a:t> </a:t>
            </a:r>
            <a:r>
              <a:rPr lang="en-US" dirty="0" smtClean="0"/>
              <a:t>restate your topic and </a:t>
            </a:r>
            <a:r>
              <a:rPr lang="en-US" b="1" dirty="0" smtClean="0">
                <a:solidFill>
                  <a:schemeClr val="tx1"/>
                </a:solidFill>
              </a:rPr>
              <a:t>why</a:t>
            </a:r>
            <a:r>
              <a:rPr lang="en-US" dirty="0" smtClean="0"/>
              <a:t> it’s </a:t>
            </a:r>
            <a:r>
              <a:rPr lang="en-US" dirty="0" smtClean="0"/>
              <a:t>important.</a:t>
            </a:r>
            <a:endParaRPr lang="en-US" dirty="0" smtClean="0"/>
          </a:p>
          <a:p>
            <a:pPr marL="468000"/>
            <a:r>
              <a:rPr lang="en-US" b="1" dirty="0" smtClean="0">
                <a:solidFill>
                  <a:srgbClr val="008000"/>
                </a:solidFill>
              </a:rPr>
              <a:t>Do</a:t>
            </a:r>
            <a:r>
              <a:rPr lang="en-US" b="1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ephrase your thesis statement (don’t just cut and paste!</a:t>
            </a:r>
            <a:r>
              <a:rPr lang="en-US" dirty="0" smtClean="0"/>
              <a:t>).</a:t>
            </a:r>
            <a:endParaRPr lang="en-US" dirty="0" smtClean="0"/>
          </a:p>
          <a:p>
            <a:pPr marL="468000"/>
            <a:r>
              <a:rPr lang="en-US" b="1" dirty="0" smtClean="0">
                <a:solidFill>
                  <a:srgbClr val="FF0000"/>
                </a:solidFill>
              </a:rPr>
              <a:t>Don’t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bring in new </a:t>
            </a:r>
            <a:r>
              <a:rPr lang="en-US" dirty="0" smtClean="0"/>
              <a:t>information.</a:t>
            </a:r>
            <a:endParaRPr lang="en-US" dirty="0" smtClean="0"/>
          </a:p>
          <a:p>
            <a:pPr marL="468000"/>
            <a:r>
              <a:rPr lang="en-US" b="1" dirty="0">
                <a:solidFill>
                  <a:srgbClr val="FF0000"/>
                </a:solidFill>
              </a:rPr>
              <a:t>Don’t</a:t>
            </a:r>
            <a:r>
              <a:rPr lang="en-US" dirty="0"/>
              <a:t> end with a universalization or </a:t>
            </a:r>
            <a:r>
              <a:rPr lang="en-US" dirty="0" smtClean="0"/>
              <a:t>generalization.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0813" cy="1057836"/>
          </a:xfrm>
        </p:spPr>
        <p:txBody>
          <a:bodyPr/>
          <a:lstStyle/>
          <a:p>
            <a:r>
              <a:rPr lang="en-US" sz="3600" dirty="0" smtClean="0"/>
              <a:t>Examples of Concluding Sentences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799"/>
            <a:ext cx="7770813" cy="40555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300" u="sng" dirty="0" smtClean="0"/>
              <a:t>Weak </a:t>
            </a:r>
            <a:r>
              <a:rPr lang="en-US" sz="2300" u="sng" dirty="0"/>
              <a:t>Ex</a:t>
            </a:r>
            <a:r>
              <a:rPr lang="en-US" sz="2300" dirty="0"/>
              <a:t>: In the end, money will always be the source of both good and evil. </a:t>
            </a:r>
            <a:endParaRPr lang="en-US" sz="2300" u="sng" dirty="0" smtClean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300" u="sng" dirty="0" smtClean="0"/>
              <a:t>Strong </a:t>
            </a:r>
            <a:r>
              <a:rPr lang="en-US" sz="2300" u="sng" dirty="0"/>
              <a:t>Ex</a:t>
            </a:r>
            <a:r>
              <a:rPr lang="en-US" sz="2300" dirty="0"/>
              <a:t>: In the end, </a:t>
            </a:r>
            <a:r>
              <a:rPr lang="en-US" sz="2300" dirty="0" smtClean="0"/>
              <a:t>Fitzgerald </a:t>
            </a:r>
            <a:r>
              <a:rPr lang="en-US" sz="2300" dirty="0"/>
              <a:t>exposes money’s symbolic value as meaningless </a:t>
            </a:r>
            <a:r>
              <a:rPr lang="en-US" sz="2300" dirty="0">
                <a:solidFill>
                  <a:srgbClr val="FF0000"/>
                </a:solidFill>
              </a:rPr>
              <a:t>in order to signify </a:t>
            </a:r>
            <a:r>
              <a:rPr lang="en-US" sz="2300" dirty="0"/>
              <a:t>that the </a:t>
            </a:r>
            <a:r>
              <a:rPr lang="en-US" sz="2300" dirty="0" smtClean="0"/>
              <a:t>search </a:t>
            </a:r>
            <a:r>
              <a:rPr lang="en-US" sz="2300" dirty="0"/>
              <a:t>for </a:t>
            </a:r>
            <a:r>
              <a:rPr lang="en-US" sz="2300" dirty="0" smtClean="0"/>
              <a:t>self-value </a:t>
            </a:r>
            <a:r>
              <a:rPr lang="en-US" sz="2300" dirty="0"/>
              <a:t>through consumption </a:t>
            </a:r>
            <a:r>
              <a:rPr lang="en-US" sz="2300" dirty="0" smtClean="0"/>
              <a:t>in the post-WWI era will </a:t>
            </a:r>
            <a:r>
              <a:rPr lang="en-US" sz="2300" dirty="0"/>
              <a:t>only ever lead </a:t>
            </a:r>
            <a:r>
              <a:rPr lang="en-US" sz="2300" dirty="0" smtClean="0"/>
              <a:t>to </a:t>
            </a:r>
            <a:r>
              <a:rPr lang="en-US" sz="2300" dirty="0"/>
              <a:t>moral </a:t>
            </a:r>
            <a:r>
              <a:rPr lang="en-US" sz="2300" dirty="0" smtClean="0"/>
              <a:t>bankruptcy.</a:t>
            </a:r>
            <a:endParaRPr lang="en-US" sz="2300" b="1" dirty="0" smtClean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Note: </a:t>
            </a:r>
            <a:r>
              <a:rPr lang="en-US" sz="1600" dirty="0" smtClean="0">
                <a:solidFill>
                  <a:schemeClr val="tx1"/>
                </a:solidFill>
              </a:rPr>
              <a:t>“In order to” is a </a:t>
            </a:r>
            <a:r>
              <a:rPr lang="en-US" sz="1600" u="sng" dirty="0" smtClean="0">
                <a:solidFill>
                  <a:srgbClr val="FF0000"/>
                </a:solidFill>
              </a:rPr>
              <a:t>signal </a:t>
            </a:r>
            <a:r>
              <a:rPr lang="en-US" sz="1600" u="sng" dirty="0">
                <a:solidFill>
                  <a:srgbClr val="FF0000"/>
                </a:solidFill>
              </a:rPr>
              <a:t>phrase </a:t>
            </a:r>
            <a:r>
              <a:rPr lang="en-US" sz="1600" dirty="0">
                <a:solidFill>
                  <a:schemeClr val="tx1"/>
                </a:solidFill>
              </a:rPr>
              <a:t>that </a:t>
            </a:r>
            <a:r>
              <a:rPr lang="en-US" sz="1600" dirty="0" smtClean="0">
                <a:solidFill>
                  <a:schemeClr val="tx1"/>
                </a:solidFill>
              </a:rPr>
              <a:t>signals to the reader that </a:t>
            </a:r>
            <a:r>
              <a:rPr lang="en-US" sz="1600" dirty="0">
                <a:solidFill>
                  <a:schemeClr val="tx1"/>
                </a:solidFill>
              </a:rPr>
              <a:t>the “so what?</a:t>
            </a:r>
            <a:r>
              <a:rPr lang="en-US" sz="1600" dirty="0" smtClean="0">
                <a:solidFill>
                  <a:schemeClr val="tx1"/>
                </a:solidFill>
              </a:rPr>
              <a:t>” will follow. Some </a:t>
            </a:r>
            <a:r>
              <a:rPr lang="en-CA" sz="1600" dirty="0" smtClean="0">
                <a:solidFill>
                  <a:schemeClr val="tx1"/>
                </a:solidFill>
              </a:rPr>
              <a:t>other signal phrases include phrases like </a:t>
            </a:r>
            <a:r>
              <a:rPr lang="en-CA" sz="1600" dirty="0" smtClean="0">
                <a:solidFill>
                  <a:srgbClr val="FF0000"/>
                </a:solidFill>
              </a:rPr>
              <a:t>“because,” “reveals,” “indicates,” or “demonstrates.”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28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226</TotalTime>
  <Words>626</Words>
  <Application>Microsoft Macintosh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Folio</vt:lpstr>
      <vt:lpstr>Writing an Introduction and Conclusion</vt:lpstr>
      <vt:lpstr>What is an introduction?</vt:lpstr>
      <vt:lpstr>Breaking Down the Components</vt:lpstr>
      <vt:lpstr>Answering the “so what?”</vt:lpstr>
      <vt:lpstr>General Formula</vt:lpstr>
      <vt:lpstr>Dos and Don’ts</vt:lpstr>
      <vt:lpstr>PowerPoint Presentation</vt:lpstr>
      <vt:lpstr>Conclusions</vt:lpstr>
      <vt:lpstr>Examples of Concluding Sentences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an Introduction and Conclusion</dc:title>
  <dc:creator>Laura Sydora</dc:creator>
  <cp:lastModifiedBy>Laura Sydora</cp:lastModifiedBy>
  <cp:revision>23</cp:revision>
  <dcterms:created xsi:type="dcterms:W3CDTF">2017-11-20T19:38:38Z</dcterms:created>
  <dcterms:modified xsi:type="dcterms:W3CDTF">2019-05-31T19:20:04Z</dcterms:modified>
</cp:coreProperties>
</file>