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50AB5D-7848-FB4C-8A2E-B0B5DED60D4A}" type="datetimeFigureOut">
              <a:rPr lang="en-US" smtClean="0"/>
              <a:t>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8986689-8829-3042-8897-562243DF8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767240"/>
          </a:xfrm>
        </p:spPr>
        <p:txBody>
          <a:bodyPr>
            <a:normAutofit/>
          </a:bodyPr>
          <a:lstStyle/>
          <a:p>
            <a:r>
              <a:rPr lang="en-US" dirty="0" smtClean="0"/>
              <a:t>Feminism and Postcolonial Discourse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3284831"/>
            <a:ext cx="8147304" cy="890555"/>
          </a:xfrm>
        </p:spPr>
        <p:txBody>
          <a:bodyPr>
            <a:noAutofit/>
          </a:bodyPr>
          <a:lstStyle/>
          <a:p>
            <a:r>
              <a:rPr lang="en-US" sz="1800" dirty="0" smtClean="0"/>
              <a:t>ENGL 102 </a:t>
            </a:r>
            <a:r>
              <a:rPr lang="en-US" sz="1800" dirty="0" smtClean="0"/>
              <a:t>(A02) </a:t>
            </a:r>
            <a:endParaRPr lang="en-US" sz="1800" dirty="0" smtClean="0"/>
          </a:p>
          <a:p>
            <a:r>
              <a:rPr lang="en-US" sz="1800" dirty="0" smtClean="0"/>
              <a:t>Laura Sydora</a:t>
            </a:r>
          </a:p>
          <a:p>
            <a:r>
              <a:rPr lang="en-US" sz="1800" smtClean="0"/>
              <a:t>Spring 2019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18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57" y="394180"/>
            <a:ext cx="8280569" cy="112445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Countering the Second Sex: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Second-Wave Feminism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761564"/>
            <a:ext cx="8147051" cy="45015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Ø"/>
            </a:pPr>
            <a:r>
              <a:rPr lang="en-US" sz="2800" b="1" dirty="0" smtClean="0"/>
              <a:t>Tenants of the Second-Wave: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>
                <a:solidFill>
                  <a:schemeClr val="accent3"/>
                </a:solidFill>
              </a:rPr>
              <a:t>Universalizing</a:t>
            </a:r>
            <a:r>
              <a:rPr lang="en-US" sz="2400" dirty="0" smtClean="0"/>
              <a:t> the struggles of women in the name of sisterhood and solidarity.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2"/>
            <a:r>
              <a:rPr lang="en-US" sz="2400" dirty="0" smtClean="0">
                <a:solidFill>
                  <a:srgbClr val="71B2BC"/>
                </a:solidFill>
              </a:rPr>
              <a:t>Gender</a:t>
            </a:r>
            <a:r>
              <a:rPr lang="en-US" sz="2400" dirty="0" smtClean="0"/>
              <a:t> as the principal source of women’s exclusion and oppression.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2"/>
            <a:r>
              <a:rPr lang="en-US" sz="2400" dirty="0" smtClean="0"/>
              <a:t>Advocates the concept of </a:t>
            </a:r>
            <a:r>
              <a:rPr lang="en-US" sz="2400" u="sng" dirty="0" smtClean="0">
                <a:solidFill>
                  <a:srgbClr val="71B2BC"/>
                </a:solidFill>
              </a:rPr>
              <a:t>W</a:t>
            </a:r>
            <a:r>
              <a:rPr lang="en-US" sz="2400" dirty="0" smtClean="0">
                <a:solidFill>
                  <a:srgbClr val="71B2BC"/>
                </a:solidFill>
              </a:rPr>
              <a:t>oman.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Western, white, middle-class, and heterosexual. </a:t>
            </a:r>
            <a:endParaRPr lang="en-US" sz="2000" dirty="0"/>
          </a:p>
        </p:txBody>
      </p:sp>
      <p:pic>
        <p:nvPicPr>
          <p:cNvPr id="4" name="Picture 3" descr="feminist 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03" y="394180"/>
            <a:ext cx="1181589" cy="1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Discontent and Critique: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The End of the Second Wave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082321"/>
            <a:ext cx="8147051" cy="4043841"/>
          </a:xfrm>
        </p:spPr>
        <p:txBody>
          <a:bodyPr>
            <a:normAutofit/>
          </a:bodyPr>
          <a:lstStyle/>
          <a:p>
            <a:r>
              <a:rPr lang="en-US" dirty="0" smtClean="0"/>
              <a:t>Critiques the </a:t>
            </a:r>
            <a:r>
              <a:rPr lang="en-US" b="1" dirty="0" smtClean="0">
                <a:solidFill>
                  <a:schemeClr val="accent3"/>
                </a:solidFill>
              </a:rPr>
              <a:t>hegemonic*</a:t>
            </a:r>
            <a:r>
              <a:rPr lang="en-US" dirty="0" smtClean="0"/>
              <a:t> concept 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1B2BC"/>
                </a:solidFill>
              </a:rPr>
              <a:t>feminism.</a:t>
            </a:r>
          </a:p>
          <a:p>
            <a:pPr lvl="2"/>
            <a:r>
              <a:rPr lang="en-US" dirty="0" smtClean="0"/>
              <a:t>Marginalizes minority concerns (colored, immigrant, working-class, and lesbian and transgender feminists).</a:t>
            </a:r>
          </a:p>
          <a:p>
            <a:r>
              <a:rPr lang="en-US" dirty="0" smtClean="0"/>
              <a:t>Desires to destabilize the notion of universal womanhood.</a:t>
            </a:r>
          </a:p>
          <a:p>
            <a:r>
              <a:rPr lang="en-US" dirty="0" smtClean="0"/>
              <a:t>Needs to look at the intersections of </a:t>
            </a:r>
            <a:r>
              <a:rPr lang="en-US" b="1" dirty="0" smtClean="0">
                <a:solidFill>
                  <a:srgbClr val="71B2BC"/>
                </a:solidFill>
              </a:rPr>
              <a:t>gender, class, race/ethnicity, sexuality,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71B2BC"/>
                </a:solidFill>
              </a:rPr>
              <a:t> age.</a:t>
            </a:r>
          </a:p>
          <a:p>
            <a:r>
              <a:rPr lang="en-US" dirty="0" smtClean="0"/>
              <a:t>Argues feminism needs to be informed by </a:t>
            </a:r>
            <a:r>
              <a:rPr lang="en-US" b="1" dirty="0" smtClean="0">
                <a:solidFill>
                  <a:srgbClr val="71B2BC"/>
                </a:solidFill>
              </a:rPr>
              <a:t>postmodern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1B2BC"/>
                </a:solidFill>
              </a:rPr>
              <a:t>postcolonial</a:t>
            </a:r>
            <a:r>
              <a:rPr lang="en-US" dirty="0" smtClean="0"/>
              <a:t>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is Postcolonialism?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Definition:     </a:t>
            </a:r>
            <a:r>
              <a:rPr lang="en-US" dirty="0" smtClean="0"/>
              <a:t> Broadly a study of the </a:t>
            </a:r>
            <a:r>
              <a:rPr lang="en-US" b="1" dirty="0" smtClean="0">
                <a:solidFill>
                  <a:srgbClr val="71B2BC"/>
                </a:solidFill>
              </a:rPr>
              <a:t>effects of colonialism on 		cultures and societies</a:t>
            </a:r>
            <a:r>
              <a:rPr lang="en-US" dirty="0" smtClean="0"/>
              <a:t> (i.e., power, economics, politics, 		religion, and culture).</a:t>
            </a:r>
          </a:p>
          <a:p>
            <a:pPr marL="0" indent="0">
              <a:buNone/>
            </a:pPr>
            <a:endParaRPr lang="en-US" sz="900" dirty="0" smtClean="0"/>
          </a:p>
          <a:p>
            <a:pPr lvl="3"/>
            <a:r>
              <a:rPr lang="en-US" sz="2200" dirty="0" smtClean="0"/>
              <a:t>It is concerned with both how dominant nations conquered and controlled non-Western or non-dominant cultures and how these people and nations have since responded to and resisted those encroachments (Mitchell). 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5535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na-pic-300x201.jp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65828"/>
            <a:ext cx="2755269" cy="1846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820" y="443047"/>
            <a:ext cx="6991706" cy="1033777"/>
          </a:xfrm>
        </p:spPr>
        <p:txBody>
          <a:bodyPr/>
          <a:lstStyle/>
          <a:p>
            <a:r>
              <a:rPr lang="en-US" sz="4000" dirty="0" smtClean="0"/>
              <a:t>        Historicizing Colonialism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51527"/>
            <a:ext cx="8147051" cy="3674636"/>
          </a:xfrm>
        </p:spPr>
        <p:txBody>
          <a:bodyPr/>
          <a:lstStyle/>
          <a:p>
            <a:r>
              <a:rPr lang="en-US" sz="2400" dirty="0" smtClean="0"/>
              <a:t>Imperialist expansion of Europe into the Americas, Asia, and Africa over the past 400 years.</a:t>
            </a:r>
          </a:p>
          <a:p>
            <a:r>
              <a:rPr lang="en-US" sz="2400" dirty="0" smtClean="0"/>
              <a:t>Race for territory and wealth.</a:t>
            </a:r>
          </a:p>
          <a:p>
            <a:r>
              <a:rPr lang="en-US" sz="2400" dirty="0" smtClean="0"/>
              <a:t>Prompted by notions of racial inferiority and exotic Otherness (“us” vs. “them”).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Political, economic, social, and cultural implications.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9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102098"/>
          </a:xfrm>
        </p:spPr>
        <p:txBody>
          <a:bodyPr/>
          <a:lstStyle/>
          <a:p>
            <a:r>
              <a:rPr lang="en-US" sz="4800" dirty="0" smtClean="0"/>
              <a:t>The Effects of Colonization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09738"/>
            <a:ext cx="8147051" cy="45164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Structures political society of colonized.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aw, education, church, trade, bureaucracy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2400" dirty="0" smtClean="0"/>
              <a:t>Asserts </a:t>
            </a:r>
            <a:r>
              <a:rPr lang="en-US" sz="2400" b="1" dirty="0" smtClean="0">
                <a:solidFill>
                  <a:srgbClr val="71B2BC"/>
                </a:solidFill>
              </a:rPr>
              <a:t>cultural hegemony </a:t>
            </a:r>
            <a:r>
              <a:rPr lang="en-US" sz="2400" dirty="0" smtClean="0"/>
              <a:t>over the colonized (language, identity, customs, beliefs, media).</a:t>
            </a:r>
          </a:p>
          <a:p>
            <a:pPr lvl="2">
              <a:lnSpc>
                <a:spcPct val="120000"/>
              </a:lnSpc>
            </a:pPr>
            <a:r>
              <a:rPr lang="en-US" b="1" u="sng" dirty="0" smtClean="0"/>
              <a:t>Hegemony</a:t>
            </a:r>
            <a:r>
              <a:rPr lang="en-US" b="1" dirty="0" smtClean="0"/>
              <a:t>: </a:t>
            </a:r>
            <a:r>
              <a:rPr lang="en-US" dirty="0" smtClean="0"/>
              <a:t>“the power of the ruling class to convince other classes that their interests are the interests of all” (Mitchell); or, </a:t>
            </a:r>
            <a:r>
              <a:rPr lang="en-US" b="1" dirty="0" smtClean="0"/>
              <a:t>domination by consent</a:t>
            </a:r>
            <a:r>
              <a:rPr lang="en-US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Knowledge is power.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Other constructed as savage, backward, despotic, and underdeveloped.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Product of dominant imaginary. </a:t>
            </a:r>
          </a:p>
          <a:p>
            <a:pPr lvl="2"/>
            <a:endParaRPr lang="en-US" sz="2000" dirty="0" smtClean="0"/>
          </a:p>
          <a:p>
            <a:pPr marL="9144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008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7" y="94129"/>
            <a:ext cx="8662360" cy="1452283"/>
          </a:xfrm>
        </p:spPr>
        <p:txBody>
          <a:bodyPr/>
          <a:lstStyle/>
          <a:p>
            <a:r>
              <a:rPr lang="en-US" sz="4400" dirty="0" smtClean="0"/>
              <a:t>The United States and Colonization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854959"/>
            <a:ext cx="8147051" cy="4616729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Settler colonialism: </a:t>
            </a:r>
            <a:r>
              <a:rPr lang="en-US" sz="2400" dirty="0"/>
              <a:t>the </a:t>
            </a:r>
            <a:r>
              <a:rPr lang="en-US" sz="2400" dirty="0" smtClean="0"/>
              <a:t>replacement of indigenous populations with colonial settlers and their social structures.</a:t>
            </a:r>
          </a:p>
          <a:p>
            <a:r>
              <a:rPr lang="en-US" sz="2400" b="1" dirty="0" smtClean="0">
                <a:solidFill>
                  <a:schemeClr val="accent3"/>
                </a:solidFill>
              </a:rPr>
              <a:t>Internal colonialism:</a:t>
            </a:r>
            <a:r>
              <a:rPr lang="en-US" sz="2400" b="1" dirty="0" smtClean="0"/>
              <a:t> </a:t>
            </a:r>
            <a:r>
              <a:rPr lang="en-US" sz="2400" dirty="0" smtClean="0"/>
              <a:t>the subordination or oppression of one (ethnic) group over another </a:t>
            </a:r>
            <a:r>
              <a:rPr lang="en-US" sz="2400" u="sng" dirty="0" smtClean="0"/>
              <a:t>within</a:t>
            </a:r>
            <a:r>
              <a:rPr lang="en-US" sz="2400" dirty="0" smtClean="0"/>
              <a:t> a given nation-state. </a:t>
            </a:r>
          </a:p>
          <a:p>
            <a:r>
              <a:rPr lang="en-US" sz="2400" dirty="0" smtClean="0"/>
              <a:t>This history of </a:t>
            </a:r>
            <a:r>
              <a:rPr lang="en-US" sz="2400" b="1" dirty="0" smtClean="0"/>
              <a:t>racism</a:t>
            </a:r>
            <a:r>
              <a:rPr lang="en-US" sz="2400" dirty="0" smtClean="0"/>
              <a:t> in the United States exemplifies </a:t>
            </a:r>
            <a:r>
              <a:rPr lang="en-US" sz="2400" i="1" dirty="0" smtClean="0"/>
              <a:t>internal colonization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Slavery and ghettos </a:t>
            </a:r>
            <a:r>
              <a:rPr lang="en-US" sz="1800" dirty="0" smtClean="0"/>
              <a:t>– suppression of black populations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Establishment of reservations</a:t>
            </a:r>
            <a:r>
              <a:rPr lang="en-US" sz="1800" dirty="0" smtClean="0"/>
              <a:t> – suppression of Indigenous populations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“Illegal” immigrants </a:t>
            </a:r>
            <a:r>
              <a:rPr lang="en-US" sz="1800" dirty="0" smtClean="0"/>
              <a:t>– suppression of Hispanic populations (</a:t>
            </a:r>
            <a:r>
              <a:rPr lang="en-US" sz="1800" u="sng" dirty="0" smtClean="0"/>
              <a:t>note</a:t>
            </a:r>
            <a:r>
              <a:rPr lang="en-US" sz="1800" dirty="0" smtClean="0"/>
              <a:t>: half of the U.S. was formerly Mexican land)</a:t>
            </a:r>
            <a:endParaRPr lang="en-US" sz="1800" b="1" dirty="0" smtClean="0"/>
          </a:p>
          <a:p>
            <a:pPr lvl="1"/>
            <a:endParaRPr lang="en-US" sz="1800" b="1" dirty="0" smtClean="0"/>
          </a:p>
          <a:p>
            <a:pPr lvl="1"/>
            <a:endParaRPr lang="en-US" b="1" dirty="0" smtClean="0"/>
          </a:p>
          <a:p>
            <a:pPr marL="9144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47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220244"/>
          </a:xfrm>
        </p:spPr>
        <p:txBody>
          <a:bodyPr/>
          <a:lstStyle/>
          <a:p>
            <a:r>
              <a:rPr lang="en-US" dirty="0" smtClean="0"/>
              <a:t>The Postcolonial Struggle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Decolonization and the return to sovereignty in the 20</a:t>
            </a:r>
            <a:r>
              <a:rPr lang="en-US" baseline="30000" dirty="0" smtClean="0"/>
              <a:t>th</a:t>
            </a:r>
            <a:r>
              <a:rPr lang="en-US" dirty="0" smtClean="0"/>
              <a:t> century have given rise to the term “</a:t>
            </a:r>
            <a:r>
              <a:rPr lang="en-US" b="1" dirty="0" smtClean="0">
                <a:solidFill>
                  <a:srgbClr val="71B2BC"/>
                </a:solidFill>
              </a:rPr>
              <a:t>postcolonialism</a:t>
            </a:r>
            <a:r>
              <a:rPr lang="en-US" dirty="0" smtClean="0"/>
              <a:t>.”</a:t>
            </a:r>
          </a:p>
          <a:p>
            <a:pPr>
              <a:lnSpc>
                <a:spcPct val="200000"/>
              </a:lnSpc>
              <a:buFont typeface="Wingdings" charset="2"/>
              <a:buChar char="Ø"/>
            </a:pPr>
            <a:r>
              <a:rPr lang="en-US" b="1" dirty="0" smtClean="0"/>
              <a:t>Stages of Postcolonialism: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An initial awareness of the social, psychological, and cultural inferiority enforced by being in a colonized state.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struggle for ethnic, cultural, political, and economic autonomy and independence.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 growing awareness of cultural overlap and hybridity between colonized and colonizer.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57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190708"/>
          </a:xfrm>
        </p:spPr>
        <p:txBody>
          <a:bodyPr/>
          <a:lstStyle/>
          <a:p>
            <a:r>
              <a:rPr lang="en-US" sz="4400" dirty="0" smtClean="0"/>
              <a:t>Bibliography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Ashcroft, Bill, Gareth Griffiths and Helen Tiffin. </a:t>
            </a:r>
            <a:r>
              <a:rPr lang="en-US" sz="2400" i="1" dirty="0"/>
              <a:t>The Empire Writes Back</a:t>
            </a:r>
            <a:r>
              <a:rPr lang="en-US" sz="2400" dirty="0"/>
              <a:t>. New York: </a:t>
            </a:r>
            <a:r>
              <a:rPr lang="en-US" sz="2400" dirty="0" err="1"/>
              <a:t>Routledge</a:t>
            </a:r>
            <a:r>
              <a:rPr lang="en-US" sz="2400" dirty="0"/>
              <a:t>, 1989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Brizee</a:t>
            </a:r>
            <a:r>
              <a:rPr lang="en-US" sz="2400" dirty="0" smtClean="0"/>
              <a:t>, Allen and J. Case Tompkins. “Post-colonial Criticism (1990s-present).” </a:t>
            </a:r>
            <a:r>
              <a:rPr lang="en-US" sz="2400" i="1" dirty="0" smtClean="0"/>
              <a:t>OWL Writing Lab </a:t>
            </a:r>
            <a:r>
              <a:rPr lang="en-US" sz="2400" dirty="0" smtClean="0"/>
              <a:t>(April 2010). Web. 20 Nov., 2014. </a:t>
            </a:r>
          </a:p>
          <a:p>
            <a:r>
              <a:rPr lang="en-US" sz="2400" dirty="0" err="1" smtClean="0"/>
              <a:t>Lorde</a:t>
            </a:r>
            <a:r>
              <a:rPr lang="en-US" sz="2400" dirty="0" smtClean="0"/>
              <a:t>, </a:t>
            </a:r>
            <a:r>
              <a:rPr lang="en-US" sz="2400" dirty="0" err="1" smtClean="0"/>
              <a:t>Audre</a:t>
            </a:r>
            <a:r>
              <a:rPr lang="en-US" sz="2400" dirty="0" smtClean="0"/>
              <a:t>. </a:t>
            </a:r>
            <a:r>
              <a:rPr lang="en-US" dirty="0"/>
              <a:t>"Age, Race, Class and Sex: Women Redefining Difference." </a:t>
            </a:r>
            <a:r>
              <a:rPr lang="en-US" i="1" dirty="0" smtClean="0"/>
              <a:t>Sister Outsider. </a:t>
            </a:r>
            <a:r>
              <a:rPr lang="en-US" dirty="0" smtClean="0"/>
              <a:t>Freedom, CA: The Crossing Press, 1984. 114</a:t>
            </a:r>
            <a:r>
              <a:rPr lang="en-US" dirty="0"/>
              <a:t>-123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Mitchell, Philip. “Key Terms in Post-Colonial Theory.” Dallas Baptist University. </a:t>
            </a:r>
            <a:r>
              <a:rPr lang="en-US" dirty="0" err="1" smtClean="0"/>
              <a:t>n.d.</a:t>
            </a:r>
            <a:r>
              <a:rPr lang="en-US" dirty="0" smtClean="0"/>
              <a:t> Web. 19 Nov, 2014. </a:t>
            </a:r>
          </a:p>
          <a:p>
            <a:r>
              <a:rPr lang="en-US" dirty="0" err="1" smtClean="0"/>
              <a:t>Mohanty</a:t>
            </a:r>
            <a:r>
              <a:rPr lang="en-US" dirty="0" smtClean="0"/>
              <a:t>, Chandra </a:t>
            </a:r>
            <a:r>
              <a:rPr lang="en-US" dirty="0" err="1" smtClean="0"/>
              <a:t>Talpade</a:t>
            </a:r>
            <a:r>
              <a:rPr lang="en-US" dirty="0" smtClean="0"/>
              <a:t>. “Under Western Eyes: Feminist Scholarship and Colonial Discourses.” </a:t>
            </a:r>
            <a:r>
              <a:rPr lang="en-US" i="1" dirty="0"/>
              <a:t>boundary 2</a:t>
            </a:r>
            <a:r>
              <a:rPr lang="en-US" dirty="0" smtClean="0"/>
              <a:t>, 12.3</a:t>
            </a:r>
            <a:r>
              <a:rPr lang="en-US" dirty="0"/>
              <a:t>, On Humanism and the University I: The Discourse of </a:t>
            </a:r>
            <a:r>
              <a:rPr lang="en-US" dirty="0" smtClean="0"/>
              <a:t>Humanism, </a:t>
            </a:r>
            <a:r>
              <a:rPr lang="en-US" dirty="0"/>
              <a:t>(Spring - </a:t>
            </a:r>
            <a:r>
              <a:rPr lang="en-US" dirty="0" smtClean="0"/>
              <a:t>Autumn </a:t>
            </a:r>
            <a:r>
              <a:rPr lang="en-US" dirty="0"/>
              <a:t>1984</a:t>
            </a:r>
            <a:r>
              <a:rPr lang="en-US" dirty="0" smtClean="0"/>
              <a:t>)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333-</a:t>
            </a:r>
            <a:r>
              <a:rPr lang="en-US" dirty="0" smtClean="0"/>
              <a:t>358.</a:t>
            </a:r>
          </a:p>
          <a:p>
            <a:r>
              <a:rPr lang="en-US" dirty="0"/>
              <a:t>Moraga, </a:t>
            </a:r>
            <a:r>
              <a:rPr lang="en-US" dirty="0" err="1"/>
              <a:t>Cherríe</a:t>
            </a:r>
            <a:r>
              <a:rPr lang="en-US" dirty="0"/>
              <a:t> &amp; Gloria </a:t>
            </a:r>
            <a:r>
              <a:rPr lang="en-US" dirty="0" err="1" smtClean="0"/>
              <a:t>Anzaldúa</a:t>
            </a:r>
            <a:r>
              <a:rPr lang="en-US" dirty="0" smtClean="0"/>
              <a:t>, eds. </a:t>
            </a:r>
            <a:r>
              <a:rPr lang="en-US" i="1" dirty="0"/>
              <a:t>This Bridge Called My Back. Writings by Radical Women of Color</a:t>
            </a:r>
            <a:r>
              <a:rPr lang="en-US" dirty="0"/>
              <a:t>. New York: Kitchen Table: Women of Color </a:t>
            </a:r>
            <a:r>
              <a:rPr lang="en-US" dirty="0" smtClean="0"/>
              <a:t>Press, 1981. </a:t>
            </a:r>
          </a:p>
          <a:p>
            <a:r>
              <a:rPr lang="en-US" dirty="0" err="1" smtClean="0"/>
              <a:t>Nealon</a:t>
            </a:r>
            <a:r>
              <a:rPr lang="en-US" dirty="0"/>
              <a:t>, Jeffrey, and Susan </a:t>
            </a:r>
            <a:r>
              <a:rPr lang="en-US" dirty="0" err="1"/>
              <a:t>Searls</a:t>
            </a:r>
            <a:r>
              <a:rPr lang="en-US" dirty="0"/>
              <a:t> Giroux. </a:t>
            </a:r>
            <a:r>
              <a:rPr lang="en-US" i="1" dirty="0"/>
              <a:t>The Theory Toolbox: Critical Concepts for the Humanities, Arts, and Social Sciences. </a:t>
            </a:r>
            <a:r>
              <a:rPr lang="en-US" dirty="0"/>
              <a:t>New York and Toronto: </a:t>
            </a:r>
            <a:r>
              <a:rPr lang="en-US" dirty="0" err="1"/>
              <a:t>Rowman</a:t>
            </a:r>
            <a:r>
              <a:rPr lang="en-US" dirty="0"/>
              <a:t> &amp; Littlefield Publishers, Inc., 2003. </a:t>
            </a:r>
          </a:p>
        </p:txBody>
      </p:sp>
    </p:spTree>
    <p:extLst>
      <p:ext uri="{BB962C8B-B14F-4D97-AF65-F5344CB8AC3E}">
        <p14:creationId xmlns:p14="http://schemas.microsoft.com/office/powerpoint/2010/main" val="140784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1474</TotalTime>
  <Words>711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Saddle</vt:lpstr>
      <vt:lpstr>Feminism and Postcolonial Discourse</vt:lpstr>
      <vt:lpstr>Countering the Second Sex:  Second-Wave Feminism</vt:lpstr>
      <vt:lpstr>Discontent and Critique:  The End of the Second Wave</vt:lpstr>
      <vt:lpstr>What is Postcolonialism?</vt:lpstr>
      <vt:lpstr>        Historicizing Colonialism</vt:lpstr>
      <vt:lpstr>The Effects of Colonization</vt:lpstr>
      <vt:lpstr>The United States and Colonization</vt:lpstr>
      <vt:lpstr>The Postcolonial Struggle</vt:lpstr>
      <vt:lpstr>Bibliography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Feminism and Postcolonial Discourse</dc:title>
  <dc:creator>Laura Sydora</dc:creator>
  <cp:lastModifiedBy>Laura Sydora</cp:lastModifiedBy>
  <cp:revision>9</cp:revision>
  <dcterms:created xsi:type="dcterms:W3CDTF">2018-08-08T16:59:43Z</dcterms:created>
  <dcterms:modified xsi:type="dcterms:W3CDTF">2019-06-07T04:23:31Z</dcterms:modified>
</cp:coreProperties>
</file>