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7CF013-BB9C-46E9-94F7-93AFC0436373}"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212575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F013-BB9C-46E9-94F7-93AFC0436373}"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421556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F013-BB9C-46E9-94F7-93AFC0436373}"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417558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CF013-BB9C-46E9-94F7-93AFC0436373}"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305546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7CF013-BB9C-46E9-94F7-93AFC0436373}" type="datetimeFigureOut">
              <a:rPr lang="en-US" smtClean="0"/>
              <a:pPr/>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319014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7CF013-BB9C-46E9-94F7-93AFC0436373}"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231699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7CF013-BB9C-46E9-94F7-93AFC0436373}" type="datetimeFigureOut">
              <a:rPr lang="en-US" smtClean="0"/>
              <a:pPr/>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13964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7CF013-BB9C-46E9-94F7-93AFC0436373}" type="datetimeFigureOut">
              <a:rPr lang="en-US" smtClean="0"/>
              <a:pPr/>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385104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CF013-BB9C-46E9-94F7-93AFC0436373}" type="datetimeFigureOut">
              <a:rPr lang="en-US" smtClean="0"/>
              <a:pPr/>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388953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7CF013-BB9C-46E9-94F7-93AFC0436373}"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73676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7CF013-BB9C-46E9-94F7-93AFC0436373}" type="datetimeFigureOut">
              <a:rPr lang="en-US" smtClean="0"/>
              <a:pPr/>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426980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CF013-BB9C-46E9-94F7-93AFC0436373}" type="datetimeFigureOut">
              <a:rPr lang="en-US" smtClean="0"/>
              <a:pPr/>
              <a:t>1/18/2018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1AA5A-1505-43AE-A6AC-F3A2FC531A07}" type="slidenum">
              <a:rPr lang="en-US" smtClean="0"/>
              <a:pPr/>
              <a:t>‹#›</a:t>
            </a:fld>
            <a:endParaRPr lang="en-US"/>
          </a:p>
        </p:txBody>
      </p:sp>
    </p:spTree>
    <p:extLst>
      <p:ext uri="{BB962C8B-B14F-4D97-AF65-F5344CB8AC3E}">
        <p14:creationId xmlns:p14="http://schemas.microsoft.com/office/powerpoint/2010/main" xmlns="" val="207080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a Close-Reading Paragraph</a:t>
            </a:r>
            <a:endParaRPr lang="en-US" dirty="0"/>
          </a:p>
        </p:txBody>
      </p:sp>
      <p:sp>
        <p:nvSpPr>
          <p:cNvPr id="3" name="Subtitle 2"/>
          <p:cNvSpPr>
            <a:spLocks noGrp="1"/>
          </p:cNvSpPr>
          <p:nvPr>
            <p:ph type="subTitle" idx="1"/>
          </p:nvPr>
        </p:nvSpPr>
        <p:spPr/>
        <p:txBody>
          <a:bodyPr/>
          <a:lstStyle/>
          <a:p>
            <a:r>
              <a:rPr lang="en-US" dirty="0" smtClean="0"/>
              <a:t>Dr. Chowdhury</a:t>
            </a:r>
            <a:endParaRPr lang="en-US" dirty="0"/>
          </a:p>
        </p:txBody>
      </p:sp>
    </p:spTree>
    <p:extLst>
      <p:ext uri="{BB962C8B-B14F-4D97-AF65-F5344CB8AC3E}">
        <p14:creationId xmlns:p14="http://schemas.microsoft.com/office/powerpoint/2010/main" xmlns="" val="206157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eaLnBrk="1" hangingPunct="1"/>
            <a:r>
              <a:rPr lang="en-CA" altLang="en-US" smtClean="0"/>
              <a:t>Integrating Evidence without Using any Punctuation</a:t>
            </a:r>
          </a:p>
        </p:txBody>
      </p:sp>
      <p:sp>
        <p:nvSpPr>
          <p:cNvPr id="43011" name="Content Placeholder 2"/>
          <p:cNvSpPr>
            <a:spLocks noGrp="1"/>
          </p:cNvSpPr>
          <p:nvPr>
            <p:ph idx="1"/>
          </p:nvPr>
        </p:nvSpPr>
        <p:spPr/>
        <p:txBody>
          <a:bodyPr/>
          <a:lstStyle/>
          <a:p>
            <a:pPr eaLnBrk="1" hangingPunct="1">
              <a:buFont typeface="Arial" panose="020B0604020202020204" pitchFamily="34" charset="0"/>
              <a:buChar char="•"/>
              <a:defRPr/>
            </a:pPr>
            <a:r>
              <a:rPr lang="en-CA" altLang="en-US" dirty="0" smtClean="0"/>
              <a:t>quotation </a:t>
            </a:r>
            <a:r>
              <a:rPr lang="en-CA" altLang="en-US" dirty="0"/>
              <a:t>could </a:t>
            </a:r>
            <a:r>
              <a:rPr lang="en-CA" altLang="en-US" dirty="0" smtClean="0"/>
              <a:t>be </a:t>
            </a:r>
            <a:r>
              <a:rPr lang="en-CA" altLang="en-US" dirty="0"/>
              <a:t>part of </a:t>
            </a:r>
            <a:r>
              <a:rPr lang="en-CA" altLang="en-US" dirty="0" smtClean="0"/>
              <a:t>syntax </a:t>
            </a:r>
            <a:r>
              <a:rPr lang="en-CA" altLang="en-US" dirty="0"/>
              <a:t>of your own </a:t>
            </a:r>
            <a:r>
              <a:rPr lang="en-CA" altLang="en-US" dirty="0" smtClean="0"/>
              <a:t>sentence--no punctuation needed and first </a:t>
            </a:r>
            <a:r>
              <a:rPr lang="en-CA" altLang="en-US" dirty="0"/>
              <a:t>letter need not be capitalized:</a:t>
            </a:r>
          </a:p>
          <a:p>
            <a:pPr lvl="1" eaLnBrk="1" hangingPunct="1">
              <a:buFont typeface="Arial" panose="020B0604020202020204" pitchFamily="34" charset="0"/>
              <a:buChar char="–"/>
              <a:defRPr/>
            </a:pPr>
            <a:r>
              <a:rPr lang="en-CA" altLang="en-US" dirty="0"/>
              <a:t>The narrator </a:t>
            </a:r>
            <a:r>
              <a:rPr lang="en-CA" altLang="en-US" dirty="0" smtClean="0"/>
              <a:t>can </a:t>
            </a:r>
            <a:r>
              <a:rPr lang="en-CA" altLang="en-US" dirty="0"/>
              <a:t>see “into the secret rooms of the boys [she] </a:t>
            </a:r>
            <a:r>
              <a:rPr lang="en-CA" altLang="en-US" dirty="0" smtClean="0"/>
              <a:t>like[s]” (p. 204</a:t>
            </a:r>
            <a:r>
              <a:rPr lang="en-CA" altLang="en-US" dirty="0"/>
              <a:t>).</a:t>
            </a:r>
          </a:p>
          <a:p>
            <a:pPr marL="457200" lvl="1" indent="0">
              <a:buNone/>
              <a:defRPr/>
            </a:pPr>
            <a:endParaRPr lang="en-CA" altLang="en-US" dirty="0"/>
          </a:p>
        </p:txBody>
      </p:sp>
      <p:sp>
        <p:nvSpPr>
          <p:cNvPr id="19460" name="TextBox 5"/>
          <p:cNvSpPr txBox="1">
            <a:spLocks noChangeArrowheads="1"/>
          </p:cNvSpPr>
          <p:nvPr/>
        </p:nvSpPr>
        <p:spPr bwMode="auto">
          <a:xfrm flipH="1">
            <a:off x="4770835" y="3847405"/>
            <a:ext cx="1325165" cy="307777"/>
          </a:xfrm>
          <a:prstGeom prst="rect">
            <a:avLst/>
          </a:prstGeom>
          <a:noFill/>
          <a:ln w="9525">
            <a:noFill/>
            <a:miter lim="800000"/>
            <a:headEnd/>
            <a:tailEnd/>
          </a:ln>
        </p:spPr>
        <p:txBody>
          <a:bodyPr wrap="square">
            <a:spAutoFit/>
          </a:bodyPr>
          <a:lstStyle/>
          <a:p>
            <a:pPr eaLnBrk="1" hangingPunct="1"/>
            <a:r>
              <a:rPr lang="en-CA" altLang="en-US" sz="1400" dirty="0">
                <a:solidFill>
                  <a:srgbClr val="000000"/>
                </a:solidFill>
              </a:rPr>
              <a:t>Lower case</a:t>
            </a:r>
          </a:p>
        </p:txBody>
      </p:sp>
      <p:cxnSp>
        <p:nvCxnSpPr>
          <p:cNvPr id="8" name="Straight Arrow Connector 7"/>
          <p:cNvCxnSpPr/>
          <p:nvPr/>
        </p:nvCxnSpPr>
        <p:spPr>
          <a:xfrm>
            <a:off x="4371975" y="2950401"/>
            <a:ext cx="514350" cy="8382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flipH="1">
            <a:off x="3257550" y="3007513"/>
            <a:ext cx="914400" cy="10668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463" name="TextBox 13"/>
          <p:cNvSpPr txBox="1">
            <a:spLocks noChangeArrowheads="1"/>
          </p:cNvSpPr>
          <p:nvPr/>
        </p:nvSpPr>
        <p:spPr bwMode="auto">
          <a:xfrm>
            <a:off x="2746772" y="4074313"/>
            <a:ext cx="1254919" cy="523220"/>
          </a:xfrm>
          <a:prstGeom prst="rect">
            <a:avLst/>
          </a:prstGeom>
          <a:noFill/>
          <a:ln w="9525">
            <a:noFill/>
            <a:miter lim="800000"/>
            <a:headEnd/>
            <a:tailEnd/>
          </a:ln>
        </p:spPr>
        <p:txBody>
          <a:bodyPr>
            <a:spAutoFit/>
          </a:bodyPr>
          <a:lstStyle/>
          <a:p>
            <a:pPr eaLnBrk="1" hangingPunct="1"/>
            <a:r>
              <a:rPr lang="en-CA" altLang="en-US" sz="1400" dirty="0">
                <a:solidFill>
                  <a:srgbClr val="000000"/>
                </a:solidFill>
              </a:rPr>
              <a:t>No punctuation </a:t>
            </a:r>
          </a:p>
        </p:txBody>
      </p:sp>
      <p:sp>
        <p:nvSpPr>
          <p:cNvPr id="19465" name="TextBox 3"/>
          <p:cNvSpPr txBox="1">
            <a:spLocks noChangeArrowheads="1"/>
          </p:cNvSpPr>
          <p:nvPr/>
        </p:nvSpPr>
        <p:spPr bwMode="auto">
          <a:xfrm>
            <a:off x="8192160" y="4440452"/>
            <a:ext cx="1758554" cy="923330"/>
          </a:xfrm>
          <a:prstGeom prst="rect">
            <a:avLst/>
          </a:prstGeom>
          <a:noFill/>
          <a:ln w="9525">
            <a:noFill/>
            <a:miter lim="800000"/>
            <a:headEnd/>
            <a:tailEnd/>
          </a:ln>
        </p:spPr>
        <p:txBody>
          <a:bodyPr>
            <a:spAutoFit/>
          </a:bodyPr>
          <a:lstStyle/>
          <a:p>
            <a:r>
              <a:rPr lang="en-US" altLang="en-US" dirty="0"/>
              <a:t>Pronoun &amp; tense changed </a:t>
            </a:r>
          </a:p>
          <a:p>
            <a:r>
              <a:rPr lang="en-US" altLang="en-US" dirty="0"/>
              <a:t>to match syntax</a:t>
            </a:r>
          </a:p>
        </p:txBody>
      </p:sp>
      <p:cxnSp>
        <p:nvCxnSpPr>
          <p:cNvPr id="11" name="Straight Arrow Connector 10"/>
          <p:cNvCxnSpPr/>
          <p:nvPr/>
        </p:nvCxnSpPr>
        <p:spPr>
          <a:xfrm rot="5400000">
            <a:off x="8496300" y="3083713"/>
            <a:ext cx="1371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772400" y="3598101"/>
            <a:ext cx="1600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858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What is Analysis?</a:t>
            </a:r>
          </a:p>
        </p:txBody>
      </p:sp>
      <p:sp>
        <p:nvSpPr>
          <p:cNvPr id="20483" name="Content Placeholder 2"/>
          <p:cNvSpPr>
            <a:spLocks noGrp="1"/>
          </p:cNvSpPr>
          <p:nvPr>
            <p:ph idx="1"/>
          </p:nvPr>
        </p:nvSpPr>
        <p:spPr/>
        <p:txBody>
          <a:bodyPr>
            <a:normAutofit/>
          </a:bodyPr>
          <a:lstStyle/>
          <a:p>
            <a:pPr eaLnBrk="1" hangingPunct="1"/>
            <a:r>
              <a:rPr lang="en-US" altLang="en-US" sz="4000" dirty="0"/>
              <a:t>Brief explanation that demonstrates how the evidence supports claim.</a:t>
            </a:r>
          </a:p>
          <a:p>
            <a:pPr eaLnBrk="1" hangingPunct="1"/>
            <a:r>
              <a:rPr lang="en-US" altLang="en-US" sz="4000" dirty="0"/>
              <a:t>also develops argument further.</a:t>
            </a:r>
          </a:p>
          <a:p>
            <a:pPr eaLnBrk="1" hangingPunct="1"/>
            <a:endParaRPr lang="en-US" altLang="en-US" sz="4000" dirty="0"/>
          </a:p>
          <a:p>
            <a:pPr eaLnBrk="1" hangingPunct="1"/>
            <a:endParaRPr lang="en-US" altLang="en-US" sz="4000" dirty="0"/>
          </a:p>
          <a:p>
            <a:pPr eaLnBrk="1" hangingPunct="1">
              <a:buFont typeface="Arial" charset="0"/>
              <a:buNone/>
            </a:pPr>
            <a:r>
              <a:rPr lang="en-US" altLang="en-US" sz="4000" dirty="0"/>
              <a:t>		</a:t>
            </a:r>
          </a:p>
          <a:p>
            <a:pPr eaLnBrk="1" hangingPunct="1">
              <a:buFont typeface="Arial" charset="0"/>
              <a:buNone/>
            </a:pPr>
            <a:endParaRPr lang="en-US" altLang="en-US" dirty="0" smtClean="0"/>
          </a:p>
        </p:txBody>
      </p:sp>
    </p:spTree>
    <p:extLst>
      <p:ext uri="{BB962C8B-B14F-4D97-AF65-F5344CB8AC3E}">
        <p14:creationId xmlns:p14="http://schemas.microsoft.com/office/powerpoint/2010/main" xmlns="" val="2760964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How to Analyze</a:t>
            </a:r>
          </a:p>
        </p:txBody>
      </p:sp>
      <p:sp>
        <p:nvSpPr>
          <p:cNvPr id="21507" name="Content Placeholder 2"/>
          <p:cNvSpPr>
            <a:spLocks noGrp="1"/>
          </p:cNvSpPr>
          <p:nvPr>
            <p:ph idx="1"/>
          </p:nvPr>
        </p:nvSpPr>
        <p:spPr/>
        <p:txBody>
          <a:bodyPr>
            <a:normAutofit/>
          </a:bodyPr>
          <a:lstStyle/>
          <a:p>
            <a:pPr eaLnBrk="1" hangingPunct="1"/>
            <a:r>
              <a:rPr lang="en-US" altLang="en-US" dirty="0" smtClean="0"/>
              <a:t>Use present tense.</a:t>
            </a:r>
          </a:p>
          <a:p>
            <a:pPr eaLnBrk="1" hangingPunct="1"/>
            <a:r>
              <a:rPr lang="en-US" altLang="en-US" dirty="0" smtClean="0"/>
              <a:t>Repeat key words from evidence enclosed in double quotes in analytical sentence to relate back to evidence</a:t>
            </a:r>
          </a:p>
          <a:p>
            <a:pPr eaLnBrk="1" hangingPunct="1"/>
            <a:r>
              <a:rPr lang="en-US" altLang="en-US" dirty="0" smtClean="0"/>
              <a:t>May use synonyms instead of key words</a:t>
            </a:r>
          </a:p>
          <a:p>
            <a:pPr eaLnBrk="1" hangingPunct="1"/>
            <a:r>
              <a:rPr lang="en-US" altLang="en-US" dirty="0" smtClean="0"/>
              <a:t>Explain in own words how evidence supports claim. </a:t>
            </a:r>
          </a:p>
        </p:txBody>
      </p:sp>
    </p:spTree>
    <p:extLst>
      <p:ext uri="{BB962C8B-B14F-4D97-AF65-F5344CB8AC3E}">
        <p14:creationId xmlns:p14="http://schemas.microsoft.com/office/powerpoint/2010/main" xmlns="" val="306700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altLang="en-US" smtClean="0"/>
              <a:t>Avoid this wrong way to begin an analytical sentence.</a:t>
            </a:r>
          </a:p>
        </p:txBody>
      </p:sp>
      <p:sp>
        <p:nvSpPr>
          <p:cNvPr id="18435" name="Content Placeholder 2"/>
          <p:cNvSpPr>
            <a:spLocks noGrp="1"/>
          </p:cNvSpPr>
          <p:nvPr>
            <p:ph idx="1"/>
          </p:nvPr>
        </p:nvSpPr>
        <p:spPr/>
        <p:txBody>
          <a:bodyPr rtlCol="0">
            <a:normAutofit lnSpcReduction="10000"/>
          </a:bodyPr>
          <a:lstStyle/>
          <a:p>
            <a:pPr>
              <a:defRPr/>
            </a:pPr>
            <a:r>
              <a:rPr lang="en-US" sz="4000" dirty="0"/>
              <a:t>Do not begin analytical sentence with a quotation and tag your analysis with the help of “is.”</a:t>
            </a:r>
          </a:p>
          <a:p>
            <a:pPr>
              <a:buNone/>
              <a:defRPr/>
            </a:pPr>
            <a:r>
              <a:rPr lang="en-US" sz="4000" dirty="0"/>
              <a:t> </a:t>
            </a:r>
          </a:p>
          <a:p>
            <a:pPr lvl="1">
              <a:buFont typeface="Arial" panose="020B0604020202020204" pitchFamily="34" charset="0"/>
              <a:buChar char="–"/>
              <a:defRPr/>
            </a:pPr>
            <a:r>
              <a:rPr lang="en-US" sz="3600" dirty="0"/>
              <a:t>“W</a:t>
            </a:r>
            <a:r>
              <a:rPr lang="en-US" altLang="en-US" sz="3600" dirty="0"/>
              <a:t>hite ‘princess’ furniture my mother had chosen for me</a:t>
            </a:r>
            <a:r>
              <a:rPr lang="en-US" sz="3600" dirty="0"/>
              <a:t>”</a:t>
            </a:r>
            <a:r>
              <a:rPr lang="en-US" sz="3600" dirty="0">
                <a:solidFill>
                  <a:srgbClr val="0070C0"/>
                </a:solidFill>
              </a:rPr>
              <a:t> is </a:t>
            </a:r>
            <a:r>
              <a:rPr lang="en-US" sz="3600" dirty="0"/>
              <a:t>an example of how immigrants try to fit in.</a:t>
            </a:r>
          </a:p>
          <a:p>
            <a:pPr>
              <a:buNone/>
              <a:defRPr/>
            </a:pPr>
            <a:r>
              <a:rPr lang="en-US" sz="4000" dirty="0"/>
              <a:t>		</a:t>
            </a:r>
          </a:p>
        </p:txBody>
      </p:sp>
    </p:spTree>
    <p:extLst>
      <p:ext uri="{BB962C8B-B14F-4D97-AF65-F5344CB8AC3E}">
        <p14:creationId xmlns:p14="http://schemas.microsoft.com/office/powerpoint/2010/main" xmlns="" val="2086387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CA" altLang="en-US" dirty="0" smtClean="0"/>
              <a:t>How to Revise the Error on Previous Slide</a:t>
            </a:r>
          </a:p>
        </p:txBody>
      </p:sp>
      <p:sp>
        <p:nvSpPr>
          <p:cNvPr id="52227" name="Content Placeholder 2"/>
          <p:cNvSpPr>
            <a:spLocks noGrp="1"/>
          </p:cNvSpPr>
          <p:nvPr>
            <p:ph idx="1"/>
          </p:nvPr>
        </p:nvSpPr>
        <p:spPr/>
        <p:txBody>
          <a:bodyPr>
            <a:normAutofit/>
          </a:bodyPr>
          <a:lstStyle/>
          <a:p>
            <a:pPr>
              <a:buFont typeface="Arial" panose="020B0604020202020204" pitchFamily="34" charset="0"/>
              <a:buChar char="•"/>
              <a:defRPr/>
            </a:pPr>
            <a:r>
              <a:rPr lang="en-CA" altLang="en-US" dirty="0"/>
              <a:t>Instead, separate the evidence from the analyses and place them in sentences of their own.</a:t>
            </a:r>
          </a:p>
          <a:p>
            <a:pPr lvl="1">
              <a:buFont typeface="Arial" panose="020B0604020202020204" pitchFamily="34" charset="0"/>
              <a:buChar char="–"/>
              <a:defRPr/>
            </a:pPr>
            <a:r>
              <a:rPr lang="en-US" altLang="en-US" dirty="0">
                <a:solidFill>
                  <a:srgbClr val="0070C0"/>
                </a:solidFill>
              </a:rPr>
              <a:t>The narrator points out that her mother chooses “white ‘princess’ furniture” for her </a:t>
            </a:r>
            <a:r>
              <a:rPr lang="en-US" altLang="en-US" dirty="0" smtClean="0">
                <a:solidFill>
                  <a:srgbClr val="0070C0"/>
                </a:solidFill>
              </a:rPr>
              <a:t>(p. 204)</a:t>
            </a:r>
            <a:r>
              <a:rPr lang="en-US" altLang="en-US" dirty="0" smtClean="0"/>
              <a:t>.</a:t>
            </a:r>
            <a:r>
              <a:rPr lang="en-US" altLang="en-US" dirty="0"/>
              <a:t> </a:t>
            </a:r>
            <a:r>
              <a:rPr lang="en-US" altLang="en-US" dirty="0" smtClean="0"/>
              <a:t>Trendy American </a:t>
            </a:r>
            <a:r>
              <a:rPr lang="en-US" altLang="en-US" dirty="0"/>
              <a:t>parents buy this type of furniture for their daughters. Her mother buys the same kind of furniture for her because she wants her daughter to </a:t>
            </a:r>
            <a:r>
              <a:rPr lang="en-US" altLang="en-US" dirty="0" smtClean="0"/>
              <a:t>think </a:t>
            </a:r>
            <a:r>
              <a:rPr lang="en-US" altLang="en-US" dirty="0"/>
              <a:t>that she is also a </a:t>
            </a:r>
            <a:r>
              <a:rPr lang="en-US" altLang="en-US" dirty="0" smtClean="0"/>
              <a:t>“real” American </a:t>
            </a:r>
            <a:r>
              <a:rPr lang="en-US" altLang="en-US" dirty="0"/>
              <a:t>girl.</a:t>
            </a:r>
          </a:p>
          <a:p>
            <a:pPr marL="457200" lvl="1" indent="0">
              <a:buNone/>
              <a:defRPr/>
            </a:pPr>
            <a:r>
              <a:rPr lang="en-US" altLang="en-US" dirty="0">
                <a:solidFill>
                  <a:srgbClr val="7030A0"/>
                </a:solidFill>
              </a:rPr>
              <a:t> </a:t>
            </a:r>
            <a:endParaRPr lang="en-CA" altLang="en-US" dirty="0">
              <a:solidFill>
                <a:srgbClr val="7030A0"/>
              </a:solidFill>
            </a:endParaRPr>
          </a:p>
          <a:p>
            <a:pPr lvl="1">
              <a:buFont typeface="Arial" panose="020B0604020202020204" pitchFamily="34" charset="0"/>
              <a:buChar char="–"/>
              <a:defRPr/>
            </a:pPr>
            <a:endParaRPr lang="en-CA" altLang="en-US" dirty="0"/>
          </a:p>
        </p:txBody>
      </p:sp>
      <p:cxnSp>
        <p:nvCxnSpPr>
          <p:cNvPr id="8" name="Straight Arrow Connector 7"/>
          <p:cNvCxnSpPr/>
          <p:nvPr/>
        </p:nvCxnSpPr>
        <p:spPr>
          <a:xfrm>
            <a:off x="5287587" y="3937462"/>
            <a:ext cx="571500" cy="1066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3557" name="TextBox 8"/>
          <p:cNvSpPr txBox="1">
            <a:spLocks noChangeArrowheads="1"/>
          </p:cNvSpPr>
          <p:nvPr/>
        </p:nvSpPr>
        <p:spPr bwMode="auto">
          <a:xfrm>
            <a:off x="5775680" y="4977554"/>
            <a:ext cx="4124847" cy="307777"/>
          </a:xfrm>
          <a:prstGeom prst="rect">
            <a:avLst/>
          </a:prstGeom>
          <a:noFill/>
          <a:ln w="9525">
            <a:noFill/>
            <a:miter lim="800000"/>
            <a:headEnd/>
            <a:tailEnd/>
          </a:ln>
        </p:spPr>
        <p:txBody>
          <a:bodyPr wrap="none">
            <a:spAutoFit/>
          </a:bodyPr>
          <a:lstStyle/>
          <a:p>
            <a:pPr eaLnBrk="1" hangingPunct="1"/>
            <a:r>
              <a:rPr lang="en-CA" altLang="en-US" sz="1400" dirty="0">
                <a:solidFill>
                  <a:srgbClr val="000000"/>
                </a:solidFill>
                <a:latin typeface="Arial" charset="0"/>
              </a:rPr>
              <a:t>Analysis in separate sentences after the evidence</a:t>
            </a:r>
          </a:p>
        </p:txBody>
      </p:sp>
      <p:cxnSp>
        <p:nvCxnSpPr>
          <p:cNvPr id="3" name="Straight Arrow Connector 2"/>
          <p:cNvCxnSpPr/>
          <p:nvPr/>
        </p:nvCxnSpPr>
        <p:spPr>
          <a:xfrm flipV="1">
            <a:off x="7021485" y="2248180"/>
            <a:ext cx="2084785" cy="6175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559" name="TextBox 3"/>
          <p:cNvSpPr txBox="1">
            <a:spLocks noChangeArrowheads="1"/>
          </p:cNvSpPr>
          <p:nvPr/>
        </p:nvSpPr>
        <p:spPr bwMode="auto">
          <a:xfrm>
            <a:off x="9043987" y="2133600"/>
            <a:ext cx="3248026" cy="369332"/>
          </a:xfrm>
          <a:prstGeom prst="rect">
            <a:avLst/>
          </a:prstGeom>
          <a:noFill/>
          <a:ln w="9525">
            <a:noFill/>
            <a:miter lim="800000"/>
            <a:headEnd/>
            <a:tailEnd/>
          </a:ln>
        </p:spPr>
        <p:txBody>
          <a:bodyPr wrap="square">
            <a:spAutoFit/>
          </a:bodyPr>
          <a:lstStyle/>
          <a:p>
            <a:r>
              <a:rPr lang="en-US" altLang="en-US" dirty="0"/>
              <a:t>Evidence in one sentence</a:t>
            </a:r>
          </a:p>
        </p:txBody>
      </p:sp>
    </p:spTree>
    <p:extLst>
      <p:ext uri="{BB962C8B-B14F-4D97-AF65-F5344CB8AC3E}">
        <p14:creationId xmlns:p14="http://schemas.microsoft.com/office/powerpoint/2010/main" xmlns="" val="49510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eaLnBrk="1" hangingPunct="1"/>
            <a:r>
              <a:rPr lang="en-US" altLang="en-US" smtClean="0"/>
              <a:t>“This is an Example of That:” Another Wrong Way to Introduce Analysis.</a:t>
            </a:r>
          </a:p>
        </p:txBody>
      </p:sp>
      <p:sp>
        <p:nvSpPr>
          <p:cNvPr id="24579" name="Content Placeholder 2"/>
          <p:cNvSpPr>
            <a:spLocks noGrp="1"/>
          </p:cNvSpPr>
          <p:nvPr>
            <p:ph idx="1"/>
          </p:nvPr>
        </p:nvSpPr>
        <p:spPr/>
        <p:txBody>
          <a:bodyPr/>
          <a:lstStyle/>
          <a:p>
            <a:pPr eaLnBrk="1" hangingPunct="1"/>
            <a:r>
              <a:rPr lang="en-US" altLang="en-US" smtClean="0"/>
              <a:t>Do not use “this is an example of that” formula to introduce analysis:</a:t>
            </a:r>
          </a:p>
          <a:p>
            <a:pPr lvl="1" eaLnBrk="1" hangingPunct="1"/>
            <a:r>
              <a:rPr lang="en-US" altLang="en-US" smtClean="0"/>
              <a:t>The narrator points out that her mother chooses “white ‘princess’ furniture” for her (204). </a:t>
            </a:r>
            <a:r>
              <a:rPr lang="en-US" altLang="en-US" smtClean="0">
                <a:solidFill>
                  <a:srgbClr val="00B050"/>
                </a:solidFill>
              </a:rPr>
              <a:t>This</a:t>
            </a:r>
            <a:r>
              <a:rPr lang="en-US" altLang="en-US" smtClean="0"/>
              <a:t> proves that they are trying to fit in.</a:t>
            </a:r>
          </a:p>
        </p:txBody>
      </p:sp>
    </p:spTree>
    <p:extLst>
      <p:ext uri="{BB962C8B-B14F-4D97-AF65-F5344CB8AC3E}">
        <p14:creationId xmlns:p14="http://schemas.microsoft.com/office/powerpoint/2010/main" xmlns="" val="301749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010966" y="314325"/>
            <a:ext cx="8229600" cy="1143000"/>
          </a:xfrm>
        </p:spPr>
        <p:txBody>
          <a:bodyPr>
            <a:normAutofit fontScale="90000"/>
          </a:bodyPr>
          <a:lstStyle/>
          <a:p>
            <a:r>
              <a:rPr lang="en-CA" altLang="en-US" dirty="0" smtClean="0"/>
              <a:t>How to Use “this” correctly to Introduce Analysis</a:t>
            </a:r>
          </a:p>
        </p:txBody>
      </p:sp>
      <p:sp>
        <p:nvSpPr>
          <p:cNvPr id="25603" name="Content Placeholder 2"/>
          <p:cNvSpPr>
            <a:spLocks noGrp="1"/>
          </p:cNvSpPr>
          <p:nvPr>
            <p:ph idx="1"/>
          </p:nvPr>
        </p:nvSpPr>
        <p:spPr/>
        <p:txBody>
          <a:bodyPr/>
          <a:lstStyle/>
          <a:p>
            <a:pPr marL="342900" lvl="1" indent="-342900">
              <a:buFont typeface="Arial" charset="0"/>
              <a:buChar char="•"/>
            </a:pPr>
            <a:r>
              <a:rPr lang="en-US" altLang="en-US" dirty="0" smtClean="0"/>
              <a:t>use “this” and relevant noun phrase to refer back to the evidence:</a:t>
            </a:r>
          </a:p>
          <a:p>
            <a:pPr marL="742950" lvl="2" indent="-342900"/>
            <a:r>
              <a:rPr lang="en-US" altLang="en-US" dirty="0" smtClean="0">
                <a:solidFill>
                  <a:srgbClr val="0070C0"/>
                </a:solidFill>
              </a:rPr>
              <a:t>The narrator points out that her mother chooses “white ‘princess’ furniture” for her (204).</a:t>
            </a:r>
            <a:r>
              <a:rPr lang="en-US" altLang="en-US" dirty="0" smtClean="0"/>
              <a:t> </a:t>
            </a:r>
            <a:r>
              <a:rPr lang="en-US" altLang="en-US" dirty="0" smtClean="0">
                <a:solidFill>
                  <a:srgbClr val="7030A0"/>
                </a:solidFill>
              </a:rPr>
              <a:t>This choice of furniture </a:t>
            </a:r>
            <a:r>
              <a:rPr lang="en-US" altLang="en-US" dirty="0" smtClean="0">
                <a:solidFill>
                  <a:srgbClr val="00B050"/>
                </a:solidFill>
              </a:rPr>
              <a:t>suggests that her mother wants her to feel that she is as good as a any “real” American girl</a:t>
            </a:r>
            <a:r>
              <a:rPr lang="en-US" altLang="en-US" dirty="0" smtClean="0"/>
              <a:t>.</a:t>
            </a:r>
          </a:p>
          <a:p>
            <a:pPr marL="742950" lvl="2" indent="-342900"/>
            <a:endParaRPr lang="en-US" altLang="en-US" dirty="0" smtClean="0">
              <a:solidFill>
                <a:srgbClr val="FF0000"/>
              </a:solidFill>
            </a:endParaRPr>
          </a:p>
          <a:p>
            <a:endParaRPr lang="en-CA" altLang="en-US" dirty="0" smtClean="0"/>
          </a:p>
        </p:txBody>
      </p:sp>
      <p:sp>
        <p:nvSpPr>
          <p:cNvPr id="25604" name="TextBox 5"/>
          <p:cNvSpPr txBox="1">
            <a:spLocks noChangeArrowheads="1"/>
          </p:cNvSpPr>
          <p:nvPr/>
        </p:nvSpPr>
        <p:spPr bwMode="auto">
          <a:xfrm>
            <a:off x="1077884" y="4690412"/>
            <a:ext cx="1669256" cy="646331"/>
          </a:xfrm>
          <a:prstGeom prst="rect">
            <a:avLst/>
          </a:prstGeom>
          <a:noFill/>
          <a:ln w="9525">
            <a:noFill/>
            <a:miter lim="800000"/>
            <a:headEnd/>
            <a:tailEnd/>
          </a:ln>
        </p:spPr>
        <p:txBody>
          <a:bodyPr wrap="square">
            <a:spAutoFit/>
          </a:bodyPr>
          <a:lstStyle/>
          <a:p>
            <a:pPr eaLnBrk="1" hangingPunct="1"/>
            <a:r>
              <a:rPr lang="en-CA" altLang="en-US" dirty="0">
                <a:solidFill>
                  <a:srgbClr val="000000"/>
                </a:solidFill>
                <a:latin typeface="Arial" charset="0"/>
              </a:rPr>
              <a:t>“This” + phrase</a:t>
            </a:r>
          </a:p>
        </p:txBody>
      </p:sp>
      <p:cxnSp>
        <p:nvCxnSpPr>
          <p:cNvPr id="10" name="Straight Arrow Connector 9"/>
          <p:cNvCxnSpPr/>
          <p:nvPr/>
        </p:nvCxnSpPr>
        <p:spPr>
          <a:xfrm flipH="1">
            <a:off x="4965502" y="2709950"/>
            <a:ext cx="571500" cy="1524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606" name="TextBox 10"/>
          <p:cNvSpPr txBox="1">
            <a:spLocks noChangeArrowheads="1"/>
          </p:cNvSpPr>
          <p:nvPr/>
        </p:nvSpPr>
        <p:spPr bwMode="auto">
          <a:xfrm>
            <a:off x="4397434" y="4233950"/>
            <a:ext cx="1358503" cy="369887"/>
          </a:xfrm>
          <a:prstGeom prst="rect">
            <a:avLst/>
          </a:prstGeom>
          <a:noFill/>
          <a:ln w="9525">
            <a:noFill/>
            <a:miter lim="800000"/>
            <a:headEnd/>
            <a:tailEnd/>
          </a:ln>
        </p:spPr>
        <p:txBody>
          <a:bodyPr>
            <a:spAutoFit/>
          </a:bodyPr>
          <a:lstStyle/>
          <a:p>
            <a:pPr eaLnBrk="1" hangingPunct="1"/>
            <a:r>
              <a:rPr lang="en-CA" altLang="en-US" dirty="0">
                <a:solidFill>
                  <a:srgbClr val="000000"/>
                </a:solidFill>
                <a:latin typeface="Arial" charset="0"/>
              </a:rPr>
              <a:t>analysis</a:t>
            </a:r>
          </a:p>
        </p:txBody>
      </p:sp>
      <p:cxnSp>
        <p:nvCxnSpPr>
          <p:cNvPr id="13" name="Straight Arrow Connector 12"/>
          <p:cNvCxnSpPr/>
          <p:nvPr/>
        </p:nvCxnSpPr>
        <p:spPr>
          <a:xfrm flipH="1">
            <a:off x="1553766" y="2709950"/>
            <a:ext cx="914400" cy="2057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5608" name="TextBox 15"/>
          <p:cNvSpPr txBox="1">
            <a:spLocks noChangeArrowheads="1"/>
          </p:cNvSpPr>
          <p:nvPr/>
        </p:nvSpPr>
        <p:spPr bwMode="auto">
          <a:xfrm>
            <a:off x="9569054" y="1724025"/>
            <a:ext cx="1652587" cy="369888"/>
          </a:xfrm>
          <a:prstGeom prst="rect">
            <a:avLst/>
          </a:prstGeom>
          <a:noFill/>
          <a:ln w="9525">
            <a:noFill/>
            <a:miter lim="800000"/>
            <a:headEnd/>
            <a:tailEnd/>
          </a:ln>
        </p:spPr>
        <p:txBody>
          <a:bodyPr wrap="square">
            <a:spAutoFit/>
          </a:bodyPr>
          <a:lstStyle/>
          <a:p>
            <a:pPr eaLnBrk="1" hangingPunct="1"/>
            <a:r>
              <a:rPr lang="en-CA" altLang="en-US" dirty="0">
                <a:solidFill>
                  <a:srgbClr val="000000"/>
                </a:solidFill>
                <a:latin typeface="Arial" charset="0"/>
              </a:rPr>
              <a:t>evidence</a:t>
            </a:r>
          </a:p>
        </p:txBody>
      </p:sp>
      <p:cxnSp>
        <p:nvCxnSpPr>
          <p:cNvPr id="12" name="Straight Arrow Connector 11"/>
          <p:cNvCxnSpPr/>
          <p:nvPr/>
        </p:nvCxnSpPr>
        <p:spPr>
          <a:xfrm flipV="1">
            <a:off x="9148168" y="2051844"/>
            <a:ext cx="577454" cy="2873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335847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CA" altLang="en-US" sz="2800" dirty="0"/>
              <a:t>A Sample Body Paragraph Based on Cathedral</a:t>
            </a:r>
          </a:p>
        </p:txBody>
      </p:sp>
      <p:sp>
        <p:nvSpPr>
          <p:cNvPr id="3" name="Content Placeholder 2"/>
          <p:cNvSpPr>
            <a:spLocks noGrp="1"/>
          </p:cNvSpPr>
          <p:nvPr>
            <p:ph idx="1"/>
          </p:nvPr>
        </p:nvSpPr>
        <p:spPr>
          <a:xfrm>
            <a:off x="1981200" y="1600201"/>
            <a:ext cx="8229600" cy="4525963"/>
          </a:xfrm>
        </p:spPr>
        <p:txBody>
          <a:bodyPr rtlCol="0">
            <a:normAutofit fontScale="92500" lnSpcReduction="10000"/>
          </a:bodyPr>
          <a:lstStyle/>
          <a:p>
            <a:pPr eaLnBrk="1" hangingPunct="1">
              <a:buFont typeface="Arial" panose="020B0604020202020204" pitchFamily="34" charset="0"/>
              <a:buNone/>
              <a:defRPr/>
            </a:pPr>
            <a:endParaRPr lang="en-US" altLang="en-US" dirty="0">
              <a:solidFill>
                <a:srgbClr val="00B050"/>
              </a:solidFill>
            </a:endParaRPr>
          </a:p>
          <a:p>
            <a:pPr>
              <a:buNone/>
            </a:pPr>
            <a:r>
              <a:rPr lang="en-US" dirty="0" smtClean="0">
                <a:solidFill>
                  <a:srgbClr val="00B0F0"/>
                </a:solidFill>
              </a:rPr>
              <a:t>	A </a:t>
            </a:r>
            <a:r>
              <a:rPr lang="en-US" dirty="0">
                <a:solidFill>
                  <a:srgbClr val="00B0F0"/>
                </a:solidFill>
              </a:rPr>
              <a:t>careful examination of the context of the mostly one-sided conversation about Robert’s wife proves that the narrator is not a racist.</a:t>
            </a:r>
            <a:r>
              <a:rPr lang="en-US" dirty="0"/>
              <a:t> </a:t>
            </a:r>
            <a:r>
              <a:rPr lang="en-US" dirty="0">
                <a:solidFill>
                  <a:schemeClr val="accent6"/>
                </a:solidFill>
              </a:rPr>
              <a:t>His wife tells him that Robert hired Beulah immediately after she quit and they got married soon afterwards (</a:t>
            </a:r>
            <a:r>
              <a:rPr lang="en-US" dirty="0" err="1">
                <a:solidFill>
                  <a:schemeClr val="accent6"/>
                </a:solidFill>
              </a:rPr>
              <a:t>para</a:t>
            </a:r>
            <a:r>
              <a:rPr lang="en-US" dirty="0">
                <a:solidFill>
                  <a:schemeClr val="accent6"/>
                </a:solidFill>
              </a:rPr>
              <a:t>. 16).</a:t>
            </a:r>
            <a:r>
              <a:rPr lang="en-US" dirty="0"/>
              <a:t> The narrator naturally feels uncomfortable about his wife’s former boss visiting them because she might have ended up marrying him had she not quit the job. Also, she might still have strong feelings for Robert. </a:t>
            </a:r>
            <a:r>
              <a:rPr lang="en-US" dirty="0">
                <a:solidFill>
                  <a:schemeClr val="accent6"/>
                </a:solidFill>
              </a:rPr>
              <a:t>Moreover, his wife starts telling him the long story about how Robert and Beulah met and got married: </a:t>
            </a:r>
            <a:r>
              <a:rPr lang="en-US" dirty="0" smtClean="0">
                <a:solidFill>
                  <a:schemeClr val="accent6"/>
                </a:solidFill>
              </a:rPr>
              <a:t>“</a:t>
            </a:r>
            <a:r>
              <a:rPr lang="en-US" dirty="0">
                <a:solidFill>
                  <a:schemeClr val="accent6"/>
                </a:solidFill>
              </a:rPr>
              <a:t>Right then my wife filled me in with more detail than I cared to know”(</a:t>
            </a:r>
            <a:r>
              <a:rPr lang="en-US" dirty="0" err="1">
                <a:solidFill>
                  <a:schemeClr val="accent6"/>
                </a:solidFill>
              </a:rPr>
              <a:t>para</a:t>
            </a:r>
            <a:r>
              <a:rPr lang="en-US" dirty="0">
                <a:solidFill>
                  <a:schemeClr val="accent6"/>
                </a:solidFill>
              </a:rPr>
              <a:t>. 15)</a:t>
            </a:r>
            <a:r>
              <a:rPr lang="en-US" dirty="0"/>
              <a:t>. </a:t>
            </a:r>
          </a:p>
        </p:txBody>
      </p:sp>
      <p:cxnSp>
        <p:nvCxnSpPr>
          <p:cNvPr id="17" name="Straight Arrow Connector 16"/>
          <p:cNvCxnSpPr/>
          <p:nvPr/>
        </p:nvCxnSpPr>
        <p:spPr>
          <a:xfrm flipV="1">
            <a:off x="3352800" y="1828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0000" y="1600200"/>
            <a:ext cx="1752600" cy="369332"/>
          </a:xfrm>
          <a:prstGeom prst="rect">
            <a:avLst/>
          </a:prstGeom>
          <a:noFill/>
        </p:spPr>
        <p:txBody>
          <a:bodyPr wrap="square" rtlCol="0">
            <a:spAutoFit/>
          </a:bodyPr>
          <a:lstStyle/>
          <a:p>
            <a:r>
              <a:rPr lang="en-US" dirty="0"/>
              <a:t>topic sentence</a:t>
            </a:r>
          </a:p>
        </p:txBody>
      </p:sp>
      <p:cxnSp>
        <p:nvCxnSpPr>
          <p:cNvPr id="23" name="Straight Arrow Connector 22"/>
          <p:cNvCxnSpPr/>
          <p:nvPr/>
        </p:nvCxnSpPr>
        <p:spPr>
          <a:xfrm rot="5400000" flipH="1" flipV="1">
            <a:off x="5905500" y="15621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1143001"/>
            <a:ext cx="1447800" cy="646331"/>
          </a:xfrm>
          <a:prstGeom prst="rect">
            <a:avLst/>
          </a:prstGeom>
          <a:noFill/>
        </p:spPr>
        <p:txBody>
          <a:bodyPr wrap="square" rtlCol="0">
            <a:spAutoFit/>
          </a:bodyPr>
          <a:lstStyle/>
          <a:p>
            <a:r>
              <a:rPr lang="en-US" dirty="0"/>
              <a:t>Paraphrased evidence </a:t>
            </a:r>
          </a:p>
        </p:txBody>
      </p:sp>
      <p:cxnSp>
        <p:nvCxnSpPr>
          <p:cNvPr id="26" name="Straight Arrow Connector 25"/>
          <p:cNvCxnSpPr/>
          <p:nvPr/>
        </p:nvCxnSpPr>
        <p:spPr>
          <a:xfrm flipV="1">
            <a:off x="9468528" y="3392211"/>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154328" y="3186946"/>
            <a:ext cx="1255944" cy="369332"/>
          </a:xfrm>
          <a:prstGeom prst="rect">
            <a:avLst/>
          </a:prstGeom>
          <a:noFill/>
        </p:spPr>
        <p:txBody>
          <a:bodyPr wrap="square" rtlCol="0">
            <a:spAutoFit/>
          </a:bodyPr>
          <a:lstStyle/>
          <a:p>
            <a:r>
              <a:rPr lang="en-US" dirty="0"/>
              <a:t>analysis</a:t>
            </a:r>
          </a:p>
        </p:txBody>
      </p:sp>
      <p:cxnSp>
        <p:nvCxnSpPr>
          <p:cNvPr id="29" name="Straight Arrow Connector 28"/>
          <p:cNvCxnSpPr/>
          <p:nvPr/>
        </p:nvCxnSpPr>
        <p:spPr>
          <a:xfrm>
            <a:off x="5049982" y="5410201"/>
            <a:ext cx="17526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6844761" y="5601817"/>
            <a:ext cx="1661930" cy="646331"/>
          </a:xfrm>
          <a:prstGeom prst="rect">
            <a:avLst/>
          </a:prstGeom>
          <a:noFill/>
        </p:spPr>
        <p:txBody>
          <a:bodyPr wrap="none" rtlCol="0">
            <a:spAutoFit/>
          </a:bodyPr>
          <a:lstStyle/>
          <a:p>
            <a:r>
              <a:rPr lang="en-US" dirty="0"/>
              <a:t>Direct quote as </a:t>
            </a:r>
          </a:p>
          <a:p>
            <a:r>
              <a:rPr lang="en-US" dirty="0"/>
              <a:t>evidence </a:t>
            </a:r>
          </a:p>
        </p:txBody>
      </p:sp>
    </p:spTree>
    <p:extLst>
      <p:ext uri="{BB962C8B-B14F-4D97-AF65-F5344CB8AC3E}">
        <p14:creationId xmlns:p14="http://schemas.microsoft.com/office/powerpoint/2010/main" xmlns="" val="164596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Para. concluded</a:t>
            </a:r>
            <a:endParaRPr lang="en-US" dirty="0"/>
          </a:p>
        </p:txBody>
      </p:sp>
      <p:sp>
        <p:nvSpPr>
          <p:cNvPr id="3" name="Content Placeholder 2"/>
          <p:cNvSpPr>
            <a:spLocks noGrp="1"/>
          </p:cNvSpPr>
          <p:nvPr>
            <p:ph idx="1"/>
          </p:nvPr>
        </p:nvSpPr>
        <p:spPr/>
        <p:txBody>
          <a:bodyPr>
            <a:normAutofit/>
          </a:bodyPr>
          <a:lstStyle/>
          <a:p>
            <a:r>
              <a:rPr lang="en-US" dirty="0" smtClean="0"/>
              <a:t>He feels overwhelmed by so much “detail” delivered “right then.” It is this feeling of helplessness and resulting frustration that makes him later make fun of Robert and Beulah’s courtship and eventual marriage. </a:t>
            </a:r>
            <a:r>
              <a:rPr lang="en-US" dirty="0" smtClean="0">
                <a:solidFill>
                  <a:schemeClr val="accent6"/>
                </a:solidFill>
              </a:rPr>
              <a:t>He indeed makes derogatory remarks such as “”who’d want to go to such a wedding” and “all this without his having seen what the goddamned woman looked like” and “pathetic” (</a:t>
            </a:r>
            <a:r>
              <a:rPr lang="en-US" dirty="0" err="1" smtClean="0">
                <a:solidFill>
                  <a:schemeClr val="accent6"/>
                </a:solidFill>
              </a:rPr>
              <a:t>para</a:t>
            </a:r>
            <a:r>
              <a:rPr lang="en-US" dirty="0" smtClean="0">
                <a:solidFill>
                  <a:schemeClr val="accent6"/>
                </a:solidFill>
              </a:rPr>
              <a:t>. 16). </a:t>
            </a:r>
            <a:r>
              <a:rPr lang="en-US" dirty="0" smtClean="0"/>
              <a:t>However, if we interpret these comments in their original context, it becomes clear that he is indirectly expressing  his anger toward his talkative and domineering </a:t>
            </a:r>
            <a:r>
              <a:rPr lang="en-US" dirty="0" smtClean="0"/>
              <a:t>wife </a:t>
            </a:r>
            <a:r>
              <a:rPr lang="en-US" dirty="0" smtClean="0"/>
              <a:t>by making fun of Beulah and Robert’s marriage.</a:t>
            </a:r>
            <a:endParaRPr lang="en-US" dirty="0"/>
          </a:p>
        </p:txBody>
      </p:sp>
      <p:cxnSp>
        <p:nvCxnSpPr>
          <p:cNvPr id="5" name="Straight Arrow Connector 4"/>
          <p:cNvCxnSpPr/>
          <p:nvPr/>
        </p:nvCxnSpPr>
        <p:spPr>
          <a:xfrm flipV="1">
            <a:off x="6705600" y="1601142"/>
            <a:ext cx="7620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6199910" y="1266975"/>
            <a:ext cx="3374963" cy="369332"/>
          </a:xfrm>
          <a:prstGeom prst="rect">
            <a:avLst/>
          </a:prstGeom>
          <a:noFill/>
        </p:spPr>
        <p:txBody>
          <a:bodyPr wrap="none" rtlCol="0">
            <a:spAutoFit/>
          </a:bodyPr>
          <a:lstStyle/>
          <a:p>
            <a:r>
              <a:rPr lang="en-US" dirty="0"/>
              <a:t>Analysis using key word repetition</a:t>
            </a:r>
          </a:p>
        </p:txBody>
      </p:sp>
      <p:cxnSp>
        <p:nvCxnSpPr>
          <p:cNvPr id="8" name="Straight Arrow Connector 7"/>
          <p:cNvCxnSpPr/>
          <p:nvPr/>
        </p:nvCxnSpPr>
        <p:spPr>
          <a:xfrm rot="5400000">
            <a:off x="1295400" y="4267200"/>
            <a:ext cx="228600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524000" y="5791200"/>
            <a:ext cx="1752600" cy="369332"/>
          </a:xfrm>
          <a:prstGeom prst="rect">
            <a:avLst/>
          </a:prstGeom>
          <a:noFill/>
        </p:spPr>
        <p:txBody>
          <a:bodyPr wrap="square" rtlCol="0">
            <a:spAutoFit/>
          </a:bodyPr>
          <a:lstStyle/>
          <a:p>
            <a:r>
              <a:rPr lang="en-US" dirty="0"/>
              <a:t>More evidence</a:t>
            </a:r>
          </a:p>
        </p:txBody>
      </p:sp>
      <p:cxnSp>
        <p:nvCxnSpPr>
          <p:cNvPr id="11" name="Straight Arrow Connector 10"/>
          <p:cNvCxnSpPr/>
          <p:nvPr/>
        </p:nvCxnSpPr>
        <p:spPr>
          <a:xfrm rot="16200000" flipH="1">
            <a:off x="6781800" y="5584371"/>
            <a:ext cx="914400" cy="609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7467600" y="5791201"/>
            <a:ext cx="2350452" cy="646331"/>
          </a:xfrm>
          <a:prstGeom prst="rect">
            <a:avLst/>
          </a:prstGeom>
          <a:noFill/>
        </p:spPr>
        <p:txBody>
          <a:bodyPr wrap="none" rtlCol="0">
            <a:spAutoFit/>
          </a:bodyPr>
          <a:lstStyle/>
          <a:p>
            <a:r>
              <a:rPr lang="en-US" dirty="0"/>
              <a:t>Last bit of analysis and </a:t>
            </a:r>
          </a:p>
          <a:p>
            <a:r>
              <a:rPr lang="en-US" dirty="0"/>
              <a:t>concluding sentence</a:t>
            </a:r>
          </a:p>
        </p:txBody>
      </p:sp>
    </p:spTree>
    <p:extLst>
      <p:ext uri="{BB962C8B-B14F-4D97-AF65-F5344CB8AC3E}">
        <p14:creationId xmlns:p14="http://schemas.microsoft.com/office/powerpoint/2010/main" xmlns="" val="266739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Body Para. Structure</a:t>
            </a:r>
          </a:p>
        </p:txBody>
      </p:sp>
      <p:sp>
        <p:nvSpPr>
          <p:cNvPr id="8195" name="Content Placeholder 2"/>
          <p:cNvSpPr>
            <a:spLocks noGrp="1"/>
          </p:cNvSpPr>
          <p:nvPr>
            <p:ph idx="1"/>
          </p:nvPr>
        </p:nvSpPr>
        <p:spPr/>
        <p:txBody>
          <a:bodyPr/>
          <a:lstStyle/>
          <a:p>
            <a:pPr eaLnBrk="1" hangingPunct="1">
              <a:buFont typeface="Arial" charset="0"/>
              <a:buNone/>
            </a:pPr>
            <a:r>
              <a:rPr lang="en-US" altLang="en-US" smtClean="0">
                <a:latin typeface="Times New Roman" pitchFamily="18" charset="0"/>
                <a:cs typeface="Times New Roman" pitchFamily="18" charset="0"/>
              </a:rPr>
              <a:t>● </a:t>
            </a:r>
            <a:r>
              <a:rPr lang="en-US" altLang="en-US" smtClean="0"/>
              <a:t>Claim</a:t>
            </a:r>
          </a:p>
          <a:p>
            <a:pPr eaLnBrk="1" hangingPunct="1">
              <a:buFont typeface="Arial" charset="0"/>
              <a:buNone/>
            </a:pPr>
            <a:r>
              <a:rPr lang="en-US" altLang="en-US" smtClean="0">
                <a:latin typeface="Times New Roman" pitchFamily="18" charset="0"/>
                <a:cs typeface="Times New Roman" pitchFamily="18" charset="0"/>
              </a:rPr>
              <a:t>● </a:t>
            </a:r>
            <a:r>
              <a:rPr lang="en-US" altLang="en-US" smtClean="0"/>
              <a:t>Evidence</a:t>
            </a:r>
          </a:p>
          <a:p>
            <a:pPr eaLnBrk="1" hangingPunct="1">
              <a:buFont typeface="Arial" charset="0"/>
              <a:buNone/>
            </a:pPr>
            <a:r>
              <a:rPr lang="en-US" altLang="en-US" smtClean="0">
                <a:latin typeface="Times New Roman" pitchFamily="18" charset="0"/>
                <a:cs typeface="Times New Roman" pitchFamily="18" charset="0"/>
              </a:rPr>
              <a:t>● </a:t>
            </a:r>
            <a:r>
              <a:rPr lang="en-US" altLang="en-US" smtClean="0"/>
              <a:t>Analysis</a:t>
            </a:r>
          </a:p>
          <a:p>
            <a:pPr eaLnBrk="1" hangingPunct="1">
              <a:buFont typeface="Arial" charset="0"/>
              <a:buNone/>
            </a:pPr>
            <a:r>
              <a:rPr lang="en-US" altLang="en-US" smtClean="0">
                <a:latin typeface="Times New Roman" pitchFamily="18" charset="0"/>
                <a:cs typeface="Times New Roman" pitchFamily="18" charset="0"/>
              </a:rPr>
              <a:t>● </a:t>
            </a:r>
            <a:r>
              <a:rPr lang="en-US" altLang="en-US" smtClean="0"/>
              <a:t>More Evidence (if necessary)</a:t>
            </a:r>
          </a:p>
          <a:p>
            <a:pPr eaLnBrk="1" hangingPunct="1">
              <a:buFont typeface="Arial" charset="0"/>
              <a:buNone/>
            </a:pPr>
            <a:r>
              <a:rPr lang="en-US" altLang="en-US" smtClean="0">
                <a:latin typeface="Times New Roman" pitchFamily="18" charset="0"/>
                <a:cs typeface="Times New Roman" pitchFamily="18" charset="0"/>
              </a:rPr>
              <a:t>● </a:t>
            </a:r>
            <a:r>
              <a:rPr lang="en-US" altLang="en-US" smtClean="0"/>
              <a:t>More Analysis (if necessary)</a:t>
            </a:r>
          </a:p>
          <a:p>
            <a:pPr eaLnBrk="1" hangingPunct="1">
              <a:buFont typeface="Arial" charset="0"/>
              <a:buNone/>
            </a:pPr>
            <a:r>
              <a:rPr lang="en-US" altLang="en-US" smtClean="0">
                <a:latin typeface="Times New Roman" pitchFamily="18" charset="0"/>
                <a:cs typeface="Times New Roman" pitchFamily="18" charset="0"/>
              </a:rPr>
              <a:t>● </a:t>
            </a:r>
            <a:r>
              <a:rPr lang="en-US" altLang="en-US" smtClean="0"/>
              <a:t>Concluding Sentence</a:t>
            </a:r>
          </a:p>
        </p:txBody>
      </p:sp>
    </p:spTree>
    <p:extLst>
      <p:ext uri="{BB962C8B-B14F-4D97-AF65-F5344CB8AC3E}">
        <p14:creationId xmlns:p14="http://schemas.microsoft.com/office/powerpoint/2010/main" xmlns="" val="322043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rtlCol="0">
            <a:normAutofit/>
          </a:bodyPr>
          <a:lstStyle/>
          <a:p>
            <a:pPr>
              <a:defRPr/>
            </a:pPr>
            <a:r>
              <a:rPr lang="en-US"/>
              <a:t>The Claim or the Topic Sentence or the Mini-thesis </a:t>
            </a:r>
          </a:p>
        </p:txBody>
      </p:sp>
      <p:sp>
        <p:nvSpPr>
          <p:cNvPr id="9219" name="Content Placeholder 2"/>
          <p:cNvSpPr>
            <a:spLocks noGrp="1"/>
          </p:cNvSpPr>
          <p:nvPr>
            <p:ph idx="1"/>
          </p:nvPr>
        </p:nvSpPr>
        <p:spPr/>
        <p:txBody>
          <a:bodyPr/>
          <a:lstStyle/>
          <a:p>
            <a:pPr eaLnBrk="1" hangingPunct="1"/>
            <a:r>
              <a:rPr lang="en-US" altLang="en-US" sz="3600" dirty="0">
                <a:latin typeface="Times New Roman" pitchFamily="18" charset="0"/>
                <a:cs typeface="Times New Roman" pitchFamily="18" charset="0"/>
              </a:rPr>
              <a:t>A full sentence that states significance</a:t>
            </a:r>
          </a:p>
          <a:p>
            <a:pPr eaLnBrk="1" hangingPunct="1"/>
            <a:r>
              <a:rPr lang="en-US" altLang="en-US" sz="3600" dirty="0">
                <a:latin typeface="Times New Roman" pitchFamily="18" charset="0"/>
                <a:cs typeface="Times New Roman" pitchFamily="18" charset="0"/>
              </a:rPr>
              <a:t>Must not be plot summary</a:t>
            </a:r>
          </a:p>
          <a:p>
            <a:pPr eaLnBrk="1" hangingPunct="1"/>
            <a:r>
              <a:rPr lang="en-US" altLang="en-US" sz="3600" dirty="0">
                <a:latin typeface="Times New Roman" pitchFamily="18" charset="0"/>
                <a:cs typeface="Times New Roman" pitchFamily="18" charset="0"/>
              </a:rPr>
              <a:t>Must be a debatable point</a:t>
            </a:r>
          </a:p>
          <a:p>
            <a:pPr eaLnBrk="1" hangingPunct="1"/>
            <a:r>
              <a:rPr lang="en-US" altLang="en-US" sz="3600" dirty="0">
                <a:latin typeface="Times New Roman" pitchFamily="18" charset="0"/>
                <a:cs typeface="Times New Roman" pitchFamily="18" charset="0"/>
              </a:rPr>
              <a:t>Must relate back to thesis (known-new contract)</a:t>
            </a:r>
          </a:p>
        </p:txBody>
      </p:sp>
    </p:spTree>
    <p:extLst>
      <p:ext uri="{BB962C8B-B14F-4D97-AF65-F5344CB8AC3E}">
        <p14:creationId xmlns:p14="http://schemas.microsoft.com/office/powerpoint/2010/main" xmlns="" val="378505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altLang="en-US" dirty="0" smtClean="0"/>
              <a:t>Not an effective topic sentence. Why?</a:t>
            </a:r>
          </a:p>
        </p:txBody>
      </p:sp>
      <p:sp>
        <p:nvSpPr>
          <p:cNvPr id="11267" name="Content Placeholder 2"/>
          <p:cNvSpPr>
            <a:spLocks noGrp="1"/>
          </p:cNvSpPr>
          <p:nvPr>
            <p:ph idx="1"/>
          </p:nvPr>
        </p:nvSpPr>
        <p:spPr/>
        <p:txBody>
          <a:bodyPr/>
          <a:lstStyle/>
          <a:p>
            <a:pPr eaLnBrk="1" hangingPunct="1">
              <a:buFont typeface="Arial" charset="0"/>
              <a:buNone/>
            </a:pPr>
            <a:r>
              <a:rPr lang="en-US" altLang="en-US" dirty="0" smtClean="0"/>
              <a:t>	The narrator turns the TV on when Robert asks him about his job.</a:t>
            </a:r>
          </a:p>
        </p:txBody>
      </p:sp>
    </p:spTree>
    <p:extLst>
      <p:ext uri="{BB962C8B-B14F-4D97-AF65-F5344CB8AC3E}">
        <p14:creationId xmlns:p14="http://schemas.microsoft.com/office/powerpoint/2010/main" xmlns="" val="1297475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t>This is a good one. Why?</a:t>
            </a:r>
          </a:p>
        </p:txBody>
      </p:sp>
      <p:sp>
        <p:nvSpPr>
          <p:cNvPr id="34819" name="Content Placeholder 2"/>
          <p:cNvSpPr>
            <a:spLocks noGrp="1"/>
          </p:cNvSpPr>
          <p:nvPr>
            <p:ph idx="1"/>
          </p:nvPr>
        </p:nvSpPr>
        <p:spPr/>
        <p:txBody>
          <a:bodyPr/>
          <a:lstStyle/>
          <a:p>
            <a:pPr eaLnBrk="1" hangingPunct="1">
              <a:buFont typeface="Arial" panose="020B0604020202020204" pitchFamily="34" charset="0"/>
              <a:buNone/>
              <a:defRPr/>
            </a:pPr>
            <a:endParaRPr lang="en-US" altLang="en-US" dirty="0">
              <a:solidFill>
                <a:srgbClr val="00B050"/>
              </a:solidFill>
            </a:endParaRPr>
          </a:p>
          <a:p>
            <a:pPr eaLnBrk="1" hangingPunct="1">
              <a:buFont typeface="Arial" panose="020B0604020202020204" pitchFamily="34" charset="0"/>
              <a:buNone/>
              <a:defRPr/>
            </a:pPr>
            <a:r>
              <a:rPr lang="en-US" altLang="en-US" dirty="0" smtClean="0"/>
              <a:t>The narrator turning the TV on is not a sign of</a:t>
            </a:r>
          </a:p>
          <a:p>
            <a:pPr eaLnBrk="1" hangingPunct="1">
              <a:buFont typeface="Arial" panose="020B0604020202020204" pitchFamily="34" charset="0"/>
              <a:buNone/>
              <a:defRPr/>
            </a:pPr>
            <a:r>
              <a:rPr lang="en-US" altLang="en-US" dirty="0" smtClean="0"/>
              <a:t>disrespect to his audience as his wife believes.</a:t>
            </a:r>
            <a:endParaRPr lang="en-US" altLang="en-US" dirty="0"/>
          </a:p>
        </p:txBody>
      </p:sp>
    </p:spTree>
    <p:extLst>
      <p:ext uri="{BB962C8B-B14F-4D97-AF65-F5344CB8AC3E}">
        <p14:creationId xmlns:p14="http://schemas.microsoft.com/office/powerpoint/2010/main" xmlns="" val="1818671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What counts as Evidence</a:t>
            </a:r>
          </a:p>
        </p:txBody>
      </p:sp>
      <p:sp>
        <p:nvSpPr>
          <p:cNvPr id="3" name="Content Placeholder 2"/>
          <p:cNvSpPr>
            <a:spLocks noGrp="1"/>
          </p:cNvSpPr>
          <p:nvPr>
            <p:ph idx="1"/>
          </p:nvPr>
        </p:nvSpPr>
        <p:spPr/>
        <p:txBody>
          <a:bodyPr rtlCol="0">
            <a:normAutofit fontScale="77500" lnSpcReduction="20000"/>
          </a:bodyPr>
          <a:lstStyle/>
          <a:p>
            <a:pPr>
              <a:defRPr/>
            </a:pPr>
            <a:r>
              <a:rPr lang="en-US" sz="3800" dirty="0">
                <a:latin typeface="Times New Roman" pitchFamily="18" charset="0"/>
                <a:cs typeface="Times New Roman" pitchFamily="18" charset="0"/>
              </a:rPr>
              <a:t>Usually direct quotations and/or paraphrases </a:t>
            </a:r>
          </a:p>
          <a:p>
            <a:pPr>
              <a:buNone/>
              <a:defRPr/>
            </a:pPr>
            <a:endParaRPr lang="en-US" sz="3800" dirty="0">
              <a:latin typeface="Times New Roman" pitchFamily="18" charset="0"/>
              <a:cs typeface="Times New Roman" pitchFamily="18" charset="0"/>
            </a:endParaRPr>
          </a:p>
          <a:p>
            <a:pPr lvl="1">
              <a:buFont typeface="Arial" panose="020B0604020202020204" pitchFamily="34" charset="0"/>
              <a:buChar char="•"/>
              <a:defRPr/>
            </a:pPr>
            <a:r>
              <a:rPr lang="en-US" sz="3400" dirty="0">
                <a:latin typeface="Times New Roman" pitchFamily="18" charset="0"/>
                <a:cs typeface="Times New Roman" pitchFamily="18" charset="0"/>
              </a:rPr>
              <a:t>Quote directly only when original words are exceptionally beautiful or significant</a:t>
            </a:r>
          </a:p>
          <a:p>
            <a:pPr lvl="1">
              <a:buFont typeface="Arial" panose="020B0604020202020204" pitchFamily="34" charset="0"/>
              <a:buChar char="•"/>
              <a:defRPr/>
            </a:pPr>
            <a:endParaRPr lang="en-US" sz="3400" dirty="0">
              <a:latin typeface="Times New Roman" pitchFamily="18" charset="0"/>
              <a:cs typeface="Times New Roman" pitchFamily="18" charset="0"/>
            </a:endParaRPr>
          </a:p>
          <a:p>
            <a:pPr lvl="1">
              <a:buFont typeface="Arial" panose="020B0604020202020204" pitchFamily="34" charset="0"/>
              <a:buChar char="•"/>
              <a:defRPr/>
            </a:pPr>
            <a:r>
              <a:rPr lang="en-US" sz="3400" dirty="0">
                <a:latin typeface="Times New Roman" pitchFamily="18" charset="0"/>
                <a:cs typeface="Times New Roman" pitchFamily="18" charset="0"/>
              </a:rPr>
              <a:t>Paraphrase when idea is more important than expression</a:t>
            </a:r>
          </a:p>
          <a:p>
            <a:pPr lvl="1">
              <a:buNone/>
              <a:defRPr/>
            </a:pPr>
            <a:r>
              <a:rPr lang="en-US" sz="3400" dirty="0">
                <a:latin typeface="Times New Roman" pitchFamily="18" charset="0"/>
                <a:cs typeface="Times New Roman" pitchFamily="18" charset="0"/>
              </a:rPr>
              <a:t> </a:t>
            </a:r>
          </a:p>
          <a:p>
            <a:pPr>
              <a:buNone/>
              <a:defRPr/>
            </a:pPr>
            <a:r>
              <a:rPr lang="en-US" sz="3800" dirty="0">
                <a:latin typeface="Times New Roman" pitchFamily="18" charset="0"/>
                <a:cs typeface="Times New Roman" pitchFamily="18" charset="0"/>
              </a:rPr>
              <a:t>		</a:t>
            </a:r>
          </a:p>
          <a:p>
            <a:pPr>
              <a:buNone/>
              <a:defRPr/>
            </a:pPr>
            <a:r>
              <a:rPr lang="en-US" sz="3800"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None/>
              <a:defRPr/>
            </a:pPr>
            <a:endParaRPr lang="en-US" dirty="0"/>
          </a:p>
          <a:p>
            <a:pPr>
              <a:buNone/>
              <a:defRPr/>
            </a:pPr>
            <a:r>
              <a:rPr lang="en-US" dirty="0"/>
              <a:t>		 </a:t>
            </a:r>
          </a:p>
        </p:txBody>
      </p:sp>
    </p:spTree>
    <p:extLst>
      <p:ext uri="{BB962C8B-B14F-4D97-AF65-F5344CB8AC3E}">
        <p14:creationId xmlns:p14="http://schemas.microsoft.com/office/powerpoint/2010/main" xmlns="" val="2813190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Evidence contd.</a:t>
            </a:r>
          </a:p>
        </p:txBody>
      </p:sp>
      <p:sp>
        <p:nvSpPr>
          <p:cNvPr id="14339" name="Content Placeholder 2"/>
          <p:cNvSpPr>
            <a:spLocks noGrp="1"/>
          </p:cNvSpPr>
          <p:nvPr>
            <p:ph idx="1"/>
          </p:nvPr>
        </p:nvSpPr>
        <p:spPr/>
        <p:txBody>
          <a:bodyPr/>
          <a:lstStyle/>
          <a:p>
            <a:pPr eaLnBrk="1" hangingPunct="1"/>
            <a:r>
              <a:rPr lang="en-US" altLang="en-US" dirty="0" smtClean="0">
                <a:latin typeface="Times New Roman" pitchFamily="18" charset="0"/>
                <a:cs typeface="Times New Roman" pitchFamily="18" charset="0"/>
              </a:rPr>
              <a:t>Quotes must be </a:t>
            </a:r>
            <a:r>
              <a:rPr lang="en-US" altLang="en-US" b="1" dirty="0" smtClean="0">
                <a:latin typeface="Times New Roman" pitchFamily="18" charset="0"/>
                <a:cs typeface="Times New Roman" pitchFamily="18" charset="0"/>
              </a:rPr>
              <a:t>introduced, integrated, and cited </a:t>
            </a:r>
            <a:r>
              <a:rPr lang="en-US" altLang="en-US" dirty="0" smtClean="0">
                <a:latin typeface="Times New Roman" pitchFamily="18" charset="0"/>
                <a:cs typeface="Times New Roman" pitchFamily="18" charset="0"/>
              </a:rPr>
              <a:t>appropriately</a:t>
            </a:r>
          </a:p>
          <a:p>
            <a:pPr eaLnBrk="1" hangingPunct="1">
              <a:buNone/>
            </a:pPr>
            <a:endParaRPr lang="en-US" altLang="en-US" dirty="0" smtClean="0">
              <a:latin typeface="Times New Roman" pitchFamily="18" charset="0"/>
              <a:cs typeface="Times New Roman" pitchFamily="18" charset="0"/>
            </a:endParaRPr>
          </a:p>
          <a:p>
            <a:pPr eaLnBrk="1" hangingPunct="1"/>
            <a:r>
              <a:rPr lang="en-US" altLang="en-US" dirty="0" smtClean="0">
                <a:latin typeface="Times New Roman" pitchFamily="18" charset="0"/>
                <a:cs typeface="Times New Roman" pitchFamily="18" charset="0"/>
              </a:rPr>
              <a:t>Usually introduced using the present tense</a:t>
            </a:r>
          </a:p>
          <a:p>
            <a:pPr eaLnBrk="1" hangingPunct="1">
              <a:buNone/>
            </a:pPr>
            <a:endParaRPr lang="en-US" altLang="en-US" dirty="0" smtClean="0"/>
          </a:p>
        </p:txBody>
      </p:sp>
    </p:spTree>
    <p:extLst>
      <p:ext uri="{BB962C8B-B14F-4D97-AF65-F5344CB8AC3E}">
        <p14:creationId xmlns:p14="http://schemas.microsoft.com/office/powerpoint/2010/main" xmlns="" val="514312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eaLnBrk="1" hangingPunct="1"/>
            <a:r>
              <a:rPr lang="en-CA" altLang="en-US" smtClean="0"/>
              <a:t>Integrating Evidence with a comma and an Introductory Phrase  </a:t>
            </a:r>
          </a:p>
        </p:txBody>
      </p:sp>
      <p:sp>
        <p:nvSpPr>
          <p:cNvPr id="3" name="Content Placeholder 2"/>
          <p:cNvSpPr>
            <a:spLocks noGrp="1"/>
          </p:cNvSpPr>
          <p:nvPr>
            <p:ph idx="1"/>
          </p:nvPr>
        </p:nvSpPr>
        <p:spPr>
          <a:xfrm>
            <a:off x="1708547" y="1489077"/>
            <a:ext cx="8229600" cy="4525963"/>
          </a:xfrm>
        </p:spPr>
        <p:txBody>
          <a:bodyPr rtlCol="0">
            <a:normAutofit/>
          </a:bodyPr>
          <a:lstStyle/>
          <a:p>
            <a:pPr>
              <a:defRPr/>
            </a:pPr>
            <a:r>
              <a:rPr lang="en-CA" dirty="0"/>
              <a:t>Use a comma to join introductory phrases with a direct quotation taken from the literary text and capitalize the first letter of the quotation:</a:t>
            </a:r>
          </a:p>
          <a:p>
            <a:pPr lvl="1">
              <a:buFont typeface="Arial" panose="020B0604020202020204" pitchFamily="34" charset="0"/>
              <a:buChar char="–"/>
              <a:defRPr/>
            </a:pPr>
            <a:r>
              <a:rPr lang="en-CA" dirty="0">
                <a:solidFill>
                  <a:srgbClr val="0070C0"/>
                </a:solidFill>
              </a:rPr>
              <a:t>The narrator states</a:t>
            </a:r>
            <a:r>
              <a:rPr lang="en-CA" dirty="0">
                <a:solidFill>
                  <a:srgbClr val="7030A0"/>
                </a:solidFill>
              </a:rPr>
              <a:t>,</a:t>
            </a:r>
            <a:r>
              <a:rPr lang="en-CA" dirty="0"/>
              <a:t> </a:t>
            </a:r>
            <a:r>
              <a:rPr lang="en-CA" dirty="0">
                <a:solidFill>
                  <a:srgbClr val="FF0000"/>
                </a:solidFill>
              </a:rPr>
              <a:t>“</a:t>
            </a:r>
            <a:r>
              <a:rPr lang="en-US" altLang="en-US" dirty="0"/>
              <a:t>I could more or less program my </a:t>
            </a:r>
            <a:r>
              <a:rPr lang="en-US" altLang="en-US" dirty="0" smtClean="0"/>
              <a:t>Super girl </a:t>
            </a:r>
            <a:r>
              <a:rPr lang="en-US" altLang="en-US" dirty="0"/>
              <a:t>dreams in those days by focusing on the object of my current </a:t>
            </a:r>
            <a:r>
              <a:rPr lang="en-US" altLang="en-US" dirty="0" smtClean="0"/>
              <a:t>obsession</a:t>
            </a:r>
            <a:r>
              <a:rPr lang="en-CA" dirty="0" smtClean="0">
                <a:solidFill>
                  <a:schemeClr val="accent2">
                    <a:lumMod val="75000"/>
                  </a:schemeClr>
                </a:solidFill>
              </a:rPr>
              <a:t>”(p. 444</a:t>
            </a:r>
            <a:r>
              <a:rPr lang="en-CA" dirty="0">
                <a:solidFill>
                  <a:schemeClr val="accent2">
                    <a:lumMod val="75000"/>
                  </a:schemeClr>
                </a:solidFill>
              </a:rPr>
              <a:t>). </a:t>
            </a:r>
            <a:endParaRPr lang="en-CA" dirty="0">
              <a:solidFill>
                <a:srgbClr val="FF0000"/>
              </a:solidFill>
            </a:endParaRPr>
          </a:p>
          <a:p>
            <a:pPr lvl="1">
              <a:buFont typeface="Arial" panose="020B0604020202020204" pitchFamily="34" charset="0"/>
              <a:buChar char="–"/>
              <a:defRPr/>
            </a:pPr>
            <a:endParaRPr lang="en-CA" dirty="0"/>
          </a:p>
        </p:txBody>
      </p:sp>
      <p:cxnSp>
        <p:nvCxnSpPr>
          <p:cNvPr id="5" name="Straight Arrow Connector 4"/>
          <p:cNvCxnSpPr/>
          <p:nvPr/>
        </p:nvCxnSpPr>
        <p:spPr>
          <a:xfrm flipH="1">
            <a:off x="2491047" y="3039687"/>
            <a:ext cx="457200" cy="1143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413" name="TextBox 5"/>
          <p:cNvSpPr txBox="1">
            <a:spLocks noChangeArrowheads="1"/>
          </p:cNvSpPr>
          <p:nvPr/>
        </p:nvSpPr>
        <p:spPr bwMode="auto">
          <a:xfrm>
            <a:off x="1877691" y="4086225"/>
            <a:ext cx="2257425" cy="523875"/>
          </a:xfrm>
          <a:prstGeom prst="rect">
            <a:avLst/>
          </a:prstGeom>
          <a:noFill/>
          <a:ln w="9525">
            <a:noFill/>
            <a:miter lim="800000"/>
            <a:headEnd/>
            <a:tailEnd/>
          </a:ln>
        </p:spPr>
        <p:txBody>
          <a:bodyPr>
            <a:spAutoFit/>
          </a:bodyPr>
          <a:lstStyle/>
          <a:p>
            <a:pPr eaLnBrk="1" hangingPunct="1"/>
            <a:r>
              <a:rPr lang="en-CA" altLang="en-US" sz="1400" dirty="0">
                <a:solidFill>
                  <a:srgbClr val="000000"/>
                </a:solidFill>
              </a:rPr>
              <a:t>Introductory </a:t>
            </a:r>
          </a:p>
          <a:p>
            <a:pPr eaLnBrk="1" hangingPunct="1"/>
            <a:r>
              <a:rPr lang="en-CA" altLang="en-US" sz="1400" dirty="0">
                <a:solidFill>
                  <a:srgbClr val="000000"/>
                </a:solidFill>
              </a:rPr>
              <a:t>phrase</a:t>
            </a:r>
          </a:p>
        </p:txBody>
      </p:sp>
      <p:cxnSp>
        <p:nvCxnSpPr>
          <p:cNvPr id="8" name="Straight Arrow Connector 7"/>
          <p:cNvCxnSpPr/>
          <p:nvPr/>
        </p:nvCxnSpPr>
        <p:spPr>
          <a:xfrm flipH="1">
            <a:off x="4724400" y="3052762"/>
            <a:ext cx="114300" cy="12954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7415" name="TextBox 8"/>
          <p:cNvSpPr txBox="1">
            <a:spLocks noChangeArrowheads="1"/>
          </p:cNvSpPr>
          <p:nvPr/>
        </p:nvSpPr>
        <p:spPr bwMode="auto">
          <a:xfrm>
            <a:off x="4286799" y="4462790"/>
            <a:ext cx="989502" cy="523220"/>
          </a:xfrm>
          <a:prstGeom prst="rect">
            <a:avLst/>
          </a:prstGeom>
          <a:noFill/>
          <a:ln w="9525">
            <a:noFill/>
            <a:miter lim="800000"/>
            <a:headEnd/>
            <a:tailEnd/>
          </a:ln>
        </p:spPr>
        <p:txBody>
          <a:bodyPr wrap="none">
            <a:spAutoFit/>
          </a:bodyPr>
          <a:lstStyle/>
          <a:p>
            <a:pPr eaLnBrk="1" hangingPunct="1"/>
            <a:r>
              <a:rPr lang="en-CA" altLang="en-US" sz="1400" dirty="0">
                <a:solidFill>
                  <a:srgbClr val="000000"/>
                </a:solidFill>
              </a:rPr>
              <a:t>connecting</a:t>
            </a:r>
          </a:p>
          <a:p>
            <a:pPr eaLnBrk="1" hangingPunct="1"/>
            <a:r>
              <a:rPr lang="en-CA" altLang="en-US" sz="1400" dirty="0">
                <a:solidFill>
                  <a:srgbClr val="000000"/>
                </a:solidFill>
              </a:rPr>
              <a:t>comma</a:t>
            </a:r>
          </a:p>
        </p:txBody>
      </p:sp>
      <p:cxnSp>
        <p:nvCxnSpPr>
          <p:cNvPr id="11" name="Straight Arrow Connector 10"/>
          <p:cNvCxnSpPr/>
          <p:nvPr/>
        </p:nvCxnSpPr>
        <p:spPr>
          <a:xfrm>
            <a:off x="5010150" y="2881476"/>
            <a:ext cx="1085850" cy="1524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7417" name="TextBox 11"/>
          <p:cNvSpPr txBox="1">
            <a:spLocks noChangeArrowheads="1"/>
          </p:cNvSpPr>
          <p:nvPr/>
        </p:nvSpPr>
        <p:spPr bwMode="auto">
          <a:xfrm>
            <a:off x="5561215" y="4405477"/>
            <a:ext cx="3027955" cy="954107"/>
          </a:xfrm>
          <a:prstGeom prst="rect">
            <a:avLst/>
          </a:prstGeom>
          <a:noFill/>
          <a:ln w="9525">
            <a:noFill/>
            <a:miter lim="800000"/>
            <a:headEnd/>
            <a:tailEnd/>
          </a:ln>
        </p:spPr>
        <p:txBody>
          <a:bodyPr wrap="square">
            <a:spAutoFit/>
          </a:bodyPr>
          <a:lstStyle/>
          <a:p>
            <a:pPr eaLnBrk="1" hangingPunct="1"/>
            <a:r>
              <a:rPr lang="en-CA" altLang="en-US" sz="1400" dirty="0">
                <a:solidFill>
                  <a:srgbClr val="000000"/>
                </a:solidFill>
              </a:rPr>
              <a:t>Double quotation</a:t>
            </a:r>
          </a:p>
          <a:p>
            <a:pPr eaLnBrk="1" hangingPunct="1"/>
            <a:r>
              <a:rPr lang="en-CA" altLang="en-US" sz="1400" dirty="0">
                <a:solidFill>
                  <a:srgbClr val="000000"/>
                </a:solidFill>
              </a:rPr>
              <a:t> marks begin</a:t>
            </a:r>
          </a:p>
          <a:p>
            <a:pPr eaLnBrk="1" hangingPunct="1"/>
            <a:r>
              <a:rPr lang="en-CA" altLang="en-US" sz="1400" dirty="0">
                <a:solidFill>
                  <a:srgbClr val="000000"/>
                </a:solidFill>
              </a:rPr>
              <a:t>After comma and </a:t>
            </a:r>
          </a:p>
          <a:p>
            <a:pPr eaLnBrk="1" hangingPunct="1"/>
            <a:r>
              <a:rPr lang="en-CA" altLang="en-US" sz="1400" dirty="0">
                <a:solidFill>
                  <a:srgbClr val="000000"/>
                </a:solidFill>
              </a:rPr>
              <a:t>first letter capitalized</a:t>
            </a:r>
          </a:p>
        </p:txBody>
      </p:sp>
      <p:sp>
        <p:nvSpPr>
          <p:cNvPr id="17418" name="TextBox 14"/>
          <p:cNvSpPr txBox="1">
            <a:spLocks noChangeArrowheads="1"/>
          </p:cNvSpPr>
          <p:nvPr/>
        </p:nvSpPr>
        <p:spPr bwMode="auto">
          <a:xfrm>
            <a:off x="4838700" y="5645708"/>
            <a:ext cx="2353866" cy="738664"/>
          </a:xfrm>
          <a:prstGeom prst="rect">
            <a:avLst/>
          </a:prstGeom>
          <a:noFill/>
          <a:ln w="9525">
            <a:noFill/>
            <a:miter lim="800000"/>
            <a:headEnd/>
            <a:tailEnd/>
          </a:ln>
        </p:spPr>
        <p:txBody>
          <a:bodyPr>
            <a:spAutoFit/>
          </a:bodyPr>
          <a:lstStyle/>
          <a:p>
            <a:pPr eaLnBrk="1" hangingPunct="1"/>
            <a:r>
              <a:rPr lang="en-CA" altLang="en-US" sz="1400" dirty="0">
                <a:solidFill>
                  <a:srgbClr val="000000"/>
                </a:solidFill>
              </a:rPr>
              <a:t>Closing quotation </a:t>
            </a:r>
          </a:p>
          <a:p>
            <a:pPr eaLnBrk="1" hangingPunct="1"/>
            <a:r>
              <a:rPr lang="en-CA" altLang="en-US" sz="1400" dirty="0">
                <a:solidFill>
                  <a:srgbClr val="000000"/>
                </a:solidFill>
              </a:rPr>
              <a:t>marks before citation and period</a:t>
            </a:r>
          </a:p>
        </p:txBody>
      </p:sp>
      <p:cxnSp>
        <p:nvCxnSpPr>
          <p:cNvPr id="4" name="Straight Arrow Connector 3"/>
          <p:cNvCxnSpPr/>
          <p:nvPr/>
        </p:nvCxnSpPr>
        <p:spPr>
          <a:xfrm>
            <a:off x="5145578" y="3483532"/>
            <a:ext cx="407497" cy="21621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42712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r>
              <a:rPr lang="en-CA" altLang="en-US" smtClean="0"/>
              <a:t>Integrating Evidence Using a Sentence and a Colon.</a:t>
            </a:r>
          </a:p>
        </p:txBody>
      </p:sp>
      <p:sp>
        <p:nvSpPr>
          <p:cNvPr id="3" name="Content Placeholder 2"/>
          <p:cNvSpPr>
            <a:spLocks noGrp="1"/>
          </p:cNvSpPr>
          <p:nvPr>
            <p:ph idx="1"/>
          </p:nvPr>
        </p:nvSpPr>
        <p:spPr/>
        <p:txBody>
          <a:bodyPr rtlCol="0">
            <a:normAutofit/>
          </a:bodyPr>
          <a:lstStyle/>
          <a:p>
            <a:pPr>
              <a:defRPr/>
            </a:pPr>
            <a:r>
              <a:rPr lang="en-CA" altLang="en-US" dirty="0" smtClean="0"/>
              <a:t>instead of a phrase, an independent clause could be used </a:t>
            </a:r>
          </a:p>
          <a:p>
            <a:pPr lvl="1">
              <a:buFont typeface="Arial" panose="020B0604020202020204" pitchFamily="34" charset="0"/>
              <a:buChar char="–"/>
              <a:defRPr/>
            </a:pPr>
            <a:r>
              <a:rPr lang="en-CA" dirty="0" smtClean="0">
                <a:solidFill>
                  <a:schemeClr val="accent6">
                    <a:lumMod val="50000"/>
                  </a:schemeClr>
                </a:solidFill>
              </a:rPr>
              <a:t>The </a:t>
            </a:r>
            <a:r>
              <a:rPr lang="en-CA" dirty="0">
                <a:solidFill>
                  <a:schemeClr val="accent6">
                    <a:lumMod val="50000"/>
                  </a:schemeClr>
                </a:solidFill>
              </a:rPr>
              <a:t>narrator describes what the inside of her bed room looks like</a:t>
            </a:r>
            <a:r>
              <a:rPr lang="en-CA" dirty="0"/>
              <a:t>: “</a:t>
            </a:r>
            <a:r>
              <a:rPr lang="en-US" altLang="en-US" dirty="0"/>
              <a:t>In the mornings I'd wake up in my tiny bedroom with its incongruous—at least in our tiny apartment—white "princess" furniture my mother had chosen for me, . . .</a:t>
            </a:r>
            <a:r>
              <a:rPr lang="en-CA" dirty="0"/>
              <a:t>” (204). 	</a:t>
            </a:r>
          </a:p>
        </p:txBody>
      </p:sp>
      <p:sp>
        <p:nvSpPr>
          <p:cNvPr id="18436" name="TextBox 5"/>
          <p:cNvSpPr txBox="1">
            <a:spLocks noChangeArrowheads="1"/>
          </p:cNvSpPr>
          <p:nvPr/>
        </p:nvSpPr>
        <p:spPr bwMode="auto">
          <a:xfrm>
            <a:off x="614277" y="4407006"/>
            <a:ext cx="1514475" cy="1200329"/>
          </a:xfrm>
          <a:prstGeom prst="rect">
            <a:avLst/>
          </a:prstGeom>
          <a:noFill/>
          <a:ln w="9525">
            <a:noFill/>
            <a:miter lim="800000"/>
            <a:headEnd/>
            <a:tailEnd/>
          </a:ln>
        </p:spPr>
        <p:txBody>
          <a:bodyPr>
            <a:spAutoFit/>
          </a:bodyPr>
          <a:lstStyle/>
          <a:p>
            <a:pPr eaLnBrk="1" hangingPunct="1"/>
            <a:r>
              <a:rPr lang="en-CA" altLang="en-US" dirty="0">
                <a:solidFill>
                  <a:srgbClr val="000000"/>
                </a:solidFill>
              </a:rPr>
              <a:t>Independent clause</a:t>
            </a:r>
          </a:p>
          <a:p>
            <a:pPr eaLnBrk="1" hangingPunct="1"/>
            <a:r>
              <a:rPr lang="en-CA" altLang="en-US" dirty="0">
                <a:solidFill>
                  <a:srgbClr val="000000"/>
                </a:solidFill>
              </a:rPr>
              <a:t>Introduces quote</a:t>
            </a:r>
          </a:p>
        </p:txBody>
      </p:sp>
      <p:sp>
        <p:nvSpPr>
          <p:cNvPr id="18437" name="TextBox 8"/>
          <p:cNvSpPr txBox="1">
            <a:spLocks noChangeArrowheads="1"/>
          </p:cNvSpPr>
          <p:nvPr/>
        </p:nvSpPr>
        <p:spPr bwMode="auto">
          <a:xfrm flipH="1">
            <a:off x="8448779" y="4424449"/>
            <a:ext cx="1037704" cy="646331"/>
          </a:xfrm>
          <a:prstGeom prst="rect">
            <a:avLst/>
          </a:prstGeom>
          <a:noFill/>
          <a:ln w="9525">
            <a:noFill/>
            <a:miter lim="800000"/>
            <a:headEnd/>
            <a:tailEnd/>
          </a:ln>
        </p:spPr>
        <p:txBody>
          <a:bodyPr wrap="square">
            <a:spAutoFit/>
          </a:bodyPr>
          <a:lstStyle/>
          <a:p>
            <a:pPr eaLnBrk="1" hangingPunct="1"/>
            <a:r>
              <a:rPr lang="en-CA" altLang="en-US" dirty="0">
                <a:solidFill>
                  <a:srgbClr val="000000"/>
                </a:solidFill>
              </a:rPr>
              <a:t>Colon to connect</a:t>
            </a:r>
          </a:p>
        </p:txBody>
      </p:sp>
      <p:cxnSp>
        <p:nvCxnSpPr>
          <p:cNvPr id="4" name="Straight Arrow Connector 3"/>
          <p:cNvCxnSpPr/>
          <p:nvPr/>
        </p:nvCxnSpPr>
        <p:spPr>
          <a:xfrm flipH="1">
            <a:off x="8872452" y="2590424"/>
            <a:ext cx="796529" cy="18970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441" name="TextBox 7"/>
          <p:cNvSpPr txBox="1">
            <a:spLocks noChangeArrowheads="1"/>
          </p:cNvSpPr>
          <p:nvPr/>
        </p:nvSpPr>
        <p:spPr bwMode="auto">
          <a:xfrm>
            <a:off x="1808018" y="5143208"/>
            <a:ext cx="1498231" cy="923330"/>
          </a:xfrm>
          <a:prstGeom prst="rect">
            <a:avLst/>
          </a:prstGeom>
          <a:noFill/>
          <a:ln w="9525">
            <a:noFill/>
            <a:miter lim="800000"/>
            <a:headEnd/>
            <a:tailEnd/>
          </a:ln>
        </p:spPr>
        <p:txBody>
          <a:bodyPr wrap="none">
            <a:spAutoFit/>
          </a:bodyPr>
          <a:lstStyle/>
          <a:p>
            <a:r>
              <a:rPr lang="en-US" altLang="en-US" dirty="0"/>
              <a:t>Three dots</a:t>
            </a:r>
          </a:p>
          <a:p>
            <a:r>
              <a:rPr lang="en-US" altLang="en-US" dirty="0"/>
              <a:t> indicate </a:t>
            </a:r>
          </a:p>
          <a:p>
            <a:r>
              <a:rPr lang="en-US" altLang="en-US" dirty="0"/>
              <a:t>words left out</a:t>
            </a:r>
          </a:p>
        </p:txBody>
      </p:sp>
      <p:cxnSp>
        <p:nvCxnSpPr>
          <p:cNvPr id="12" name="Straight Arrow Connector 11"/>
          <p:cNvCxnSpPr/>
          <p:nvPr/>
        </p:nvCxnSpPr>
        <p:spPr>
          <a:xfrm rot="5400000">
            <a:off x="550025" y="3124199"/>
            <a:ext cx="19812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rot="16200000" flipH="1">
            <a:off x="1355357" y="4386349"/>
            <a:ext cx="16002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9940713" y="1825625"/>
            <a:ext cx="1637010" cy="369332"/>
          </a:xfrm>
          <a:prstGeom prst="rect">
            <a:avLst/>
          </a:prstGeom>
          <a:noFill/>
        </p:spPr>
        <p:txBody>
          <a:bodyPr wrap="square" rtlCol="0">
            <a:spAutoFit/>
          </a:bodyPr>
          <a:lstStyle/>
          <a:p>
            <a:r>
              <a:rPr lang="en-US" dirty="0"/>
              <a:t>capitalized</a:t>
            </a:r>
          </a:p>
        </p:txBody>
      </p:sp>
      <p:cxnSp>
        <p:nvCxnSpPr>
          <p:cNvPr id="11" name="Straight Arrow Connector 10"/>
          <p:cNvCxnSpPr/>
          <p:nvPr/>
        </p:nvCxnSpPr>
        <p:spPr>
          <a:xfrm>
            <a:off x="9833956" y="22860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025149" y="2094807"/>
            <a:ext cx="91440" cy="2660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2402617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887</Words>
  <Application>Microsoft Office PowerPoint</Application>
  <PresentationFormat>Custom</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Writing a Close-Reading Paragraph</vt:lpstr>
      <vt:lpstr>Body Para. Structure</vt:lpstr>
      <vt:lpstr>The Claim or the Topic Sentence or the Mini-thesis </vt:lpstr>
      <vt:lpstr>Not an effective topic sentence. Why?</vt:lpstr>
      <vt:lpstr>This is a good one. Why?</vt:lpstr>
      <vt:lpstr>What counts as Evidence</vt:lpstr>
      <vt:lpstr>Evidence contd.</vt:lpstr>
      <vt:lpstr>Integrating Evidence with a comma and an Introductory Phrase  </vt:lpstr>
      <vt:lpstr>Integrating Evidence Using a Sentence and a Colon.</vt:lpstr>
      <vt:lpstr>Integrating Evidence without Using any Punctuation</vt:lpstr>
      <vt:lpstr>What is Analysis?</vt:lpstr>
      <vt:lpstr>How to Analyze</vt:lpstr>
      <vt:lpstr>Avoid this wrong way to begin an analytical sentence.</vt:lpstr>
      <vt:lpstr>How to Revise the Error on Previous Slide</vt:lpstr>
      <vt:lpstr>“This is an Example of That:” Another Wrong Way to Introduce Analysis.</vt:lpstr>
      <vt:lpstr>How to Use “this” correctly to Introduce Analysis</vt:lpstr>
      <vt:lpstr>A Sample Body Paragraph Based on Cathedral</vt:lpstr>
      <vt:lpstr>Sample Para. concluded</vt:lpstr>
    </vt:vector>
  </TitlesOfParts>
  <Company>University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Close-Reading Paragraph</dc:title>
  <dc:creator>default</dc:creator>
  <cp:lastModifiedBy>Ahsan</cp:lastModifiedBy>
  <cp:revision>15</cp:revision>
  <dcterms:created xsi:type="dcterms:W3CDTF">2018-01-18T21:38:34Z</dcterms:created>
  <dcterms:modified xsi:type="dcterms:W3CDTF">2018-01-18T23:12:03Z</dcterms:modified>
</cp:coreProperties>
</file>