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6858000" cx="9144000"/>
  <p:notesSz cx="6858000" cy="9144000"/>
  <p:embeddedFontLst>
    <p:embeddedFont>
      <p:font typeface="Encode Sans Black"/>
      <p:bold r:id="rId21"/>
    </p:embeddedFont>
    <p:embeddedFont>
      <p:font typeface="Open Sans Light"/>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678EEF-FA0B-4B07-9AAA-2A822A5919EF}">
  <a:tblStyle styleId="{57678EEF-FA0B-4B07-9AAA-2A822A5919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88" orient="horz"/>
        <p:guide pos="4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OpenSansLight-regular.fntdata"/><Relationship Id="rId21" Type="http://schemas.openxmlformats.org/officeDocument/2006/relationships/font" Target="fonts/EncodeSansBlack-bold.fntdata"/><Relationship Id="rId24" Type="http://schemas.openxmlformats.org/officeDocument/2006/relationships/font" Target="fonts/OpenSansLight-italic.fntdata"/><Relationship Id="rId23" Type="http://schemas.openxmlformats.org/officeDocument/2006/relationships/font" Target="fonts/OpenSansLight-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OpenSans-regular.fntdata"/><Relationship Id="rId25" Type="http://schemas.openxmlformats.org/officeDocument/2006/relationships/font" Target="fonts/OpenSansLight-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1bea00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61bea00c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1bea01f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1bea01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42900" rtl="0" algn="l">
              <a:spcBef>
                <a:spcPts val="0"/>
              </a:spcBef>
              <a:spcAft>
                <a:spcPts val="0"/>
              </a:spcAft>
              <a:buNone/>
            </a:pPr>
            <a:r>
              <a:t/>
            </a:r>
            <a:endParaRPr sz="1000">
              <a:solidFill>
                <a:srgbClr val="222222"/>
              </a:solidFill>
              <a:highlight>
                <a:srgbClr val="FFFFFF"/>
              </a:highlight>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2c5b9ee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2c5b9e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61bea01f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61bea01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Before we go into the distributed slack bus </a:t>
            </a:r>
            <a:r>
              <a:rPr lang="en-US"/>
              <a:t>algorithm</a:t>
            </a:r>
            <a:r>
              <a:rPr lang="en-US"/>
              <a:t>, we want to go over the slack bus first. Here the single slack bus case is shown in the diagram above. We can easily observe that, the first generator, in the red box, has P </a:t>
            </a:r>
            <a:r>
              <a:rPr lang="en-US"/>
              <a:t>unspecified</a:t>
            </a:r>
            <a:r>
              <a:rPr lang="en-US"/>
              <a:t>. Actually, its Q is also unspecified. It is a V, theta generator bus(or a slack bus) due to two major reasons: </a:t>
            </a:r>
            <a:r>
              <a:rPr lang="en-US"/>
              <a:t>First, it represents the reference angle. Second, it is used to balance the whole system’s losses( both P and Q). It is ok and very convenient in mathematical calculations, but in physical systems, it has drawbacks.  One big problem is that, for an economic load dispatch problem, which I will mention in the next slide, leaving one generator’s PQ unspecified can never give the real equal incremental generator cost of the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solve this issue, as early in 1971, there are scholars coming up with algorithms to solve power flow equations without the swing bus. The method is to introduce a new term in power flow equations, and one key element in the new term is the participation factor. As shown in the the diagram below. Here pi is the participation factor, and phi originally is the power that distributed to P1 in the single slack bus case, now it is redistributed to every generator with the participation factor.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1bea01f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1bea01f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This slide shows the difference between the conventional economic </a:t>
            </a:r>
            <a:r>
              <a:rPr lang="en-US"/>
              <a:t>load dispatch and the modified one. The important point here is that after introducing the distributed Slack Bus, we have a new delta P imbalance term in the load flow equation. This is the key to reduce the burden on slack bus and looking for a more optimal value for the system.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some new property: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Now The generation level of each generator is determined not in the ELD step, but after the power flow calculation.</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size of Jacobian matrix is not (n−1)×(n−1), but n×n,  where n is  the  total  number  of  buses  in  a  power system, since the slack bus is included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The role of a slack bus as making up all losses of the power system is not necessary any more, i.e., removed, But there is still one bus be declared as the reference angle.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1bea01f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1bea01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Here are some popular ways to define the participation factor. We can define the participation factor in multiple ways so that it best matches the physical system and the problem schema. One thing to be kept in mind is that the sum of the participation factors should be 1, which means that the system’s loss is not changing, but redistributing.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Distance: L is a penalty factor which is defined to counter the losses due to different distances from the demand point. While distributing the power to all the buses, the closer generators will have less cost than the farther ones in terms of transmission losses, so the </a:t>
            </a:r>
            <a:r>
              <a:rPr lang="en-US"/>
              <a:t>closer the generators are, the larger the participation factor 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Cost function:</a:t>
            </a:r>
            <a:endParaRPr/>
          </a:p>
          <a:p>
            <a:pPr indent="0" lvl="0" marL="0" rtl="0" algn="l">
              <a:spcBef>
                <a:spcPts val="0"/>
              </a:spcBef>
              <a:spcAft>
                <a:spcPts val="0"/>
              </a:spcAft>
              <a:buNone/>
            </a:pPr>
            <a:r>
              <a:rPr lang="en-US"/>
              <a:t>with the cost function is approximated as a quadratic relation with active power, i.e. cost = alphaP^2+betaP+gamma, the generator with less cost will allotted more losses.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Generation capacity: </a:t>
            </a:r>
            <a:endParaRPr/>
          </a:p>
          <a:p>
            <a:pPr indent="0" lvl="0" marL="0" rtl="0" algn="l">
              <a:spcBef>
                <a:spcPts val="0"/>
              </a:spcBef>
              <a:spcAft>
                <a:spcPts val="0"/>
              </a:spcAft>
              <a:buNone/>
            </a:pPr>
            <a:r>
              <a:rPr lang="en-US"/>
              <a:t>The bigger the capacity, the more efficient it becomes for a constant loss. With the increase in size, cost of production decreases. It is </a:t>
            </a:r>
            <a:r>
              <a:rPr lang="en-US"/>
              <a:t>advantageous</a:t>
            </a:r>
            <a:r>
              <a:rPr lang="en-US"/>
              <a:t> to give preference to a bigger generator when distributing the load.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1bea01f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1bea01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are the main results for the </a:t>
            </a:r>
            <a:r>
              <a:rPr lang="en-US"/>
              <a:t>modified</a:t>
            </a:r>
            <a:r>
              <a:rPr lang="en-US"/>
              <a:t> ELD problems. The top one is using generation cost as the determinant for participation factors.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some key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The </a:t>
            </a:r>
            <a:r>
              <a:rPr lang="en-US"/>
              <a:t>distributed</a:t>
            </a:r>
            <a:r>
              <a:rPr lang="en-US"/>
              <a:t> slack bus algorithm is more economic, but not </a:t>
            </a:r>
            <a:r>
              <a:rPr lang="en-US"/>
              <a:t>significantly</a:t>
            </a:r>
            <a:r>
              <a:rPr lang="en-US"/>
              <a:t>. It is understandable since the new power flow equation is just REDISTRIBUTING the loss but not reducing the loss</a:t>
            </a:r>
            <a:endParaRPr/>
          </a:p>
          <a:p>
            <a:pPr indent="0" lvl="0" marL="0" rtl="0" algn="l">
              <a:spcBef>
                <a:spcPts val="0"/>
              </a:spcBef>
              <a:spcAft>
                <a:spcPts val="0"/>
              </a:spcAft>
              <a:buNone/>
            </a:pPr>
            <a:r>
              <a:rPr lang="en-US"/>
              <a:t>2: The variance does not change very much based on the size of the system, but there is still a trend that with more generators in the system, the redistribution of losses can take place more economically</a:t>
            </a:r>
            <a:endParaRPr/>
          </a:p>
          <a:p>
            <a:pPr indent="0" lvl="0" marL="0" rtl="0" algn="l">
              <a:spcBef>
                <a:spcPts val="0"/>
              </a:spcBef>
              <a:spcAft>
                <a:spcPts val="0"/>
              </a:spcAft>
              <a:buNone/>
            </a:pPr>
            <a:r>
              <a:rPr lang="en-US"/>
              <a:t>3: what is important is how the participation factor contributes to the change in the power flow sensitivity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shown in the table below. This result comes from a case study where the economic optimal dispatch is studied.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t>
            </a:r>
            <a:r>
              <a:rPr lang="en-US"/>
              <a:t>importance</a:t>
            </a:r>
            <a:r>
              <a:rPr lang="en-US"/>
              <a:t> of changing the load-flow formulation such that the slack-bus constraint is no longer required is illustrated. The lamda value depends on how the participation factor is selected.  For a demand change, through a corresponding definition of participation factor, a system lamda value is obtained which represents the true minimal incremental cost change </a:t>
            </a:r>
            <a:r>
              <a:rPr lang="en-US"/>
              <a:t>incurred</a:t>
            </a:r>
            <a:r>
              <a:rPr lang="en-US"/>
              <a:t> by optimally changing all the generation units. Single Slack bus power flow does not represent this cost change per unit demand change unless the demand change occurs on the slack bus.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1bea0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061bea00c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1bea00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061bea00c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4B2E83"/>
        </a:solidFill>
      </p:bgPr>
    </p:bg>
    <p:spTree>
      <p:nvGrpSpPr>
        <p:cNvPr id="6" name="Shape 6"/>
        <p:cNvGrpSpPr/>
        <p:nvPr/>
      </p:nvGrpSpPr>
      <p:grpSpPr>
        <a:xfrm>
          <a:off x="0" y="0"/>
          <a:ext cx="0" cy="0"/>
          <a:chOff x="0" y="0"/>
          <a:chExt cx="0" cy="0"/>
        </a:xfrm>
      </p:grpSpPr>
      <p:pic>
        <p:nvPicPr>
          <p:cNvPr descr="UW_W Logo_White.png" id="7" name="Google Shape;7;p2"/>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pic>
        <p:nvPicPr>
          <p:cNvPr id="8" name="Google Shape;8;p2"/>
          <p:cNvPicPr preferRelativeResize="0"/>
          <p:nvPr/>
        </p:nvPicPr>
        <p:blipFill rotWithShape="1">
          <a:blip r:embed="rId3">
            <a:alphaModFix/>
          </a:blip>
          <a:srcRect b="0" l="0" r="0" t="0"/>
          <a:stretch/>
        </p:blipFill>
        <p:spPr>
          <a:xfrm>
            <a:off x="677334" y="6354234"/>
            <a:ext cx="2540000" cy="266700"/>
          </a:xfrm>
          <a:prstGeom prst="rect">
            <a:avLst/>
          </a:prstGeom>
          <a:noFill/>
          <a:ln>
            <a:noFill/>
          </a:ln>
        </p:spPr>
      </p:pic>
      <p:pic>
        <p:nvPicPr>
          <p:cNvPr descr="Bar_RtAngle_7502_RGB.png" id="9" name="Google Shape;9;p2"/>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10" name="Google Shape;10;p2"/>
          <p:cNvSpPr txBox="1"/>
          <p:nvPr>
            <p:ph type="title"/>
          </p:nvPr>
        </p:nvSpPr>
        <p:spPr>
          <a:xfrm>
            <a:off x="671757" y="1179824"/>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pic>
        <p:nvPicPr>
          <p:cNvPr descr="W Logo_Purple_2685_HEX.png" id="56" name="Google Shape;56;p13"/>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Wordmark_center_Purple_HEX.png" id="57" name="Google Shape;57;p13"/>
          <p:cNvPicPr preferRelativeResize="0"/>
          <p:nvPr/>
        </p:nvPicPr>
        <p:blipFill rotWithShape="1">
          <a:blip r:embed="rId3">
            <a:alphaModFix/>
          </a:blip>
          <a:srcRect b="0" l="0" r="0" t="0"/>
          <a:stretch/>
        </p:blipFill>
        <p:spPr>
          <a:xfrm>
            <a:off x="792039" y="6487457"/>
            <a:ext cx="2425295" cy="163374"/>
          </a:xfrm>
          <a:prstGeom prst="rect">
            <a:avLst/>
          </a:prstGeom>
          <a:noFill/>
          <a:ln>
            <a:noFill/>
          </a:ln>
        </p:spPr>
      </p:pic>
      <p:pic>
        <p:nvPicPr>
          <p:cNvPr descr="Bar_RtAngle_7502_RGB.png" id="58" name="Google Shape;58;p13"/>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59" name="Google Shape;59;p13"/>
          <p:cNvSpPr txBox="1"/>
          <p:nvPr>
            <p:ph type="title"/>
          </p:nvPr>
        </p:nvSpPr>
        <p:spPr>
          <a:xfrm>
            <a:off x="671757" y="1167124"/>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4B2E83"/>
              </a:buClr>
              <a:buSzPts val="5000"/>
              <a:buFont typeface="Encode Sans Black"/>
              <a:buNone/>
              <a:defRPr b="1" i="0" sz="5000" u="none" cap="none" strike="noStrike">
                <a:solidFill>
                  <a:srgbClr val="4B2E83"/>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60" name="Shape 60"/>
        <p:cNvGrpSpPr/>
        <p:nvPr/>
      </p:nvGrpSpPr>
      <p:grpSpPr>
        <a:xfrm>
          <a:off x="0" y="0"/>
          <a:ext cx="0" cy="0"/>
          <a:chOff x="0" y="0"/>
          <a:chExt cx="0" cy="0"/>
        </a:xfrm>
      </p:grpSpPr>
      <p:sp>
        <p:nvSpPr>
          <p:cNvPr id="61" name="Google Shape;61;p14"/>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14"/>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63" name="Google Shape;63;p14"/>
          <p:cNvPicPr preferRelativeResize="0"/>
          <p:nvPr/>
        </p:nvPicPr>
        <p:blipFill rotWithShape="1">
          <a:blip r:embed="rId2">
            <a:alphaModFix/>
          </a:blip>
          <a:srcRect b="0" l="0" r="0" t="0"/>
          <a:stretch/>
        </p:blipFill>
        <p:spPr>
          <a:xfrm>
            <a:off x="6382155" y="6487457"/>
            <a:ext cx="2425295" cy="163374"/>
          </a:xfrm>
          <a:prstGeom prst="rect">
            <a:avLst/>
          </a:prstGeom>
          <a:noFill/>
          <a:ln>
            <a:noFill/>
          </a:ln>
        </p:spPr>
      </p:pic>
      <p:pic>
        <p:nvPicPr>
          <p:cNvPr descr="Bar_RtAngle_7502_RGB.png" id="64" name="Google Shape;64;p14"/>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65" name="Google Shape;65;p14"/>
          <p:cNvSpPr txBox="1"/>
          <p:nvPr>
            <p:ph type="title"/>
          </p:nvPr>
        </p:nvSpPr>
        <p:spPr>
          <a:xfrm>
            <a:off x="671756" y="371511"/>
            <a:ext cx="8184663"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4B2E83"/>
              </a:buClr>
              <a:buSzPts val="3000"/>
              <a:buFont typeface="Encode Sans Black"/>
              <a:buNone/>
              <a:defRPr b="1" i="0" sz="3000" u="none" cap="none" strike="noStrike">
                <a:solidFill>
                  <a:srgbClr val="4B2E83"/>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66" name="Shape 66"/>
        <p:cNvGrpSpPr/>
        <p:nvPr/>
      </p:nvGrpSpPr>
      <p:grpSpPr>
        <a:xfrm>
          <a:off x="0" y="0"/>
          <a:ext cx="0" cy="0"/>
          <a:chOff x="0" y="0"/>
          <a:chExt cx="0" cy="0"/>
        </a:xfrm>
      </p:grpSpPr>
      <p:sp>
        <p:nvSpPr>
          <p:cNvPr id="67" name="Google Shape;67;p15"/>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999999"/>
              </a:buClr>
              <a:buSzPts val="2400"/>
              <a:buFont typeface="Arial"/>
              <a:buNone/>
              <a:defRPr b="0" i="1" sz="2400" u="none" cap="none" strike="noStrike">
                <a:solidFill>
                  <a:srgbClr val="999999"/>
                </a:solidFill>
                <a:latin typeface="Open Sans Light"/>
                <a:ea typeface="Open Sans Light"/>
                <a:cs typeface="Open Sans Light"/>
                <a:sym typeface="Open Sans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68" name="Google Shape;68;p15"/>
          <p:cNvPicPr preferRelativeResize="0"/>
          <p:nvPr/>
        </p:nvPicPr>
        <p:blipFill rotWithShape="1">
          <a:blip r:embed="rId2">
            <a:alphaModFix/>
          </a:blip>
          <a:srcRect b="0" l="0" r="0" t="0"/>
          <a:stretch/>
        </p:blipFill>
        <p:spPr>
          <a:xfrm>
            <a:off x="6363105" y="6487457"/>
            <a:ext cx="2425295" cy="163374"/>
          </a:xfrm>
          <a:prstGeom prst="rect">
            <a:avLst/>
          </a:prstGeom>
          <a:noFill/>
          <a:ln>
            <a:noFill/>
          </a:ln>
        </p:spPr>
      </p:pic>
      <p:pic>
        <p:nvPicPr>
          <p:cNvPr descr="Bar_RtAngle_7502_RGB.png" id="69" name="Google Shape;69;p15"/>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70" name="Google Shape;70;p15"/>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Google Shape;13;p3"/>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4" name="Google Shape;14;p3"/>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pic>
        <p:nvPicPr>
          <p:cNvPr descr="Bar_RtAngle_7502_RGB.png" id="15" name="Google Shape;15;p3"/>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16" name="Google Shape;16;p3"/>
          <p:cNvSpPr txBox="1"/>
          <p:nvPr>
            <p:ph type="title"/>
          </p:nvPr>
        </p:nvSpPr>
        <p:spPr>
          <a:xfrm>
            <a:off x="671757" y="365069"/>
            <a:ext cx="8184662" cy="9984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bg>
      <p:bgPr>
        <a:solidFill>
          <a:srgbClr val="4B2E83"/>
        </a:solidFill>
      </p:bgPr>
    </p:bg>
    <p:spTree>
      <p:nvGrpSpPr>
        <p:cNvPr id="17" name="Shape 17"/>
        <p:cNvGrpSpPr/>
        <p:nvPr/>
      </p:nvGrpSpPr>
      <p:grpSpPr>
        <a:xfrm>
          <a:off x="0" y="0"/>
          <a:ext cx="0" cy="0"/>
          <a:chOff x="0" y="0"/>
          <a:chExt cx="0" cy="0"/>
        </a:xfrm>
      </p:grpSpPr>
      <p:pic>
        <p:nvPicPr>
          <p:cNvPr descr="UW_W Logo_White.png" id="18" name="Google Shape;18;p4"/>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sp>
        <p:nvSpPr>
          <p:cNvPr id="19" name="Google Shape;19;p4"/>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0" name="Google Shape;20;p4"/>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1" name="Google Shape;21;p4"/>
          <p:cNvSpPr txBox="1"/>
          <p:nvPr>
            <p:ph type="title"/>
          </p:nvPr>
        </p:nvSpPr>
        <p:spPr>
          <a:xfrm>
            <a:off x="671756" y="371511"/>
            <a:ext cx="8064505"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bg>
      <p:bgPr>
        <a:solidFill>
          <a:srgbClr val="4B2E83"/>
        </a:solidFill>
      </p:bgPr>
    </p:bg>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sp>
        <p:nvSpPr>
          <p:cNvPr id="24" name="Google Shape;24;p5"/>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5" name="Google Shape;25;p5"/>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6" name="Google Shape;26;p5"/>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Header + SubHeader + Content">
    <p:spTree>
      <p:nvGrpSpPr>
        <p:cNvPr id="28" name="Shape 28"/>
        <p:cNvGrpSpPr/>
        <p:nvPr/>
      </p:nvGrpSpPr>
      <p:grpSpPr>
        <a:xfrm>
          <a:off x="0" y="0"/>
          <a:ext cx="0" cy="0"/>
          <a:chOff x="0" y="0"/>
          <a:chExt cx="0" cy="0"/>
        </a:xfrm>
      </p:grpSpPr>
      <p:sp>
        <p:nvSpPr>
          <p:cNvPr id="29" name="Google Shape;29;p7"/>
          <p:cNvSpPr txBox="1"/>
          <p:nvPr>
            <p:ph idx="1" type="body"/>
          </p:nvPr>
        </p:nvSpPr>
        <p:spPr>
          <a:xfrm>
            <a:off x="671757"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7"/>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31" name="Google Shape;31;p7"/>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32" name="Google Shape;32;p7"/>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33" name="Google Shape;33;p7"/>
          <p:cNvSpPr txBox="1"/>
          <p:nvPr>
            <p:ph type="title"/>
          </p:nvPr>
        </p:nvSpPr>
        <p:spPr>
          <a:xfrm>
            <a:off x="671757" y="365125"/>
            <a:ext cx="8184662" cy="99838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4" name="Shape 34"/>
        <p:cNvGrpSpPr/>
        <p:nvPr/>
      </p:nvGrpSpPr>
      <p:grpSpPr>
        <a:xfrm>
          <a:off x="0" y="0"/>
          <a:ext cx="0" cy="0"/>
          <a:chOff x="0" y="0"/>
          <a:chExt cx="0" cy="0"/>
        </a:xfrm>
      </p:grpSpPr>
      <p:pic>
        <p:nvPicPr>
          <p:cNvPr descr="W Logo_Purple_2685_HEX.png" id="35" name="Google Shape;35;p8"/>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Wordmark_center_Purple_HEX.png" id="36" name="Google Shape;36;p8"/>
          <p:cNvPicPr preferRelativeResize="0"/>
          <p:nvPr/>
        </p:nvPicPr>
        <p:blipFill rotWithShape="1">
          <a:blip r:embed="rId3">
            <a:alphaModFix/>
          </a:blip>
          <a:srcRect b="0" l="0" r="0" t="0"/>
          <a:stretch/>
        </p:blipFill>
        <p:spPr>
          <a:xfrm>
            <a:off x="792039" y="6487457"/>
            <a:ext cx="2425295" cy="163374"/>
          </a:xfrm>
          <a:prstGeom prst="rect">
            <a:avLst/>
          </a:prstGeom>
          <a:noFill/>
          <a:ln>
            <a:noFill/>
          </a:ln>
        </p:spPr>
      </p:pic>
      <p:pic>
        <p:nvPicPr>
          <p:cNvPr descr="Bar_RtAngle_HEX.png" id="37" name="Google Shape;37;p8"/>
          <p:cNvPicPr preferRelativeResize="0"/>
          <p:nvPr/>
        </p:nvPicPr>
        <p:blipFill rotWithShape="1">
          <a:blip r:embed="rId4">
            <a:alphaModFix/>
          </a:blip>
          <a:srcRect b="0" l="0" r="0" t="0"/>
          <a:stretch/>
        </p:blipFill>
        <p:spPr>
          <a:xfrm>
            <a:off x="792039" y="3947767"/>
            <a:ext cx="2451418" cy="124509"/>
          </a:xfrm>
          <a:prstGeom prst="rect">
            <a:avLst/>
          </a:prstGeom>
          <a:noFill/>
          <a:ln>
            <a:noFill/>
          </a:ln>
        </p:spPr>
      </p:pic>
      <p:sp>
        <p:nvSpPr>
          <p:cNvPr id="38" name="Google Shape;38;p8"/>
          <p:cNvSpPr txBox="1"/>
          <p:nvPr>
            <p:ph type="title"/>
          </p:nvPr>
        </p:nvSpPr>
        <p:spPr>
          <a:xfrm>
            <a:off x="671757" y="939146"/>
            <a:ext cx="6972300" cy="287110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39" name="Shape 39"/>
        <p:cNvGrpSpPr/>
        <p:nvPr/>
      </p:nvGrpSpPr>
      <p:grpSpPr>
        <a:xfrm>
          <a:off x="0" y="0"/>
          <a:ext cx="0" cy="0"/>
          <a:chOff x="0" y="0"/>
          <a:chExt cx="0" cy="0"/>
        </a:xfrm>
      </p:grpSpPr>
      <p:sp>
        <p:nvSpPr>
          <p:cNvPr id="40" name="Google Shape;40;p9"/>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41" name="Google Shape;41;p9"/>
          <p:cNvPicPr preferRelativeResize="0"/>
          <p:nvPr/>
        </p:nvPicPr>
        <p:blipFill rotWithShape="1">
          <a:blip r:embed="rId2">
            <a:alphaModFix/>
          </a:blip>
          <a:srcRect b="0" l="0" r="0" t="0"/>
          <a:stretch/>
        </p:blipFill>
        <p:spPr>
          <a:xfrm>
            <a:off x="6382155" y="6487457"/>
            <a:ext cx="2425295" cy="163374"/>
          </a:xfrm>
          <a:prstGeom prst="rect">
            <a:avLst/>
          </a:prstGeom>
          <a:noFill/>
          <a:ln>
            <a:noFill/>
          </a:ln>
        </p:spPr>
      </p:pic>
      <p:pic>
        <p:nvPicPr>
          <p:cNvPr descr="Bar_RtAngle_HEX.png" id="42" name="Google Shape;42;p9"/>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43" name="Google Shape;43;p9"/>
          <p:cNvSpPr txBox="1"/>
          <p:nvPr>
            <p:ph type="title"/>
          </p:nvPr>
        </p:nvSpPr>
        <p:spPr>
          <a:xfrm>
            <a:off x="671755" y="365125"/>
            <a:ext cx="8064505" cy="99838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Graphic">
  <p:cSld name="Header + Graphic">
    <p:spTree>
      <p:nvGrpSpPr>
        <p:cNvPr id="44" name="Shape 44"/>
        <p:cNvGrpSpPr/>
        <p:nvPr/>
      </p:nvGrpSpPr>
      <p:grpSpPr>
        <a:xfrm>
          <a:off x="0" y="0"/>
          <a:ext cx="0" cy="0"/>
          <a:chOff x="0" y="0"/>
          <a:chExt cx="0" cy="0"/>
        </a:xfrm>
      </p:grpSpPr>
      <p:sp>
        <p:nvSpPr>
          <p:cNvPr id="45" name="Google Shape;45;p10"/>
          <p:cNvSpPr/>
          <p:nvPr>
            <p:ph idx="2" type="chart"/>
          </p:nvPr>
        </p:nvSpPr>
        <p:spPr>
          <a:xfrm>
            <a:off x="671757" y="1736725"/>
            <a:ext cx="8184662" cy="44323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4B2E83"/>
              </a:buClr>
              <a:buSzPts val="2400"/>
              <a:buFont typeface="Arial"/>
              <a:buNone/>
              <a:defRPr b="0" i="1" sz="2400" u="none" cap="none" strike="noStrike">
                <a:solidFill>
                  <a:srgbClr val="4B2E83"/>
                </a:solidFill>
                <a:latin typeface="Open Sans Light"/>
                <a:ea typeface="Open Sans Light"/>
                <a:cs typeface="Open Sans Light"/>
                <a:sym typeface="Open Sans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46" name="Google Shape;46;p10"/>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HEX.png" id="47" name="Google Shape;47;p10"/>
          <p:cNvPicPr preferRelativeResize="0"/>
          <p:nvPr/>
        </p:nvPicPr>
        <p:blipFill rotWithShape="1">
          <a:blip r:embed="rId3">
            <a:alphaModFix/>
          </a:blip>
          <a:srcRect b="0" l="0" r="0" t="0"/>
          <a:stretch/>
        </p:blipFill>
        <p:spPr>
          <a:xfrm>
            <a:off x="781050" y="1402894"/>
            <a:ext cx="1371201" cy="69644"/>
          </a:xfrm>
          <a:prstGeom prst="rect">
            <a:avLst/>
          </a:prstGeom>
          <a:noFill/>
          <a:ln>
            <a:noFill/>
          </a:ln>
        </p:spPr>
      </p:pic>
      <p:sp>
        <p:nvSpPr>
          <p:cNvPr id="48" name="Google Shape;48;p10"/>
          <p:cNvSpPr txBox="1"/>
          <p:nvPr>
            <p:ph type="title"/>
          </p:nvPr>
        </p:nvSpPr>
        <p:spPr>
          <a:xfrm>
            <a:off x="671755" y="371510"/>
            <a:ext cx="8184663"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Header + Content">
    <p:spTree>
      <p:nvGrpSpPr>
        <p:cNvPr id="50" name="Shape 50"/>
        <p:cNvGrpSpPr/>
        <p:nvPr/>
      </p:nvGrpSpPr>
      <p:grpSpPr>
        <a:xfrm>
          <a:off x="0" y="0"/>
          <a:ext cx="0" cy="0"/>
          <a:chOff x="0" y="0"/>
          <a:chExt cx="0" cy="0"/>
        </a:xfrm>
      </p:grpSpPr>
      <p:sp>
        <p:nvSpPr>
          <p:cNvPr id="51" name="Google Shape;51;p12"/>
          <p:cNvSpPr txBox="1"/>
          <p:nvPr>
            <p:ph idx="1" type="body"/>
          </p:nvPr>
        </p:nvSpPr>
        <p:spPr>
          <a:xfrm>
            <a:off x="659305" y="1736725"/>
            <a:ext cx="8196210" cy="4015497"/>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52" name="Google Shape;52;p12"/>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7502_RGB.png" id="53" name="Google Shape;53;p12"/>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54" name="Google Shape;54;p12"/>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2E83"/>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D3A2"/>
        </a:solidFill>
      </p:bgPr>
    </p:bg>
    <p:spTree>
      <p:nvGrpSpPr>
        <p:cNvPr id="27" name="Shape 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 name="Shape 4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671757" y="1179824"/>
            <a:ext cx="6972300" cy="264175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000"/>
              <a:buFont typeface="Encode Sans Black"/>
              <a:buNone/>
            </a:pPr>
            <a:r>
              <a:rPr lang="en-US"/>
              <a:t>Distributed Slack Bus Power Flow</a:t>
            </a:r>
            <a:endParaRPr/>
          </a:p>
        </p:txBody>
      </p:sp>
      <p:sp>
        <p:nvSpPr>
          <p:cNvPr id="76" name="Google Shape;76;p16"/>
          <p:cNvSpPr txBox="1"/>
          <p:nvPr>
            <p:ph type="title"/>
          </p:nvPr>
        </p:nvSpPr>
        <p:spPr>
          <a:xfrm>
            <a:off x="861975" y="5003100"/>
            <a:ext cx="3352500" cy="996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000"/>
              <a:buFont typeface="Encode Sans Black"/>
              <a:buNone/>
            </a:pPr>
            <a:r>
              <a:rPr lang="en-US" sz="2000"/>
              <a:t>Bennett Wilson</a:t>
            </a:r>
            <a:endParaRPr sz="2000"/>
          </a:p>
          <a:p>
            <a:pPr indent="0" lvl="0" marL="0" rtl="0" algn="l">
              <a:spcBef>
                <a:spcPts val="0"/>
              </a:spcBef>
              <a:spcAft>
                <a:spcPts val="0"/>
              </a:spcAft>
              <a:buClr>
                <a:schemeClr val="lt2"/>
              </a:buClr>
              <a:buSzPts val="5000"/>
              <a:buFont typeface="Encode Sans Black"/>
              <a:buNone/>
            </a:pPr>
            <a:r>
              <a:rPr lang="en-US" sz="2000"/>
              <a:t>Boyuan Xie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Congestion Management (CM)</a:t>
            </a:r>
            <a:endParaRPr/>
          </a:p>
        </p:txBody>
      </p:sp>
      <p:pic>
        <p:nvPicPr>
          <p:cNvPr id="142" name="Google Shape;142;p25"/>
          <p:cNvPicPr preferRelativeResize="0"/>
          <p:nvPr/>
        </p:nvPicPr>
        <p:blipFill>
          <a:blip r:embed="rId3">
            <a:alphaModFix/>
          </a:blip>
          <a:stretch>
            <a:fillRect/>
          </a:stretch>
        </p:blipFill>
        <p:spPr>
          <a:xfrm>
            <a:off x="2543400" y="1624547"/>
            <a:ext cx="4057225" cy="2287700"/>
          </a:xfrm>
          <a:prstGeom prst="rect">
            <a:avLst/>
          </a:prstGeom>
          <a:noFill/>
          <a:ln>
            <a:noFill/>
          </a:ln>
        </p:spPr>
      </p:pic>
      <p:graphicFrame>
        <p:nvGraphicFramePr>
          <p:cNvPr id="143" name="Google Shape;143;p25"/>
          <p:cNvGraphicFramePr/>
          <p:nvPr/>
        </p:nvGraphicFramePr>
        <p:xfrm>
          <a:off x="952500" y="4059650"/>
          <a:ext cx="3000000" cy="3000000"/>
        </p:xfrm>
        <a:graphic>
          <a:graphicData uri="http://schemas.openxmlformats.org/drawingml/2006/table">
            <a:tbl>
              <a:tblPr>
                <a:noFill/>
                <a:tableStyleId>{57678EEF-FA0B-4B07-9AAA-2A822A5919EF}</a:tableStyleId>
              </a:tblPr>
              <a:tblGrid>
                <a:gridCol w="2930350"/>
                <a:gridCol w="2122775"/>
                <a:gridCol w="2185875"/>
              </a:tblGrid>
              <a:tr h="100000">
                <a:tc>
                  <a:txBody>
                    <a:bodyPr/>
                    <a:lstStyle/>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GR w/o distributed </a:t>
                      </a:r>
                      <a:r>
                        <a:rPr b="1" lang="en-US" sz="1600">
                          <a:solidFill>
                            <a:schemeClr val="dk1"/>
                          </a:solidFill>
                          <a:latin typeface="Open Sans"/>
                          <a:ea typeface="Open Sans"/>
                          <a:cs typeface="Open Sans"/>
                          <a:sym typeface="Open Sans"/>
                        </a:rPr>
                        <a:t>slack bus</a:t>
                      </a:r>
                      <a:endParaRPr sz="16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GR with distributed slack bus</a:t>
                      </a:r>
                      <a:endParaRPr sz="1600"/>
                    </a:p>
                  </a:txBody>
                  <a:tcPr marT="91425" marB="91425" marR="91425" marL="91425"/>
                </a:tc>
              </a:tr>
              <a:tr h="381000">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Congestion management cost ($/hr)</a:t>
                      </a:r>
                      <a:endParaRPr sz="16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7874.19</a:t>
                      </a:r>
                      <a:endParaRPr sz="15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 3344.58</a:t>
                      </a:r>
                      <a:endParaRPr sz="1500"/>
                    </a:p>
                  </a:txBody>
                  <a:tcPr marT="91425" marB="91425" marR="91425" marL="91425"/>
                </a:tc>
              </a:tr>
              <a:tr h="381000">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Real power loss </a:t>
                      </a:r>
                      <a:r>
                        <a:rPr b="1" lang="en-US" sz="1600">
                          <a:solidFill>
                            <a:schemeClr val="dk1"/>
                          </a:solidFill>
                          <a:latin typeface="Open Sans"/>
                          <a:ea typeface="Open Sans"/>
                          <a:cs typeface="Open Sans"/>
                          <a:sym typeface="Open Sans"/>
                        </a:rPr>
                        <a:t>(MW)</a:t>
                      </a:r>
                      <a:endParaRPr sz="15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11.31</a:t>
                      </a:r>
                      <a:endParaRPr sz="1500"/>
                    </a:p>
                  </a:txBody>
                  <a:tcPr marT="91425" marB="91425" marR="91425" marL="91425"/>
                </a:tc>
                <a:tc>
                  <a:txBody>
                    <a:bodyPr/>
                    <a:lstStyle/>
                    <a:p>
                      <a:pPr indent="0" lvl="0" marL="0" rtl="0" algn="l">
                        <a:spcBef>
                          <a:spcPts val="480"/>
                        </a:spcBef>
                        <a:spcAft>
                          <a:spcPts val="0"/>
                        </a:spcAft>
                        <a:buNone/>
                      </a:pPr>
                      <a:r>
                        <a:rPr b="1" lang="en-US" sz="1600">
                          <a:solidFill>
                            <a:schemeClr val="dk1"/>
                          </a:solidFill>
                          <a:latin typeface="Open Sans"/>
                          <a:ea typeface="Open Sans"/>
                          <a:cs typeface="Open Sans"/>
                          <a:sym typeface="Open Sans"/>
                        </a:rPr>
                        <a:t>6.512</a:t>
                      </a:r>
                      <a:endParaRPr sz="15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Single Slack Bus </a:t>
            </a:r>
            <a:r>
              <a:rPr lang="en-US"/>
              <a:t>Algorithm</a:t>
            </a:r>
            <a:r>
              <a:rPr lang="en-US"/>
              <a:t> has limitations</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Distributed Slack Bus Algorithms are investigated in problems such as ELD(EOD), AGC, CM etc</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There are improvements but not significant</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Future in Autonomous Energy Grids</a:t>
            </a:r>
            <a:endParaRPr/>
          </a:p>
          <a:p>
            <a:pPr indent="-355600" lvl="1" marL="914400" rtl="0" algn="l">
              <a:spcBef>
                <a:spcPts val="0"/>
              </a:spcBef>
              <a:spcAft>
                <a:spcPts val="0"/>
              </a:spcAft>
              <a:buSzPts val="2000"/>
              <a:buChar char="–"/>
            </a:pPr>
            <a:r>
              <a:rPr lang="en-US"/>
              <a:t>Multi-Level</a:t>
            </a:r>
            <a:r>
              <a:rPr lang="en-US"/>
              <a:t> Control</a:t>
            </a:r>
            <a:endParaRPr/>
          </a:p>
          <a:p>
            <a:pPr indent="-355600" lvl="1" marL="914400" rtl="0" algn="l">
              <a:spcBef>
                <a:spcPts val="0"/>
              </a:spcBef>
              <a:spcAft>
                <a:spcPts val="0"/>
              </a:spcAft>
              <a:buSzPts val="2000"/>
              <a:buChar char="–"/>
            </a:pPr>
            <a:r>
              <a:rPr lang="en-US"/>
              <a:t>Dynamic situations</a:t>
            </a:r>
            <a:endParaRPr/>
          </a:p>
        </p:txBody>
      </p:sp>
      <p:sp>
        <p:nvSpPr>
          <p:cNvPr id="149" name="Google Shape;149;p26"/>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p>
            <a:pPr indent="-279400" lvl="0" marL="342900" rtl="0" algn="l">
              <a:spcBef>
                <a:spcPts val="0"/>
              </a:spcBef>
              <a:spcAft>
                <a:spcPts val="0"/>
              </a:spcAft>
              <a:buClr>
                <a:srgbClr val="FFFFFF"/>
              </a:buClr>
              <a:buSzPts val="1400"/>
              <a:buFont typeface="Merriweather Sans"/>
              <a:buChar char="&gt;"/>
            </a:pPr>
            <a:r>
              <a:rPr lang="en-US" sz="1400"/>
              <a:t>Jang,Gwang Soo, et al. “A modified power flow analysis to remove a slack bus with a sense of economic load </a:t>
            </a:r>
            <a:r>
              <a:rPr lang="en-US" sz="1400"/>
              <a:t>dispatch</a:t>
            </a:r>
            <a:r>
              <a:rPr lang="en-US" sz="1400"/>
              <a:t>.” </a:t>
            </a:r>
            <a:r>
              <a:rPr i="1" lang="en-US" sz="1400"/>
              <a:t>Electric power systems research</a:t>
            </a:r>
            <a:r>
              <a:rPr lang="en-US" sz="1400"/>
              <a:t> 73.2 (2005): 137-142</a:t>
            </a:r>
            <a:endParaRPr sz="1400"/>
          </a:p>
          <a:p>
            <a:pPr indent="-279400" lvl="0" marL="342900" rtl="0" algn="l">
              <a:spcBef>
                <a:spcPts val="500"/>
              </a:spcBef>
              <a:spcAft>
                <a:spcPts val="0"/>
              </a:spcAft>
              <a:buSzPts val="1400"/>
              <a:buChar char="&gt;"/>
            </a:pPr>
            <a:r>
              <a:rPr lang="en-US" sz="1400"/>
              <a:t>Dhople, Sairaj V., et al. “Re</a:t>
            </a:r>
            <a:r>
              <a:rPr lang="en-US" sz="1400"/>
              <a:t>examining</a:t>
            </a:r>
            <a:r>
              <a:rPr lang="en-US" sz="1400"/>
              <a:t> the distributed slack bus.” </a:t>
            </a:r>
            <a:r>
              <a:rPr i="1" lang="en-US" sz="1400"/>
              <a:t>IEEE Transactions on Power Systems </a:t>
            </a:r>
            <a:r>
              <a:rPr lang="en-US" sz="1400"/>
              <a:t>35.6 (2020): 4870-4879</a:t>
            </a:r>
            <a:endParaRPr sz="1400"/>
          </a:p>
          <a:p>
            <a:pPr indent="-279400" lvl="0" marL="342900" rtl="0" algn="l">
              <a:spcBef>
                <a:spcPts val="500"/>
              </a:spcBef>
              <a:spcAft>
                <a:spcPts val="0"/>
              </a:spcAft>
              <a:buSzPts val="1400"/>
              <a:buChar char="&gt;"/>
            </a:pPr>
            <a:r>
              <a:rPr lang="en-US" sz="1400"/>
              <a:t>Mohapatra, Anurag. </a:t>
            </a:r>
            <a:r>
              <a:rPr i="1" lang="en-US" sz="1400"/>
              <a:t>Distributed slack bus algorithm for economic load dispatch</a:t>
            </a:r>
            <a:r>
              <a:rPr lang="en-US" sz="1400"/>
              <a:t>. Diss. 2012</a:t>
            </a:r>
            <a:endParaRPr sz="1400"/>
          </a:p>
          <a:p>
            <a:pPr indent="-279400" lvl="0" marL="342900" rtl="0" algn="l">
              <a:spcBef>
                <a:spcPts val="500"/>
              </a:spcBef>
              <a:spcAft>
                <a:spcPts val="0"/>
              </a:spcAft>
              <a:buSzPts val="1400"/>
              <a:buChar char="&gt;"/>
            </a:pPr>
            <a:r>
              <a:rPr lang="en-US" sz="1400"/>
              <a:t>Meisel, Jerome. “System incremental cost calculations using the participation factor load-flow formulation.” </a:t>
            </a:r>
            <a:r>
              <a:rPr i="1" lang="en-US" sz="1400">
                <a:solidFill>
                  <a:schemeClr val="lt2"/>
                </a:solidFill>
              </a:rPr>
              <a:t>IEEE Transactions on Power Systems </a:t>
            </a:r>
            <a:r>
              <a:rPr lang="en-US" sz="1400">
                <a:solidFill>
                  <a:schemeClr val="lt2"/>
                </a:solidFill>
              </a:rPr>
              <a:t>8.1 (1993): 357-363</a:t>
            </a:r>
            <a:endParaRPr sz="1400">
              <a:solidFill>
                <a:schemeClr val="lt2"/>
              </a:solidFill>
            </a:endParaRPr>
          </a:p>
          <a:p>
            <a:pPr indent="-279400" lvl="0" marL="342900" rtl="0" algn="l">
              <a:spcBef>
                <a:spcPts val="500"/>
              </a:spcBef>
              <a:spcAft>
                <a:spcPts val="0"/>
              </a:spcAft>
              <a:buClr>
                <a:schemeClr val="lt2"/>
              </a:buClr>
              <a:buSzPts val="1400"/>
              <a:buChar char="&gt;"/>
            </a:pPr>
            <a:r>
              <a:rPr lang="en-US" sz="1400">
                <a:solidFill>
                  <a:schemeClr val="lt2"/>
                </a:solidFill>
              </a:rPr>
              <a:t>Chayakulkheeree, K. "Application of distributed slack bus power flow to competitive environments," 2007 Australasian Universities Power Engineering Conference, 2007, pp. 1-6, doi: 10.1109/AUPEC.2007.4548081.</a:t>
            </a:r>
            <a:endParaRPr sz="1400">
              <a:solidFill>
                <a:schemeClr val="lt2"/>
              </a:solidFill>
            </a:endParaRPr>
          </a:p>
          <a:p>
            <a:pPr indent="-279400" lvl="0" marL="342900" rtl="0" algn="l">
              <a:spcBef>
                <a:spcPts val="700"/>
              </a:spcBef>
              <a:spcAft>
                <a:spcPts val="500"/>
              </a:spcAft>
              <a:buSzPts val="1400"/>
              <a:buChar char="&gt;"/>
            </a:pPr>
            <a:r>
              <a:rPr lang="en-US" sz="1400"/>
              <a:t>Sugathi, S.T., et al. “Optimal generator rescheduling with distributed slack bus model for congestion management using improved teaching learning based optimization algorithm” Sādhanā 43, 181 (2018).</a:t>
            </a:r>
            <a:endParaRPr sz="1400"/>
          </a:p>
        </p:txBody>
      </p:sp>
      <p:sp>
        <p:nvSpPr>
          <p:cNvPr id="155" name="Google Shape;155;p27"/>
          <p:cNvSpPr txBox="1"/>
          <p:nvPr>
            <p:ph type="title"/>
          </p:nvPr>
        </p:nvSpPr>
        <p:spPr>
          <a:xfrm>
            <a:off x="671757" y="365069"/>
            <a:ext cx="8184662" cy="99844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3000"/>
              <a:buFont typeface="Encode Sans Black"/>
              <a:buNone/>
            </a:pPr>
            <a:r>
              <a:rPr lang="en-US"/>
              <a:t>Citation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659157" y="1924814"/>
            <a:ext cx="8197200" cy="38100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Introduction</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Economic Load Dispatch</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Automatic Generation Control</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Congestion Management</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Conclusion </a:t>
            </a:r>
            <a:endParaRPr/>
          </a:p>
        </p:txBody>
      </p:sp>
      <p:sp>
        <p:nvSpPr>
          <p:cNvPr id="82" name="Google Shape;82;p17"/>
          <p:cNvSpPr txBox="1"/>
          <p:nvPr>
            <p:ph type="title"/>
          </p:nvPr>
        </p:nvSpPr>
        <p:spPr>
          <a:xfrm>
            <a:off x="671757" y="365125"/>
            <a:ext cx="8184600" cy="998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Slack Bus</a:t>
            </a:r>
            <a:endParaRPr/>
          </a:p>
        </p:txBody>
      </p:sp>
      <p:pic>
        <p:nvPicPr>
          <p:cNvPr id="88" name="Google Shape;88;p18"/>
          <p:cNvPicPr preferRelativeResize="0"/>
          <p:nvPr/>
        </p:nvPicPr>
        <p:blipFill>
          <a:blip r:embed="rId3">
            <a:alphaModFix/>
          </a:blip>
          <a:stretch>
            <a:fillRect/>
          </a:stretch>
        </p:blipFill>
        <p:spPr>
          <a:xfrm>
            <a:off x="671750" y="1466325"/>
            <a:ext cx="6829874" cy="2289701"/>
          </a:xfrm>
          <a:prstGeom prst="rect">
            <a:avLst/>
          </a:prstGeom>
          <a:noFill/>
          <a:ln>
            <a:noFill/>
          </a:ln>
        </p:spPr>
      </p:pic>
      <p:pic>
        <p:nvPicPr>
          <p:cNvPr id="89" name="Google Shape;89;p18"/>
          <p:cNvPicPr preferRelativeResize="0"/>
          <p:nvPr/>
        </p:nvPicPr>
        <p:blipFill>
          <a:blip r:embed="rId4">
            <a:alphaModFix/>
          </a:blip>
          <a:stretch>
            <a:fillRect/>
          </a:stretch>
        </p:blipFill>
        <p:spPr>
          <a:xfrm>
            <a:off x="758825" y="3672025"/>
            <a:ext cx="6829876" cy="188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Economic Load Dispatch (ELD)</a:t>
            </a:r>
            <a:endParaRPr/>
          </a:p>
        </p:txBody>
      </p:sp>
      <p:pic>
        <p:nvPicPr>
          <p:cNvPr id="95" name="Google Shape;95;p19"/>
          <p:cNvPicPr preferRelativeResize="0"/>
          <p:nvPr/>
        </p:nvPicPr>
        <p:blipFill rotWithShape="1">
          <a:blip r:embed="rId3">
            <a:alphaModFix/>
          </a:blip>
          <a:srcRect b="79357" l="26174" r="17280" t="0"/>
          <a:stretch/>
        </p:blipFill>
        <p:spPr>
          <a:xfrm>
            <a:off x="1333175" y="2259525"/>
            <a:ext cx="4112552" cy="1071277"/>
          </a:xfrm>
          <a:prstGeom prst="rect">
            <a:avLst/>
          </a:prstGeom>
          <a:noFill/>
          <a:ln>
            <a:noFill/>
          </a:ln>
        </p:spPr>
      </p:pic>
      <p:sp>
        <p:nvSpPr>
          <p:cNvPr id="96" name="Google Shape;96;p19"/>
          <p:cNvSpPr txBox="1"/>
          <p:nvPr/>
        </p:nvSpPr>
        <p:spPr>
          <a:xfrm>
            <a:off x="994250" y="1672125"/>
            <a:ext cx="7479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400">
                <a:solidFill>
                  <a:schemeClr val="dk1"/>
                </a:solidFill>
                <a:latin typeface="Encode Sans Black"/>
                <a:ea typeface="Encode Sans Black"/>
                <a:cs typeface="Encode Sans Black"/>
                <a:sym typeface="Encode Sans Black"/>
              </a:rPr>
              <a:t>Conventional Economic Load Dispatch </a:t>
            </a:r>
            <a:endParaRPr b="1" sz="2400">
              <a:solidFill>
                <a:schemeClr val="dk1"/>
              </a:solidFill>
              <a:latin typeface="Encode Sans Black"/>
              <a:ea typeface="Encode Sans Black"/>
              <a:cs typeface="Encode Sans Black"/>
              <a:sym typeface="Encode Sans Black"/>
            </a:endParaRPr>
          </a:p>
        </p:txBody>
      </p:sp>
      <p:sp>
        <p:nvSpPr>
          <p:cNvPr id="97" name="Google Shape;97;p19"/>
          <p:cNvSpPr txBox="1"/>
          <p:nvPr/>
        </p:nvSpPr>
        <p:spPr>
          <a:xfrm>
            <a:off x="1023950" y="3672650"/>
            <a:ext cx="7479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400">
                <a:solidFill>
                  <a:schemeClr val="dk1"/>
                </a:solidFill>
                <a:latin typeface="Encode Sans Black"/>
                <a:ea typeface="Encode Sans Black"/>
                <a:cs typeface="Encode Sans Black"/>
                <a:sym typeface="Encode Sans Black"/>
              </a:rPr>
              <a:t>Modified </a:t>
            </a:r>
            <a:r>
              <a:rPr b="1" lang="en-US" sz="2400">
                <a:solidFill>
                  <a:schemeClr val="dk1"/>
                </a:solidFill>
                <a:latin typeface="Encode Sans Black"/>
                <a:ea typeface="Encode Sans Black"/>
                <a:cs typeface="Encode Sans Black"/>
                <a:sym typeface="Encode Sans Black"/>
              </a:rPr>
              <a:t>Economic Load Dispatch </a:t>
            </a:r>
            <a:endParaRPr b="1" sz="2400">
              <a:solidFill>
                <a:schemeClr val="dk1"/>
              </a:solidFill>
              <a:latin typeface="Encode Sans Black"/>
              <a:ea typeface="Encode Sans Black"/>
              <a:cs typeface="Encode Sans Black"/>
              <a:sym typeface="Encode Sans Black"/>
            </a:endParaRPr>
          </a:p>
        </p:txBody>
      </p:sp>
      <p:pic>
        <p:nvPicPr>
          <p:cNvPr id="98" name="Google Shape;98;p19"/>
          <p:cNvPicPr preferRelativeResize="0"/>
          <p:nvPr/>
        </p:nvPicPr>
        <p:blipFill>
          <a:blip r:embed="rId4">
            <a:alphaModFix/>
          </a:blip>
          <a:stretch>
            <a:fillRect/>
          </a:stretch>
        </p:blipFill>
        <p:spPr>
          <a:xfrm>
            <a:off x="1254075" y="4226750"/>
            <a:ext cx="7107851" cy="130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519050" y="711800"/>
            <a:ext cx="7818900" cy="59316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gt;"/>
            </a:pPr>
            <a:r>
              <a:rPr lang="en-US"/>
              <a:t>Participation Factor</a:t>
            </a:r>
            <a:endParaRPr/>
          </a:p>
          <a:p>
            <a:pPr indent="-355600" lvl="1" marL="914400" rtl="0" algn="l">
              <a:spcBef>
                <a:spcPts val="0"/>
              </a:spcBef>
              <a:spcAft>
                <a:spcPts val="0"/>
              </a:spcAft>
              <a:buSzPts val="2000"/>
              <a:buChar char="–"/>
            </a:pPr>
            <a:r>
              <a:rPr lang="en-US"/>
              <a:t>Distance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355600" lvl="1" marL="914400" rtl="0" algn="l">
              <a:spcBef>
                <a:spcPts val="400"/>
              </a:spcBef>
              <a:spcAft>
                <a:spcPts val="0"/>
              </a:spcAft>
              <a:buSzPts val="2000"/>
              <a:buChar char="–"/>
            </a:pPr>
            <a:r>
              <a:rPr lang="en-US"/>
              <a:t>Cost Function</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355600" lvl="1" marL="914400" rtl="0" algn="l">
              <a:spcBef>
                <a:spcPts val="400"/>
              </a:spcBef>
              <a:spcAft>
                <a:spcPts val="0"/>
              </a:spcAft>
              <a:buSzPts val="2000"/>
              <a:buChar char="–"/>
            </a:pPr>
            <a:r>
              <a:rPr lang="en-US"/>
              <a:t>Generation Capacity</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772461" y="4178700"/>
            <a:ext cx="3288054" cy="1046325"/>
          </a:xfrm>
          <a:prstGeom prst="rect">
            <a:avLst/>
          </a:prstGeom>
          <a:noFill/>
          <a:ln>
            <a:noFill/>
          </a:ln>
        </p:spPr>
      </p:pic>
      <p:sp>
        <p:nvSpPr>
          <p:cNvPr id="105" name="Google Shape;105;p20"/>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Economic Load Dispatch (ELD)</a:t>
            </a:r>
            <a:endParaRPr/>
          </a:p>
        </p:txBody>
      </p:sp>
      <p:pic>
        <p:nvPicPr>
          <p:cNvPr id="106" name="Google Shape;106;p20"/>
          <p:cNvPicPr preferRelativeResize="0"/>
          <p:nvPr/>
        </p:nvPicPr>
        <p:blipFill>
          <a:blip r:embed="rId4">
            <a:alphaModFix/>
          </a:blip>
          <a:stretch>
            <a:fillRect/>
          </a:stretch>
        </p:blipFill>
        <p:spPr>
          <a:xfrm>
            <a:off x="1270925" y="2351575"/>
            <a:ext cx="2291115" cy="1170875"/>
          </a:xfrm>
          <a:prstGeom prst="rect">
            <a:avLst/>
          </a:prstGeom>
          <a:noFill/>
          <a:ln>
            <a:noFill/>
          </a:ln>
        </p:spPr>
      </p:pic>
      <p:pic>
        <p:nvPicPr>
          <p:cNvPr id="107" name="Google Shape;107;p20"/>
          <p:cNvPicPr preferRelativeResize="0"/>
          <p:nvPr/>
        </p:nvPicPr>
        <p:blipFill>
          <a:blip r:embed="rId5">
            <a:alphaModFix/>
          </a:blip>
          <a:stretch>
            <a:fillRect/>
          </a:stretch>
        </p:blipFill>
        <p:spPr>
          <a:xfrm>
            <a:off x="3890387" y="2351563"/>
            <a:ext cx="2255837" cy="1046339"/>
          </a:xfrm>
          <a:prstGeom prst="rect">
            <a:avLst/>
          </a:prstGeom>
          <a:noFill/>
          <a:ln>
            <a:noFill/>
          </a:ln>
        </p:spPr>
      </p:pic>
      <p:pic>
        <p:nvPicPr>
          <p:cNvPr id="108" name="Google Shape;108;p20"/>
          <p:cNvPicPr preferRelativeResize="0"/>
          <p:nvPr/>
        </p:nvPicPr>
        <p:blipFill>
          <a:blip r:embed="rId6">
            <a:alphaModFix/>
          </a:blip>
          <a:stretch>
            <a:fillRect/>
          </a:stretch>
        </p:blipFill>
        <p:spPr>
          <a:xfrm>
            <a:off x="1455400" y="5651300"/>
            <a:ext cx="1922166" cy="99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Economic Load Dispatch (ELD)</a:t>
            </a:r>
            <a:endParaRPr/>
          </a:p>
        </p:txBody>
      </p:sp>
      <p:pic>
        <p:nvPicPr>
          <p:cNvPr id="114" name="Google Shape;114;p21"/>
          <p:cNvPicPr preferRelativeResize="0"/>
          <p:nvPr/>
        </p:nvPicPr>
        <p:blipFill>
          <a:blip r:embed="rId3">
            <a:alphaModFix/>
          </a:blip>
          <a:stretch>
            <a:fillRect/>
          </a:stretch>
        </p:blipFill>
        <p:spPr>
          <a:xfrm>
            <a:off x="553638" y="1283702"/>
            <a:ext cx="7552973" cy="1819150"/>
          </a:xfrm>
          <a:prstGeom prst="rect">
            <a:avLst/>
          </a:prstGeom>
          <a:noFill/>
          <a:ln>
            <a:noFill/>
          </a:ln>
        </p:spPr>
      </p:pic>
      <p:graphicFrame>
        <p:nvGraphicFramePr>
          <p:cNvPr id="115" name="Google Shape;115;p21"/>
          <p:cNvGraphicFramePr/>
          <p:nvPr/>
        </p:nvGraphicFramePr>
        <p:xfrm>
          <a:off x="671750" y="3233705"/>
          <a:ext cx="3000000" cy="3000000"/>
        </p:xfrm>
        <a:graphic>
          <a:graphicData uri="http://schemas.openxmlformats.org/drawingml/2006/table">
            <a:tbl>
              <a:tblPr>
                <a:noFill/>
                <a:tableStyleId>{57678EEF-FA0B-4B07-9AAA-2A822A5919EF}</a:tableStyleId>
              </a:tblPr>
              <a:tblGrid>
                <a:gridCol w="1295850"/>
                <a:gridCol w="2090050"/>
                <a:gridCol w="1692950"/>
                <a:gridCol w="1692950"/>
              </a:tblGrid>
              <a:tr h="822925">
                <a:tc>
                  <a:txBody>
                    <a:bodyPr/>
                    <a:lstStyle/>
                    <a:p>
                      <a:pPr indent="0" lvl="0" marL="0" rtl="0" algn="l">
                        <a:spcBef>
                          <a:spcPts val="0"/>
                        </a:spcBef>
                        <a:spcAft>
                          <a:spcPts val="0"/>
                        </a:spcAft>
                        <a:buNone/>
                      </a:pPr>
                      <a:r>
                        <a:rPr lang="en-US"/>
                        <a:t>Generator</a:t>
                      </a:r>
                      <a:endParaRPr/>
                    </a:p>
                  </a:txBody>
                  <a:tcPr marT="91425" marB="91425" marR="91425" marL="91425"/>
                </a:tc>
                <a:tc>
                  <a:txBody>
                    <a:bodyPr/>
                    <a:lstStyle/>
                    <a:p>
                      <a:pPr indent="0" lvl="0" marL="0" rtl="0" algn="l">
                        <a:spcBef>
                          <a:spcPts val="0"/>
                        </a:spcBef>
                        <a:spcAft>
                          <a:spcPts val="0"/>
                        </a:spcAft>
                        <a:buNone/>
                      </a:pPr>
                      <a:r>
                        <a:rPr lang="en-US"/>
                        <a:t>Single Slack Bus Variation (MW)</a:t>
                      </a:r>
                      <a:endParaRPr/>
                    </a:p>
                  </a:txBody>
                  <a:tcPr marT="91425" marB="91425" marR="91425" marL="91425"/>
                </a:tc>
                <a:tc>
                  <a:txBody>
                    <a:bodyPr/>
                    <a:lstStyle/>
                    <a:p>
                      <a:pPr indent="0" lvl="0" marL="0" rtl="0" algn="l">
                        <a:spcBef>
                          <a:spcPts val="0"/>
                        </a:spcBef>
                        <a:spcAft>
                          <a:spcPts val="0"/>
                        </a:spcAft>
                        <a:buNone/>
                      </a:pPr>
                      <a:r>
                        <a:rPr lang="en-US"/>
                        <a:t>Distributed</a:t>
                      </a:r>
                      <a:r>
                        <a:rPr lang="en-US"/>
                        <a:t> Slack Bus Generation Variation (MW)</a:t>
                      </a:r>
                      <a:endParaRPr/>
                    </a:p>
                  </a:txBody>
                  <a:tcPr marT="91425" marB="91425" marR="91425" marL="91425"/>
                </a:tc>
                <a:tc>
                  <a:txBody>
                    <a:bodyPr/>
                    <a:lstStyle/>
                    <a:p>
                      <a:pPr indent="0" lvl="0" marL="0" rtl="0" algn="l">
                        <a:spcBef>
                          <a:spcPts val="0"/>
                        </a:spcBef>
                        <a:spcAft>
                          <a:spcPts val="0"/>
                        </a:spcAft>
                        <a:buNone/>
                      </a:pPr>
                      <a:r>
                        <a:rPr lang="en-US"/>
                        <a:t>Distributed Slack Bus Load Variation(MW)</a:t>
                      </a:r>
                      <a:endParaRPr/>
                    </a:p>
                  </a:txBody>
                  <a:tcPr marT="91425" marB="91425" marR="91425" marL="91425"/>
                </a:tc>
              </a:tr>
              <a:tr h="3962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77.324</a:t>
                      </a:r>
                      <a:endParaRPr/>
                    </a:p>
                  </a:txBody>
                  <a:tcPr marT="91425" marB="91425" marR="91425" marL="91425"/>
                </a:tc>
                <a:tc>
                  <a:txBody>
                    <a:bodyPr/>
                    <a:lstStyle/>
                    <a:p>
                      <a:pPr indent="0" lvl="0" marL="0" rtl="0" algn="l">
                        <a:spcBef>
                          <a:spcPts val="0"/>
                        </a:spcBef>
                        <a:spcAft>
                          <a:spcPts val="0"/>
                        </a:spcAft>
                        <a:buNone/>
                      </a:pPr>
                      <a:r>
                        <a:rPr lang="en-US"/>
                        <a:t>77.610</a:t>
                      </a:r>
                      <a:endParaRPr/>
                    </a:p>
                  </a:txBody>
                  <a:tcPr marT="91425" marB="91425" marR="91425" marL="91425"/>
                </a:tc>
                <a:tc>
                  <a:txBody>
                    <a:bodyPr/>
                    <a:lstStyle/>
                    <a:p>
                      <a:pPr indent="0" lvl="0" marL="0" rtl="0" algn="l">
                        <a:spcBef>
                          <a:spcPts val="0"/>
                        </a:spcBef>
                        <a:spcAft>
                          <a:spcPts val="0"/>
                        </a:spcAft>
                        <a:buNone/>
                      </a:pPr>
                      <a:r>
                        <a:rPr lang="en-US"/>
                        <a:t>77.612</a:t>
                      </a:r>
                      <a:endParaRPr/>
                    </a:p>
                  </a:txBody>
                  <a:tcPr marT="91425" marB="91425" marR="91425" marL="91425"/>
                </a:tc>
              </a:tr>
              <a:tr h="3962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133.875</a:t>
                      </a:r>
                      <a:endParaRPr/>
                    </a:p>
                  </a:txBody>
                  <a:tcPr marT="91425" marB="91425" marR="91425" marL="91425"/>
                </a:tc>
                <a:tc>
                  <a:txBody>
                    <a:bodyPr/>
                    <a:lstStyle/>
                    <a:p>
                      <a:pPr indent="0" lvl="0" marL="0" rtl="0" algn="l">
                        <a:spcBef>
                          <a:spcPts val="0"/>
                        </a:spcBef>
                        <a:spcAft>
                          <a:spcPts val="0"/>
                        </a:spcAft>
                        <a:buNone/>
                      </a:pPr>
                      <a:r>
                        <a:rPr lang="en-US"/>
                        <a:t>132.715</a:t>
                      </a:r>
                      <a:endParaRPr/>
                    </a:p>
                  </a:txBody>
                  <a:tcPr marT="91425" marB="91425" marR="91425" marL="91425"/>
                </a:tc>
                <a:tc>
                  <a:txBody>
                    <a:bodyPr/>
                    <a:lstStyle/>
                    <a:p>
                      <a:pPr indent="0" lvl="0" marL="0" rtl="0" algn="l">
                        <a:spcBef>
                          <a:spcPts val="0"/>
                        </a:spcBef>
                        <a:spcAft>
                          <a:spcPts val="0"/>
                        </a:spcAft>
                        <a:buNone/>
                      </a:pPr>
                      <a:r>
                        <a:rPr lang="en-US"/>
                        <a:t>132.726</a:t>
                      </a:r>
                      <a:endParaRPr/>
                    </a:p>
                  </a:txBody>
                  <a:tcPr marT="91425" marB="91425" marR="91425" marL="91425"/>
                </a:tc>
              </a:tr>
              <a:tr h="39620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120.724</a:t>
                      </a:r>
                      <a:endParaRPr/>
                    </a:p>
                  </a:txBody>
                  <a:tcPr marT="91425" marB="91425" marR="91425" marL="91425"/>
                </a:tc>
                <a:tc>
                  <a:txBody>
                    <a:bodyPr/>
                    <a:lstStyle/>
                    <a:p>
                      <a:pPr indent="0" lvl="0" marL="0" rtl="0" algn="l">
                        <a:spcBef>
                          <a:spcPts val="0"/>
                        </a:spcBef>
                        <a:spcAft>
                          <a:spcPts val="0"/>
                        </a:spcAft>
                        <a:buNone/>
                      </a:pPr>
                      <a:r>
                        <a:rPr lang="en-US"/>
                        <a:t>120.954</a:t>
                      </a:r>
                      <a:endParaRPr/>
                    </a:p>
                  </a:txBody>
                  <a:tcPr marT="91425" marB="91425" marR="91425" marL="91425"/>
                </a:tc>
                <a:tc>
                  <a:txBody>
                    <a:bodyPr/>
                    <a:lstStyle/>
                    <a:p>
                      <a:pPr indent="0" lvl="0" marL="0" rtl="0" algn="l">
                        <a:spcBef>
                          <a:spcPts val="0"/>
                        </a:spcBef>
                        <a:spcAft>
                          <a:spcPts val="0"/>
                        </a:spcAft>
                        <a:buNone/>
                      </a:pPr>
                      <a:r>
                        <a:rPr lang="en-US"/>
                        <a:t>130.970</a:t>
                      </a:r>
                      <a:endParaRPr/>
                    </a:p>
                  </a:txBody>
                  <a:tcPr marT="91425" marB="91425" marR="91425" marL="91425"/>
                </a:tc>
              </a:tr>
              <a:tr h="396200">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c>
                  <a:txBody>
                    <a:bodyPr/>
                    <a:lstStyle/>
                    <a:p>
                      <a:pPr indent="0" lvl="0" marL="0" rtl="0" algn="l">
                        <a:spcBef>
                          <a:spcPts val="0"/>
                        </a:spcBef>
                        <a:spcAft>
                          <a:spcPts val="0"/>
                        </a:spcAft>
                        <a:buNone/>
                      </a:pPr>
                      <a:r>
                        <a:rPr lang="en-US"/>
                        <a:t>...</a:t>
                      </a:r>
                      <a:endParaRPr/>
                    </a:p>
                  </a:txBody>
                  <a:tcPr marT="91425" marB="91425" marR="91425" marL="91425"/>
                </a:tc>
              </a:tr>
              <a:tr h="609575">
                <a:tc>
                  <a:txBody>
                    <a:bodyPr/>
                    <a:lstStyle/>
                    <a:p>
                      <a:pPr indent="0" lvl="0" marL="0" rtl="0" algn="l">
                        <a:spcBef>
                          <a:spcPts val="0"/>
                        </a:spcBef>
                        <a:spcAft>
                          <a:spcPts val="0"/>
                        </a:spcAft>
                        <a:buNone/>
                      </a:pPr>
                      <a:r>
                        <a:rPr lang="en-US"/>
                        <a:t>λ </a:t>
                      </a:r>
                      <a:r>
                        <a:rPr lang="en-US"/>
                        <a:t>($/pu MW-hr)</a:t>
                      </a:r>
                      <a:endParaRPr/>
                    </a:p>
                  </a:txBody>
                  <a:tcPr marT="91425" marB="91425" marR="91425" marL="91425"/>
                </a:tc>
                <a:tc>
                  <a:txBody>
                    <a:bodyPr/>
                    <a:lstStyle/>
                    <a:p>
                      <a:pPr indent="0" lvl="0" marL="0" rtl="0" algn="l">
                        <a:spcBef>
                          <a:spcPts val="0"/>
                        </a:spcBef>
                        <a:spcAft>
                          <a:spcPts val="0"/>
                        </a:spcAft>
                        <a:buNone/>
                      </a:pPr>
                      <a:r>
                        <a:rPr lang="en-US"/>
                        <a:t>382.758 </a:t>
                      </a:r>
                      <a:endParaRPr/>
                    </a:p>
                  </a:txBody>
                  <a:tcPr marT="91425" marB="91425" marR="91425" marL="91425"/>
                </a:tc>
                <a:tc>
                  <a:txBody>
                    <a:bodyPr/>
                    <a:lstStyle/>
                    <a:p>
                      <a:pPr indent="0" lvl="0" marL="0" rtl="0" algn="l">
                        <a:spcBef>
                          <a:spcPts val="0"/>
                        </a:spcBef>
                        <a:spcAft>
                          <a:spcPts val="0"/>
                        </a:spcAft>
                        <a:buNone/>
                      </a:pPr>
                      <a:r>
                        <a:rPr lang="en-US"/>
                        <a:t>301.114</a:t>
                      </a:r>
                      <a:endParaRPr/>
                    </a:p>
                  </a:txBody>
                  <a:tcPr marT="91425" marB="91425" marR="91425" marL="91425"/>
                </a:tc>
                <a:tc>
                  <a:txBody>
                    <a:bodyPr/>
                    <a:lstStyle/>
                    <a:p>
                      <a:pPr indent="0" lvl="0" marL="0" rtl="0" algn="l">
                        <a:spcBef>
                          <a:spcPts val="0"/>
                        </a:spcBef>
                        <a:spcAft>
                          <a:spcPts val="0"/>
                        </a:spcAft>
                        <a:buNone/>
                      </a:pPr>
                      <a:r>
                        <a:rPr lang="en-US"/>
                        <a:t>326.421</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659300" y="1736725"/>
            <a:ext cx="8196300" cy="1317000"/>
          </a:xfrm>
          <a:prstGeom prst="rect">
            <a:avLst/>
          </a:prstGeom>
          <a:noFill/>
          <a:ln>
            <a:noFill/>
          </a:ln>
        </p:spPr>
        <p:txBody>
          <a:bodyPr anchorCtr="0" anchor="t" bIns="45700" lIns="91425" spcFirstLastPara="1" rIns="91425" wrap="square" tIns="45700">
            <a:noAutofit/>
          </a:bodyPr>
          <a:lstStyle/>
          <a:p>
            <a:pPr indent="-342900" lvl="0" marL="342900" rtl="0" algn="l">
              <a:spcBef>
                <a:spcPts val="480"/>
              </a:spcBef>
              <a:spcAft>
                <a:spcPts val="0"/>
              </a:spcAft>
              <a:buClr>
                <a:srgbClr val="4B2E83"/>
              </a:buClr>
              <a:buSzPts val="2400"/>
              <a:buFont typeface="Merriweather Sans"/>
              <a:buChar char="&gt;"/>
            </a:pPr>
            <a:r>
              <a:rPr lang="en-US">
                <a:solidFill>
                  <a:schemeClr val="dk1"/>
                </a:solidFill>
              </a:rPr>
              <a:t>Participation </a:t>
            </a:r>
            <a:r>
              <a:rPr lang="en-US"/>
              <a:t>Factor: weighted average of AGC quantity in </a:t>
            </a:r>
            <a:r>
              <a:rPr lang="en-US"/>
              <a:t>auxiliary</a:t>
            </a:r>
            <a:r>
              <a:rPr lang="en-US"/>
              <a:t> service market</a:t>
            </a:r>
            <a:endParaRPr/>
          </a:p>
          <a:p>
            <a:pPr indent="-342900" lvl="0" marL="342900" rtl="0" algn="l">
              <a:spcBef>
                <a:spcPts val="480"/>
              </a:spcBef>
              <a:spcAft>
                <a:spcPts val="0"/>
              </a:spcAft>
              <a:buSzPts val="2400"/>
              <a:buChar char="&gt;"/>
            </a:pPr>
            <a:r>
              <a:rPr lang="en-US"/>
              <a:t>New England 39-bus 10-machine test system</a:t>
            </a:r>
            <a:endParaRPr/>
          </a:p>
        </p:txBody>
      </p:sp>
      <p:sp>
        <p:nvSpPr>
          <p:cNvPr id="121" name="Google Shape;121;p22"/>
          <p:cNvSpPr txBox="1"/>
          <p:nvPr>
            <p:ph type="title"/>
          </p:nvPr>
        </p:nvSpPr>
        <p:spPr>
          <a:xfrm>
            <a:off x="671756" y="371511"/>
            <a:ext cx="8183759" cy="99199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Automatic Generation Control (AGC)</a:t>
            </a:r>
            <a:endParaRPr/>
          </a:p>
        </p:txBody>
      </p:sp>
      <p:pic>
        <p:nvPicPr>
          <p:cNvPr id="122" name="Google Shape;122;p22"/>
          <p:cNvPicPr preferRelativeResize="0"/>
          <p:nvPr/>
        </p:nvPicPr>
        <p:blipFill>
          <a:blip r:embed="rId3">
            <a:alphaModFix/>
          </a:blip>
          <a:stretch>
            <a:fillRect/>
          </a:stretch>
        </p:blipFill>
        <p:spPr>
          <a:xfrm>
            <a:off x="1951299" y="3053725"/>
            <a:ext cx="4855225" cy="3518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Automatic Generation Control</a:t>
            </a:r>
            <a:endParaRPr/>
          </a:p>
        </p:txBody>
      </p:sp>
      <p:pic>
        <p:nvPicPr>
          <p:cNvPr id="128" name="Google Shape;128;p23"/>
          <p:cNvPicPr preferRelativeResize="0"/>
          <p:nvPr/>
        </p:nvPicPr>
        <p:blipFill>
          <a:blip r:embed="rId3">
            <a:alphaModFix/>
          </a:blip>
          <a:stretch>
            <a:fillRect/>
          </a:stretch>
        </p:blipFill>
        <p:spPr>
          <a:xfrm>
            <a:off x="339075" y="1560150"/>
            <a:ext cx="8465850" cy="3831974"/>
          </a:xfrm>
          <a:prstGeom prst="rect">
            <a:avLst/>
          </a:prstGeom>
          <a:noFill/>
          <a:ln>
            <a:noFill/>
          </a:ln>
        </p:spPr>
      </p:pic>
      <p:sp>
        <p:nvSpPr>
          <p:cNvPr id="129" name="Google Shape;129;p23"/>
          <p:cNvSpPr txBox="1"/>
          <p:nvPr>
            <p:ph idx="1" type="body"/>
          </p:nvPr>
        </p:nvSpPr>
        <p:spPr>
          <a:xfrm>
            <a:off x="293375" y="5392125"/>
            <a:ext cx="8196300" cy="992100"/>
          </a:xfrm>
          <a:prstGeom prst="rect">
            <a:avLst/>
          </a:prstGeom>
          <a:noFill/>
          <a:ln>
            <a:noFill/>
          </a:ln>
        </p:spPr>
        <p:txBody>
          <a:bodyPr anchorCtr="0" anchor="t" bIns="45700" lIns="91425" spcFirstLastPara="1" rIns="91425" wrap="square" tIns="45700">
            <a:noAutofit/>
          </a:bodyPr>
          <a:lstStyle/>
          <a:p>
            <a:pPr indent="-342900" lvl="0" marL="342900" rtl="0" algn="l">
              <a:spcBef>
                <a:spcPts val="480"/>
              </a:spcBef>
              <a:spcAft>
                <a:spcPts val="0"/>
              </a:spcAft>
              <a:buClr>
                <a:srgbClr val="4B2E83"/>
              </a:buClr>
              <a:buSzPts val="2400"/>
              <a:buFont typeface="Merriweather Sans"/>
              <a:buChar char="&gt;"/>
            </a:pPr>
            <a:r>
              <a:rPr lang="en-US"/>
              <a:t>IEEE 30 bus system: t</a:t>
            </a:r>
            <a:r>
              <a:rPr lang="en-US"/>
              <a:t>ransmission loss reduction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659300" y="1736725"/>
            <a:ext cx="8196300" cy="1317000"/>
          </a:xfrm>
          <a:prstGeom prst="rect">
            <a:avLst/>
          </a:prstGeom>
          <a:noFill/>
          <a:ln>
            <a:noFill/>
          </a:ln>
        </p:spPr>
        <p:txBody>
          <a:bodyPr anchorCtr="0" anchor="t" bIns="45700" lIns="91425" spcFirstLastPara="1" rIns="91425" wrap="square" tIns="45700">
            <a:noAutofit/>
          </a:bodyPr>
          <a:lstStyle/>
          <a:p>
            <a:pPr indent="-342900" lvl="0" marL="342900" rtl="0" algn="l">
              <a:spcBef>
                <a:spcPts val="480"/>
              </a:spcBef>
              <a:spcAft>
                <a:spcPts val="0"/>
              </a:spcAft>
              <a:buClr>
                <a:srgbClr val="4B2E83"/>
              </a:buClr>
              <a:buSzPts val="2400"/>
              <a:buFont typeface="Merriweather Sans"/>
              <a:buChar char="&gt;"/>
            </a:pPr>
            <a:r>
              <a:rPr lang="en-US"/>
              <a:t>Participation Factor: Weighted average of max MW rating of machines</a:t>
            </a:r>
            <a:endParaRPr/>
          </a:p>
          <a:p>
            <a:pPr indent="-342900" lvl="0" marL="342900" rtl="0" algn="l">
              <a:spcBef>
                <a:spcPts val="480"/>
              </a:spcBef>
              <a:spcAft>
                <a:spcPts val="0"/>
              </a:spcAft>
              <a:buSzPts val="2400"/>
              <a:buChar char="&gt;"/>
            </a:pPr>
            <a:r>
              <a:rPr lang="en-US"/>
              <a:t>IEEE 30, IEEE 108 bus test systems</a:t>
            </a:r>
            <a:endParaRPr/>
          </a:p>
        </p:txBody>
      </p:sp>
      <p:sp>
        <p:nvSpPr>
          <p:cNvPr id="135" name="Google Shape;135;p24"/>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3000"/>
              <a:buFont typeface="Encode Sans Black"/>
              <a:buNone/>
            </a:pPr>
            <a:r>
              <a:rPr lang="en-US"/>
              <a:t>Congestion Management (CM)</a:t>
            </a:r>
            <a:endParaRPr/>
          </a:p>
        </p:txBody>
      </p:sp>
      <p:pic>
        <p:nvPicPr>
          <p:cNvPr id="136" name="Google Shape;136;p24"/>
          <p:cNvPicPr preferRelativeResize="0"/>
          <p:nvPr/>
        </p:nvPicPr>
        <p:blipFill>
          <a:blip r:embed="rId3">
            <a:alphaModFix/>
          </a:blip>
          <a:stretch>
            <a:fillRect/>
          </a:stretch>
        </p:blipFill>
        <p:spPr>
          <a:xfrm>
            <a:off x="659300" y="3522841"/>
            <a:ext cx="5599826" cy="31575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UW Palette 1">
      <a:dk1>
        <a:srgbClr val="4B2E83"/>
      </a:dk1>
      <a:lt1>
        <a:srgbClr val="E8E3D3"/>
      </a:lt1>
      <a:dk2>
        <a:srgbClr val="4B2E83"/>
      </a:dk2>
      <a:lt2>
        <a:srgbClr val="FFFFFF"/>
      </a:lt2>
      <a:accent1>
        <a:srgbClr val="4B2E83"/>
      </a:accent1>
      <a:accent2>
        <a:srgbClr val="E8E3D3"/>
      </a:accent2>
      <a:accent3>
        <a:srgbClr val="FFFFFF"/>
      </a:accent3>
      <a:accent4>
        <a:srgbClr val="D9D9D9"/>
      </a:accent4>
      <a:accent5>
        <a:srgbClr val="444444"/>
      </a:accent5>
      <a:accent6>
        <a:srgbClr val="85754D"/>
      </a:accent6>
      <a:hlink>
        <a:srgbClr val="4B2E83"/>
      </a:hlink>
      <a:folHlink>
        <a:srgbClr val="4B2E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