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j7ITWu3KUAud2EyvjLBc+73uGm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1E6C36-5C92-4642-868D-C05B1329C5B7}">
  <a:tblStyle styleId="{F31E6C36-5C92-4642-868D-C05B1329C5B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8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9" name="Google Shape;69;p8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" name="Google Shape;70;p8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" name="Google Shape;71;p8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" name="Google Shape;72;p8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3" name="Google Shape;73;p8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4" name="Google Shape;74;p8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5" name="Google Shape;75;p8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6" name="Google Shape;76;p8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7" name="Google Shape;77;p8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8" name="Google Shape;78;p8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9" name="Google Shape;79;p8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0" name="Google Shape;80;p8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1" name="Google Shape;81;p8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2" name="Google Shape;82;p8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3" name="Google Shape;83;p8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4" name="Google Shape;84;p8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85" name="Google Shape;85;p8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86" name="Google Shape;86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7" name="Google Shape;87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0" name="Google Shape;90;p8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91" name="Google Shape;91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2" name="Google Shape;92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3" name="Google Shape;93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4" name="Google Shape;94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5" name="Google Shape;95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6" name="Google Shape;96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97" name="Google Shape;97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8" name="Google Shape;98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02" name="Google Shape;102;p8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03" name="Google Shape;103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4" name="Google Shape;104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5" name="Google Shape;105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6" name="Google Shape;106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7" name="Google Shape;107;p8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08" name="Google Shape;108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09" name="Google Shape;109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0" name="Google Shape;110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1" name="Google Shape;111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2" name="Google Shape;112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13" name="Google Shape;113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14" name="Google Shape;114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5" name="Google Shape;115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6" name="Google Shape;116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7" name="Google Shape;117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8" name="Google Shape;118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19" name="Google Shape;119;p8"/>
          <p:cNvSpPr txBox="1"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8"/>
          <p:cNvSpPr txBox="1"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>
                <a:solidFill>
                  <a:srgbClr val="266F8B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21" name="Google Shape;121;p8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7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17"/>
          <p:cNvSpPr txBox="1">
            <a:spLocks noGrp="1"/>
          </p:cNvSpPr>
          <p:nvPr>
            <p:ph type="body" idx="1"/>
          </p:nvPr>
        </p:nvSpPr>
        <p:spPr>
          <a:xfrm rot="5400000">
            <a:off x="4191001" y="-914400"/>
            <a:ext cx="3809999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17"/>
          <p:cNvSpPr txBox="1">
            <a:spLocks noGrp="1"/>
          </p:cNvSpPr>
          <p:nvPr>
            <p:ph type="ft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7"/>
          <p:cNvSpPr txBox="1">
            <a:spLocks noGrp="1"/>
          </p:cNvSpPr>
          <p:nvPr>
            <p:ph type="dt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7"/>
          <p:cNvSpPr txBox="1">
            <a:spLocks noGrp="1"/>
          </p:cNvSpPr>
          <p:nvPr>
            <p:ph type="sldNum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8"/>
          <p:cNvSpPr txBox="1">
            <a:spLocks noGrp="1"/>
          </p:cNvSpPr>
          <p:nvPr>
            <p:ph type="title"/>
          </p:nvPr>
        </p:nvSpPr>
        <p:spPr>
          <a:xfrm rot="5400000">
            <a:off x="7402286" y="2296885"/>
            <a:ext cx="5301343" cy="168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18"/>
          <p:cNvSpPr txBox="1">
            <a:spLocks noGrp="1"/>
          </p:cNvSpPr>
          <p:nvPr>
            <p:ph type="body" idx="1"/>
          </p:nvPr>
        </p:nvSpPr>
        <p:spPr>
          <a:xfrm rot="5400000">
            <a:off x="2438400" y="-653144"/>
            <a:ext cx="5301343" cy="7587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18"/>
          <p:cNvSpPr txBox="1">
            <a:spLocks noGrp="1"/>
          </p:cNvSpPr>
          <p:nvPr>
            <p:ph type="ft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18"/>
          <p:cNvSpPr txBox="1">
            <a:spLocks noGrp="1"/>
          </p:cNvSpPr>
          <p:nvPr>
            <p:ph type="dt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18"/>
          <p:cNvSpPr txBox="1">
            <a:spLocks noGrp="1"/>
          </p:cNvSpPr>
          <p:nvPr>
            <p:ph type="sldNum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9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ft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9"/>
          <p:cNvSpPr txBox="1">
            <a:spLocks noGrp="1"/>
          </p:cNvSpPr>
          <p:nvPr>
            <p:ph type="dt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9"/>
          <p:cNvSpPr txBox="1">
            <a:spLocks noGrp="1"/>
          </p:cNvSpPr>
          <p:nvPr>
            <p:ph type="sldNum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gradFill>
          <a:gsLst>
            <a:gs pos="0">
              <a:schemeClr val="accent1"/>
            </a:gs>
            <a:gs pos="97000">
              <a:srgbClr val="297694"/>
            </a:gs>
            <a:gs pos="100000">
              <a:srgbClr val="29769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0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30" name="Google Shape;130;p10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1" name="Google Shape;131;p10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2" name="Google Shape;132;p10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3" name="Google Shape;133;p10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4" name="Google Shape;134;p10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" name="Google Shape;135;p10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6" name="Google Shape;136;p10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" name="Google Shape;137;p10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8" name="Google Shape;138;p10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9" name="Google Shape;139;p10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0" name="Google Shape;140;p10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" name="Google Shape;141;p10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2" name="Google Shape;142;p10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" name="Google Shape;143;p10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" name="Google Shape;144;p10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5" name="Google Shape;145;p10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46" name="Google Shape;146;p10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47" name="Google Shape;147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8" name="Google Shape;148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9" name="Google Shape;149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0" name="Google Shape;150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" name="Google Shape;151;p10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52" name="Google Shape;152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3" name="Google Shape;153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4" name="Google Shape;154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5" name="Google Shape;155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6" name="Google Shape;156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7" name="Google Shape;157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58" name="Google Shape;158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9" name="Google Shape;159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0" name="Google Shape;160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1" name="Google Shape;161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2" name="Google Shape;162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63" name="Google Shape;163;p10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64" name="Google Shape;164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5" name="Google Shape;165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6" name="Google Shape;166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7" name="Google Shape;167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8" name="Google Shape;168;p10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169" name="Google Shape;169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70" name="Google Shape;170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71" name="Google Shape;171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72" name="Google Shape;172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73" name="Google Shape;173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74" name="Google Shape;174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75" name="Google Shape;175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6" name="Google Shape;176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7" name="Google Shape;177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8" name="Google Shape;178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9" name="Google Shape;179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82" name="Google Shape;182;p10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1"/>
          <p:cNvSpPr txBox="1">
            <a:spLocks noGrp="1"/>
          </p:cNvSpPr>
          <p:nvPr>
            <p:ph type="body" idx="1"/>
          </p:nvPr>
        </p:nvSpPr>
        <p:spPr>
          <a:xfrm>
            <a:off x="12954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6" name="Google Shape;186;p11"/>
          <p:cNvSpPr txBox="1">
            <a:spLocks noGrp="1"/>
          </p:cNvSpPr>
          <p:nvPr>
            <p:ph type="body" idx="2"/>
          </p:nvPr>
        </p:nvSpPr>
        <p:spPr>
          <a:xfrm>
            <a:off x="63246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ft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1"/>
          <p:cNvSpPr txBox="1">
            <a:spLocks noGrp="1"/>
          </p:cNvSpPr>
          <p:nvPr>
            <p:ph type="dt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1"/>
          <p:cNvSpPr txBox="1">
            <a:spLocks noGrp="1"/>
          </p:cNvSpPr>
          <p:nvPr>
            <p:ph type="sldNum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2"/>
          <p:cNvSpPr txBox="1"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2"/>
          </p:nvPr>
        </p:nvSpPr>
        <p:spPr>
          <a:xfrm>
            <a:off x="12954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4" name="Google Shape;194;p12"/>
          <p:cNvSpPr txBox="1">
            <a:spLocks noGrp="1"/>
          </p:cNvSpPr>
          <p:nvPr>
            <p:ph type="body" idx="3"/>
          </p:nvPr>
        </p:nvSpPr>
        <p:spPr>
          <a:xfrm>
            <a:off x="63246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5" name="Google Shape;195;p12"/>
          <p:cNvSpPr txBox="1">
            <a:spLocks noGrp="1"/>
          </p:cNvSpPr>
          <p:nvPr>
            <p:ph type="body" idx="4"/>
          </p:nvPr>
        </p:nvSpPr>
        <p:spPr>
          <a:xfrm>
            <a:off x="63246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6" name="Google Shape;196;p12"/>
          <p:cNvSpPr txBox="1">
            <a:spLocks noGrp="1"/>
          </p:cNvSpPr>
          <p:nvPr>
            <p:ph type="ft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2"/>
          <p:cNvSpPr txBox="1">
            <a:spLocks noGrp="1"/>
          </p:cNvSpPr>
          <p:nvPr>
            <p:ph type="dt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2"/>
          <p:cNvSpPr txBox="1">
            <a:spLocks noGrp="1"/>
          </p:cNvSpPr>
          <p:nvPr>
            <p:ph type="sldNum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ft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dt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ldNum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14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06" name="Google Shape;206;p1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7" name="Google Shape;207;p1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8" name="Google Shape;208;p1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9" name="Google Shape;209;p1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0" name="Google Shape;210;p1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1" name="Google Shape;211;p1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2" name="Google Shape;212;p1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3" name="Google Shape;213;p1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4" name="Google Shape;214;p1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5" name="Google Shape;215;p1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6" name="Google Shape;216;p1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7" name="Google Shape;217;p1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8" name="Google Shape;218;p1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9" name="Google Shape;219;p1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0" name="Google Shape;220;p1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1" name="Google Shape;221;p1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22" name="Google Shape;222;p1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23" name="Google Shape;223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4" name="Google Shape;224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5" name="Google Shape;225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6" name="Google Shape;226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7" name="Google Shape;227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228" name="Google Shape;228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29" name="Google Shape;229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30" name="Google Shape;230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31" name="Google Shape;231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32" name="Google Shape;232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33" name="Google Shape;233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234" name="Google Shape;234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5" name="Google Shape;235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6" name="Google Shape;236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7" name="Google Shape;237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8" name="Google Shape;238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39" name="Google Shape;239;p1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0" name="Google Shape;240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1" name="Google Shape;241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2" name="Google Shape;242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3" name="Google Shape;243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44" name="Google Shape;244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245" name="Google Shape;245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46" name="Google Shape;246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47" name="Google Shape;247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48" name="Google Shape;248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49" name="Google Shape;249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0" name="Google Shape;250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251" name="Google Shape;251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2" name="Google Shape;252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3" name="Google Shape;253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4" name="Google Shape;254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5" name="Google Shape;255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256" name="Google Shape;256;p14"/>
          <p:cNvSpPr txBox="1">
            <a:spLocks noGrp="1"/>
          </p:cNvSpPr>
          <p:nvPr>
            <p:ph type="ft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4"/>
          <p:cNvSpPr txBox="1">
            <a:spLocks noGrp="1"/>
          </p:cNvSpPr>
          <p:nvPr>
            <p:ph type="dt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4"/>
          <p:cNvSpPr txBox="1">
            <a:spLocks noGrp="1"/>
          </p:cNvSpPr>
          <p:nvPr>
            <p:ph type="sldNum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15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61" name="Google Shape;261;p15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2" name="Google Shape;262;p15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3" name="Google Shape;263;p15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4" name="Google Shape;264;p15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5" name="Google Shape;265;p1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6" name="Google Shape;266;p15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7" name="Google Shape;267;p15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8" name="Google Shape;268;p15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9" name="Google Shape;269;p15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0" name="Google Shape;270;p15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1" name="Google Shape;271;p15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2" name="Google Shape;272;p15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3" name="Google Shape;273;p15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4" name="Google Shape;274;p15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5" name="Google Shape;275;p15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6" name="Google Shape;276;p15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77" name="Google Shape;277;p15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78" name="Google Shape;278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9" name="Google Shape;279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0" name="Google Shape;280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1" name="Google Shape;281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2" name="Google Shape;282;p15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283" name="Google Shape;283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84" name="Google Shape;284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85" name="Google Shape;285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86" name="Google Shape;286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87" name="Google Shape;287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88" name="Google Shape;288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289" name="Google Shape;289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0" name="Google Shape;290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1" name="Google Shape;291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2" name="Google Shape;292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3" name="Google Shape;293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94" name="Google Shape;294;p15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95" name="Google Shape;295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6" name="Google Shape;296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7" name="Google Shape;297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8" name="Google Shape;298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9" name="Google Shape;299;p15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300" name="Google Shape;300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01" name="Google Shape;301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02" name="Google Shape;302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03" name="Google Shape;303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04" name="Google Shape;304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05" name="Google Shape;305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306" name="Google Shape;306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7" name="Google Shape;307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8" name="Google Shape;308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9" name="Google Shape;309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0" name="Google Shape;310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311" name="Google Shape;311;p15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5"/>
          <p:cNvSpPr txBox="1"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15"/>
          <p:cNvSpPr txBox="1">
            <a:spLocks noGrp="1"/>
          </p:cNvSpPr>
          <p:nvPr>
            <p:ph type="body" idx="1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marL="2743200" lvl="5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4" name="Google Shape;314;p15"/>
          <p:cNvSpPr txBox="1">
            <a:spLocks noGrp="1"/>
          </p:cNvSpPr>
          <p:nvPr>
            <p:ph type="body" idx="2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315" name="Google Shape;315;p15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6" name="Google Shape;316;p15"/>
          <p:cNvSpPr txBox="1">
            <a:spLocks noGrp="1"/>
          </p:cNvSpPr>
          <p:nvPr>
            <p:ph type="ft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15"/>
          <p:cNvSpPr txBox="1">
            <a:spLocks noGrp="1"/>
          </p:cNvSpPr>
          <p:nvPr>
            <p:ph type="dt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15"/>
          <p:cNvSpPr txBox="1">
            <a:spLocks noGrp="1"/>
          </p:cNvSpPr>
          <p:nvPr>
            <p:ph type="sldNum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6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321" name="Google Shape;321;p16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2" name="Google Shape;322;p16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3" name="Google Shape;323;p16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4" name="Google Shape;324;p16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5" name="Google Shape;325;p1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6" name="Google Shape;326;p1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7" name="Google Shape;327;p16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8" name="Google Shape;328;p16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9" name="Google Shape;329;p16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0" name="Google Shape;330;p16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1" name="Google Shape;331;p16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2" name="Google Shape;332;p16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3" name="Google Shape;333;p16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4" name="Google Shape;334;p16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5" name="Google Shape;335;p16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6" name="Google Shape;336;p1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266F8B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337" name="Google Shape;337;p16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38" name="Google Shape;338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39" name="Google Shape;339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0" name="Google Shape;340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1" name="Google Shape;341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2" name="Google Shape;342;p16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343" name="Google Shape;343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4" name="Google Shape;344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45" name="Google Shape;345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46" name="Google Shape;346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47" name="Google Shape;347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48" name="Google Shape;348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349" name="Google Shape;349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0" name="Google Shape;350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1" name="Google Shape;351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2" name="Google Shape;352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3" name="Google Shape;353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354" name="Google Shape;354;p16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55" name="Google Shape;355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6" name="Google Shape;356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7" name="Google Shape;357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8" name="Google Shape;358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9" name="Google Shape;359;p16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360" name="Google Shape;360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1" name="Google Shape;361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62" name="Google Shape;362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63" name="Google Shape;363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64" name="Google Shape;364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65" name="Google Shape;365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366" name="Google Shape;366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7" name="Google Shape;367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8" name="Google Shape;368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9" name="Google Shape;369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0" name="Google Shape;370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371" name="Google Shape;371;p16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p16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3" name="Google Shape;373;p16"/>
          <p:cNvSpPr txBox="1"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6" descr="An empty placeholder to add an image. Click on the placeholder and select the image that you wish to add."/>
          <p:cNvSpPr>
            <a:spLocks noGrp="1"/>
          </p:cNvSpPr>
          <p:nvPr>
            <p:ph type="pic" idx="2"/>
          </p:nvPr>
        </p:nvSpPr>
        <p:spPr>
          <a:xfrm>
            <a:off x="4412" y="-159"/>
            <a:ext cx="73152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16"/>
          <p:cNvSpPr txBox="1">
            <a:spLocks noGrp="1"/>
          </p:cNvSpPr>
          <p:nvPr>
            <p:ph type="body" idx="1"/>
          </p:nvPr>
        </p:nvSpPr>
        <p:spPr>
          <a:xfrm>
            <a:off x="7909560" y="2999232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1" name="Google Shape;11;p7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" name="Google Shape;12;p7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" name="Google Shape;13;p7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" name="Google Shape;14;p7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" name="Google Shape;15;p7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" name="Google Shape;16;p7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" name="Google Shape;17;p7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" name="Google Shape;18;p7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" name="Google Shape;19;p7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" name="Google Shape;20;p7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Google Shape;21;p7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" name="Google Shape;22;p7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" name="Google Shape;23;p7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" name="Google Shape;24;p7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Google Shape;25;p7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" name="Google Shape;26;p7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w="9525" cap="flat" cmpd="sng">
              <a:solidFill>
                <a:srgbClr val="D8D8D8">
                  <a:alpha val="24705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27" name="Google Shape;27;p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8" name="Google Shape;28;p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" name="Google Shape;29;p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" name="Google Shape;30;p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" name="Google Shape;31;p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" name="Google Shape;32;p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33" name="Google Shape;33;p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Google Shape;34;p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5" name="Google Shape;35;p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6" name="Google Shape;36;p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7" name="Google Shape;37;p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8" name="Google Shape;38;p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39" name="Google Shape;39;p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" name="Google Shape;40;p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" name="Google Shape;41;p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" name="Google Shape;42;p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3" name="Google Shape;43;p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44" name="Google Shape;44;p7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5" name="Google Shape;45;p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6" name="Google Shape;46;p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7" name="Google Shape;47;p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8" name="Google Shape;48;p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9" name="Google Shape;49;p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grpSp>
            <p:nvGrpSpPr>
              <p:cNvPr id="50" name="Google Shape;50;p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Google Shape;51;p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2" name="Google Shape;52;p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3" name="Google Shape;53;p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4" name="Google Shape;54;p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5" name="Google Shape;55;p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56" name="Google Shape;56;p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7" name="Google Shape;57;p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8" name="Google Shape;58;p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9" name="Google Shape;59;p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0" name="Google Shape;60;p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w="9525" cap="flat" cmpd="sng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266F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266F8B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6F8B"/>
              </a:buClr>
              <a:buSzPts val="1800"/>
              <a:buFont typeface="Arial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3" name="Google Shape;63;p7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w="12700" cap="flat" cmpd="sng">
            <a:solidFill>
              <a:srgbClr val="266F8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7"/>
          <p:cNvSpPr txBox="1">
            <a:spLocks noGrp="1"/>
          </p:cNvSpPr>
          <p:nvPr>
            <p:ph type="ftr" idx="11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dt" idx="10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sldNum" idx="12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ster.io/al85/simon-says-pattern-mini-game-16e99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ackster.io/Mina_Schepmann/morse-code-decode-1b9f1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WGCD-Joystick-Breakout-Controller-Arduino/dp/B01N59MK0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dafruit.com/product/1002" TargetMode="External"/><Relationship Id="rId4" Type="http://schemas.openxmlformats.org/officeDocument/2006/relationships/hyperlink" Target="https://www.adafruit.com/product/153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"/>
          <p:cNvSpPr txBox="1"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 dirty="0"/>
              <a:t>EDES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DDR Game Proposal</a:t>
            </a:r>
            <a:endParaRPr dirty="0"/>
          </a:p>
        </p:txBody>
      </p:sp>
      <p:sp>
        <p:nvSpPr>
          <p:cNvPr id="393" name="Google Shape;393;p1"/>
          <p:cNvSpPr txBox="1"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10/5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Boyuan Zhang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Background Information</a:t>
            </a:r>
            <a:endParaRPr/>
          </a:p>
        </p:txBody>
      </p:sp>
      <p:sp>
        <p:nvSpPr>
          <p:cNvPr id="399" name="Google Shape;399;p2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What is being proposed?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A mini handheld game like Dance Dance Revolution</a:t>
            </a:r>
            <a:endParaRPr/>
          </a:p>
          <a:p>
            <a:pPr marL="685800" lvl="2" indent="-17938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LEDs indicate the upcoming direction for the joystick to move</a:t>
            </a:r>
            <a:endParaRPr/>
          </a:p>
          <a:p>
            <a:pPr marL="685800" lvl="2" indent="-17938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A screen as a score indicator and another as a time countdown </a:t>
            </a:r>
            <a:endParaRPr/>
          </a:p>
          <a:p>
            <a:pPr marL="685800" lvl="2" indent="-17938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A buzzer for incorrect input and a buzzer as a metronome 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Links to existing projects / libraries</a:t>
            </a:r>
            <a:endParaRPr/>
          </a:p>
          <a:p>
            <a:pPr marL="685800" lvl="2" indent="-17938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Similar to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this project</a:t>
            </a:r>
            <a:r>
              <a:rPr lang="en-US"/>
              <a:t>, with slightly different LED operations. </a:t>
            </a:r>
            <a:endParaRPr/>
          </a:p>
          <a:p>
            <a:pPr marL="914400" lvl="3" indent="-18288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</a:pPr>
            <a:r>
              <a:rPr lang="en-US"/>
              <a:t>The 4-button setup is essentially the same as the joystick input</a:t>
            </a:r>
            <a:endParaRPr/>
          </a:p>
          <a:p>
            <a:pPr marL="914400" lvl="3" indent="-18288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</a:pPr>
            <a:r>
              <a:rPr lang="en-US"/>
              <a:t>Want to keep the 7-segment display “play” and “lost” function but also add score tracking. </a:t>
            </a:r>
            <a:endParaRPr/>
          </a:p>
          <a:p>
            <a:pPr marL="685800" lvl="2" indent="-17938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In terms of joystick input and buzzer,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this project</a:t>
            </a:r>
            <a:r>
              <a:rPr lang="en-US"/>
              <a:t> contains usable codes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Overall, the hardware design is not difficult, with only 4 main components. 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However, the nature of the game is dependent on timing, and actually building out a “song” to play </a:t>
            </a:r>
            <a:endParaRPr/>
          </a:p>
          <a:p>
            <a:pPr marL="457200" lvl="1" indent="-6857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System Block Diagram</a:t>
            </a:r>
            <a:endParaRPr/>
          </a:p>
        </p:txBody>
      </p:sp>
      <p:sp>
        <p:nvSpPr>
          <p:cNvPr id="405" name="Google Shape;405;p3"/>
          <p:cNvSpPr txBox="1"/>
          <p:nvPr/>
        </p:nvSpPr>
        <p:spPr>
          <a:xfrm>
            <a:off x="5029200" y="1617623"/>
            <a:ext cx="2933700" cy="25860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Pocket beagle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GPIO headers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I2C</a:t>
            </a:r>
            <a:endParaRPr/>
          </a:p>
        </p:txBody>
      </p:sp>
      <p:sp>
        <p:nvSpPr>
          <p:cNvPr id="406" name="Google Shape;406;p3"/>
          <p:cNvSpPr txBox="1"/>
          <p:nvPr/>
        </p:nvSpPr>
        <p:spPr>
          <a:xfrm>
            <a:off x="609600" y="1613464"/>
            <a:ext cx="2933700" cy="14775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 LEDs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GPIO headers (P1_2,4,6,8,29,31,33,35; P2_2,4,6,8,28,30,32,34)</a:t>
            </a:r>
            <a:endParaRPr/>
          </a:p>
        </p:txBody>
      </p:sp>
      <p:sp>
        <p:nvSpPr>
          <p:cNvPr id="407" name="Google Shape;407;p3"/>
          <p:cNvSpPr txBox="1"/>
          <p:nvPr/>
        </p:nvSpPr>
        <p:spPr>
          <a:xfrm>
            <a:off x="8659588" y="1613464"/>
            <a:ext cx="2933700" cy="92333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Buzzers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GPIO P1_10</a:t>
            </a:r>
            <a:r>
              <a:rPr lang="en-US" sz="1800">
                <a:solidFill>
                  <a:schemeClr val="dk1"/>
                </a:solidFill>
              </a:rPr>
              <a:t>, 12</a:t>
            </a:r>
            <a:endParaRPr/>
          </a:p>
        </p:txBody>
      </p:sp>
      <p:sp>
        <p:nvSpPr>
          <p:cNvPr id="408" name="Google Shape;408;p3"/>
          <p:cNvSpPr txBox="1"/>
          <p:nvPr/>
        </p:nvSpPr>
        <p:spPr>
          <a:xfrm>
            <a:off x="609600" y="4387612"/>
            <a:ext cx="2933700" cy="12006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Joystick (4 directions and press)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GPIO P2_1,3,5,7,9</a:t>
            </a:r>
            <a:endParaRPr/>
          </a:p>
        </p:txBody>
      </p:sp>
      <p:sp>
        <p:nvSpPr>
          <p:cNvPr id="409" name="Google Shape;409;p3"/>
          <p:cNvSpPr txBox="1"/>
          <p:nvPr/>
        </p:nvSpPr>
        <p:spPr>
          <a:xfrm>
            <a:off x="8632371" y="4387612"/>
            <a:ext cx="2933700" cy="12006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Displays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I2C2_SDA (P1_28)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I2C2_SCL (P1_26)</a:t>
            </a:r>
            <a:endParaRPr/>
          </a:p>
        </p:txBody>
      </p:sp>
      <p:cxnSp>
        <p:nvCxnSpPr>
          <p:cNvPr id="410" name="Google Shape;410;p3"/>
          <p:cNvCxnSpPr>
            <a:stCxn id="406" idx="3"/>
            <a:endCxn id="405" idx="1"/>
          </p:cNvCxnSpPr>
          <p:nvPr/>
        </p:nvCxnSpPr>
        <p:spPr>
          <a:xfrm>
            <a:off x="3543300" y="2352214"/>
            <a:ext cx="1485900" cy="55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Google Shape;411;p3"/>
          <p:cNvCxnSpPr>
            <a:stCxn id="408" idx="3"/>
            <a:endCxn id="405" idx="1"/>
          </p:cNvCxnSpPr>
          <p:nvPr/>
        </p:nvCxnSpPr>
        <p:spPr>
          <a:xfrm rot="10800000" flipH="1">
            <a:off x="3543300" y="2910712"/>
            <a:ext cx="1485900" cy="207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2" name="Google Shape;412;p3"/>
          <p:cNvCxnSpPr>
            <a:stCxn id="407" idx="1"/>
          </p:cNvCxnSpPr>
          <p:nvPr/>
        </p:nvCxnSpPr>
        <p:spPr>
          <a:xfrm flipH="1">
            <a:off x="6603988" y="2075129"/>
            <a:ext cx="2055600" cy="54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3"/>
          <p:cNvCxnSpPr>
            <a:stCxn id="409" idx="1"/>
          </p:cNvCxnSpPr>
          <p:nvPr/>
        </p:nvCxnSpPr>
        <p:spPr>
          <a:xfrm rot="10800000">
            <a:off x="5933571" y="4064212"/>
            <a:ext cx="2698800" cy="92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Power Block Diagram</a:t>
            </a:r>
            <a:endParaRPr/>
          </a:p>
        </p:txBody>
      </p:sp>
      <p:sp>
        <p:nvSpPr>
          <p:cNvPr id="419" name="Google Shape;419;p4"/>
          <p:cNvSpPr txBox="1"/>
          <p:nvPr/>
        </p:nvSpPr>
        <p:spPr>
          <a:xfrm>
            <a:off x="5029200" y="1617623"/>
            <a:ext cx="2933700" cy="25860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Pocket beagle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GPIO headers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I2C</a:t>
            </a:r>
            <a:endParaRPr/>
          </a:p>
        </p:txBody>
      </p:sp>
      <p:sp>
        <p:nvSpPr>
          <p:cNvPr id="420" name="Google Shape;420;p4"/>
          <p:cNvSpPr txBox="1"/>
          <p:nvPr/>
        </p:nvSpPr>
        <p:spPr>
          <a:xfrm>
            <a:off x="609600" y="1613464"/>
            <a:ext cx="2933700" cy="9234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 LEDs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3.3v, 2-5mA per</a:t>
            </a:r>
            <a:endParaRPr/>
          </a:p>
        </p:txBody>
      </p:sp>
      <p:sp>
        <p:nvSpPr>
          <p:cNvPr id="421" name="Google Shape;421;p4"/>
          <p:cNvSpPr txBox="1"/>
          <p:nvPr/>
        </p:nvSpPr>
        <p:spPr>
          <a:xfrm>
            <a:off x="8659588" y="1613464"/>
            <a:ext cx="2933700" cy="9234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2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Buzzer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3.3v, 15mA per</a:t>
            </a:r>
            <a:endParaRPr/>
          </a:p>
        </p:txBody>
      </p:sp>
      <p:sp>
        <p:nvSpPr>
          <p:cNvPr id="422" name="Google Shape;422;p4"/>
          <p:cNvSpPr txBox="1"/>
          <p:nvPr/>
        </p:nvSpPr>
        <p:spPr>
          <a:xfrm>
            <a:off x="609600" y="4387612"/>
            <a:ext cx="2933700" cy="9234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Joystick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3.3v, &lt;1mA</a:t>
            </a:r>
            <a:endParaRPr/>
          </a:p>
        </p:txBody>
      </p:sp>
      <p:sp>
        <p:nvSpPr>
          <p:cNvPr id="423" name="Google Shape;423;p4"/>
          <p:cNvSpPr txBox="1"/>
          <p:nvPr/>
        </p:nvSpPr>
        <p:spPr>
          <a:xfrm>
            <a:off x="8632371" y="4387612"/>
            <a:ext cx="2933700" cy="9234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2 Display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3.3v, 100mA per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424" name="Google Shape;424;p4"/>
          <p:cNvCxnSpPr>
            <a:stCxn id="420" idx="3"/>
            <a:endCxn id="419" idx="1"/>
          </p:cNvCxnSpPr>
          <p:nvPr/>
        </p:nvCxnSpPr>
        <p:spPr>
          <a:xfrm>
            <a:off x="3543300" y="2075164"/>
            <a:ext cx="1485900" cy="83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5" name="Google Shape;425;p4"/>
          <p:cNvCxnSpPr>
            <a:stCxn id="422" idx="3"/>
            <a:endCxn id="419" idx="1"/>
          </p:cNvCxnSpPr>
          <p:nvPr/>
        </p:nvCxnSpPr>
        <p:spPr>
          <a:xfrm rot="10800000" flipH="1">
            <a:off x="3543300" y="2910712"/>
            <a:ext cx="1485900" cy="193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6" name="Google Shape;426;p4"/>
          <p:cNvCxnSpPr>
            <a:stCxn id="421" idx="1"/>
          </p:cNvCxnSpPr>
          <p:nvPr/>
        </p:nvCxnSpPr>
        <p:spPr>
          <a:xfrm flipH="1">
            <a:off x="6603988" y="2075164"/>
            <a:ext cx="2055600" cy="54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7" name="Google Shape;427;p4"/>
          <p:cNvCxnSpPr>
            <a:stCxn id="423" idx="1"/>
          </p:cNvCxnSpPr>
          <p:nvPr/>
        </p:nvCxnSpPr>
        <p:spPr>
          <a:xfrm rot="10800000">
            <a:off x="5933571" y="3925612"/>
            <a:ext cx="2698800" cy="92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Components / Budget</a:t>
            </a:r>
            <a:endParaRPr/>
          </a:p>
        </p:txBody>
      </p:sp>
      <p:graphicFrame>
        <p:nvGraphicFramePr>
          <p:cNvPr id="433" name="Google Shape;433;p5"/>
          <p:cNvGraphicFramePr/>
          <p:nvPr/>
        </p:nvGraphicFramePr>
        <p:xfrm>
          <a:off x="609600" y="12954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{F31E6C36-5C92-4642-868D-C05B1329C5B7}</a:tableStyleId>
              </a:tblPr>
              <a:tblGrid>
                <a:gridCol w="783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Component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EDES301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to Buy?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Cost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3"/>
                        </a:rPr>
                        <a:t>Joystick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$14 for 10 Pcs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 LEDs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~$3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4"/>
                        </a:rPr>
                        <a:t>Buzzer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$0.95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5"/>
                        </a:rPr>
                        <a:t>Display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$10.95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34" name="Google Shape;434;p5"/>
          <p:cNvSpPr txBox="1"/>
          <p:nvPr/>
        </p:nvSpPr>
        <p:spPr>
          <a:xfrm>
            <a:off x="4457700" y="5029200"/>
            <a:ext cx="32880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Next Slide for Instructions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Office PowerPoint</Application>
  <PresentationFormat>Widescreen</PresentationFormat>
  <Paragraphs>79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EDES 301  DDR Game Proposal</vt:lpstr>
      <vt:lpstr>Background Information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Erik Welsh</dc:creator>
  <cp:lastModifiedBy>Boyuan Zhang</cp:lastModifiedBy>
  <cp:revision>1</cp:revision>
  <dcterms:created xsi:type="dcterms:W3CDTF">2018-01-09T20:24:50Z</dcterms:created>
  <dcterms:modified xsi:type="dcterms:W3CDTF">2025-10-06T02:01:34Z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