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0" r:id="rId4"/>
    <p:sldId id="266" r:id="rId5"/>
    <p:sldId id="267" r:id="rId6"/>
    <p:sldId id="269" r:id="rId7"/>
    <p:sldId id="270" r:id="rId8"/>
    <p:sldId id="271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1C"/>
    <a:srgbClr val="CB2521"/>
    <a:srgbClr val="771513"/>
    <a:srgbClr val="F3982C"/>
    <a:srgbClr val="DE7F0C"/>
    <a:srgbClr val="035193"/>
    <a:srgbClr val="834B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688" y="32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5C15-E891-4F6F-ACD5-02618712209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EFD0-00F8-44E1-AF78-410D47F6D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D824-A7F3-4139-82DE-02321034B8B1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A61A-302B-4C35-BB4D-DAAA3EDE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10055585" y="5105301"/>
            <a:ext cx="2065538" cy="1770461"/>
            <a:chOff x="9775139" y="5087539"/>
            <a:chExt cx="2065538" cy="177046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267" y="5588997"/>
              <a:ext cx="1868410" cy="1050462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9775139" y="5087539"/>
              <a:ext cx="2065538" cy="1770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7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>
            <a:spLocks noChangeAspect="1" noChangeArrowheads="1" noTextEdit="1"/>
          </p:cNvSpPr>
          <p:nvPr userDrawn="1"/>
        </p:nvSpPr>
        <p:spPr bwMode="auto">
          <a:xfrm>
            <a:off x="1034715" y="792151"/>
            <a:ext cx="95631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sp>
        <p:nvSpPr>
          <p:cNvPr id="9" name="Freeform 19"/>
          <p:cNvSpPr>
            <a:spLocks/>
          </p:cNvSpPr>
          <p:nvPr userDrawn="1"/>
        </p:nvSpPr>
        <p:spPr bwMode="auto">
          <a:xfrm>
            <a:off x="1034715" y="795326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pic>
        <p:nvPicPr>
          <p:cNvPr id="19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0214" y="1070978"/>
            <a:ext cx="1260140" cy="216024"/>
          </a:xfrm>
          <a:prstGeom prst="rect">
            <a:avLst/>
          </a:prstGeom>
          <a:noFill/>
        </p:spPr>
      </p:pic>
      <p:sp>
        <p:nvSpPr>
          <p:cNvPr id="34" name="矩形 33"/>
          <p:cNvSpPr/>
          <p:nvPr userDrawn="1"/>
        </p:nvSpPr>
        <p:spPr>
          <a:xfrm>
            <a:off x="-190500" y="-304800"/>
            <a:ext cx="5168900" cy="75946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14300" y="279400"/>
            <a:ext cx="11620500" cy="1422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5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4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 noChangeAspect="1"/>
          </p:cNvGrpSpPr>
          <p:nvPr/>
        </p:nvGrpSpPr>
        <p:grpSpPr>
          <a:xfrm>
            <a:off x="-5865690" y="535582"/>
            <a:ext cx="22043780" cy="5786837"/>
            <a:chOff x="272750" y="-15875"/>
            <a:chExt cx="9633285" cy="2528888"/>
          </a:xfrm>
        </p:grpSpPr>
        <p:sp>
          <p:nvSpPr>
            <p:cNvPr id="5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7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8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1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2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4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5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</p:grpSp>
      <p:pic>
        <p:nvPicPr>
          <p:cNvPr id="16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1800" y="793537"/>
            <a:ext cx="1201866" cy="206034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3474234" y="1751459"/>
            <a:ext cx="412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題目二 </a:t>
            </a:r>
            <a:r>
              <a:rPr lang="en-US" altLang="zh-TW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– </a:t>
            </a:r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第二組</a:t>
            </a:r>
            <a:endParaRPr lang="zh-TW" altLang="en-US" sz="40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6158" y="2743462"/>
            <a:ext cx="680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結合量化及質化指標的市場加減碼策略</a:t>
            </a:r>
            <a:endParaRPr lang="en-US" altLang="zh-TW" sz="48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3479800" y="2616200"/>
            <a:ext cx="7988300" cy="0"/>
          </a:xfrm>
          <a:prstGeom prst="line">
            <a:avLst/>
          </a:prstGeom>
          <a:ln w="38100">
            <a:solidFill>
              <a:srgbClr val="AC1F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＆說明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28486" y="1562100"/>
            <a:ext cx="3000513" cy="838200"/>
            <a:chOff x="1076186" y="1663700"/>
            <a:chExt cx="3000513" cy="838200"/>
          </a:xfrm>
        </p:grpSpPr>
        <p:sp>
          <p:nvSpPr>
            <p:cNvPr id="17" name="矩形 16"/>
            <p:cNvSpPr/>
            <p:nvPr/>
          </p:nvSpPr>
          <p:spPr>
            <a:xfrm>
              <a:off x="1076186" y="1663700"/>
              <a:ext cx="3000513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1158790" y="1821190"/>
              <a:ext cx="2835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優化</a:t>
              </a:r>
              <a:r>
                <a:rPr lang="en-US" altLang="zh-TW" sz="2800" dirty="0" smtClean="0">
                  <a:ea typeface="MS Gothic" panose="020B0609070205080204" pitchFamily="49" charset="-128"/>
                </a:rPr>
                <a:t>D</a:t>
              </a:r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檔投資法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054100" y="2590800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ea typeface="MS Gothic" panose="020B0609070205080204" pitchFamily="49" charset="-128"/>
              </a:rPr>
              <a:t>D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檔投資 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定期定額 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+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低檔加碼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54100" y="3238500"/>
            <a:ext cx="709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與</a:t>
            </a:r>
            <a:r>
              <a:rPr lang="zh-TW" altLang="en-US" sz="2400" dirty="0" smtClean="0">
                <a:solidFill>
                  <a:srgbClr val="CB252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前</a:t>
            </a:r>
            <a:r>
              <a:rPr lang="en-US" altLang="zh-TW" sz="2400" dirty="0" smtClean="0">
                <a:solidFill>
                  <a:srgbClr val="CB2521"/>
                </a:solidFill>
                <a:ea typeface="MS Gothic" panose="020B0609070205080204" pitchFamily="49" charset="-128"/>
              </a:rPr>
              <a:t>10</a:t>
            </a:r>
            <a:r>
              <a:rPr lang="zh-TW" altLang="en-US" sz="2400" dirty="0" smtClean="0">
                <a:solidFill>
                  <a:srgbClr val="CB252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天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基金淨</a:t>
            </a:r>
            <a:r>
              <a:rPr lang="zh-TW" alt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值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相比，下跌超過</a:t>
            </a:r>
            <a:r>
              <a:rPr lang="en-US" altLang="zh-TW" sz="2400" dirty="0" smtClean="0">
                <a:solidFill>
                  <a:srgbClr val="CB2521"/>
                </a:solidFill>
                <a:ea typeface="MS Gothic" panose="020B0609070205080204" pitchFamily="49" charset="-128"/>
              </a:rPr>
              <a:t>10%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就自動加碼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28486" y="4000500"/>
            <a:ext cx="3000513" cy="838200"/>
            <a:chOff x="1076186" y="1663700"/>
            <a:chExt cx="3000513" cy="838200"/>
          </a:xfrm>
        </p:grpSpPr>
        <p:sp>
          <p:nvSpPr>
            <p:cNvPr id="20" name="矩形 19"/>
            <p:cNvSpPr/>
            <p:nvPr/>
          </p:nvSpPr>
          <p:spPr>
            <a:xfrm>
              <a:off x="1076186" y="1663700"/>
              <a:ext cx="3000513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flipH="1">
              <a:off x="1158790" y="1821190"/>
              <a:ext cx="2835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優化</a:t>
              </a:r>
              <a:r>
                <a:rPr lang="zh-TW" altLang="en-US" sz="2800" dirty="0" smtClean="0">
                  <a:ea typeface="MS Gothic" panose="020B0609070205080204" pitchFamily="49" charset="-128"/>
                </a:rPr>
                <a:t>方</a:t>
              </a:r>
              <a:r>
                <a:rPr lang="zh-TW" altLang="en-US" sz="2800" dirty="0">
                  <a:ea typeface="MS Gothic" panose="020B0609070205080204" pitchFamily="49" charset="-128"/>
                </a:rPr>
                <a:t>案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54100" y="5029200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ea typeface="MS Gothic" panose="020B0609070205080204" pitchFamily="49" charset="-128"/>
              </a:rPr>
              <a:t>作法一：基金淨</a:t>
            </a:r>
            <a:r>
              <a:rPr lang="zh-TW" altLang="en-US" sz="2400" b="1" dirty="0" smtClean="0">
                <a:ea typeface="MS Gothic" panose="020B0609070205080204" pitchFamily="49" charset="-128"/>
              </a:rPr>
              <a:t>值</a:t>
            </a:r>
            <a:r>
              <a:rPr lang="zh-TW" altLang="en-US" sz="2400" dirty="0" smtClean="0">
                <a:ea typeface="MS Gothic" panose="020B0609070205080204" pitchFamily="49" charset="-128"/>
              </a:rPr>
              <a:t>最佳化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4100" y="5676900"/>
            <a:ext cx="709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作法二：機器學習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6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278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922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資料來源＆前處理步驟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759400" y="2813050"/>
            <a:ext cx="2628000" cy="1369715"/>
            <a:chOff x="1709418" y="2813050"/>
            <a:chExt cx="2628000" cy="1369715"/>
          </a:xfrm>
        </p:grpSpPr>
        <p:sp>
          <p:nvSpPr>
            <p:cNvPr id="4" name="文字方塊 3"/>
            <p:cNvSpPr txBox="1"/>
            <p:nvPr/>
          </p:nvSpPr>
          <p:spPr>
            <a:xfrm flipH="1">
              <a:off x="1709418" y="3721100"/>
              <a:ext cx="26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基金公開資訊網站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 flipH="1">
              <a:off x="2373177" y="2813050"/>
              <a:ext cx="13004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爬</a:t>
              </a:r>
              <a:r>
                <a:rPr lang="zh-TW" altLang="en-US" sz="44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蟲</a:t>
              </a:r>
              <a:endParaRPr lang="en-US" altLang="zh-TW" sz="44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007859" y="2813050"/>
            <a:ext cx="3002282" cy="1369715"/>
            <a:chOff x="7145018" y="2813050"/>
            <a:chExt cx="3002282" cy="1369715"/>
          </a:xfrm>
        </p:grpSpPr>
        <p:sp>
          <p:nvSpPr>
            <p:cNvPr id="7" name="文字方塊 6"/>
            <p:cNvSpPr txBox="1"/>
            <p:nvPr/>
          </p:nvSpPr>
          <p:spPr>
            <a:xfrm flipH="1">
              <a:off x="8192768" y="2813050"/>
              <a:ext cx="906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ea typeface="MS Gothic" panose="020B0609070205080204" pitchFamily="49" charset="-128"/>
                </a:rPr>
                <a:t>TEJ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 flipH="1">
              <a:off x="7145018" y="3721100"/>
              <a:ext cx="300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指數、指標資料試跑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2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28487" y="1562100"/>
            <a:ext cx="1870214" cy="838200"/>
            <a:chOff x="428487" y="1562100"/>
            <a:chExt cx="1870214" cy="838200"/>
          </a:xfrm>
        </p:grpSpPr>
        <p:sp>
          <p:nvSpPr>
            <p:cNvPr id="17" name="矩形 16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蒐集資料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523987" y="1562100"/>
            <a:ext cx="1870214" cy="838200"/>
            <a:chOff x="428487" y="1562100"/>
            <a:chExt cx="1870214" cy="838200"/>
          </a:xfrm>
        </p:grpSpPr>
        <p:sp>
          <p:nvSpPr>
            <p:cNvPr id="25" name="矩形 24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清</a:t>
              </a: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洗</a:t>
              </a:r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594087" y="1562100"/>
            <a:ext cx="1870214" cy="838200"/>
            <a:chOff x="428487" y="1562100"/>
            <a:chExt cx="1870214" cy="838200"/>
          </a:xfrm>
        </p:grpSpPr>
        <p:sp>
          <p:nvSpPr>
            <p:cNvPr id="28" name="矩形 27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特徵</a:t>
              </a: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擷取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01" y="2857419"/>
            <a:ext cx="871899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486" y="1562101"/>
            <a:ext cx="2429013" cy="766115"/>
            <a:chOff x="428486" y="1562101"/>
            <a:chExt cx="2429013" cy="766115"/>
          </a:xfrm>
        </p:grpSpPr>
        <p:sp>
          <p:nvSpPr>
            <p:cNvPr id="17" name="矩形 16"/>
            <p:cNvSpPr/>
            <p:nvPr/>
          </p:nvSpPr>
          <p:spPr>
            <a:xfrm>
              <a:off x="428486" y="1562101"/>
              <a:ext cx="2429013" cy="766115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23365" y="1683548"/>
              <a:ext cx="223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資料視覺化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6" y="2574569"/>
            <a:ext cx="8975624" cy="39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486" y="1562101"/>
            <a:ext cx="2429013" cy="766115"/>
            <a:chOff x="428486" y="1562101"/>
            <a:chExt cx="2429013" cy="766115"/>
          </a:xfrm>
        </p:grpSpPr>
        <p:sp>
          <p:nvSpPr>
            <p:cNvPr id="17" name="矩形 16"/>
            <p:cNvSpPr/>
            <p:nvPr/>
          </p:nvSpPr>
          <p:spPr>
            <a:xfrm>
              <a:off x="428486" y="1562101"/>
              <a:ext cx="2429013" cy="766115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23365" y="1683548"/>
              <a:ext cx="223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資料視覺化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6" y="3038414"/>
            <a:ext cx="3778851" cy="2486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54" y="1825527"/>
            <a:ext cx="7548359" cy="42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278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922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如何分工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2206850" y="3715266"/>
            <a:ext cx="17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陳博宇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陳鳳庭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1986280" y="2419350"/>
            <a:ext cx="217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統計分析</a:t>
            </a:r>
            <a:endParaRPr lang="en-US" altLang="zh-TW" sz="36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7675880" y="3530600"/>
            <a:ext cx="166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張筱青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吳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豐光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陳怡蓁 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 flipH="1">
            <a:off x="7421880" y="2419350"/>
            <a:ext cx="217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機器學</a:t>
            </a:r>
            <a:r>
              <a:rPr lang="zh-TW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習</a:t>
            </a:r>
            <a:endParaRPr lang="en-US" altLang="zh-TW" sz="36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5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如何解決問題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9000" y="16129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建立工具使</a:t>
            </a:r>
            <a:r>
              <a:rPr lang="zh-TW" altLang="en-US" sz="2800" dirty="0">
                <a:ea typeface="MS Gothic" panose="020B0609070205080204" pitchFamily="49" charset="-128"/>
              </a:rPr>
              <a:t>用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9000" y="25273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固定時間討論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9000" y="3441700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知識、技術面問題，直接詢問老師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2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141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MS Gothic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鳳庭 陳</dc:creator>
  <cp:lastModifiedBy>鳳庭 陳</cp:lastModifiedBy>
  <cp:revision>22</cp:revision>
  <dcterms:created xsi:type="dcterms:W3CDTF">2020-04-22T18:45:16Z</dcterms:created>
  <dcterms:modified xsi:type="dcterms:W3CDTF">2020-04-23T01:46:26Z</dcterms:modified>
</cp:coreProperties>
</file>