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73" r:id="rId4"/>
    <p:sldId id="274" r:id="rId5"/>
    <p:sldId id="277" r:id="rId6"/>
    <p:sldId id="276" r:id="rId7"/>
    <p:sldId id="275" r:id="rId8"/>
    <p:sldId id="278" r:id="rId9"/>
    <p:sldId id="257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F1C"/>
    <a:srgbClr val="7A1614"/>
    <a:srgbClr val="CB2521"/>
    <a:srgbClr val="E0403C"/>
    <a:srgbClr val="771513"/>
    <a:srgbClr val="F3982C"/>
    <a:srgbClr val="DE7F0C"/>
    <a:srgbClr val="035193"/>
    <a:srgbClr val="834B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688" y="32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55C15-E891-4F6F-ACD5-02618712209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6EFD0-00F8-44E1-AF78-410D47F6D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7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D824-A7F3-4139-82DE-02321034B8B1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A61A-302B-4C35-BB4D-DAAA3EDE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10055585" y="5105301"/>
            <a:ext cx="2065538" cy="1770461"/>
            <a:chOff x="9775139" y="5087539"/>
            <a:chExt cx="2065538" cy="1770461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267" y="5588997"/>
              <a:ext cx="1868410" cy="1050462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9775139" y="5087539"/>
              <a:ext cx="2065538" cy="1770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77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>
            <a:spLocks noChangeAspect="1" noChangeArrowheads="1" noTextEdit="1"/>
          </p:cNvSpPr>
          <p:nvPr userDrawn="1"/>
        </p:nvSpPr>
        <p:spPr bwMode="auto">
          <a:xfrm>
            <a:off x="1034715" y="792151"/>
            <a:ext cx="95631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aseline="0">
              <a:latin typeface="+mn-lt"/>
              <a:ea typeface="+mn-ea"/>
            </a:endParaRPr>
          </a:p>
        </p:txBody>
      </p:sp>
      <p:sp>
        <p:nvSpPr>
          <p:cNvPr id="9" name="Freeform 19"/>
          <p:cNvSpPr>
            <a:spLocks/>
          </p:cNvSpPr>
          <p:nvPr userDrawn="1"/>
        </p:nvSpPr>
        <p:spPr bwMode="auto">
          <a:xfrm>
            <a:off x="1034715" y="795326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aseline="0">
              <a:latin typeface="+mn-lt"/>
              <a:ea typeface="+mn-ea"/>
            </a:endParaRPr>
          </a:p>
        </p:txBody>
      </p:sp>
      <p:pic>
        <p:nvPicPr>
          <p:cNvPr id="19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0214" y="1070978"/>
            <a:ext cx="1260140" cy="216024"/>
          </a:xfrm>
          <a:prstGeom prst="rect">
            <a:avLst/>
          </a:prstGeom>
          <a:noFill/>
        </p:spPr>
      </p:pic>
      <p:sp>
        <p:nvSpPr>
          <p:cNvPr id="34" name="矩形 33"/>
          <p:cNvSpPr/>
          <p:nvPr userDrawn="1"/>
        </p:nvSpPr>
        <p:spPr>
          <a:xfrm>
            <a:off x="-190500" y="-304800"/>
            <a:ext cx="5168900" cy="75946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6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14300" y="279400"/>
            <a:ext cx="11620500" cy="14224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4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56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04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anikk06/NOMURA_PROJ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>
            <a:grpSpLocks noChangeAspect="1"/>
          </p:cNvGrpSpPr>
          <p:nvPr/>
        </p:nvGrpSpPr>
        <p:grpSpPr>
          <a:xfrm>
            <a:off x="-5865690" y="535582"/>
            <a:ext cx="22043780" cy="5786837"/>
            <a:chOff x="272750" y="-15875"/>
            <a:chExt cx="9633285" cy="2528888"/>
          </a:xfrm>
        </p:grpSpPr>
        <p:sp>
          <p:nvSpPr>
            <p:cNvPr id="5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94975" y="-15875"/>
              <a:ext cx="9563100" cy="250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294975" y="-1270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7" name="Freeform 24"/>
            <p:cNvSpPr>
              <a:spLocks/>
            </p:cNvSpPr>
            <p:nvPr userDrawn="1"/>
          </p:nvSpPr>
          <p:spPr bwMode="auto">
            <a:xfrm>
              <a:off x="3997025" y="-3175"/>
              <a:ext cx="5909010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28" h="10000">
                  <a:moveTo>
                    <a:pt x="0" y="3129"/>
                  </a:moveTo>
                  <a:lnTo>
                    <a:pt x="1340" y="10000"/>
                  </a:lnTo>
                  <a:lnTo>
                    <a:pt x="10328" y="10000"/>
                  </a:lnTo>
                  <a:lnTo>
                    <a:pt x="10328" y="0"/>
                  </a:lnTo>
                  <a:lnTo>
                    <a:pt x="594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8" name="Freeform 25"/>
            <p:cNvSpPr>
              <a:spLocks/>
            </p:cNvSpPr>
            <p:nvPr userDrawn="1"/>
          </p:nvSpPr>
          <p:spPr bwMode="auto">
            <a:xfrm>
              <a:off x="3481088" y="11699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" name="Freeform 26"/>
            <p:cNvSpPr>
              <a:spLocks/>
            </p:cNvSpPr>
            <p:nvPr userDrawn="1"/>
          </p:nvSpPr>
          <p:spPr bwMode="auto">
            <a:xfrm>
              <a:off x="2261888" y="8270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" name="Freeform 27"/>
            <p:cNvSpPr>
              <a:spLocks/>
            </p:cNvSpPr>
            <p:nvPr userDrawn="1"/>
          </p:nvSpPr>
          <p:spPr bwMode="auto">
            <a:xfrm>
              <a:off x="3330275" y="-317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1" name="Freeform 28"/>
            <p:cNvSpPr>
              <a:spLocks/>
            </p:cNvSpPr>
            <p:nvPr userDrawn="1"/>
          </p:nvSpPr>
          <p:spPr bwMode="auto">
            <a:xfrm>
              <a:off x="3654125" y="-317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2" name="Freeform 29"/>
            <p:cNvSpPr>
              <a:spLocks/>
            </p:cNvSpPr>
            <p:nvPr userDrawn="1"/>
          </p:nvSpPr>
          <p:spPr bwMode="auto">
            <a:xfrm>
              <a:off x="2981025" y="-317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3" name="Freeform 30"/>
            <p:cNvSpPr>
              <a:spLocks/>
            </p:cNvSpPr>
            <p:nvPr userDrawn="1"/>
          </p:nvSpPr>
          <p:spPr bwMode="auto">
            <a:xfrm>
              <a:off x="2631775" y="-317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4" name="Freeform 31"/>
            <p:cNvSpPr>
              <a:spLocks/>
            </p:cNvSpPr>
            <p:nvPr userDrawn="1"/>
          </p:nvSpPr>
          <p:spPr bwMode="auto">
            <a:xfrm>
              <a:off x="1585613" y="-317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5" name="Freeform 32"/>
            <p:cNvSpPr>
              <a:spLocks/>
            </p:cNvSpPr>
            <p:nvPr userDrawn="1"/>
          </p:nvSpPr>
          <p:spPr bwMode="auto">
            <a:xfrm>
              <a:off x="272750" y="-317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</p:grpSp>
      <p:pic>
        <p:nvPicPr>
          <p:cNvPr id="16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1800" y="793537"/>
            <a:ext cx="1201866" cy="206034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3474234" y="1751459"/>
            <a:ext cx="412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題目二 </a:t>
            </a:r>
            <a:r>
              <a:rPr lang="en-US" altLang="zh-TW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– </a:t>
            </a:r>
            <a:r>
              <a:rPr lang="zh-TW" altLang="en-US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第二組</a:t>
            </a:r>
            <a:endParaRPr lang="zh-TW" altLang="en-US" sz="40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66158" y="2743462"/>
            <a:ext cx="680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結合量化及質化指標的市場加減碼策略</a:t>
            </a:r>
            <a:endParaRPr lang="en-US" altLang="zh-TW" sz="48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3479800" y="2616200"/>
            <a:ext cx="7988300" cy="0"/>
          </a:xfrm>
          <a:prstGeom prst="line">
            <a:avLst/>
          </a:prstGeom>
          <a:ln w="38100">
            <a:solidFill>
              <a:srgbClr val="AC1F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12" y="1724016"/>
            <a:ext cx="6495177" cy="34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＆說明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249309" y="1623317"/>
            <a:ext cx="5932328" cy="647272"/>
            <a:chOff x="1249309" y="1623317"/>
            <a:chExt cx="5932328" cy="647272"/>
          </a:xfrm>
        </p:grpSpPr>
        <p:sp>
          <p:nvSpPr>
            <p:cNvPr id="15" name="文字方塊 14"/>
            <p:cNvSpPr txBox="1"/>
            <p:nvPr/>
          </p:nvSpPr>
          <p:spPr>
            <a:xfrm>
              <a:off x="1249309" y="1685343"/>
              <a:ext cx="2161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  <a:ea typeface="MS Gothic" panose="020B0609070205080204" pitchFamily="49" charset="-128"/>
                </a:rPr>
                <a:t>D</a:t>
              </a:r>
              <a:r>
                <a:rPr lang="zh-TW" altLang="en-US" sz="2800" dirty="0" smtClean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檔投資 </a:t>
              </a:r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=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3476290" y="1623317"/>
              <a:ext cx="1664414" cy="647272"/>
              <a:chOff x="3462390" y="1623317"/>
              <a:chExt cx="1664414" cy="647272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3462390" y="1623317"/>
                <a:ext cx="1664414" cy="647272"/>
              </a:xfrm>
              <a:prstGeom prst="roundRect">
                <a:avLst/>
              </a:prstGeom>
              <a:solidFill>
                <a:srgbClr val="AC1F1C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3480013" y="1685343"/>
                <a:ext cx="1629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定期定額</a:t>
                </a: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5201435" y="1685343"/>
              <a:ext cx="1980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+</a:t>
              </a:r>
              <a:r>
                <a:rPr lang="zh-TW" altLang="en-US" sz="2800" dirty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 低檔加碼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558647" y="2455951"/>
            <a:ext cx="5499700" cy="1848921"/>
            <a:chOff x="1866871" y="2455951"/>
            <a:chExt cx="5499700" cy="1848921"/>
          </a:xfrm>
        </p:grpSpPr>
        <p:sp>
          <p:nvSpPr>
            <p:cNvPr id="17" name="矩形 16"/>
            <p:cNvSpPr/>
            <p:nvPr/>
          </p:nvSpPr>
          <p:spPr>
            <a:xfrm>
              <a:off x="1866871" y="2455951"/>
              <a:ext cx="5499700" cy="1848921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2270336" y="2861901"/>
              <a:ext cx="4692771" cy="1037020"/>
              <a:chOff x="2270336" y="2878621"/>
              <a:chExt cx="4692771" cy="1037020"/>
            </a:xfrm>
          </p:grpSpPr>
          <p:sp>
            <p:nvSpPr>
              <p:cNvPr id="14" name="文字方塊 13"/>
              <p:cNvSpPr txBox="1"/>
              <p:nvPr/>
            </p:nvSpPr>
            <p:spPr>
              <a:xfrm flipH="1">
                <a:off x="2270336" y="2878621"/>
                <a:ext cx="4692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1. </a:t>
                </a:r>
                <a:r>
                  <a:rPr lang="zh-TW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定期定額 </a:t>
                </a:r>
                <a:r>
                  <a:rPr lang="en-US" altLang="zh-TW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+</a:t>
                </a:r>
                <a:r>
                  <a:rPr lang="zh-TW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 穩定成長 </a:t>
                </a:r>
                <a:r>
                  <a:rPr lang="en-US" altLang="zh-TW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=</a:t>
                </a:r>
                <a:r>
                  <a:rPr lang="zh-TW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 賺錢</a:t>
                </a:r>
                <a:endPara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 flipH="1">
                <a:off x="2270336" y="3453976"/>
                <a:ext cx="4692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2. </a:t>
                </a:r>
                <a:r>
                  <a:rPr lang="zh-TW" alt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買入成本愈低，風險愈低</a:t>
                </a:r>
                <a:endPara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＆說明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249309" y="1623317"/>
            <a:ext cx="5966786" cy="647272"/>
            <a:chOff x="1249309" y="1623317"/>
            <a:chExt cx="5966786" cy="647272"/>
          </a:xfrm>
        </p:grpSpPr>
        <p:sp>
          <p:nvSpPr>
            <p:cNvPr id="15" name="文字方塊 14"/>
            <p:cNvSpPr txBox="1"/>
            <p:nvPr/>
          </p:nvSpPr>
          <p:spPr>
            <a:xfrm>
              <a:off x="1249309" y="1685343"/>
              <a:ext cx="2161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  <a:ea typeface="MS Gothic" panose="020B0609070205080204" pitchFamily="49" charset="-128"/>
                </a:rPr>
                <a:t>D</a:t>
              </a:r>
              <a:r>
                <a:rPr lang="zh-TW" altLang="en-US" sz="2800" dirty="0" smtClean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檔投資 </a:t>
              </a:r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=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5551681" y="1623317"/>
              <a:ext cx="1664414" cy="647272"/>
            </a:xfrm>
            <a:prstGeom prst="roundRect">
              <a:avLst/>
            </a:prstGeom>
            <a:solidFill>
              <a:srgbClr val="AC1F1C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491644" y="1685343"/>
              <a:ext cx="1629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定期定額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201435" y="1685343"/>
              <a:ext cx="1980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+</a:t>
              </a:r>
              <a:r>
                <a:rPr lang="zh-TW" altLang="en-US" sz="2800" dirty="0" smtClean="0">
                  <a:solidFill>
                    <a:schemeClr val="bg1">
                      <a:lumMod val="6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 </a:t>
              </a:r>
              <a:r>
                <a: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低檔加碼</a:t>
              </a: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23" y="2521258"/>
            <a:ext cx="8637154" cy="3833838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8337499" y="1669570"/>
            <a:ext cx="2944316" cy="1848921"/>
            <a:chOff x="8584078" y="2039440"/>
            <a:chExt cx="2944316" cy="1848921"/>
          </a:xfrm>
        </p:grpSpPr>
        <p:sp>
          <p:nvSpPr>
            <p:cNvPr id="18" name="矩形 17"/>
            <p:cNvSpPr/>
            <p:nvPr/>
          </p:nvSpPr>
          <p:spPr>
            <a:xfrm>
              <a:off x="8584078" y="2039440"/>
              <a:ext cx="2944316" cy="1848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8584078" y="2039440"/>
              <a:ext cx="2944316" cy="1848921"/>
              <a:chOff x="8356958" y="1372875"/>
              <a:chExt cx="2944316" cy="184892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356958" y="1372875"/>
                <a:ext cx="2944316" cy="1848921"/>
              </a:xfrm>
              <a:prstGeom prst="rect">
                <a:avLst/>
              </a:prstGeom>
              <a:solidFill>
                <a:srgbClr val="CB2521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" name="群組 6"/>
              <p:cNvGrpSpPr/>
              <p:nvPr/>
            </p:nvGrpSpPr>
            <p:grpSpPr>
              <a:xfrm>
                <a:off x="8572957" y="1778825"/>
                <a:ext cx="2512319" cy="1037020"/>
                <a:chOff x="2270336" y="2878621"/>
                <a:chExt cx="4692771" cy="1037020"/>
              </a:xfrm>
            </p:grpSpPr>
            <p:sp>
              <p:nvSpPr>
                <p:cNvPr id="14" name="文字方塊 13"/>
                <p:cNvSpPr txBox="1"/>
                <p:nvPr/>
              </p:nvSpPr>
              <p:spPr>
                <a:xfrm flipH="1">
                  <a:off x="2270336" y="2878621"/>
                  <a:ext cx="4692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1. </a:t>
                  </a:r>
                  <a:r>
                    <a:rPr lang="zh-TW" alt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未來走勢預測</a:t>
                  </a:r>
                  <a:endParaRPr lang="en-US" altLang="zh-TW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 flipH="1">
                  <a:off x="2270336" y="3453976"/>
                  <a:ext cx="4692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2. </a:t>
                  </a:r>
                  <a:r>
                    <a:rPr lang="zh-TW" alt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</a:rPr>
                    <a:t>定義低檔</a:t>
                  </a:r>
                  <a:endParaRPr lang="en-US" altLang="zh-TW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85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定義低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8999" y="1612900"/>
            <a:ext cx="59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S Gothic" panose="020B0609070205080204" pitchFamily="49" charset="-128"/>
              </a:rPr>
              <a:t>主</a:t>
            </a:r>
            <a:r>
              <a:rPr lang="zh-TW" altLang="en-US" sz="2800" dirty="0">
                <a:ea typeface="MS Gothic" panose="020B0609070205080204" pitchFamily="49" charset="-128"/>
              </a:rPr>
              <a:t>要</a:t>
            </a:r>
            <a:r>
              <a:rPr lang="zh-TW" altLang="en-US" sz="2800" dirty="0" smtClean="0">
                <a:ea typeface="MS Gothic" panose="020B0609070205080204" pitchFamily="49" charset="-128"/>
              </a:rPr>
              <a:t>問題：避免加碼次數過於頻繁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8999" y="2523572"/>
            <a:ext cx="721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貼</a:t>
            </a:r>
            <a:r>
              <a:rPr lang="en-US" altLang="zh-TW" sz="2800" dirty="0" smtClean="0">
                <a:ea typeface="MS Gothic" panose="020B0609070205080204" pitchFamily="49" charset="-128"/>
              </a:rPr>
              <a:t>label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：告訴我們何時為「低檔」應該加碼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169876" y="4136993"/>
            <a:ext cx="2713495" cy="1410752"/>
            <a:chOff x="5169876" y="4136993"/>
            <a:chExt cx="2713495" cy="1410752"/>
          </a:xfrm>
        </p:grpSpPr>
        <p:sp>
          <p:nvSpPr>
            <p:cNvPr id="10" name="矩形 9"/>
            <p:cNvSpPr/>
            <p:nvPr/>
          </p:nvSpPr>
          <p:spPr>
            <a:xfrm>
              <a:off x="5169876" y="4136993"/>
              <a:ext cx="2713495" cy="1410752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5488552" y="4301113"/>
              <a:ext cx="2076142" cy="1082513"/>
              <a:chOff x="5070384" y="4125282"/>
              <a:chExt cx="2076142" cy="1082513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5070384" y="4125282"/>
                <a:ext cx="2076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zh-TW" altLang="en-US" sz="2800" dirty="0" smtClean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百分</a:t>
                </a:r>
                <a:r>
                  <a:rPr lang="zh-TW" altLang="en-US" sz="2800" dirty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比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070384" y="4684575"/>
                <a:ext cx="1827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 startAt="2"/>
                </a:pPr>
                <a:r>
                  <a:rPr lang="zh-TW" altLang="en-US" sz="2800" dirty="0" smtClean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標準差</a:t>
                </a:r>
                <a:endPara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</p:grpSp>
      <p:sp>
        <p:nvSpPr>
          <p:cNvPr id="15" name="文字方塊 14"/>
          <p:cNvSpPr txBox="1"/>
          <p:nvPr/>
        </p:nvSpPr>
        <p:spPr>
          <a:xfrm>
            <a:off x="888999" y="3425367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MS Gothic" panose="020B0609070205080204" pitchFamily="49" charset="-128"/>
              </a:rPr>
              <a:t>Label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範圍選取，由</a:t>
            </a:r>
            <a:r>
              <a:rPr lang="zh-TW" altLang="en-US" sz="2800" dirty="0" smtClean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統計分析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推導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7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定義低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8999" y="1612900"/>
            <a:ext cx="59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S Gothic" panose="020B0609070205080204" pitchFamily="49" charset="-128"/>
              </a:rPr>
              <a:t>主</a:t>
            </a:r>
            <a:r>
              <a:rPr lang="zh-TW" altLang="en-US" sz="2800" dirty="0">
                <a:ea typeface="MS Gothic" panose="020B0609070205080204" pitchFamily="49" charset="-128"/>
              </a:rPr>
              <a:t>要</a:t>
            </a:r>
            <a:r>
              <a:rPr lang="zh-TW" altLang="en-US" sz="2800" dirty="0" smtClean="0">
                <a:ea typeface="MS Gothic" panose="020B0609070205080204" pitchFamily="49" charset="-128"/>
              </a:rPr>
              <a:t>問題：避免加碼次數過於頻繁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8999" y="2523572"/>
            <a:ext cx="721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貼</a:t>
            </a:r>
            <a:r>
              <a:rPr lang="en-US" altLang="zh-TW" sz="2800" dirty="0" smtClean="0">
                <a:ea typeface="MS Gothic" panose="020B0609070205080204" pitchFamily="49" charset="-128"/>
              </a:rPr>
              <a:t>label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：告訴我們何時為「低檔」應該加碼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169876" y="4136993"/>
            <a:ext cx="2713495" cy="1410752"/>
            <a:chOff x="5169876" y="4136993"/>
            <a:chExt cx="2713495" cy="1410752"/>
          </a:xfrm>
        </p:grpSpPr>
        <p:sp>
          <p:nvSpPr>
            <p:cNvPr id="10" name="矩形 9"/>
            <p:cNvSpPr/>
            <p:nvPr/>
          </p:nvSpPr>
          <p:spPr>
            <a:xfrm>
              <a:off x="5169876" y="4136993"/>
              <a:ext cx="2713495" cy="1410752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5488552" y="4301113"/>
              <a:ext cx="2076142" cy="1082513"/>
              <a:chOff x="5070384" y="4125282"/>
              <a:chExt cx="2076142" cy="1082513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5070384" y="4125282"/>
                <a:ext cx="2076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zh-TW" altLang="en-US" sz="2800" dirty="0" smtClean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百分</a:t>
                </a:r>
                <a:r>
                  <a:rPr lang="zh-TW" altLang="en-US" sz="2800" dirty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比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070384" y="4684575"/>
                <a:ext cx="1827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 startAt="2"/>
                </a:pPr>
                <a:r>
                  <a:rPr lang="zh-TW" altLang="en-US" sz="2800" dirty="0" smtClean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標準差</a:t>
                </a:r>
                <a:endPara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</p:grpSp>
      <p:sp>
        <p:nvSpPr>
          <p:cNvPr id="15" name="文字方塊 14"/>
          <p:cNvSpPr txBox="1"/>
          <p:nvPr/>
        </p:nvSpPr>
        <p:spPr>
          <a:xfrm>
            <a:off x="888999" y="3425367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MS Gothic" panose="020B0609070205080204" pitchFamily="49" charset="-128"/>
              </a:rPr>
              <a:t>Label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範圍選取，由</a:t>
            </a:r>
            <a:r>
              <a:rPr lang="zh-TW" altLang="en-US" sz="2800" dirty="0" smtClean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統計分析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推導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7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未來走勢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8999" y="1612900"/>
            <a:ext cx="59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S Gothic" panose="020B0609070205080204" pitchFamily="49" charset="-128"/>
              </a:rPr>
              <a:t>資料準備、</a:t>
            </a:r>
            <a:r>
              <a:rPr lang="zh-TW" altLang="en-US" sz="2800" dirty="0" smtClean="0">
                <a:solidFill>
                  <a:srgbClr val="AC1F1C"/>
                </a:solidFill>
                <a:ea typeface="MS Gothic" panose="020B0609070205080204" pitchFamily="49" charset="-128"/>
              </a:rPr>
              <a:t>特徵工程</a:t>
            </a:r>
            <a:endParaRPr lang="zh-TW" altLang="en-US" sz="2800" dirty="0">
              <a:solidFill>
                <a:srgbClr val="AC1F1C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8999" y="2482476"/>
            <a:ext cx="721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丟</a:t>
            </a:r>
            <a:r>
              <a:rPr lang="zh-TW" altLang="en-US" sz="2800" dirty="0" smtClean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機器學習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模型預測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245149" y="3202046"/>
            <a:ext cx="3881655" cy="1677520"/>
            <a:chOff x="5169876" y="4136993"/>
            <a:chExt cx="2713495" cy="1677520"/>
          </a:xfrm>
        </p:grpSpPr>
        <p:sp>
          <p:nvSpPr>
            <p:cNvPr id="10" name="矩形 9"/>
            <p:cNvSpPr/>
            <p:nvPr/>
          </p:nvSpPr>
          <p:spPr>
            <a:xfrm>
              <a:off x="5169876" y="4136993"/>
              <a:ext cx="2713495" cy="1410752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5488552" y="4301113"/>
              <a:ext cx="2076142" cy="1513400"/>
              <a:chOff x="5070384" y="4125282"/>
              <a:chExt cx="2076142" cy="1513400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5070384" y="4125282"/>
                <a:ext cx="20761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zh-TW" altLang="en-US" sz="2800" dirty="0" smtClean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基金相</a:t>
                </a:r>
                <a:r>
                  <a:rPr lang="zh-TW" altLang="en-US" sz="2800" dirty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關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070384" y="4684575"/>
                <a:ext cx="18275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eriod" startAt="2"/>
                </a:pPr>
                <a:r>
                  <a:rPr lang="zh-TW" altLang="en-US" sz="2800" dirty="0" smtClean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標的物相關</a:t>
                </a:r>
                <a:endPara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9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8999" y="1612900"/>
            <a:ext cx="637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S Gothic" panose="020B0609070205080204" pitchFamily="49" charset="-128"/>
              </a:rPr>
              <a:t>選定基金</a:t>
            </a:r>
            <a:r>
              <a:rPr lang="en-US" altLang="zh-TW" sz="2800" dirty="0" smtClean="0">
                <a:ea typeface="MS Gothic" panose="020B0609070205080204" pitchFamily="49" charset="-128"/>
              </a:rPr>
              <a:t>【</a:t>
            </a:r>
            <a:r>
              <a:rPr lang="zh-TW" altLang="en-US" sz="2800" dirty="0" smtClean="0">
                <a:ea typeface="MS Gothic" panose="020B0609070205080204" pitchFamily="49" charset="-128"/>
              </a:rPr>
              <a:t>野村環球 </a:t>
            </a:r>
            <a:r>
              <a:rPr lang="en-US" altLang="zh-TW" sz="2800" dirty="0" smtClean="0">
                <a:ea typeface="MS Gothic" panose="020B0609070205080204" pitchFamily="49" charset="-128"/>
              </a:rPr>
              <a:t>- </a:t>
            </a:r>
            <a:r>
              <a:rPr lang="zh-TW" altLang="en-US" sz="2800" dirty="0" smtClean="0">
                <a:ea typeface="MS Gothic" panose="020B0609070205080204" pitchFamily="49" charset="-128"/>
              </a:rPr>
              <a:t>台幣累積</a:t>
            </a:r>
            <a:r>
              <a:rPr lang="en-US" altLang="zh-TW" sz="2800" dirty="0" smtClean="0">
                <a:ea typeface="MS Gothic" panose="020B0609070205080204" pitchFamily="49" charset="-128"/>
              </a:rPr>
              <a:t>】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9000" y="2527300"/>
            <a:ext cx="632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量化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資料：基金淨</a:t>
            </a:r>
            <a:r>
              <a:rPr lang="zh-TW" altLang="en-US" sz="28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值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、相對應的指數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89000" y="3441700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質化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資料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84900" y="4010966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新聞：</a:t>
            </a:r>
            <a:r>
              <a:rPr lang="en-US" altLang="zh-TW" sz="2800" dirty="0" smtClean="0">
                <a:ea typeface="MS Gothic" panose="020B0609070205080204" pitchFamily="49" charset="-128"/>
              </a:rPr>
              <a:t>CNBC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484900" y="4603632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論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壇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TW" sz="2800" dirty="0" smtClean="0">
                <a:ea typeface="MS Gothic" panose="020B0609070205080204" pitchFamily="49" charset="-128"/>
              </a:rPr>
              <a:t>Reddit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484900" y="5196299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財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報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TW" sz="2800" dirty="0" smtClean="0">
                <a:ea typeface="MS Gothic" panose="020B0609070205080204" pitchFamily="49" charset="-128"/>
              </a:rPr>
              <a:t>Rocket</a:t>
            </a:r>
          </a:p>
        </p:txBody>
      </p:sp>
    </p:spTree>
    <p:extLst>
      <p:ext uri="{BB962C8B-B14F-4D97-AF65-F5344CB8AC3E}">
        <p14:creationId xmlns:p14="http://schemas.microsoft.com/office/powerpoint/2010/main" val="9485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代辦事項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8999" y="1612900"/>
            <a:ext cx="637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基金相關</a:t>
            </a:r>
            <a:r>
              <a:rPr lang="en-US" altLang="zh-TW" sz="2800" dirty="0" smtClean="0">
                <a:ea typeface="MS Gothic" panose="020B0609070205080204" pitchFamily="49" charset="-128"/>
              </a:rPr>
              <a:t>ML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，加入時間性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9000" y="2527300"/>
            <a:ext cx="632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標的物相關的</a:t>
            </a:r>
            <a:r>
              <a:rPr lang="en-US" altLang="zh-TW" sz="2800" dirty="0">
                <a:ea typeface="MS Gothic" panose="020B0609070205080204" pitchFamily="49" charset="-128"/>
              </a:rPr>
              <a:t>ML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需要的資料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89000" y="3441700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AC1F1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質化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資料處理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84900" y="4010966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新聞：</a:t>
            </a:r>
            <a:r>
              <a:rPr lang="en-US" altLang="zh-TW" sz="2800" dirty="0" smtClean="0">
                <a:ea typeface="MS Gothic" panose="020B0609070205080204" pitchFamily="49" charset="-128"/>
              </a:rPr>
              <a:t>CNBC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484900" y="4603632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論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壇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TW" sz="2800" dirty="0" smtClean="0">
                <a:ea typeface="MS Gothic" panose="020B0609070205080204" pitchFamily="49" charset="-128"/>
              </a:rPr>
              <a:t>Reddit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484900" y="5196299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財</a:t>
            </a:r>
            <a:r>
              <a:rPr lang="zh-TW" altLang="en-US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報</a:t>
            </a: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lang="en-US" altLang="zh-TW" sz="2800" dirty="0" smtClean="0">
                <a:ea typeface="MS Gothic" panose="020B0609070205080204" pitchFamily="49" charset="-128"/>
              </a:rPr>
              <a:t>Rocket</a:t>
            </a:r>
          </a:p>
        </p:txBody>
      </p:sp>
    </p:spTree>
    <p:extLst>
      <p:ext uri="{BB962C8B-B14F-4D97-AF65-F5344CB8AC3E}">
        <p14:creationId xmlns:p14="http://schemas.microsoft.com/office/powerpoint/2010/main" val="11081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217</Words>
  <Application>Microsoft Office PowerPoint</Application>
  <PresentationFormat>寬螢幕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MS Gothic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鳳庭 陳</dc:creator>
  <cp:lastModifiedBy>鳳庭 陳</cp:lastModifiedBy>
  <cp:revision>40</cp:revision>
  <dcterms:created xsi:type="dcterms:W3CDTF">2020-04-22T18:45:16Z</dcterms:created>
  <dcterms:modified xsi:type="dcterms:W3CDTF">2020-05-07T02:28:11Z</dcterms:modified>
</cp:coreProperties>
</file>