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53f0ae5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1753f0ae5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753f0ae5f_0_2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1753f0ae5f_0_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753f0ae5f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1753f0ae5f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753f0ae5f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1753f0ae5f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753f0ae5f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1753f0ae5f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753f0ae5f_0_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1753f0ae5f_0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753f0ae5f_0_3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1753f0ae5f_0_3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753f0ae5f_0_2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1753f0ae5f_0_2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753f0ae5f_0_3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1753f0ae5f_0_3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753f0ae5f_0_3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1753f0ae5f_0_3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" y="0"/>
            <a:ext cx="9142857" cy="514414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860847" y="1772225"/>
            <a:ext cx="6724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71C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COVID-19 Case Study</a:t>
            </a:r>
            <a:endParaRPr b="1" sz="4500">
              <a:solidFill>
                <a:srgbClr val="0071C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2938281" y="2360822"/>
            <a:ext cx="4315188" cy="371405"/>
            <a:chOff x="4514240" y="3533936"/>
            <a:chExt cx="5140800" cy="484800"/>
          </a:xfrm>
        </p:grpSpPr>
        <p:sp>
          <p:nvSpPr>
            <p:cNvPr id="63" name="Google Shape;63;p14"/>
            <p:cNvSpPr/>
            <p:nvPr/>
          </p:nvSpPr>
          <p:spPr>
            <a:xfrm>
              <a:off x="4640209" y="3533936"/>
              <a:ext cx="4888800" cy="484800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 txBox="1"/>
            <p:nvPr/>
          </p:nvSpPr>
          <p:spPr>
            <a:xfrm>
              <a:off x="4514240" y="3576252"/>
              <a:ext cx="5140800" cy="39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Module 3 Group 2 Project</a:t>
              </a:r>
              <a:endParaRPr b="0" i="0" sz="15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204" y="1808327"/>
            <a:ext cx="1540840" cy="141548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059771" y="2832300"/>
            <a:ext cx="4072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1C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Zexin Du, Fandi Ma, Boyue Wang, Ziyi Wang</a:t>
            </a:r>
            <a:endParaRPr b="1">
              <a:solidFill>
                <a:srgbClr val="0071C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" y="0"/>
            <a:ext cx="9142857" cy="5144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4418" y="1368168"/>
            <a:ext cx="675164" cy="620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2193130" y="2285100"/>
            <a:ext cx="4758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071C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Thank You</a:t>
            </a:r>
            <a:endParaRPr sz="1100"/>
          </a:p>
        </p:txBody>
      </p:sp>
      <p:grpSp>
        <p:nvGrpSpPr>
          <p:cNvPr id="148" name="Google Shape;148;p23"/>
          <p:cNvGrpSpPr/>
          <p:nvPr/>
        </p:nvGrpSpPr>
        <p:grpSpPr>
          <a:xfrm>
            <a:off x="3155135" y="3012492"/>
            <a:ext cx="2833650" cy="371250"/>
            <a:chOff x="3213685" y="3847870"/>
            <a:chExt cx="3778200" cy="495000"/>
          </a:xfrm>
        </p:grpSpPr>
        <p:sp>
          <p:nvSpPr>
            <p:cNvPr id="149" name="Google Shape;149;p23"/>
            <p:cNvSpPr/>
            <p:nvPr/>
          </p:nvSpPr>
          <p:spPr>
            <a:xfrm>
              <a:off x="3284181" y="3847870"/>
              <a:ext cx="3637200" cy="495000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3"/>
            <p:cNvSpPr txBox="1"/>
            <p:nvPr/>
          </p:nvSpPr>
          <p:spPr>
            <a:xfrm>
              <a:off x="3213685" y="3912705"/>
              <a:ext cx="377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" y="0"/>
            <a:ext cx="9142857" cy="514414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0" y="0"/>
            <a:ext cx="2547300" cy="5144100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31929" y="208725"/>
            <a:ext cx="24528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EDA Reports</a:t>
            </a:r>
            <a:endParaRPr sz="1100"/>
          </a:p>
        </p:txBody>
      </p:sp>
      <p:sp>
        <p:nvSpPr>
          <p:cNvPr id="74" name="Google Shape;74;p15"/>
          <p:cNvSpPr txBox="1"/>
          <p:nvPr/>
        </p:nvSpPr>
        <p:spPr>
          <a:xfrm>
            <a:off x="206175" y="1766325"/>
            <a:ext cx="21960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Novel Coronavirus Case</a:t>
            </a:r>
            <a:endParaRPr sz="2400"/>
          </a:p>
        </p:txBody>
      </p:sp>
      <p:sp>
        <p:nvSpPr>
          <p:cNvPr id="75" name="Google Shape;75;p15"/>
          <p:cNvSpPr txBox="1"/>
          <p:nvPr/>
        </p:nvSpPr>
        <p:spPr>
          <a:xfrm>
            <a:off x="187725" y="2950350"/>
            <a:ext cx="2232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85C8FF"/>
                </a:solidFill>
              </a:rPr>
              <a:t>Dashboard Design and Implementation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940925" y="724725"/>
            <a:ext cx="5883300" cy="25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0071C1"/>
                </a:solidFill>
              </a:rPr>
              <a:t>Audience: Public</a:t>
            </a:r>
            <a:endParaRPr sz="2100">
              <a:solidFill>
                <a:srgbClr val="0071C1"/>
              </a:solidFill>
            </a:endParaRPr>
          </a:p>
          <a:p>
            <a:pPr indent="0" lvl="0" marL="177800" rtl="0" algn="l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0071C1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0071C1"/>
                </a:solidFill>
              </a:rPr>
              <a:t>Overall Report Goal: Explore trend of the spread of coronavirus and compare the growth trends of different countries and regions</a:t>
            </a:r>
            <a:endParaRPr sz="2100">
              <a:solidFill>
                <a:srgbClr val="0071C1"/>
              </a:solidFill>
            </a:endParaRPr>
          </a:p>
          <a:p>
            <a:pPr indent="0" lvl="0" marL="177800" rtl="0" algn="l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0071C1"/>
              </a:solidFill>
            </a:endParaRPr>
          </a:p>
          <a:p>
            <a:pPr indent="0" lvl="0" marL="0" rtl="0" algn="ctr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71C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" y="0"/>
            <a:ext cx="9142857" cy="514414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0"/>
            <a:ext cx="2547300" cy="5144100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31929" y="208725"/>
            <a:ext cx="24528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EDA Reports</a:t>
            </a:r>
            <a:endParaRPr sz="1100"/>
          </a:p>
        </p:txBody>
      </p:sp>
      <p:sp>
        <p:nvSpPr>
          <p:cNvPr id="84" name="Google Shape;84;p16"/>
          <p:cNvSpPr txBox="1"/>
          <p:nvPr/>
        </p:nvSpPr>
        <p:spPr>
          <a:xfrm>
            <a:off x="244725" y="2142150"/>
            <a:ext cx="21189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Understanding</a:t>
            </a:r>
            <a:endParaRPr sz="2400"/>
          </a:p>
        </p:txBody>
      </p:sp>
      <p:sp>
        <p:nvSpPr>
          <p:cNvPr id="85" name="Google Shape;85;p16"/>
          <p:cNvSpPr txBox="1"/>
          <p:nvPr/>
        </p:nvSpPr>
        <p:spPr>
          <a:xfrm>
            <a:off x="187725" y="2950350"/>
            <a:ext cx="2232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85C8FF"/>
                </a:solidFill>
              </a:rPr>
              <a:t>Variable Identification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6425" y="982950"/>
            <a:ext cx="5123650" cy="3537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6"/>
          <p:cNvCxnSpPr>
            <a:stCxn id="88" idx="3"/>
          </p:cNvCxnSpPr>
          <p:nvPr/>
        </p:nvCxnSpPr>
        <p:spPr>
          <a:xfrm>
            <a:off x="3872963" y="1003200"/>
            <a:ext cx="888300" cy="7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>
            <a:stCxn id="90" idx="3"/>
          </p:cNvCxnSpPr>
          <p:nvPr/>
        </p:nvCxnSpPr>
        <p:spPr>
          <a:xfrm>
            <a:off x="3877625" y="2469075"/>
            <a:ext cx="134220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>
            <a:stCxn id="90" idx="3"/>
          </p:cNvCxnSpPr>
          <p:nvPr/>
        </p:nvCxnSpPr>
        <p:spPr>
          <a:xfrm>
            <a:off x="3877625" y="2469075"/>
            <a:ext cx="1363200" cy="13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6"/>
          <p:cNvSpPr txBox="1"/>
          <p:nvPr/>
        </p:nvSpPr>
        <p:spPr>
          <a:xfrm>
            <a:off x="2620763" y="402900"/>
            <a:ext cx="1252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71C1"/>
                </a:solidFill>
              </a:rPr>
              <a:t>More than 1 record may be generated in 1 day, so date is not unique identifier</a:t>
            </a:r>
            <a:endParaRPr sz="1100">
              <a:solidFill>
                <a:srgbClr val="0071C1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570225" y="1868775"/>
            <a:ext cx="1307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71C1"/>
                </a:solidFill>
              </a:rPr>
              <a:t>Some records were generated before the number of deaths, recovered to double</a:t>
            </a:r>
            <a:endParaRPr sz="1100">
              <a:solidFill>
                <a:srgbClr val="0071C1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2593150" y="3324750"/>
            <a:ext cx="1307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71C1"/>
                </a:solidFill>
              </a:rPr>
              <a:t>Some records about location are not accurate to state or province</a:t>
            </a:r>
            <a:endParaRPr sz="1100">
              <a:solidFill>
                <a:srgbClr val="0071C1"/>
              </a:solidFill>
            </a:endParaRPr>
          </a:p>
        </p:txBody>
      </p:sp>
      <p:cxnSp>
        <p:nvCxnSpPr>
          <p:cNvPr id="93" name="Google Shape;93;p16"/>
          <p:cNvCxnSpPr>
            <a:stCxn id="92" idx="3"/>
          </p:cNvCxnSpPr>
          <p:nvPr/>
        </p:nvCxnSpPr>
        <p:spPr>
          <a:xfrm>
            <a:off x="3900550" y="3755700"/>
            <a:ext cx="1356900" cy="3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>
            <a:stCxn id="92" idx="3"/>
          </p:cNvCxnSpPr>
          <p:nvPr/>
        </p:nvCxnSpPr>
        <p:spPr>
          <a:xfrm>
            <a:off x="3900550" y="3755700"/>
            <a:ext cx="1335600" cy="4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" y="0"/>
            <a:ext cx="9142857" cy="514414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0" y="0"/>
            <a:ext cx="2547300" cy="5144100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31929" y="208725"/>
            <a:ext cx="24528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EDA Reports</a:t>
            </a:r>
            <a:endParaRPr sz="1100"/>
          </a:p>
        </p:txBody>
      </p:sp>
      <p:sp>
        <p:nvSpPr>
          <p:cNvPr id="102" name="Google Shape;102;p17"/>
          <p:cNvSpPr txBox="1"/>
          <p:nvPr/>
        </p:nvSpPr>
        <p:spPr>
          <a:xfrm>
            <a:off x="244725" y="2142150"/>
            <a:ext cx="21189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Understanding</a:t>
            </a:r>
            <a:endParaRPr sz="2400"/>
          </a:p>
        </p:txBody>
      </p:sp>
      <p:sp>
        <p:nvSpPr>
          <p:cNvPr id="103" name="Google Shape;103;p17"/>
          <p:cNvSpPr txBox="1"/>
          <p:nvPr/>
        </p:nvSpPr>
        <p:spPr>
          <a:xfrm>
            <a:off x="187725" y="2950350"/>
            <a:ext cx="2232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85C8FF"/>
                </a:solidFill>
              </a:rPr>
              <a:t>Variable Identification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665450" y="0"/>
            <a:ext cx="29172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71C1"/>
                </a:solidFill>
              </a:rPr>
              <a:t>Categories:</a:t>
            </a:r>
            <a:endParaRPr sz="1700">
              <a:solidFill>
                <a:srgbClr val="0071C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400"/>
              <a:buChar char="●"/>
            </a:pPr>
            <a:r>
              <a:rPr lang="en">
                <a:solidFill>
                  <a:srgbClr val="0071C1"/>
                </a:solidFill>
              </a:rPr>
              <a:t>Country</a:t>
            </a:r>
            <a:endParaRPr>
              <a:solidFill>
                <a:srgbClr val="0071C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400"/>
              <a:buChar char="●"/>
            </a:pPr>
            <a:r>
              <a:rPr lang="en">
                <a:solidFill>
                  <a:srgbClr val="0071C1"/>
                </a:solidFill>
              </a:rPr>
              <a:t>Country(Recorded)</a:t>
            </a:r>
            <a:endParaRPr>
              <a:solidFill>
                <a:srgbClr val="0071C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400"/>
              <a:buChar char="●"/>
            </a:pPr>
            <a:r>
              <a:rPr lang="en">
                <a:solidFill>
                  <a:srgbClr val="0071C1"/>
                </a:solidFill>
              </a:rPr>
              <a:t>Country ID</a:t>
            </a:r>
            <a:endParaRPr>
              <a:solidFill>
                <a:srgbClr val="0071C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400"/>
              <a:buChar char="●"/>
            </a:pPr>
            <a:r>
              <a:rPr lang="en">
                <a:solidFill>
                  <a:srgbClr val="0071C1"/>
                </a:solidFill>
              </a:rPr>
              <a:t>Country/State ID</a:t>
            </a:r>
            <a:endParaRPr>
              <a:solidFill>
                <a:srgbClr val="0071C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400"/>
              <a:buChar char="●"/>
            </a:pPr>
            <a:r>
              <a:rPr lang="en">
                <a:solidFill>
                  <a:srgbClr val="0071C1"/>
                </a:solidFill>
              </a:rPr>
              <a:t>Date</a:t>
            </a:r>
            <a:endParaRPr>
              <a:solidFill>
                <a:srgbClr val="0071C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400"/>
              <a:buChar char="●"/>
            </a:pPr>
            <a:r>
              <a:rPr lang="en">
                <a:solidFill>
                  <a:srgbClr val="0071C1"/>
                </a:solidFill>
              </a:rPr>
              <a:t>Province/State ID</a:t>
            </a:r>
            <a:endParaRPr>
              <a:solidFill>
                <a:srgbClr val="0071C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400"/>
              <a:buChar char="●"/>
            </a:pPr>
            <a:r>
              <a:rPr lang="en">
                <a:solidFill>
                  <a:srgbClr val="0071C1"/>
                </a:solidFill>
              </a:rPr>
              <a:t>Province/State Label</a:t>
            </a:r>
            <a:endParaRPr>
              <a:solidFill>
                <a:srgbClr val="0071C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1C1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700800" y="0"/>
            <a:ext cx="31986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71C1"/>
                </a:solidFill>
              </a:rPr>
              <a:t>Measures(Cases Info):</a:t>
            </a:r>
            <a:endParaRPr sz="1700">
              <a:solidFill>
                <a:srgbClr val="0071C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300"/>
              <a:buChar char="●"/>
            </a:pPr>
            <a:r>
              <a:rPr lang="en" sz="1300">
                <a:solidFill>
                  <a:srgbClr val="0071C1"/>
                </a:solidFill>
              </a:rPr>
              <a:t>Confirmed</a:t>
            </a:r>
            <a:endParaRPr sz="1300">
              <a:solidFill>
                <a:srgbClr val="0071C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300"/>
              <a:buChar char="●"/>
            </a:pPr>
            <a:r>
              <a:rPr lang="en" sz="1300">
                <a:solidFill>
                  <a:srgbClr val="0071C1"/>
                </a:solidFill>
              </a:rPr>
              <a:t>Confirmed(Days to double)/Country</a:t>
            </a:r>
            <a:endParaRPr sz="1300">
              <a:solidFill>
                <a:srgbClr val="0071C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300"/>
              <a:buChar char="●"/>
            </a:pPr>
            <a:r>
              <a:rPr lang="en" sz="1300">
                <a:solidFill>
                  <a:srgbClr val="0071C1"/>
                </a:solidFill>
              </a:rPr>
              <a:t>Confirmed(Total)</a:t>
            </a:r>
            <a:endParaRPr sz="1300">
              <a:solidFill>
                <a:srgbClr val="0071C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300"/>
              <a:buChar char="●"/>
            </a:pPr>
            <a:r>
              <a:rPr lang="en" sz="1300">
                <a:solidFill>
                  <a:srgbClr val="0071C1"/>
                </a:solidFill>
              </a:rPr>
              <a:t>Deaths</a:t>
            </a:r>
            <a:endParaRPr sz="1300">
              <a:solidFill>
                <a:srgbClr val="0071C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300"/>
              <a:buChar char="●"/>
            </a:pPr>
            <a:r>
              <a:rPr lang="en" sz="1300">
                <a:solidFill>
                  <a:srgbClr val="0071C1"/>
                </a:solidFill>
              </a:rPr>
              <a:t>Deaths(Days to double)/Country</a:t>
            </a:r>
            <a:endParaRPr sz="1300">
              <a:solidFill>
                <a:srgbClr val="0071C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300"/>
              <a:buChar char="●"/>
            </a:pPr>
            <a:r>
              <a:rPr lang="en" sz="1300">
                <a:solidFill>
                  <a:srgbClr val="0071C1"/>
                </a:solidFill>
              </a:rPr>
              <a:t>Deaths(Total)</a:t>
            </a:r>
            <a:endParaRPr sz="1300">
              <a:solidFill>
                <a:srgbClr val="0071C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300"/>
              <a:buChar char="●"/>
            </a:pPr>
            <a:r>
              <a:rPr lang="en" sz="1300">
                <a:solidFill>
                  <a:srgbClr val="0071C1"/>
                </a:solidFill>
              </a:rPr>
              <a:t>Recovered</a:t>
            </a:r>
            <a:endParaRPr sz="1300">
              <a:solidFill>
                <a:srgbClr val="0071C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300"/>
              <a:buChar char="●"/>
            </a:pPr>
            <a:r>
              <a:rPr lang="en" sz="1300">
                <a:solidFill>
                  <a:srgbClr val="0071C1"/>
                </a:solidFill>
              </a:rPr>
              <a:t>Recovered (Days to double)/Country</a:t>
            </a:r>
            <a:endParaRPr sz="1300">
              <a:solidFill>
                <a:srgbClr val="0071C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300"/>
              <a:buChar char="●"/>
            </a:pPr>
            <a:r>
              <a:rPr lang="en" sz="1300">
                <a:solidFill>
                  <a:srgbClr val="0071C1"/>
                </a:solidFill>
              </a:rPr>
              <a:t>Recovered(Total)</a:t>
            </a:r>
            <a:endParaRPr sz="1300">
              <a:solidFill>
                <a:srgbClr val="0071C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300"/>
              <a:buChar char="●"/>
            </a:pPr>
            <a:r>
              <a:rPr lang="en" sz="1300">
                <a:solidFill>
                  <a:srgbClr val="0071C1"/>
                </a:solidFill>
              </a:rPr>
              <a:t>Number of Days since 1st case/Country</a:t>
            </a:r>
            <a:endParaRPr sz="1300">
              <a:solidFill>
                <a:srgbClr val="0071C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300"/>
              <a:buChar char="●"/>
            </a:pPr>
            <a:r>
              <a:rPr lang="en" sz="1300">
                <a:solidFill>
                  <a:srgbClr val="0071C1"/>
                </a:solidFill>
              </a:rPr>
              <a:t>Number of Days since 1st death/Country</a:t>
            </a:r>
            <a:endParaRPr sz="1300">
              <a:solidFill>
                <a:srgbClr val="0071C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300"/>
              <a:buChar char="●"/>
            </a:pPr>
            <a:r>
              <a:rPr lang="en" sz="1300">
                <a:solidFill>
                  <a:srgbClr val="0071C1"/>
                </a:solidFill>
              </a:rPr>
              <a:t>Number of Days since 10th case/Country</a:t>
            </a:r>
            <a:endParaRPr sz="1300">
              <a:solidFill>
                <a:srgbClr val="0071C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300"/>
              <a:buChar char="●"/>
            </a:pPr>
            <a:r>
              <a:rPr lang="en" sz="1300">
                <a:solidFill>
                  <a:srgbClr val="0071C1"/>
                </a:solidFill>
              </a:rPr>
              <a:t>Number of Days since 10th death/Country</a:t>
            </a:r>
            <a:endParaRPr sz="1300">
              <a:solidFill>
                <a:srgbClr val="0071C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300"/>
              <a:buChar char="●"/>
            </a:pPr>
            <a:r>
              <a:rPr lang="en" sz="1300">
                <a:solidFill>
                  <a:srgbClr val="0071C1"/>
                </a:solidFill>
              </a:rPr>
              <a:t>Number of Days since 100th case/Country</a:t>
            </a:r>
            <a:endParaRPr sz="1300">
              <a:solidFill>
                <a:srgbClr val="0071C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300"/>
              <a:buChar char="●"/>
            </a:pPr>
            <a:r>
              <a:rPr lang="en" sz="1300">
                <a:solidFill>
                  <a:srgbClr val="0071C1"/>
                </a:solidFill>
              </a:rPr>
              <a:t>Number of Days since 100th death/Country</a:t>
            </a:r>
            <a:endParaRPr sz="1300">
              <a:solidFill>
                <a:srgbClr val="0071C1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2665450" y="2019700"/>
            <a:ext cx="27792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71C1"/>
                </a:solidFill>
              </a:rPr>
              <a:t>Measures(Population Info):</a:t>
            </a:r>
            <a:endParaRPr sz="1700">
              <a:solidFill>
                <a:srgbClr val="0071C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400"/>
              <a:buChar char="●"/>
            </a:pPr>
            <a:r>
              <a:rPr lang="en">
                <a:solidFill>
                  <a:srgbClr val="0071C1"/>
                </a:solidFill>
              </a:rPr>
              <a:t>Population ages 0-14</a:t>
            </a:r>
            <a:endParaRPr>
              <a:solidFill>
                <a:srgbClr val="0071C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400"/>
              <a:buChar char="●"/>
            </a:pPr>
            <a:r>
              <a:rPr lang="en">
                <a:solidFill>
                  <a:srgbClr val="0071C1"/>
                </a:solidFill>
              </a:rPr>
              <a:t>Population ages 14-65</a:t>
            </a:r>
            <a:endParaRPr>
              <a:solidFill>
                <a:srgbClr val="0071C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400"/>
              <a:buChar char="●"/>
            </a:pPr>
            <a:r>
              <a:rPr lang="en">
                <a:solidFill>
                  <a:srgbClr val="0071C1"/>
                </a:solidFill>
              </a:rPr>
              <a:t>Population ages 65 and above</a:t>
            </a:r>
            <a:endParaRPr>
              <a:solidFill>
                <a:srgbClr val="0071C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400"/>
              <a:buChar char="●"/>
            </a:pPr>
            <a:r>
              <a:rPr lang="en">
                <a:solidFill>
                  <a:srgbClr val="0071C1"/>
                </a:solidFill>
              </a:rPr>
              <a:t>Population density</a:t>
            </a:r>
            <a:endParaRPr>
              <a:solidFill>
                <a:srgbClr val="0071C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400"/>
              <a:buChar char="●"/>
            </a:pPr>
            <a:r>
              <a:rPr lang="en">
                <a:solidFill>
                  <a:srgbClr val="0071C1"/>
                </a:solidFill>
              </a:rPr>
              <a:t>Population</a:t>
            </a:r>
            <a:endParaRPr>
              <a:solidFill>
                <a:srgbClr val="0071C1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2665450" y="3978650"/>
            <a:ext cx="266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71C1"/>
                </a:solidFill>
              </a:rPr>
              <a:t>Measures(Location Info):</a:t>
            </a:r>
            <a:endParaRPr sz="1700">
              <a:solidFill>
                <a:srgbClr val="0071C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400"/>
              <a:buChar char="●"/>
            </a:pPr>
            <a:r>
              <a:rPr lang="en">
                <a:solidFill>
                  <a:srgbClr val="0071C1"/>
                </a:solidFill>
              </a:rPr>
              <a:t>Latitude</a:t>
            </a:r>
            <a:endParaRPr>
              <a:solidFill>
                <a:srgbClr val="0071C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400"/>
              <a:buChar char="●"/>
            </a:pPr>
            <a:r>
              <a:rPr lang="en">
                <a:solidFill>
                  <a:srgbClr val="0071C1"/>
                </a:solidFill>
              </a:rPr>
              <a:t>Longitude</a:t>
            </a:r>
            <a:endParaRPr>
              <a:solidFill>
                <a:srgbClr val="0071C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" y="0"/>
            <a:ext cx="9142857" cy="514414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/>
          <p:nvPr/>
        </p:nvSpPr>
        <p:spPr>
          <a:xfrm>
            <a:off x="0" y="0"/>
            <a:ext cx="3902400" cy="5144100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221597" y="1706275"/>
            <a:ext cx="42831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Dashboard  Design/Layout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" y="0"/>
            <a:ext cx="9142857" cy="514414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/>
          <p:nvPr/>
        </p:nvSpPr>
        <p:spPr>
          <a:xfrm>
            <a:off x="0" y="0"/>
            <a:ext cx="3902400" cy="5144100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221597" y="1706275"/>
            <a:ext cx="42831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Dashboard  Design/Layout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5014425" y="653825"/>
            <a:ext cx="29172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71C1"/>
                </a:solidFill>
              </a:rPr>
              <a:t>Main Page</a:t>
            </a:r>
            <a:r>
              <a:rPr lang="en" sz="1700">
                <a:solidFill>
                  <a:srgbClr val="0071C1"/>
                </a:solidFill>
              </a:rPr>
              <a:t>:</a:t>
            </a:r>
            <a:endParaRPr sz="1700">
              <a:solidFill>
                <a:srgbClr val="0071C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400"/>
              <a:buChar char="●"/>
            </a:pPr>
            <a:r>
              <a:rPr lang="en">
                <a:solidFill>
                  <a:srgbClr val="0071C1"/>
                </a:solidFill>
              </a:rPr>
              <a:t>World Map</a:t>
            </a:r>
            <a:endParaRPr>
              <a:solidFill>
                <a:srgbClr val="0071C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400"/>
              <a:buChar char="●"/>
            </a:pPr>
            <a:r>
              <a:rPr lang="en">
                <a:solidFill>
                  <a:srgbClr val="0071C1"/>
                </a:solidFill>
              </a:rPr>
              <a:t>Key Value of Confirm, Death and Recover</a:t>
            </a:r>
            <a:endParaRPr>
              <a:solidFill>
                <a:srgbClr val="0071C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400"/>
              <a:buChar char="●"/>
            </a:pPr>
            <a:r>
              <a:rPr lang="en">
                <a:solidFill>
                  <a:srgbClr val="0071C1"/>
                </a:solidFill>
              </a:rPr>
              <a:t>Rank of the Countries</a:t>
            </a:r>
            <a:endParaRPr>
              <a:solidFill>
                <a:srgbClr val="0071C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400"/>
              <a:buChar char="●"/>
            </a:pPr>
            <a:r>
              <a:rPr lang="en">
                <a:solidFill>
                  <a:srgbClr val="0071C1"/>
                </a:solidFill>
              </a:rPr>
              <a:t>Time </a:t>
            </a:r>
            <a:r>
              <a:rPr lang="en">
                <a:solidFill>
                  <a:srgbClr val="0071C1"/>
                </a:solidFill>
              </a:rPr>
              <a:t>series</a:t>
            </a:r>
            <a:r>
              <a:rPr lang="en">
                <a:solidFill>
                  <a:srgbClr val="0071C1"/>
                </a:solidFill>
              </a:rPr>
              <a:t> of </a:t>
            </a:r>
            <a:r>
              <a:rPr lang="en">
                <a:solidFill>
                  <a:srgbClr val="0071C1"/>
                </a:solidFill>
              </a:rPr>
              <a:t>Confirm</a:t>
            </a:r>
            <a:r>
              <a:rPr lang="en">
                <a:solidFill>
                  <a:srgbClr val="0071C1"/>
                </a:solidFill>
              </a:rPr>
              <a:t>, Death and Recover</a:t>
            </a:r>
            <a:endParaRPr>
              <a:solidFill>
                <a:srgbClr val="0071C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1C1"/>
                </a:solidFill>
              </a:rPr>
              <a:t>Country analysis </a:t>
            </a:r>
            <a:r>
              <a:rPr lang="en">
                <a:solidFill>
                  <a:srgbClr val="0071C1"/>
                </a:solidFill>
              </a:rPr>
              <a:t>page:</a:t>
            </a:r>
            <a:endParaRPr>
              <a:solidFill>
                <a:srgbClr val="0071C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1C1"/>
                </a:solidFill>
              </a:rPr>
              <a:t>Country population analysis page:</a:t>
            </a:r>
            <a:endParaRPr>
              <a:solidFill>
                <a:srgbClr val="0071C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400"/>
              <a:buChar char="●"/>
            </a:pPr>
            <a:r>
              <a:rPr lang="en">
                <a:solidFill>
                  <a:srgbClr val="0071C1"/>
                </a:solidFill>
              </a:rPr>
              <a:t>World Map</a:t>
            </a:r>
            <a:endParaRPr>
              <a:solidFill>
                <a:srgbClr val="0071C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400"/>
              <a:buChar char="●"/>
            </a:pPr>
            <a:r>
              <a:rPr lang="en">
                <a:solidFill>
                  <a:srgbClr val="0071C1"/>
                </a:solidFill>
              </a:rPr>
              <a:t>Population key value</a:t>
            </a:r>
            <a:endParaRPr>
              <a:solidFill>
                <a:srgbClr val="0071C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400"/>
              <a:buChar char="●"/>
            </a:pPr>
            <a:r>
              <a:rPr lang="en">
                <a:solidFill>
                  <a:srgbClr val="0071C1"/>
                </a:solidFill>
              </a:rPr>
              <a:t>Population distribution</a:t>
            </a:r>
            <a:endParaRPr>
              <a:solidFill>
                <a:srgbClr val="0071C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400"/>
              <a:buChar char="●"/>
            </a:pPr>
            <a:r>
              <a:rPr lang="en">
                <a:solidFill>
                  <a:srgbClr val="0071C1"/>
                </a:solidFill>
              </a:rPr>
              <a:t>Population rank over the countries</a:t>
            </a:r>
            <a:endParaRPr>
              <a:solidFill>
                <a:srgbClr val="0071C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71C1"/>
              </a:buClr>
              <a:buSzPts val="1400"/>
              <a:buChar char="●"/>
            </a:pPr>
            <a:r>
              <a:rPr lang="en">
                <a:solidFill>
                  <a:srgbClr val="0071C1"/>
                </a:solidFill>
              </a:rPr>
              <a:t>Confirm and Death Ratio for each Countries.</a:t>
            </a:r>
            <a:endParaRPr>
              <a:solidFill>
                <a:srgbClr val="0071C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1C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3057" y="-325"/>
            <a:ext cx="9142857" cy="5144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3945"/>
            <a:ext cx="9144003" cy="4875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3057" y="-325"/>
            <a:ext cx="9142857" cy="5144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1988"/>
            <a:ext cx="9144003" cy="47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3057" y="-325"/>
            <a:ext cx="9142857" cy="5144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6254"/>
            <a:ext cx="9144003" cy="4915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