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317" r:id="rId3"/>
    <p:sldId id="265" r:id="rId4"/>
    <p:sldId id="319" r:id="rId5"/>
    <p:sldId id="318" r:id="rId6"/>
    <p:sldId id="326" r:id="rId7"/>
    <p:sldId id="320" r:id="rId8"/>
    <p:sldId id="321" r:id="rId9"/>
    <p:sldId id="322" r:id="rId10"/>
    <p:sldId id="323" r:id="rId11"/>
    <p:sldId id="324" r:id="rId12"/>
    <p:sldId id="325" r:id="rId13"/>
    <p:sldId id="332" r:id="rId14"/>
    <p:sldId id="333" r:id="rId15"/>
    <p:sldId id="334" r:id="rId16"/>
    <p:sldId id="329" r:id="rId17"/>
    <p:sldId id="330" r:id="rId18"/>
    <p:sldId id="331" r:id="rId19"/>
    <p:sldId id="335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6" r:id="rId28"/>
    <p:sldId id="345" r:id="rId29"/>
    <p:sldId id="347" r:id="rId30"/>
    <p:sldId id="336" r:id="rId31"/>
    <p:sldId id="337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5755"/>
  </p:normalViewPr>
  <p:slideViewPr>
    <p:cSldViewPr snapToGrid="0">
      <p:cViewPr varScale="1">
        <p:scale>
          <a:sx n="105" d="100"/>
          <a:sy n="105" d="100"/>
        </p:scale>
        <p:origin x="103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BE547-11C0-DC45-8045-C061EE69DB42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DD686-0999-FD4B-8591-DC952F097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318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最后加一句：</a:t>
            </a:r>
            <a:r>
              <a:rPr kumimoji="1" lang="en-US" altLang="zh-CN" dirty="0"/>
              <a:t> 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central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fundamental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DD686-0999-FD4B-8591-DC952F09783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233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</a:t>
            </a:r>
            <a:r>
              <a:rPr kumimoji="1" lang="zh-CN" altLang="en-US" dirty="0"/>
              <a:t> </a:t>
            </a:r>
            <a:r>
              <a:rPr kumimoji="1" lang="en-US" altLang="zh-CN" dirty="0"/>
              <a:t>ln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DD686-0999-FD4B-8591-DC952F09783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7322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</a:t>
            </a:r>
            <a:r>
              <a:rPr kumimoji="1" lang="zh-CN" altLang="en-US" dirty="0"/>
              <a:t> </a:t>
            </a:r>
            <a:r>
              <a:rPr kumimoji="1" lang="en-US" altLang="zh-CN" dirty="0"/>
              <a:t>ln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DD686-0999-FD4B-8591-DC952F09783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893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</a:t>
            </a:r>
            <a:r>
              <a:rPr kumimoji="1" lang="zh-CN" altLang="en-US" dirty="0"/>
              <a:t> </a:t>
            </a:r>
            <a:r>
              <a:rPr kumimoji="1" lang="en-US" altLang="zh-CN" dirty="0"/>
              <a:t>ln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DD686-0999-FD4B-8591-DC952F09783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5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</a:t>
            </a:r>
            <a:r>
              <a:rPr kumimoji="1" lang="zh-CN" altLang="en-US" dirty="0"/>
              <a:t> </a:t>
            </a:r>
            <a:r>
              <a:rPr kumimoji="1" lang="en-US" altLang="zh-CN" dirty="0"/>
              <a:t>ln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DD686-0999-FD4B-8591-DC952F09783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013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</a:t>
            </a:r>
            <a:r>
              <a:rPr kumimoji="1" lang="zh-CN" altLang="en-US" dirty="0"/>
              <a:t> </a:t>
            </a:r>
            <a:r>
              <a:rPr kumimoji="1" lang="en-US" altLang="zh-CN" dirty="0"/>
              <a:t>ln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DD686-0999-FD4B-8591-DC952F09783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0851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</a:t>
            </a:r>
            <a:r>
              <a:rPr kumimoji="1" lang="zh-CN" altLang="en-US" dirty="0"/>
              <a:t> </a:t>
            </a:r>
            <a:r>
              <a:rPr kumimoji="1" lang="en-US" altLang="zh-CN" dirty="0"/>
              <a:t>ln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DD686-0999-FD4B-8591-DC952F09783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7567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</a:t>
            </a:r>
            <a:r>
              <a:rPr kumimoji="1" lang="zh-CN" altLang="en-US" dirty="0"/>
              <a:t> </a:t>
            </a:r>
            <a:r>
              <a:rPr kumimoji="1" lang="en-US" altLang="zh-CN" dirty="0"/>
              <a:t>ln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DD686-0999-FD4B-8591-DC952F09783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624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</a:t>
            </a:r>
            <a:r>
              <a:rPr kumimoji="1" lang="zh-CN" altLang="en-US" dirty="0"/>
              <a:t> </a:t>
            </a:r>
            <a:r>
              <a:rPr kumimoji="1" lang="en-US" altLang="zh-CN" dirty="0"/>
              <a:t>ln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DD686-0999-FD4B-8591-DC952F09783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8546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</a:t>
            </a:r>
            <a:r>
              <a:rPr kumimoji="1" lang="zh-CN" altLang="en-US" dirty="0"/>
              <a:t> </a:t>
            </a:r>
            <a:r>
              <a:rPr kumimoji="1" lang="en-US" altLang="zh-CN" dirty="0"/>
              <a:t>ln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DD686-0999-FD4B-8591-DC952F097835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9654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</a:t>
            </a:r>
            <a:r>
              <a:rPr kumimoji="1" lang="zh-CN" altLang="en-US" dirty="0"/>
              <a:t> </a:t>
            </a:r>
            <a:r>
              <a:rPr kumimoji="1" lang="en-US" altLang="zh-CN" dirty="0"/>
              <a:t>ln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DD686-0999-FD4B-8591-DC952F09783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9970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最后加一句：</a:t>
            </a:r>
            <a:r>
              <a:rPr kumimoji="1" lang="en-US" altLang="zh-CN" dirty="0"/>
              <a:t> 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central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fundamental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DD686-0999-FD4B-8591-DC952F09783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1982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</a:t>
            </a:r>
            <a:r>
              <a:rPr kumimoji="1" lang="zh-CN" altLang="en-US" dirty="0"/>
              <a:t> </a:t>
            </a:r>
            <a:r>
              <a:rPr kumimoji="1" lang="en-US" altLang="zh-CN" dirty="0"/>
              <a:t>ln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DD686-0999-FD4B-8591-DC952F09783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903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</a:t>
            </a:r>
            <a:r>
              <a:rPr kumimoji="1" lang="zh-CN" altLang="en-US" dirty="0"/>
              <a:t> </a:t>
            </a:r>
            <a:r>
              <a:rPr kumimoji="1" lang="en-US" altLang="zh-CN" dirty="0"/>
              <a:t>ln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DD686-0999-FD4B-8591-DC952F09783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746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</a:t>
            </a:r>
            <a:r>
              <a:rPr kumimoji="1" lang="zh-CN" altLang="en-US" dirty="0"/>
              <a:t> </a:t>
            </a:r>
            <a:r>
              <a:rPr kumimoji="1" lang="en-US" altLang="zh-CN" dirty="0"/>
              <a:t>ln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DD686-0999-FD4B-8591-DC952F09783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55156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</a:t>
            </a:r>
            <a:r>
              <a:rPr kumimoji="1" lang="zh-CN" altLang="en-US" dirty="0"/>
              <a:t> </a:t>
            </a:r>
            <a:r>
              <a:rPr kumimoji="1" lang="en-US" altLang="zh-CN" dirty="0"/>
              <a:t>ln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DD686-0999-FD4B-8591-DC952F097835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769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</a:t>
            </a:r>
            <a:r>
              <a:rPr kumimoji="1" lang="zh-CN" altLang="en-US" dirty="0"/>
              <a:t> </a:t>
            </a:r>
            <a:r>
              <a:rPr kumimoji="1" lang="en-US" altLang="zh-CN" dirty="0"/>
              <a:t>ln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DD686-0999-FD4B-8591-DC952F097835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2887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</a:t>
            </a:r>
            <a:r>
              <a:rPr kumimoji="1" lang="zh-CN" altLang="en-US" dirty="0"/>
              <a:t> </a:t>
            </a:r>
            <a:r>
              <a:rPr kumimoji="1" lang="en-US" altLang="zh-CN" dirty="0"/>
              <a:t>ln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DD686-0999-FD4B-8591-DC952F097835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273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</a:t>
            </a:r>
            <a:r>
              <a:rPr kumimoji="1" lang="zh-CN" altLang="en-US" dirty="0"/>
              <a:t> </a:t>
            </a:r>
            <a:r>
              <a:rPr kumimoji="1" lang="en-US" altLang="zh-CN" dirty="0"/>
              <a:t>ln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DD686-0999-FD4B-8591-DC952F097835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5489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</a:t>
            </a:r>
            <a:r>
              <a:rPr kumimoji="1" lang="zh-CN" altLang="en-US" dirty="0"/>
              <a:t> </a:t>
            </a:r>
            <a:r>
              <a:rPr kumimoji="1" lang="en-US" altLang="zh-CN" dirty="0"/>
              <a:t>ln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DD686-0999-FD4B-8591-DC952F097835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4325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</a:t>
            </a:r>
            <a:r>
              <a:rPr kumimoji="1" lang="zh-CN" altLang="en-US" dirty="0"/>
              <a:t> </a:t>
            </a:r>
            <a:r>
              <a:rPr kumimoji="1" lang="en-US" altLang="zh-CN" dirty="0"/>
              <a:t>ln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DD686-0999-FD4B-8591-DC952F097835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3973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</a:t>
            </a:r>
            <a:r>
              <a:rPr kumimoji="1" lang="zh-CN" altLang="en-US" dirty="0"/>
              <a:t> </a:t>
            </a:r>
            <a:r>
              <a:rPr kumimoji="1" lang="en-US" altLang="zh-CN" dirty="0"/>
              <a:t>ln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DD686-0999-FD4B-8591-DC952F097835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0546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DD686-0999-FD4B-8591-DC952F09783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5048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DD686-0999-FD4B-8591-DC952F09783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6449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DD686-0999-FD4B-8591-DC952F09783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229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Actually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Karp’s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bounds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12</a:t>
            </a:r>
            <a:r>
              <a:rPr kumimoji="1" lang="zh-CN" altLang="en-US" dirty="0"/>
              <a:t> </a:t>
            </a:r>
            <a:r>
              <a:rPr kumimoji="1" lang="en-US" altLang="zh-CN" dirty="0"/>
              <a:t>benchmarks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DD686-0999-FD4B-8591-DC952F09783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250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</a:t>
            </a:r>
            <a:r>
              <a:rPr kumimoji="1" lang="zh-CN" altLang="en-US" dirty="0"/>
              <a:t> </a:t>
            </a:r>
            <a:r>
              <a:rPr kumimoji="1" lang="en-US" altLang="zh-CN" dirty="0"/>
              <a:t>ln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DD686-0999-FD4B-8591-DC952F09783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1030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</a:t>
            </a:r>
            <a:r>
              <a:rPr kumimoji="1" lang="zh-CN" altLang="en-US" dirty="0"/>
              <a:t> </a:t>
            </a:r>
            <a:r>
              <a:rPr kumimoji="1" lang="en-US" altLang="zh-CN" dirty="0"/>
              <a:t>ln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DD686-0999-FD4B-8591-DC952F09783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9077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</a:t>
            </a:r>
            <a:r>
              <a:rPr kumimoji="1" lang="zh-CN" altLang="en-US" dirty="0"/>
              <a:t> </a:t>
            </a:r>
            <a:r>
              <a:rPr kumimoji="1" lang="en-US" altLang="zh-CN" dirty="0"/>
              <a:t>ln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DD686-0999-FD4B-8591-DC952F09783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08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5D46F-3F8D-A6B7-D8DF-ECB8831D1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3DC650-E384-00C1-5016-CB8017833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7631A-7CAE-0899-5B12-999972E7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88B5-7B06-B140-A202-20FE39038838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DDE33-1126-657E-9C8A-6415A5FB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AABF0-3B89-9EB6-CB0B-0171024D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6C72-539F-CB41-9458-6FC0417FD2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673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26D42-7092-3106-4581-F89FFDFF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2A40F8-84DC-DAE7-7E8F-3E02260D5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3FE3BF-F474-6F7C-BDF1-56DCEC6A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88B5-7B06-B140-A202-20FE39038838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7CF3D-90ED-FEA3-1E19-DA316AE4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6358A9-8305-4A74-69F2-83755B15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6C72-539F-CB41-9458-6FC0417FD2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66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8246D0-E814-DD58-F867-821F9362D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895260-C8AB-ECD7-69BF-49721041F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5D1EE-4D36-4648-4145-115E0972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88B5-7B06-B140-A202-20FE39038838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5A553-C6C7-908C-252A-10A25F75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5FAEEB-6EC1-B4A1-97CF-9219E2A3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6C72-539F-CB41-9458-6FC0417FD2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241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7898F-DC62-59C7-B2D6-5BC20C18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B8A57-C67A-F6A0-2ACA-AD1BF21B4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E8A273-CF60-9F93-CEC9-30509A4C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88B5-7B06-B140-A202-20FE39038838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01D17-646A-0514-2FD6-5B299038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83CD2-1B81-7F43-464E-347BC751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6C72-539F-CB41-9458-6FC0417FD2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994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5EDB3-3232-9A60-27CB-2204F82EB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C7F151-6B34-9365-9818-AAAB6DF5E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84E70-E966-E7A8-AB66-25C1B016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88B5-7B06-B140-A202-20FE39038838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12688-9EDC-1562-E099-F29DDCA8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FA0A1-74ED-6486-5C06-DAF9A637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6C72-539F-CB41-9458-6FC0417FD2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5E996-9EC6-3F9E-7ACD-322978CA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CD4DE-7B4F-3AF4-E53F-A0E03E69C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BC632B-8DB6-D26C-A4EB-AA446A472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90DAF7-E78C-C017-84FA-4C7C036A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88B5-7B06-B140-A202-20FE39038838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E9DDC8-5004-4E1A-4530-C3BB5184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A51025-6985-DC9E-0288-18E87115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6C72-539F-CB41-9458-6FC0417FD2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224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59FAA-FE51-E47B-1D54-F6024609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C893BA-5431-3E87-9A55-FBC607005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2EEADE-A1D0-3197-0713-E1FE04FD1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A42C82-2720-3DFB-8168-9DD34C052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845B46-D473-9ADF-63AA-4C4C507DF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F982E5-5E0B-CEC9-FA02-B86AB9DF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88B5-7B06-B140-A202-20FE39038838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703C41-D00F-858C-2D1A-598E7FC9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77C423-3BDA-A4E0-07F0-900C6EFB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6C72-539F-CB41-9458-6FC0417FD2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80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19EDB-F729-4FC3-8066-94D6599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528A3D-5CCC-E210-0140-4C5D53E4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88B5-7B06-B140-A202-20FE39038838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15227-7E5F-22E5-FADB-42328549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1D89A0-7C32-8BBC-EBA4-58A59475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6C72-539F-CB41-9458-6FC0417FD2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185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063B49-925F-720A-4831-FF093216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88B5-7B06-B140-A202-20FE39038838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A7BB39-0C13-C86E-BF33-8B8F0182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B4FEB4-66CA-9F1C-F0D9-AC8AB4AC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6C72-539F-CB41-9458-6FC0417FD2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66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1F5C3-B187-311E-A649-D1ABD306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0855A0-9321-F3AE-21AA-80DFAC769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BB8564-9D70-1390-9235-3CB47A817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6757B1-B9EA-2848-D132-98F46698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88B5-7B06-B140-A202-20FE39038838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27886-541F-A615-37F1-02D3AF53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401C18-65C1-D6C3-EDF6-D3554D34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6C72-539F-CB41-9458-6FC0417FD2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493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2897F-9C8A-ECA2-9650-66BFF2745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FF3E71-8A1B-16C6-AA91-237ACD9D3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61D986-EBEB-1D76-CA11-E35901777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8F3069-787F-3702-4E91-17337E5C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88B5-7B06-B140-A202-20FE39038838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12E42F-9C72-1960-F1F1-8395485F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3A66AF-E25A-F1F8-E802-1B81712E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6C72-539F-CB41-9458-6FC0417FD2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72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AD3585-0D74-C9D3-695A-132D9BA2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687215-4F9A-B55E-C968-4A299CF33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09B53-AE19-CF04-599A-B1044BE5A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388B5-7B06-B140-A202-20FE39038838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DC769-ADC7-ED52-A3AA-091C9E3F8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03AB5-4884-3F91-30F5-0D94EDDB2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6C72-539F-CB41-9458-6FC0417FD2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729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421" y="717249"/>
            <a:ext cx="10000527" cy="23876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" altLang="zh-CN" sz="5000" b="1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DengXian" panose="02010600030101010101" pitchFamily="2" charset="-122"/>
              </a:rPr>
              <a:t>Automated Tail</a:t>
            </a:r>
            <a:r>
              <a:rPr lang="en-US" altLang="zh-CN" sz="5000" b="1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DengXian" panose="02010600030101010101" pitchFamily="2" charset="-122"/>
              </a:rPr>
              <a:t>-</a:t>
            </a:r>
            <a:r>
              <a:rPr lang="en-US" altLang="zh-CN" sz="5000" b="1" dirty="0">
                <a:solidFill>
                  <a:srgbClr val="000000"/>
                </a:solidFill>
                <a:latin typeface="Candara" panose="020E0502030303020204" pitchFamily="34" charset="0"/>
                <a:ea typeface="DengXian" panose="02010600030101010101" pitchFamily="2" charset="-122"/>
              </a:rPr>
              <a:t>b</a:t>
            </a:r>
            <a:r>
              <a:rPr lang="en" altLang="zh-CN" sz="5000" b="1" dirty="0" err="1">
                <a:solidFill>
                  <a:srgbClr val="000000"/>
                </a:solidFill>
                <a:effectLst/>
                <a:latin typeface="Candara" panose="020E0502030303020204" pitchFamily="34" charset="0"/>
                <a:ea typeface="DengXian" panose="02010600030101010101" pitchFamily="2" charset="-122"/>
              </a:rPr>
              <a:t>ound</a:t>
            </a:r>
            <a:r>
              <a:rPr lang="en" altLang="zh-CN" sz="5000" b="1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DengXian" panose="02010600030101010101" pitchFamily="2" charset="-122"/>
              </a:rPr>
              <a:t> Analysis for Probabilistic Recurrence Relations</a:t>
            </a:r>
            <a:endParaRPr lang="en" altLang="zh-CN" sz="5000" dirty="0"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E2759-130D-DA8E-7BF9-D5316DC57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218" y="3443468"/>
            <a:ext cx="10135563" cy="165576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" altLang="zh-CN" dirty="0" err="1">
                <a:solidFill>
                  <a:srgbClr val="000000"/>
                </a:solidFill>
                <a:effectLst/>
                <a:latin typeface="Candara" panose="020E0502030303020204" pitchFamily="34" charset="0"/>
                <a:ea typeface="DengXian" panose="02010600030101010101" pitchFamily="2" charset="-122"/>
              </a:rPr>
              <a:t>Yican</a:t>
            </a:r>
            <a:r>
              <a:rPr lang="en" altLang="zh-CN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DengXian" panose="02010600030101010101" pitchFamily="2" charset="-122"/>
              </a:rPr>
              <a:t> Sun, </a:t>
            </a:r>
            <a:r>
              <a:rPr lang="en" altLang="zh-CN" u="sng" dirty="0" err="1">
                <a:solidFill>
                  <a:srgbClr val="000000"/>
                </a:solidFill>
                <a:effectLst/>
                <a:latin typeface="Candara" panose="020E0502030303020204" pitchFamily="34" charset="0"/>
                <a:ea typeface="DengXian" panose="02010600030101010101" pitchFamily="2" charset="-122"/>
              </a:rPr>
              <a:t>Hongfei</a:t>
            </a:r>
            <a:r>
              <a:rPr lang="en" altLang="zh-CN" u="sng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DengXian" panose="02010600030101010101" pitchFamily="2" charset="-122"/>
              </a:rPr>
              <a:t> Fu</a:t>
            </a:r>
            <a:r>
              <a:rPr lang="en" altLang="zh-CN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DengXian" panose="02010600030101010101" pitchFamily="2" charset="-122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Candara" panose="020E0502030303020204" pitchFamily="34" charset="0"/>
                <a:ea typeface="DengXian" panose="02010600030101010101" pitchFamily="2" charset="-122"/>
              </a:rPr>
              <a:t>Krishnendu</a:t>
            </a:r>
            <a:r>
              <a:rPr lang="en" altLang="zh-CN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DengXian" panose="02010600030101010101" pitchFamily="2" charset="-122"/>
              </a:rPr>
              <a:t> Chatterjee and Amir 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Candara" panose="020E0502030303020204" pitchFamily="34" charset="0"/>
                <a:ea typeface="DengXian" panose="02010600030101010101" pitchFamily="2" charset="-122"/>
              </a:rPr>
              <a:t>Kafshdar</a:t>
            </a:r>
            <a:r>
              <a:rPr lang="en" altLang="zh-CN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DengXian" panose="02010600030101010101" pitchFamily="2" charset="-122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Candara" panose="020E0502030303020204" pitchFamily="34" charset="0"/>
                <a:ea typeface="DengXian" panose="02010600030101010101" pitchFamily="2" charset="-122"/>
              </a:rPr>
              <a:t>Goharshady</a:t>
            </a:r>
            <a:endParaRPr lang="en" altLang="zh-CN" dirty="0">
              <a:effectLst/>
              <a:latin typeface="Candara" panose="020E0502030303020204" pitchFamily="34" charset="0"/>
              <a:ea typeface="DengXian" panose="02010600030101010101" pitchFamily="2" charset="-122"/>
            </a:endParaRPr>
          </a:p>
          <a:p>
            <a:endParaRPr kumimoji="1" lang="en-US" altLang="zh-CN" dirty="0">
              <a:latin typeface="Candara" panose="020E0502030303020204" pitchFamily="34" charset="0"/>
            </a:endParaRPr>
          </a:p>
          <a:p>
            <a:endParaRPr kumimoji="1" lang="zh-CN" altLang="en-US" dirty="0">
              <a:latin typeface="Candara" panose="020E0502030303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1666F9-B77E-2F63-5188-687352B41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50" y="3989120"/>
            <a:ext cx="11003871" cy="257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17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300" dirty="0">
                <a:latin typeface="Candara" panose="020E0502030303020204" pitchFamily="34" charset="0"/>
              </a:rPr>
              <a:t>Our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Main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Theorem</a:t>
            </a:r>
            <a:endParaRPr kumimoji="1" lang="zh-CN" altLang="en-US" sz="43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2851ACA-B73B-CDDC-9A9D-59056967D6B3}"/>
                  </a:ext>
                </a:extLst>
              </p:cNvPr>
              <p:cNvSpPr txBox="1"/>
              <p:nvPr/>
            </p:nvSpPr>
            <p:spPr>
              <a:xfrm>
                <a:off x="3667879" y="1690688"/>
                <a:ext cx="48562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80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2851ACA-B73B-CDDC-9A9D-59056967D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879" y="1690688"/>
                <a:ext cx="4856239" cy="523220"/>
              </a:xfrm>
              <a:prstGeom prst="rect">
                <a:avLst/>
              </a:prstGeom>
              <a:blipFill>
                <a:blip r:embed="rId3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8172DC85-CC04-B542-A6A6-B12EEDC166AC}"/>
              </a:ext>
            </a:extLst>
          </p:cNvPr>
          <p:cNvSpPr txBox="1"/>
          <p:nvPr/>
        </p:nvSpPr>
        <p:spPr>
          <a:xfrm>
            <a:off x="2901054" y="3192310"/>
            <a:ext cx="6389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ndara" panose="020E0502030303020204" pitchFamily="34" charset="0"/>
              </a:rPr>
              <a:t>Exponential</a:t>
            </a:r>
            <a:r>
              <a:rPr kumimoji="1" lang="zh-CN" altLang="en-US" sz="2800" b="1" dirty="0">
                <a:latin typeface="Candara" panose="020E0502030303020204" pitchFamily="34" charset="0"/>
              </a:rPr>
              <a:t> </a:t>
            </a:r>
            <a:r>
              <a:rPr kumimoji="1" lang="en-US" altLang="zh-CN" sz="2800" b="1" dirty="0">
                <a:latin typeface="Candara" panose="020E0502030303020204" pitchFamily="34" charset="0"/>
              </a:rPr>
              <a:t>form</a:t>
            </a:r>
            <a:r>
              <a:rPr kumimoji="1" lang="zh-CN" altLang="en-US" sz="2800" b="1" dirty="0">
                <a:latin typeface="Candara" panose="020E0502030303020204" pitchFamily="34" charset="0"/>
              </a:rPr>
              <a:t> </a:t>
            </a:r>
            <a:r>
              <a:rPr kumimoji="1" lang="en-US" altLang="zh-CN" sz="2800" b="1" dirty="0">
                <a:latin typeface="Candara" panose="020E0502030303020204" pitchFamily="34" charset="0"/>
              </a:rPr>
              <a:t>of</a:t>
            </a:r>
            <a:r>
              <a:rPr kumimoji="1" lang="zh-CN" altLang="en-US" sz="2800" b="1" dirty="0">
                <a:latin typeface="Candara" panose="020E0502030303020204" pitchFamily="34" charset="0"/>
              </a:rPr>
              <a:t> </a:t>
            </a:r>
            <a:r>
              <a:rPr kumimoji="1" lang="en-US" altLang="zh-CN" sz="2800" b="1" dirty="0">
                <a:latin typeface="Candara" panose="020E0502030303020204" pitchFamily="34" charset="0"/>
              </a:rPr>
              <a:t>Markov’s</a:t>
            </a:r>
            <a:r>
              <a:rPr kumimoji="1" lang="zh-CN" altLang="en-US" sz="2800" b="1" dirty="0">
                <a:latin typeface="Candara" panose="020E0502030303020204" pitchFamily="34" charset="0"/>
              </a:rPr>
              <a:t> </a:t>
            </a:r>
            <a:r>
              <a:rPr kumimoji="1" lang="en-US" altLang="zh-CN" sz="2800" b="1" dirty="0">
                <a:latin typeface="Candara" panose="020E0502030303020204" pitchFamily="34" charset="0"/>
              </a:rPr>
              <a:t>inequality</a:t>
            </a:r>
            <a:endParaRPr kumimoji="1" lang="zh-CN" altLang="en-US" sz="2800" b="1" dirty="0">
              <a:latin typeface="Candara" panose="020E0502030303020204" pitchFamily="34" charset="0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CADB1AF-B5CA-5866-F0BB-51D703F70B8F}"/>
              </a:ext>
            </a:extLst>
          </p:cNvPr>
          <p:cNvCxnSpPr>
            <a:cxnSpLocks/>
          </p:cNvCxnSpPr>
          <p:nvPr/>
        </p:nvCxnSpPr>
        <p:spPr>
          <a:xfrm>
            <a:off x="6095998" y="2338876"/>
            <a:ext cx="2" cy="575012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7F9E8DA-6454-6D41-DCF9-69A5E7F57646}"/>
                  </a:ext>
                </a:extLst>
              </p:cNvPr>
              <p:cNvSpPr txBox="1"/>
              <p:nvPr/>
            </p:nvSpPr>
            <p:spPr>
              <a:xfrm>
                <a:off x="3139996" y="3715530"/>
                <a:ext cx="5605765" cy="1436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1" lang="en-US" altLang="zh-CN" sz="28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80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8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kumimoji="1"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7F9E8DA-6454-6D41-DCF9-69A5E7F57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996" y="3715530"/>
                <a:ext cx="5605765" cy="1436740"/>
              </a:xfrm>
              <a:prstGeom prst="rect">
                <a:avLst/>
              </a:prstGeom>
              <a:blipFill>
                <a:blip r:embed="rId4"/>
                <a:stretch>
                  <a:fillRect l="-452" t="-4386" b="-8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63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592D1BD9-0FB2-9883-0AF9-7BF95F3E123A}"/>
              </a:ext>
            </a:extLst>
          </p:cNvPr>
          <p:cNvSpPr/>
          <p:nvPr/>
        </p:nvSpPr>
        <p:spPr>
          <a:xfrm>
            <a:off x="5477436" y="4099572"/>
            <a:ext cx="2900082" cy="5943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300" dirty="0">
                <a:latin typeface="Candara" panose="020E0502030303020204" pitchFamily="34" charset="0"/>
              </a:rPr>
              <a:t>Our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Main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Theorem: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Step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1</a:t>
            </a:r>
            <a:endParaRPr kumimoji="1" lang="zh-CN" altLang="en-US" sz="43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2851ACA-B73B-CDDC-9A9D-59056967D6B3}"/>
                  </a:ext>
                </a:extLst>
              </p:cNvPr>
              <p:cNvSpPr txBox="1"/>
              <p:nvPr/>
            </p:nvSpPr>
            <p:spPr>
              <a:xfrm>
                <a:off x="3667879" y="1690688"/>
                <a:ext cx="48562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80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2851ACA-B73B-CDDC-9A9D-59056967D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879" y="1690688"/>
                <a:ext cx="4856239" cy="523220"/>
              </a:xfrm>
              <a:prstGeom prst="rect">
                <a:avLst/>
              </a:prstGeom>
              <a:blipFill>
                <a:blip r:embed="rId3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8172DC85-CC04-B542-A6A6-B12EEDC166AC}"/>
              </a:ext>
            </a:extLst>
          </p:cNvPr>
          <p:cNvSpPr txBox="1"/>
          <p:nvPr/>
        </p:nvSpPr>
        <p:spPr>
          <a:xfrm>
            <a:off x="2901054" y="3192310"/>
            <a:ext cx="6389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ndara" panose="020E0502030303020204" pitchFamily="34" charset="0"/>
              </a:rPr>
              <a:t>Exponential</a:t>
            </a:r>
            <a:r>
              <a:rPr kumimoji="1" lang="zh-CN" altLang="en-US" sz="2800" b="1" dirty="0">
                <a:latin typeface="Candara" panose="020E0502030303020204" pitchFamily="34" charset="0"/>
              </a:rPr>
              <a:t> </a:t>
            </a:r>
            <a:r>
              <a:rPr kumimoji="1" lang="en-US" altLang="zh-CN" sz="2800" b="1" dirty="0">
                <a:latin typeface="Candara" panose="020E0502030303020204" pitchFamily="34" charset="0"/>
              </a:rPr>
              <a:t>form</a:t>
            </a:r>
            <a:r>
              <a:rPr kumimoji="1" lang="zh-CN" altLang="en-US" sz="2800" b="1" dirty="0">
                <a:latin typeface="Candara" panose="020E0502030303020204" pitchFamily="34" charset="0"/>
              </a:rPr>
              <a:t> </a:t>
            </a:r>
            <a:r>
              <a:rPr kumimoji="1" lang="en-US" altLang="zh-CN" sz="2800" b="1" dirty="0">
                <a:latin typeface="Candara" panose="020E0502030303020204" pitchFamily="34" charset="0"/>
              </a:rPr>
              <a:t>of</a:t>
            </a:r>
            <a:r>
              <a:rPr kumimoji="1" lang="zh-CN" altLang="en-US" sz="2800" b="1" dirty="0">
                <a:latin typeface="Candara" panose="020E0502030303020204" pitchFamily="34" charset="0"/>
              </a:rPr>
              <a:t> </a:t>
            </a:r>
            <a:r>
              <a:rPr kumimoji="1" lang="en-US" altLang="zh-CN" sz="2800" b="1" dirty="0">
                <a:latin typeface="Candara" panose="020E0502030303020204" pitchFamily="34" charset="0"/>
              </a:rPr>
              <a:t>Markov’s</a:t>
            </a:r>
            <a:r>
              <a:rPr kumimoji="1" lang="zh-CN" altLang="en-US" sz="2800" b="1" dirty="0">
                <a:latin typeface="Candara" panose="020E0502030303020204" pitchFamily="34" charset="0"/>
              </a:rPr>
              <a:t> </a:t>
            </a:r>
            <a:r>
              <a:rPr kumimoji="1" lang="en-US" altLang="zh-CN" sz="2800" b="1" dirty="0">
                <a:latin typeface="Candara" panose="020E0502030303020204" pitchFamily="34" charset="0"/>
              </a:rPr>
              <a:t>inequality</a:t>
            </a:r>
            <a:endParaRPr kumimoji="1" lang="zh-CN" altLang="en-US" sz="2800" b="1" dirty="0">
              <a:latin typeface="Candara" panose="020E0502030303020204" pitchFamily="34" charset="0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CADB1AF-B5CA-5866-F0BB-51D703F70B8F}"/>
              </a:ext>
            </a:extLst>
          </p:cNvPr>
          <p:cNvCxnSpPr>
            <a:cxnSpLocks/>
          </p:cNvCxnSpPr>
          <p:nvPr/>
        </p:nvCxnSpPr>
        <p:spPr>
          <a:xfrm>
            <a:off x="6095998" y="2338876"/>
            <a:ext cx="2" cy="575012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7F9E8DA-6454-6D41-DCF9-69A5E7F57646}"/>
                  </a:ext>
                </a:extLst>
              </p:cNvPr>
              <p:cNvSpPr txBox="1"/>
              <p:nvPr/>
            </p:nvSpPr>
            <p:spPr>
              <a:xfrm>
                <a:off x="3157086" y="3730572"/>
                <a:ext cx="5605765" cy="1436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1" lang="en-US" altLang="zh-CN" sz="28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80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8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kumimoji="1"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7F9E8DA-6454-6D41-DCF9-69A5E7F57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086" y="3730572"/>
                <a:ext cx="5605765" cy="1436740"/>
              </a:xfrm>
              <a:prstGeom prst="rect">
                <a:avLst/>
              </a:prstGeom>
              <a:blipFill>
                <a:blip r:embed="rId4"/>
                <a:stretch>
                  <a:fillRect l="-452" t="-4348" b="-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3737FDEB-90CD-4BC1-3885-5186643A77FD}"/>
              </a:ext>
            </a:extLst>
          </p:cNvPr>
          <p:cNvSpPr txBox="1"/>
          <p:nvPr/>
        </p:nvSpPr>
        <p:spPr>
          <a:xfrm>
            <a:off x="5375308" y="3637907"/>
            <a:ext cx="349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Need</a:t>
            </a:r>
            <a:r>
              <a:rPr kumimoji="1" lang="zh-CN" altLang="en-US" sz="2400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400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further</a:t>
            </a:r>
            <a:r>
              <a:rPr kumimoji="1" lang="zh-CN" altLang="en-US" sz="2400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400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upper</a:t>
            </a:r>
            <a:r>
              <a:rPr kumimoji="1" lang="zh-CN" altLang="en-US" sz="2400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400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bound</a:t>
            </a:r>
            <a:endParaRPr kumimoji="1" lang="zh-CN" altLang="en-US" sz="2400" i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2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300" dirty="0">
                <a:latin typeface="Candara" panose="020E0502030303020204" pitchFamily="34" charset="0"/>
              </a:rPr>
              <a:t>Our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Main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Theorem: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Step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2</a:t>
            </a:r>
            <a:endParaRPr kumimoji="1" lang="zh-CN" altLang="en-US" sz="43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2851ACA-B73B-CDDC-9A9D-59056967D6B3}"/>
                  </a:ext>
                </a:extLst>
              </p:cNvPr>
              <p:cNvSpPr txBox="1"/>
              <p:nvPr/>
            </p:nvSpPr>
            <p:spPr>
              <a:xfrm>
                <a:off x="3680071" y="1690688"/>
                <a:ext cx="48562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d>
                                    <m:dPr>
                                      <m:ctrlP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2851ACA-B73B-CDDC-9A9D-59056967D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071" y="1690688"/>
                <a:ext cx="4856239" cy="523220"/>
              </a:xfrm>
              <a:prstGeom prst="rect">
                <a:avLst/>
              </a:prstGeom>
              <a:blipFill>
                <a:blip r:embed="rId3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CADB1AF-B5CA-5866-F0BB-51D703F70B8F}"/>
              </a:ext>
            </a:extLst>
          </p:cNvPr>
          <p:cNvCxnSpPr>
            <a:cxnSpLocks/>
          </p:cNvCxnSpPr>
          <p:nvPr/>
        </p:nvCxnSpPr>
        <p:spPr>
          <a:xfrm>
            <a:off x="5449824" y="4315830"/>
            <a:ext cx="1024128" cy="0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98F7CAF1-34A6-21F3-4B98-CB72A32D4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504" y="3016251"/>
            <a:ext cx="4259374" cy="27699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7176C37-624D-0904-92BE-AF77EF4DF5F7}"/>
                  </a:ext>
                </a:extLst>
              </p:cNvPr>
              <p:cNvSpPr txBox="1"/>
              <p:nvPr/>
            </p:nvSpPr>
            <p:spPr>
              <a:xfrm>
                <a:off x="6804093" y="3905429"/>
                <a:ext cx="482068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40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latin typeface="Candara" panose="020E0502030303020204" pitchFamily="34" charset="0"/>
                  </a:rPr>
                  <a:t>uniformly</a:t>
                </a:r>
                <a:r>
                  <a:rPr kumimoji="1" lang="zh-CN" altLang="en-US" sz="24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400" dirty="0">
                    <a:latin typeface="Candara" panose="020E0502030303020204" pitchFamily="34" charset="0"/>
                  </a:rPr>
                  <a:t>random</a:t>
                </a:r>
                <a:r>
                  <a:rPr kumimoji="1" lang="zh-CN" altLang="en-US" sz="24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400" dirty="0">
                    <a:latin typeface="Candara" panose="020E0502030303020204" pitchFamily="34" charset="0"/>
                  </a:rPr>
                  <a:t>in</a:t>
                </a:r>
                <a:r>
                  <a:rPr kumimoji="1" lang="zh-CN" altLang="en-US" sz="24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m:rPr>
                        <m:lit/>
                      </m:rP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7176C37-624D-0904-92BE-AF77EF4DF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093" y="3905429"/>
                <a:ext cx="4820680" cy="738664"/>
              </a:xfrm>
              <a:prstGeom prst="rect">
                <a:avLst/>
              </a:prstGeom>
              <a:blipFill>
                <a:blip r:embed="rId5"/>
                <a:stretch>
                  <a:fillRect l="-1050" t="-5085" r="-2362" b="-23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89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300" dirty="0">
                <a:latin typeface="Candara" panose="020E0502030303020204" pitchFamily="34" charset="0"/>
              </a:rPr>
              <a:t>Our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Main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Theorem: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Step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2</a:t>
            </a:r>
            <a:endParaRPr kumimoji="1" lang="zh-CN" altLang="en-US" sz="43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2851ACA-B73B-CDDC-9A9D-59056967D6B3}"/>
                  </a:ext>
                </a:extLst>
              </p:cNvPr>
              <p:cNvSpPr txBox="1"/>
              <p:nvPr/>
            </p:nvSpPr>
            <p:spPr>
              <a:xfrm>
                <a:off x="3094855" y="1388823"/>
                <a:ext cx="640271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zh-CN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kumimoji="1" lang="zh-CN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>
                    <a:latin typeface="Candara" panose="020E0502030303020204" pitchFamily="34" charset="0"/>
                  </a:rPr>
                  <a:t>uniformly</a:t>
                </a:r>
                <a:r>
                  <a:rPr kumimoji="1" lang="zh-CN" altLang="en-US" sz="20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000" dirty="0">
                    <a:latin typeface="Candara" panose="020E0502030303020204" pitchFamily="34" charset="0"/>
                  </a:rPr>
                  <a:t>random</a:t>
                </a:r>
                <a:r>
                  <a:rPr kumimoji="1" lang="zh-CN" altLang="en-US" sz="20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000" dirty="0">
                    <a:latin typeface="Candara" panose="020E0502030303020204" pitchFamily="34" charset="0"/>
                  </a:rPr>
                  <a:t>in</a:t>
                </a:r>
                <a:r>
                  <a:rPr kumimoji="1" lang="zh-CN" altLang="en-US" sz="20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m:rPr>
                        <m:lit/>
                      </m:rP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zh-CN" altLang="en-US" sz="2000" dirty="0"/>
              </a:p>
              <a:p>
                <a:pPr algn="ctr"/>
                <a:endParaRPr kumimoji="1" lang="zh-CN" altLang="en-US" sz="28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2851ACA-B73B-CDDC-9A9D-59056967D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855" y="1388823"/>
                <a:ext cx="6402713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72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300" dirty="0">
                <a:latin typeface="Candara" panose="020E0502030303020204" pitchFamily="34" charset="0"/>
              </a:rPr>
              <a:t>Our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Main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Theorem: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Step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2</a:t>
            </a:r>
            <a:endParaRPr kumimoji="1" lang="zh-CN" altLang="en-US" sz="43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2851ACA-B73B-CDDC-9A9D-59056967D6B3}"/>
                  </a:ext>
                </a:extLst>
              </p:cNvPr>
              <p:cNvSpPr txBox="1"/>
              <p:nvPr/>
            </p:nvSpPr>
            <p:spPr>
              <a:xfrm>
                <a:off x="3094855" y="1388823"/>
                <a:ext cx="640271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zh-CN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kumimoji="1" lang="zh-CN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>
                    <a:latin typeface="Candara" panose="020E0502030303020204" pitchFamily="34" charset="0"/>
                  </a:rPr>
                  <a:t>uniformly</a:t>
                </a:r>
                <a:r>
                  <a:rPr kumimoji="1" lang="zh-CN" altLang="en-US" sz="20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000" dirty="0">
                    <a:latin typeface="Candara" panose="020E0502030303020204" pitchFamily="34" charset="0"/>
                  </a:rPr>
                  <a:t>random</a:t>
                </a:r>
                <a:r>
                  <a:rPr kumimoji="1" lang="zh-CN" altLang="en-US" sz="20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000" dirty="0">
                    <a:latin typeface="Candara" panose="020E0502030303020204" pitchFamily="34" charset="0"/>
                  </a:rPr>
                  <a:t>in</a:t>
                </a:r>
                <a:r>
                  <a:rPr kumimoji="1" lang="zh-CN" altLang="en-US" sz="20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m:rPr>
                        <m:lit/>
                      </m:rP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zh-CN" altLang="en-US" sz="2000" dirty="0"/>
              </a:p>
              <a:p>
                <a:pPr algn="ctr"/>
                <a:endParaRPr kumimoji="1" lang="zh-CN" altLang="en-US" sz="28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2851ACA-B73B-CDDC-9A9D-59056967D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855" y="1388823"/>
                <a:ext cx="6402713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CADB1AF-B5CA-5866-F0BB-51D703F70B8F}"/>
              </a:ext>
            </a:extLst>
          </p:cNvPr>
          <p:cNvCxnSpPr>
            <a:cxnSpLocks/>
          </p:cNvCxnSpPr>
          <p:nvPr/>
        </p:nvCxnSpPr>
        <p:spPr>
          <a:xfrm>
            <a:off x="6095992" y="2587819"/>
            <a:ext cx="2" cy="575012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F1087C3-7250-9DCC-EE65-AEA33E71BA10}"/>
                  </a:ext>
                </a:extLst>
              </p:cNvPr>
              <p:cNvSpPr txBox="1"/>
              <p:nvPr/>
            </p:nvSpPr>
            <p:spPr>
              <a:xfrm>
                <a:off x="1206594" y="3209854"/>
                <a:ext cx="8881469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2400" b="1" dirty="0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F1087C3-7250-9DCC-EE65-AEA33E71B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94" y="3209854"/>
                <a:ext cx="8881469" cy="509178"/>
              </a:xfrm>
              <a:prstGeom prst="rect">
                <a:avLst/>
              </a:prstGeom>
              <a:blipFill>
                <a:blip r:embed="rId4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191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300" dirty="0">
                <a:latin typeface="Candara" panose="020E0502030303020204" pitchFamily="34" charset="0"/>
              </a:rPr>
              <a:t>Our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Main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Theorem: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Step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2</a:t>
            </a:r>
            <a:endParaRPr kumimoji="1" lang="zh-CN" altLang="en-US" sz="43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2851ACA-B73B-CDDC-9A9D-59056967D6B3}"/>
                  </a:ext>
                </a:extLst>
              </p:cNvPr>
              <p:cNvSpPr txBox="1"/>
              <p:nvPr/>
            </p:nvSpPr>
            <p:spPr>
              <a:xfrm>
                <a:off x="3094855" y="1388823"/>
                <a:ext cx="640271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zh-CN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kumimoji="1" lang="zh-CN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>
                    <a:latin typeface="Candara" panose="020E0502030303020204" pitchFamily="34" charset="0"/>
                  </a:rPr>
                  <a:t>uniformly</a:t>
                </a:r>
                <a:r>
                  <a:rPr kumimoji="1" lang="zh-CN" altLang="en-US" sz="20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000" dirty="0">
                    <a:latin typeface="Candara" panose="020E0502030303020204" pitchFamily="34" charset="0"/>
                  </a:rPr>
                  <a:t>random</a:t>
                </a:r>
                <a:r>
                  <a:rPr kumimoji="1" lang="zh-CN" altLang="en-US" sz="20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000" dirty="0">
                    <a:latin typeface="Candara" panose="020E0502030303020204" pitchFamily="34" charset="0"/>
                  </a:rPr>
                  <a:t>in</a:t>
                </a:r>
                <a:r>
                  <a:rPr kumimoji="1" lang="zh-CN" altLang="en-US" sz="20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m:rPr>
                        <m:lit/>
                      </m:rP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zh-CN" altLang="en-US" sz="2000" dirty="0"/>
              </a:p>
              <a:p>
                <a:pPr algn="ctr"/>
                <a:endParaRPr kumimoji="1" lang="zh-CN" altLang="en-US" sz="28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2851ACA-B73B-CDDC-9A9D-59056967D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855" y="1388823"/>
                <a:ext cx="6402713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8172DC85-CC04-B542-A6A6-B12EEDC166AC}"/>
              </a:ext>
            </a:extLst>
          </p:cNvPr>
          <p:cNvSpPr txBox="1"/>
          <p:nvPr/>
        </p:nvSpPr>
        <p:spPr>
          <a:xfrm>
            <a:off x="3749836" y="4294460"/>
            <a:ext cx="4692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i="1" dirty="0">
                <a:solidFill>
                  <a:srgbClr val="FF0000"/>
                </a:solidFill>
                <a:latin typeface="Candara" panose="020E0502030303020204" pitchFamily="34" charset="0"/>
              </a:rPr>
              <a:t>Martingale-based</a:t>
            </a:r>
            <a:r>
              <a:rPr kumimoji="1" lang="zh-CN" alt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Conditions:</a:t>
            </a:r>
            <a:endParaRPr kumimoji="1" lang="zh-CN" altLang="en-US" sz="2800" b="1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CADB1AF-B5CA-5866-F0BB-51D703F70B8F}"/>
              </a:ext>
            </a:extLst>
          </p:cNvPr>
          <p:cNvCxnSpPr>
            <a:cxnSpLocks/>
          </p:cNvCxnSpPr>
          <p:nvPr/>
        </p:nvCxnSpPr>
        <p:spPr>
          <a:xfrm>
            <a:off x="6095992" y="2587819"/>
            <a:ext cx="2" cy="575012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1F288D-7B64-C4C3-A733-3DD9B764DD53}"/>
                  </a:ext>
                </a:extLst>
              </p:cNvPr>
              <p:cNvSpPr txBox="1"/>
              <p:nvPr/>
            </p:nvSpPr>
            <p:spPr>
              <a:xfrm>
                <a:off x="1267554" y="4817680"/>
                <a:ext cx="9656874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zh-CN" alt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2400" b="1" dirty="0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1F288D-7B64-C4C3-A733-3DD9B764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554" y="4817680"/>
                <a:ext cx="9656874" cy="509178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50E5F7D-A882-47E3-D53E-7AFA2A93BAD2}"/>
                  </a:ext>
                </a:extLst>
              </p:cNvPr>
              <p:cNvSpPr txBox="1"/>
              <p:nvPr/>
            </p:nvSpPr>
            <p:spPr>
              <a:xfrm>
                <a:off x="1206594" y="3209854"/>
                <a:ext cx="8881469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2400" b="1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50E5F7D-A882-47E3-D53E-7AFA2A93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94" y="3209854"/>
                <a:ext cx="8881469" cy="509178"/>
              </a:xfrm>
              <a:prstGeom prst="rect">
                <a:avLst/>
              </a:prstGeom>
              <a:blipFill>
                <a:blip r:embed="rId5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896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300" dirty="0">
                <a:latin typeface="Candara" panose="020E0502030303020204" pitchFamily="34" charset="0"/>
              </a:rPr>
              <a:t>Our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Main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Theorem: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Step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2</a:t>
            </a:r>
            <a:endParaRPr kumimoji="1" lang="zh-CN" altLang="en-US" sz="43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2851ACA-B73B-CDDC-9A9D-59056967D6B3}"/>
                  </a:ext>
                </a:extLst>
              </p:cNvPr>
              <p:cNvSpPr txBox="1"/>
              <p:nvPr/>
            </p:nvSpPr>
            <p:spPr>
              <a:xfrm>
                <a:off x="3094855" y="1388823"/>
                <a:ext cx="640271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1" lang="en-US" altLang="zh-CN" sz="24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kumimoji="1" lang="en-US" altLang="zh-CN" sz="2400" b="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sz="2400" b="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kumimoji="1" lang="en-US" altLang="zh-CN" sz="24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kumimoji="1" lang="zh-CN" altLang="en-US" sz="24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CN" sz="24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zh-CN" altLang="en-US" sz="24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kumimoji="1" lang="zh-CN" altLang="en-US" sz="24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sz="24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ndara" panose="020E0502030303020204" pitchFamily="34" charset="0"/>
                  </a:rPr>
                  <a:t>uniformly</a:t>
                </a:r>
                <a:r>
                  <a:rPr kumimoji="1"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ndara" panose="020E0502030303020204" pitchFamily="34" charset="0"/>
                  </a:rPr>
                  <a:t>random</a:t>
                </a:r>
                <a:r>
                  <a:rPr kumimoji="1"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ndara" panose="020E0502030303020204" pitchFamily="34" charset="0"/>
                  </a:rPr>
                  <a:t>in</a:t>
                </a:r>
                <a:r>
                  <a:rPr kumimoji="1"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kumimoji="1" lang="en-US" altLang="zh-CN" sz="2000" b="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zh-CN" sz="20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0,</m:t>
                    </m:r>
                    <m:r>
                      <a:rPr kumimoji="1" lang="en-US" altLang="zh-CN" sz="2000" b="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kumimoji="1" lang="en-US" altLang="zh-CN" sz="20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m:rPr>
                        <m:lit/>
                      </m:rPr>
                      <a:rPr kumimoji="1" lang="en-US" altLang="zh-CN" sz="2000" b="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endParaRPr kumimoji="1"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2851ACA-B73B-CDDC-9A9D-59056967D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855" y="1388823"/>
                <a:ext cx="6402713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8172DC85-CC04-B542-A6A6-B12EEDC166AC}"/>
              </a:ext>
            </a:extLst>
          </p:cNvPr>
          <p:cNvSpPr txBox="1"/>
          <p:nvPr/>
        </p:nvSpPr>
        <p:spPr>
          <a:xfrm>
            <a:off x="4784896" y="2989916"/>
            <a:ext cx="2622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i="1" dirty="0">
                <a:latin typeface="Candara" panose="020E0502030303020204" pitchFamily="34" charset="0"/>
              </a:rPr>
              <a:t>Full</a:t>
            </a:r>
            <a:r>
              <a:rPr kumimoji="1" lang="zh-CN" altLang="en-US" sz="2800" b="1" dirty="0">
                <a:latin typeface="Candara" panose="020E0502030303020204" pitchFamily="34" charset="0"/>
              </a:rPr>
              <a:t> </a:t>
            </a:r>
            <a:r>
              <a:rPr kumimoji="1" lang="en-US" altLang="zh-CN" sz="2800" b="1" dirty="0">
                <a:latin typeface="Candara" panose="020E0502030303020204" pitchFamily="34" charset="0"/>
              </a:rPr>
              <a:t>Conditions</a:t>
            </a:r>
            <a:r>
              <a:rPr kumimoji="1" lang="zh-CN" altLang="en-US" sz="2800" b="1" dirty="0">
                <a:latin typeface="Candara" panose="020E0502030303020204" pitchFamily="34" charset="0"/>
              </a:rPr>
              <a:t> </a:t>
            </a:r>
            <a:r>
              <a:rPr kumimoji="1" lang="en-US" altLang="zh-CN" sz="2800" b="1" dirty="0">
                <a:latin typeface="Candara" panose="020E0502030303020204" pitchFamily="34" charset="0"/>
              </a:rPr>
              <a:t>:</a:t>
            </a:r>
            <a:endParaRPr kumimoji="1" lang="zh-CN" altLang="en-US" sz="2800" b="1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1F288D-7B64-C4C3-A733-3DD9B764DD53}"/>
                  </a:ext>
                </a:extLst>
              </p:cNvPr>
              <p:cNvSpPr txBox="1"/>
              <p:nvPr/>
            </p:nvSpPr>
            <p:spPr>
              <a:xfrm>
                <a:off x="1185837" y="3611625"/>
                <a:ext cx="9820317" cy="2355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>
                    <a:latin typeface="Candara" panose="020E0502030303020204" pitchFamily="34" charset="0"/>
                  </a:rPr>
                  <a:t>If</a:t>
                </a:r>
                <a:r>
                  <a:rPr kumimoji="1" lang="zh-CN" altLang="en-US" sz="24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400" b="1" dirty="0">
                    <a:latin typeface="Candara" panose="020E0502030303020204" pitchFamily="34" charset="0"/>
                  </a:rPr>
                  <a:t>there</a:t>
                </a:r>
                <a:r>
                  <a:rPr kumimoji="1" lang="zh-CN" altLang="en-US" sz="24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400" b="1" dirty="0">
                    <a:latin typeface="Candara" panose="020E0502030303020204" pitchFamily="34" charset="0"/>
                  </a:rPr>
                  <a:t>exists</a:t>
                </a:r>
                <a:r>
                  <a:rPr kumimoji="1" lang="zh-CN" altLang="en-US" sz="2400" b="1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 &gt;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zh-CN" altLang="en-US" sz="24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400" b="1" dirty="0">
                    <a:latin typeface="Candara" panose="020E0502030303020204" pitchFamily="34" charset="0"/>
                  </a:rPr>
                  <a:t>:</a:t>
                </a:r>
                <a:r>
                  <a:rPr kumimoji="1" lang="zh-CN" altLang="en-US" sz="2400" b="1" dirty="0">
                    <a:latin typeface="Candara" panose="020E0502030303020204" pitchFamily="34" charset="0"/>
                  </a:rPr>
                  <a:t> </a:t>
                </a:r>
                <a:endParaRPr kumimoji="1" lang="en-US" altLang="zh-CN" sz="2400" b="1" dirty="0">
                  <a:latin typeface="Candara" panose="020E0502030303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latin typeface="Candara" panose="020E0502030303020204" pitchFamily="34" charset="0"/>
                  </a:rPr>
                  <a:t>and</a:t>
                </a:r>
                <a:r>
                  <a:rPr kumimoji="1" lang="zh-CN" altLang="en-US" sz="24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400" dirty="0">
                    <a:latin typeface="Candara" panose="020E0502030303020204" pitchFamily="34" charset="0"/>
                  </a:rPr>
                  <a:t>every</a:t>
                </a:r>
                <a:r>
                  <a:rPr kumimoji="1" lang="zh-CN" altLang="en-US" sz="24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400" i="1" dirty="0">
                    <a:latin typeface="Candara" panose="020E0502030303020204" pitchFamily="34" charset="0"/>
                  </a:rPr>
                  <a:t>sufficiently</a:t>
                </a:r>
                <a:r>
                  <a:rPr kumimoji="1" lang="zh-CN" altLang="en-US" sz="2400" i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400" i="1" dirty="0">
                    <a:latin typeface="Candara" panose="020E0502030303020204" pitchFamily="34" charset="0"/>
                  </a:rPr>
                  <a:t>large</a:t>
                </a:r>
                <a:r>
                  <a:rPr kumimoji="1" lang="zh-CN" altLang="en-US" sz="2400" i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zh-CN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zh-CN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2400" b="1" dirty="0">
                  <a:solidFill>
                    <a:schemeClr val="tx1"/>
                  </a:solidFill>
                  <a:latin typeface="Candara" panose="020E0502030303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>
                    <a:latin typeface="Candara" panose="020E0502030303020204" pitchFamily="34" charset="0"/>
                  </a:rPr>
                  <a:t> is decreasing as 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sz="2400" dirty="0">
                    <a:latin typeface="Candara" panose="020E0502030303020204" pitchFamily="34" charset="0"/>
                  </a:rPr>
                  <a:t> increases</a:t>
                </a:r>
                <a:endParaRPr kumimoji="1" lang="en-US" altLang="zh-CN" sz="2400" b="1" dirty="0">
                  <a:latin typeface="Candara" panose="020E0502030303020204" pitchFamily="34" charset="0"/>
                </a:endParaRPr>
              </a:p>
              <a:p>
                <a:r>
                  <a:rPr kumimoji="1" lang="en-US" altLang="zh-CN" sz="2400" b="1" dirty="0">
                    <a:latin typeface="Candara" panose="020E0502030303020204" pitchFamily="34" charset="0"/>
                  </a:rPr>
                  <a:t>Then: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d>
                                    <m:d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1F288D-7B64-C4C3-A733-3DD9B764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837" y="3611625"/>
                <a:ext cx="9820317" cy="2355838"/>
              </a:xfrm>
              <a:prstGeom prst="rect">
                <a:avLst/>
              </a:prstGeom>
              <a:blipFill>
                <a:blip r:embed="rId4"/>
                <a:stretch>
                  <a:fillRect l="-1034" t="-1613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95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1F288D-7B64-C4C3-A733-3DD9B764DD53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1469807" cy="3594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b="1" dirty="0">
                    <a:latin typeface="Candara" panose="020E0502030303020204" pitchFamily="34" charset="0"/>
                  </a:rPr>
                  <a:t>If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there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exists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𝒕</m:t>
                    </m:r>
                    <m:d>
                      <m:d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en-US" altLang="zh-CN" sz="2800" b="0" dirty="0">
                    <a:latin typeface="Candara" panose="020E0502030303020204" pitchFamily="34" charset="0"/>
                  </a:rPr>
                  <a:t>:</a:t>
                </a:r>
                <a:r>
                  <a:rPr kumimoji="1" lang="zh-CN" altLang="en-US" sz="2800" b="0" dirty="0">
                    <a:latin typeface="Candara" panose="020E0502030303020204" pitchFamily="34" charset="0"/>
                  </a:rPr>
                  <a:t> </a:t>
                </a:r>
                <a:endParaRPr kumimoji="1" lang="en-US" altLang="zh-CN" sz="2800" b="0" dirty="0">
                  <a:latin typeface="Candara" panose="020E0502030303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kumimoji="1" lang="zh-CN" altLang="en-US" sz="2800" dirty="0"/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and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every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latin typeface="Candara" panose="020E0502030303020204" pitchFamily="34" charset="0"/>
                  </a:rPr>
                  <a:t>sufficiently</a:t>
                </a:r>
                <a:r>
                  <a:rPr kumimoji="1" lang="zh-CN" altLang="en-US" sz="2800" i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latin typeface="Candara" panose="020E0502030303020204" pitchFamily="34" charset="0"/>
                  </a:rPr>
                  <a:t>large</a:t>
                </a:r>
                <a:r>
                  <a:rPr kumimoji="1" lang="zh-CN" altLang="en-US" sz="2800" i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sz="28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zh-CN" alt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zh-CN" alt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zh-CN" altLang="en-US" sz="2800" i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is</a:t>
                </a:r>
                <a:r>
                  <a:rPr kumimoji="1" lang="zh-CN" altLang="en-US" sz="2800" i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latin typeface="Candara" panose="020E0502030303020204" pitchFamily="34" charset="0"/>
                  </a:rPr>
                  <a:t>decreasing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as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n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increases</a:t>
                </a:r>
                <a:endParaRPr kumimoji="1" lang="en-US" altLang="zh-CN" sz="2800" dirty="0"/>
              </a:p>
              <a:p>
                <a:endParaRPr kumimoji="1" lang="en-US" altLang="zh-CN" sz="2800" b="1" dirty="0">
                  <a:latin typeface="Candara" panose="020E0502030303020204" pitchFamily="34" charset="0"/>
                </a:endParaRPr>
              </a:p>
              <a:p>
                <a:r>
                  <a:rPr kumimoji="1" lang="en-US" altLang="zh-CN" sz="2800" b="1" dirty="0">
                    <a:latin typeface="Candara" panose="020E0502030303020204" pitchFamily="34" charset="0"/>
                  </a:rPr>
                  <a:t>Then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:</a:t>
                </a:r>
              </a:p>
              <a:p>
                <a:endParaRPr kumimoji="1" lang="en-US" altLang="zh-CN" sz="2800" b="1" dirty="0">
                  <a:latin typeface="Candara" panose="020E0502030303020204" pitchFamily="34" charset="0"/>
                </a:endParaRPr>
              </a:p>
              <a:p>
                <a:endParaRPr kumimoji="1" lang="en-US" altLang="zh-CN" sz="2800" b="1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1F288D-7B64-C4C3-A733-3DD9B764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1469807" cy="3594895"/>
              </a:xfrm>
              <a:prstGeom prst="rect">
                <a:avLst/>
              </a:prstGeom>
              <a:blipFill>
                <a:blip r:embed="rId3"/>
                <a:stretch>
                  <a:fillRect l="-1106" t="-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300" dirty="0">
                <a:latin typeface="Candara" panose="020E0502030303020204" pitchFamily="34" charset="0"/>
              </a:rPr>
              <a:t>Our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Main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Theorem: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Putting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Altogether</a:t>
            </a:r>
            <a:endParaRPr kumimoji="1" lang="zh-CN" altLang="en-US" sz="43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2851ACA-B73B-CDDC-9A9D-59056967D6B3}"/>
                  </a:ext>
                </a:extLst>
              </p:cNvPr>
              <p:cNvSpPr txBox="1"/>
              <p:nvPr/>
            </p:nvSpPr>
            <p:spPr>
              <a:xfrm>
                <a:off x="2828544" y="4161459"/>
                <a:ext cx="6010655" cy="1005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80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8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kumimoji="1"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2851ACA-B73B-CDDC-9A9D-59056967D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544" y="4161459"/>
                <a:ext cx="6010655" cy="1005853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264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1F288D-7B64-C4C3-A733-3DD9B764DD53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1469807" cy="4897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b="1" dirty="0">
                    <a:latin typeface="Candara" panose="020E0502030303020204" pitchFamily="34" charset="0"/>
                  </a:rPr>
                  <a:t>If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there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exists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𝒕</m:t>
                    </m:r>
                    <m:d>
                      <m:d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en-US" altLang="zh-CN" sz="2800" b="0" dirty="0">
                    <a:latin typeface="Candara" panose="020E0502030303020204" pitchFamily="34" charset="0"/>
                  </a:rPr>
                  <a:t>:</a:t>
                </a:r>
                <a:r>
                  <a:rPr kumimoji="1" lang="zh-CN" altLang="en-US" sz="2800" b="0" dirty="0">
                    <a:latin typeface="Candara" panose="020E0502030303020204" pitchFamily="34" charset="0"/>
                  </a:rPr>
                  <a:t> </a:t>
                </a:r>
                <a:endParaRPr kumimoji="1" lang="en-US" altLang="zh-CN" sz="2800" b="0" dirty="0">
                  <a:latin typeface="Candara" panose="020E0502030303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kumimoji="1" lang="zh-CN" altLang="en-US" sz="2800" dirty="0"/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and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every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latin typeface="Candara" panose="020E0502030303020204" pitchFamily="34" charset="0"/>
                  </a:rPr>
                  <a:t>sufficiently</a:t>
                </a:r>
                <a:r>
                  <a:rPr kumimoji="1" lang="zh-CN" altLang="en-US" sz="2800" i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latin typeface="Candara" panose="020E0502030303020204" pitchFamily="34" charset="0"/>
                  </a:rPr>
                  <a:t>large</a:t>
                </a:r>
                <a:r>
                  <a:rPr kumimoji="1" lang="zh-CN" altLang="en-US" sz="2800" i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sz="28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zh-CN" alt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zh-CN" alt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zh-CN" altLang="en-US" sz="2800" i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is</a:t>
                </a:r>
                <a:r>
                  <a:rPr kumimoji="1" lang="zh-CN" altLang="en-US" sz="2800" i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latin typeface="Candara" panose="020E0502030303020204" pitchFamily="34" charset="0"/>
                  </a:rPr>
                  <a:t>decreasing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as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n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increases</a:t>
                </a:r>
                <a:endParaRPr kumimoji="1" lang="en-US" altLang="zh-CN" sz="2800" dirty="0"/>
              </a:p>
              <a:p>
                <a:endParaRPr kumimoji="1" lang="en-US" altLang="zh-CN" sz="2800" b="1" dirty="0">
                  <a:latin typeface="Candara" panose="020E0502030303020204" pitchFamily="34" charset="0"/>
                </a:endParaRPr>
              </a:p>
              <a:p>
                <a:r>
                  <a:rPr kumimoji="1" lang="en-US" altLang="zh-CN" sz="2800" b="1" dirty="0">
                    <a:latin typeface="Candara" panose="020E0502030303020204" pitchFamily="34" charset="0"/>
                  </a:rPr>
                  <a:t>Then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:</a:t>
                </a:r>
              </a:p>
              <a:p>
                <a:endParaRPr kumimoji="1" lang="en-US" altLang="zh-CN" sz="2800" b="1" dirty="0">
                  <a:latin typeface="Candara" panose="020E0502030303020204" pitchFamily="34" charset="0"/>
                </a:endParaRPr>
              </a:p>
              <a:p>
                <a:endParaRPr kumimoji="1" lang="en-US" altLang="zh-CN" sz="2800" b="1" dirty="0">
                  <a:latin typeface="Candara" panose="020E0502030303020204" pitchFamily="34" charset="0"/>
                </a:endParaRPr>
              </a:p>
              <a:p>
                <a:r>
                  <a:rPr kumimoji="1" lang="en-US" altLang="zh-CN" sz="2800" b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By</a:t>
                </a:r>
                <a:r>
                  <a:rPr kumimoji="1" lang="zh-CN" altLang="en-US" sz="2800" b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choosing</a:t>
                </a:r>
                <a:r>
                  <a:rPr kumimoji="1" lang="zh-CN" altLang="en-US" sz="2800" b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kumimoji="1"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kumimoji="1"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1"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zh-CN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𝐥𝐧</m:t>
                    </m:r>
                    <m:r>
                      <a:rPr kumimoji="1" lang="zh-CN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1"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d>
                      <m:dPr>
                        <m:ctrlPr>
                          <a:rPr kumimoji="1"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kumimoji="1"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kumimoji="1"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kumimoji="1" lang="en-US" altLang="zh-CN" sz="2800" b="1" dirty="0">
                  <a:latin typeface="Candara" panose="020E0502030303020204" pitchFamily="34" charset="0"/>
                </a:endParaRPr>
              </a:p>
              <a:p>
                <a:endParaRPr kumimoji="1" lang="en-US" altLang="zh-CN" sz="2800" b="1" dirty="0">
                  <a:latin typeface="Candara" panose="020E0502030303020204" pitchFamily="34" charset="0"/>
                </a:endParaRPr>
              </a:p>
              <a:p>
                <a:endParaRPr kumimoji="1" lang="en-US" altLang="zh-CN" sz="2800" b="1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1F288D-7B64-C4C3-A733-3DD9B764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1469807" cy="4897303"/>
              </a:xfrm>
              <a:prstGeom prst="rect">
                <a:avLst/>
              </a:prstGeom>
              <a:blipFill>
                <a:blip r:embed="rId3"/>
                <a:stretch>
                  <a:fillRect l="-1106" t="-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300" dirty="0">
                <a:latin typeface="Candara" panose="020E0502030303020204" pitchFamily="34" charset="0"/>
              </a:rPr>
              <a:t>Our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Main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Theorem: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Putting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Altogether</a:t>
            </a:r>
            <a:endParaRPr kumimoji="1" lang="zh-CN" altLang="en-US" sz="43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2851ACA-B73B-CDDC-9A9D-59056967D6B3}"/>
                  </a:ext>
                </a:extLst>
              </p:cNvPr>
              <p:cNvSpPr txBox="1"/>
              <p:nvPr/>
            </p:nvSpPr>
            <p:spPr>
              <a:xfrm>
                <a:off x="2828544" y="4161459"/>
                <a:ext cx="6010655" cy="1005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80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8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kumimoji="1"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2851ACA-B73B-CDDC-9A9D-59056967D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544" y="4161459"/>
                <a:ext cx="6010655" cy="1005853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B98FA87-8397-7D3F-43A9-D0C151044535}"/>
                  </a:ext>
                </a:extLst>
              </p:cNvPr>
              <p:cNvSpPr txBox="1"/>
              <p:nvPr/>
            </p:nvSpPr>
            <p:spPr>
              <a:xfrm>
                <a:off x="3090672" y="5744058"/>
                <a:ext cx="6010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8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kumimoji="1" lang="zh-CN" alt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4−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kumimoji="1" lang="zh-CN" alt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B98FA87-8397-7D3F-43A9-D0C151044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672" y="5744058"/>
                <a:ext cx="6010655" cy="523220"/>
              </a:xfrm>
              <a:prstGeom prst="rect">
                <a:avLst/>
              </a:prstGeom>
              <a:blipFill>
                <a:blip r:embed="rId5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412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1F288D-7B64-C4C3-A733-3DD9B764DD53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1469807" cy="3164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b="1" dirty="0">
                    <a:latin typeface="Candara" panose="020E0502030303020204" pitchFamily="34" charset="0"/>
                  </a:rPr>
                  <a:t>If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there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exists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𝒕</m:t>
                    </m:r>
                    <m:d>
                      <m:d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en-US" altLang="zh-CN" sz="2800" b="0" dirty="0">
                    <a:latin typeface="Candara" panose="020E0502030303020204" pitchFamily="34" charset="0"/>
                  </a:rPr>
                  <a:t>:</a:t>
                </a:r>
                <a:r>
                  <a:rPr kumimoji="1" lang="zh-CN" altLang="en-US" sz="2800" b="0" dirty="0">
                    <a:latin typeface="Candara" panose="020E0502030303020204" pitchFamily="34" charset="0"/>
                  </a:rPr>
                  <a:t> </a:t>
                </a:r>
                <a:endParaRPr kumimoji="1" lang="en-US" altLang="zh-CN" sz="2800" b="0" dirty="0">
                  <a:latin typeface="Candara" panose="020E0502030303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kumimoji="1" lang="zh-CN" altLang="en-US" sz="2800" dirty="0"/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and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every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latin typeface="Candara" panose="020E0502030303020204" pitchFamily="34" charset="0"/>
                  </a:rPr>
                  <a:t>sufficiently</a:t>
                </a:r>
                <a:r>
                  <a:rPr kumimoji="1" lang="zh-CN" altLang="en-US" sz="2800" i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latin typeface="Candara" panose="020E0502030303020204" pitchFamily="34" charset="0"/>
                  </a:rPr>
                  <a:t>large</a:t>
                </a:r>
                <a:r>
                  <a:rPr kumimoji="1" lang="zh-CN" altLang="en-US" sz="2800" i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sz="28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zh-CN" alt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zh-CN" alt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zh-CN" altLang="en-US" sz="2800" i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is</a:t>
                </a:r>
                <a:r>
                  <a:rPr kumimoji="1" lang="zh-CN" altLang="en-US" sz="2800" i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latin typeface="Candara" panose="020E0502030303020204" pitchFamily="34" charset="0"/>
                  </a:rPr>
                  <a:t>decreasing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as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n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increases</a:t>
                </a:r>
                <a:endParaRPr kumimoji="1" lang="en-US" altLang="zh-CN" sz="2800" dirty="0"/>
              </a:p>
              <a:p>
                <a:endParaRPr kumimoji="1" lang="en-US" altLang="zh-CN" sz="2800" b="1" dirty="0">
                  <a:latin typeface="Candara" panose="020E0502030303020204" pitchFamily="34" charset="0"/>
                </a:endParaRPr>
              </a:p>
              <a:p>
                <a:r>
                  <a:rPr kumimoji="1" lang="en-US" altLang="zh-CN" sz="2800" b="1" dirty="0">
                    <a:latin typeface="Candara" panose="020E0502030303020204" pitchFamily="34" charset="0"/>
                  </a:rPr>
                  <a:t>Then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:</a:t>
                </a:r>
              </a:p>
              <a:p>
                <a:endParaRPr kumimoji="1" lang="en-US" altLang="zh-CN" sz="2800" b="1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1F288D-7B64-C4C3-A733-3DD9B764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1469807" cy="3164008"/>
              </a:xfrm>
              <a:prstGeom prst="rect">
                <a:avLst/>
              </a:prstGeom>
              <a:blipFill>
                <a:blip r:embed="rId3"/>
                <a:stretch>
                  <a:fillRect l="-1106" t="-1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300" dirty="0">
                <a:latin typeface="Candara" panose="020E0502030303020204" pitchFamily="34" charset="0"/>
              </a:rPr>
              <a:t>Algorithmic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Details</a:t>
            </a:r>
            <a:endParaRPr kumimoji="1" lang="zh-CN" altLang="en-US" sz="43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2851ACA-B73B-CDDC-9A9D-59056967D6B3}"/>
                  </a:ext>
                </a:extLst>
              </p:cNvPr>
              <p:cNvSpPr txBox="1"/>
              <p:nvPr/>
            </p:nvSpPr>
            <p:spPr>
              <a:xfrm>
                <a:off x="2828544" y="4161459"/>
                <a:ext cx="6010655" cy="1005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80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8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kumimoji="1"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2851ACA-B73B-CDDC-9A9D-59056967D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544" y="4161459"/>
                <a:ext cx="6010655" cy="1005853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B98FA87-8397-7D3F-43A9-D0C151044535}"/>
                  </a:ext>
                </a:extLst>
              </p:cNvPr>
              <p:cNvSpPr txBox="1"/>
              <p:nvPr/>
            </p:nvSpPr>
            <p:spPr>
              <a:xfrm>
                <a:off x="3407664" y="5571695"/>
                <a:ext cx="6010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How</a:t>
                </a:r>
                <a:r>
                  <a:rPr kumimoji="1" lang="zh-CN" altLang="en-US" sz="2800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to</a:t>
                </a:r>
                <a:r>
                  <a:rPr kumimoji="1" lang="zh-CN" altLang="en-US" sz="2800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automatically</a:t>
                </a:r>
                <a:r>
                  <a:rPr kumimoji="1" lang="zh-CN" altLang="en-US" sz="2800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find</a:t>
                </a:r>
                <a:r>
                  <a:rPr kumimoji="1" lang="zh-CN" altLang="en-US" sz="2800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zh-CN" altLang="en-US" sz="2800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?</a:t>
                </a:r>
                <a:endParaRPr kumimoji="1" lang="zh-CN" altLang="en-US" sz="2800" dirty="0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B98FA87-8397-7D3F-43A9-D0C151044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664" y="5571695"/>
                <a:ext cx="6010655" cy="523220"/>
              </a:xfrm>
              <a:prstGeom prst="rect">
                <a:avLst/>
              </a:prstGeom>
              <a:blipFill>
                <a:blip r:embed="rId5"/>
                <a:stretch>
                  <a:fillRect l="-2110" t="-1162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23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300" dirty="0">
                <a:latin typeface="Candara" panose="020E0502030303020204" pitchFamily="34" charset="0"/>
              </a:rPr>
              <a:t>Runtime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Analysis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of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Randomized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Algorithms</a:t>
            </a:r>
            <a:endParaRPr kumimoji="1" lang="zh-CN" altLang="en-US" sz="4300" dirty="0">
              <a:latin typeface="Candara" panose="020E0502030303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EDCB3C8-7A76-5B18-D3BB-ED41E5789C4B}"/>
              </a:ext>
            </a:extLst>
          </p:cNvPr>
          <p:cNvSpPr txBox="1"/>
          <p:nvPr/>
        </p:nvSpPr>
        <p:spPr>
          <a:xfrm>
            <a:off x="933821" y="1690688"/>
            <a:ext cx="4214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Randomized</a:t>
            </a:r>
            <a:r>
              <a:rPr lang="zh-CN" altLang="en-US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Algorithms</a:t>
            </a:r>
            <a:endParaRPr lang="zh-CN" altLang="en-US" sz="2800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77FFE1B-81E9-8487-8589-7DB20902D3B3}"/>
              </a:ext>
            </a:extLst>
          </p:cNvPr>
          <p:cNvCxnSpPr>
            <a:cxnSpLocks/>
          </p:cNvCxnSpPr>
          <p:nvPr/>
        </p:nvCxnSpPr>
        <p:spPr>
          <a:xfrm flipV="1">
            <a:off x="5945529" y="4051266"/>
            <a:ext cx="1334947" cy="1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BE77530-B4F3-8CCD-2573-4E873394D61B}"/>
              </a:ext>
            </a:extLst>
          </p:cNvPr>
          <p:cNvSpPr txBox="1"/>
          <p:nvPr/>
        </p:nvSpPr>
        <p:spPr>
          <a:xfrm>
            <a:off x="6204030" y="3449256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Run</a:t>
            </a:r>
            <a:endParaRPr kumimoji="1" lang="zh-CN" altLang="en-US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D24C05D-EC23-F3BD-91BC-186EE8CC4FC1}"/>
              </a:ext>
            </a:extLst>
          </p:cNvPr>
          <p:cNvSpPr txBox="1"/>
          <p:nvPr/>
        </p:nvSpPr>
        <p:spPr>
          <a:xfrm>
            <a:off x="7592992" y="3280635"/>
            <a:ext cx="3518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Randomized</a:t>
            </a:r>
            <a:r>
              <a:rPr lang="zh-CN" altLang="en-US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Runtime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1C2487A-FAF3-E875-E952-335DF2D4B12B}"/>
                  </a:ext>
                </a:extLst>
              </p:cNvPr>
              <p:cNvSpPr txBox="1"/>
              <p:nvPr/>
            </p:nvSpPr>
            <p:spPr>
              <a:xfrm>
                <a:off x="8055747" y="3846873"/>
                <a:ext cx="2523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∈[0, 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1C2487A-FAF3-E875-E952-335DF2D4B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747" y="3846873"/>
                <a:ext cx="2523514" cy="523220"/>
              </a:xfrm>
              <a:prstGeom prst="rect">
                <a:avLst/>
              </a:prstGeom>
              <a:blipFill>
                <a:blip r:embed="rId2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A48A4A9-B9DE-9931-188A-39BB71BC5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50" y="2449873"/>
            <a:ext cx="4320753" cy="312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92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1F288D-7B64-C4C3-A733-3DD9B764DD53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1751935" cy="3629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b="1" dirty="0">
                    <a:latin typeface="Candara" panose="020E0502030303020204" pitchFamily="34" charset="0"/>
                  </a:rPr>
                  <a:t>Goal: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find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𝒕</m:t>
                    </m:r>
                    <m:d>
                      <m:d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en-US" altLang="zh-CN" sz="2800" b="0" dirty="0">
                    <a:latin typeface="Candara" panose="020E0502030303020204" pitchFamily="34" charset="0"/>
                  </a:rPr>
                  <a:t>:</a:t>
                </a:r>
                <a:r>
                  <a:rPr kumimoji="1" lang="zh-CN" altLang="en-US" sz="2800" b="0" dirty="0">
                    <a:latin typeface="Candara" panose="020E0502030303020204" pitchFamily="34" charset="0"/>
                  </a:rPr>
                  <a:t> </a:t>
                </a:r>
                <a:endParaRPr kumimoji="1" lang="en-US" altLang="zh-CN" sz="2800" b="0" dirty="0">
                  <a:latin typeface="Candara" panose="020E0502030303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kumimoji="1" lang="zh-CN" altLang="en-US" sz="2800" dirty="0"/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and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every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latin typeface="Candara" panose="020E0502030303020204" pitchFamily="34" charset="0"/>
                  </a:rPr>
                  <a:t>sufficiently</a:t>
                </a:r>
                <a:r>
                  <a:rPr kumimoji="1" lang="zh-CN" altLang="en-US" sz="2800" i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latin typeface="Candara" panose="020E0502030303020204" pitchFamily="34" charset="0"/>
                  </a:rPr>
                  <a:t>large</a:t>
                </a:r>
                <a:r>
                  <a:rPr kumimoji="1" lang="zh-CN" altLang="en-US" sz="2800" i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sz="28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zh-CN" alt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zh-CN" alt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zh-CN" altLang="en-US" sz="2800" i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is</a:t>
                </a:r>
                <a:r>
                  <a:rPr kumimoji="1" lang="zh-CN" altLang="en-US" sz="2800" i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latin typeface="Candara" panose="020E0502030303020204" pitchFamily="34" charset="0"/>
                  </a:rPr>
                  <a:t>decreasing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as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n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increases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kumimoji="1" lang="en-US" altLang="zh-CN" sz="2800" b="1" dirty="0">
                  <a:latin typeface="Candara" panose="020E0502030303020204" pitchFamily="34" charset="0"/>
                </a:endParaRPr>
              </a:p>
              <a:p>
                <a:r>
                  <a:rPr kumimoji="1" lang="en-US" altLang="zh-CN" sz="2800" b="1" dirty="0">
                    <a:latin typeface="Candara" panose="020E0502030303020204" pitchFamily="34" charset="0"/>
                  </a:rPr>
                  <a:t>Set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up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the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template: 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Red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 for unknowns.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</m:sSup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</m:sSup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1F288D-7B64-C4C3-A733-3DD9B764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1751935" cy="3629391"/>
              </a:xfrm>
              <a:prstGeom prst="rect">
                <a:avLst/>
              </a:prstGeom>
              <a:blipFill>
                <a:blip r:embed="rId3"/>
                <a:stretch>
                  <a:fillRect l="-1080" t="-1389"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300" dirty="0">
                <a:latin typeface="Candara" panose="020E0502030303020204" pitchFamily="34" charset="0"/>
              </a:rPr>
              <a:t>Algorithmic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Details</a:t>
            </a:r>
            <a:endParaRPr kumimoji="1" lang="zh-CN" altLang="en-US" sz="43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559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BA599E1-0DE1-E30E-91FC-2F399D99E219}"/>
              </a:ext>
            </a:extLst>
          </p:cNvPr>
          <p:cNvSpPr/>
          <p:nvPr/>
        </p:nvSpPr>
        <p:spPr>
          <a:xfrm>
            <a:off x="5693664" y="4340352"/>
            <a:ext cx="4136136" cy="979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1F288D-7B64-C4C3-A733-3DD9B764DD53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1751935" cy="3629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b="1" dirty="0">
                    <a:latin typeface="Candara" panose="020E0502030303020204" pitchFamily="34" charset="0"/>
                  </a:rPr>
                  <a:t>Goal: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find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𝒕</m:t>
                    </m:r>
                    <m:d>
                      <m:d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en-US" altLang="zh-CN" sz="2800" b="0" dirty="0">
                    <a:latin typeface="Candara" panose="020E0502030303020204" pitchFamily="34" charset="0"/>
                  </a:rPr>
                  <a:t>:</a:t>
                </a:r>
                <a:r>
                  <a:rPr kumimoji="1" lang="zh-CN" altLang="en-US" sz="2800" b="0" dirty="0">
                    <a:latin typeface="Candara" panose="020E0502030303020204" pitchFamily="34" charset="0"/>
                  </a:rPr>
                  <a:t> </a:t>
                </a:r>
                <a:endParaRPr kumimoji="1" lang="en-US" altLang="zh-CN" sz="2800" b="0" dirty="0">
                  <a:latin typeface="Candara" panose="020E0502030303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kumimoji="1" lang="zh-CN" altLang="en-US" sz="2800" dirty="0"/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and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every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latin typeface="Candara" panose="020E0502030303020204" pitchFamily="34" charset="0"/>
                  </a:rPr>
                  <a:t>sufficiently</a:t>
                </a:r>
                <a:r>
                  <a:rPr kumimoji="1" lang="zh-CN" altLang="en-US" sz="2800" i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latin typeface="Candara" panose="020E0502030303020204" pitchFamily="34" charset="0"/>
                  </a:rPr>
                  <a:t>large</a:t>
                </a:r>
                <a:r>
                  <a:rPr kumimoji="1" lang="zh-CN" altLang="en-US" sz="2800" i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sz="28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zh-CN" alt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zh-CN" alt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zh-CN" altLang="en-US" sz="2800" i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is</a:t>
                </a:r>
                <a:r>
                  <a:rPr kumimoji="1" lang="zh-CN" altLang="en-US" sz="2800" i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latin typeface="Candara" panose="020E0502030303020204" pitchFamily="34" charset="0"/>
                  </a:rPr>
                  <a:t>decreasing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as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n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increases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kumimoji="1" lang="en-US" altLang="zh-CN" sz="2800" b="1" dirty="0">
                  <a:latin typeface="Candara" panose="020E0502030303020204" pitchFamily="34" charset="0"/>
                </a:endParaRPr>
              </a:p>
              <a:p>
                <a:r>
                  <a:rPr kumimoji="1" lang="en-US" altLang="zh-CN" sz="2800" b="1" dirty="0">
                    <a:latin typeface="Candara" panose="020E0502030303020204" pitchFamily="34" charset="0"/>
                  </a:rPr>
                  <a:t>Set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up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the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template: 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Red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 for unknowns.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</m:sSup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</m:sSup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1F288D-7B64-C4C3-A733-3DD9B764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1751935" cy="3629391"/>
              </a:xfrm>
              <a:prstGeom prst="rect">
                <a:avLst/>
              </a:prstGeom>
              <a:blipFill>
                <a:blip r:embed="rId3"/>
                <a:stretch>
                  <a:fillRect l="-1080" t="-1389"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300" dirty="0">
                <a:latin typeface="Candara" panose="020E0502030303020204" pitchFamily="34" charset="0"/>
              </a:rPr>
              <a:t>Algorithmic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Details</a:t>
            </a:r>
            <a:endParaRPr kumimoji="1" lang="zh-CN" altLang="en-US" sz="4300" dirty="0">
              <a:latin typeface="Candara" panose="020E0502030303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B8CD3F-4E92-6D66-8AB4-25FD6101178A}"/>
              </a:ext>
            </a:extLst>
          </p:cNvPr>
          <p:cNvSpPr txBox="1"/>
          <p:nvPr/>
        </p:nvSpPr>
        <p:spPr>
          <a:xfrm>
            <a:off x="5809129" y="5342017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Enumerate  the exponents!</a:t>
            </a:r>
            <a:endParaRPr kumimoji="1" lang="zh-CN" altLang="en-US" sz="2400" i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79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1F288D-7B64-C4C3-A733-3DD9B764DD53}"/>
                  </a:ext>
                </a:extLst>
              </p:cNvPr>
              <p:cNvSpPr txBox="1"/>
              <p:nvPr/>
            </p:nvSpPr>
            <p:spPr>
              <a:xfrm>
                <a:off x="690283" y="1690688"/>
                <a:ext cx="11612474" cy="3676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b="1" dirty="0">
                    <a:latin typeface="Candara" panose="020E0502030303020204" pitchFamily="34" charset="0"/>
                  </a:rPr>
                  <a:t>Goal: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find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𝒕</m:t>
                    </m:r>
                    <m:d>
                      <m:d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en-US" altLang="zh-CN" sz="2800" b="0" dirty="0">
                    <a:latin typeface="Candara" panose="020E0502030303020204" pitchFamily="34" charset="0"/>
                  </a:rPr>
                  <a:t>:</a:t>
                </a:r>
                <a:r>
                  <a:rPr kumimoji="1" lang="zh-CN" altLang="en-US" sz="2800" b="0" dirty="0">
                    <a:latin typeface="Candara" panose="020E0502030303020204" pitchFamily="34" charset="0"/>
                  </a:rPr>
                  <a:t> </a:t>
                </a:r>
                <a:endParaRPr kumimoji="1" lang="en-US" altLang="zh-CN" sz="2800" b="0" dirty="0">
                  <a:latin typeface="Candara" panose="020E0502030303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kumimoji="1" lang="zh-CN" altLang="en-US" sz="2800" dirty="0"/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and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every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latin typeface="Candara" panose="020E0502030303020204" pitchFamily="34" charset="0"/>
                  </a:rPr>
                  <a:t>sufficiently</a:t>
                </a:r>
                <a:r>
                  <a:rPr kumimoji="1" lang="zh-CN" altLang="en-US" sz="2800" i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latin typeface="Candara" panose="020E0502030303020204" pitchFamily="34" charset="0"/>
                  </a:rPr>
                  <a:t>large</a:t>
                </a:r>
                <a:r>
                  <a:rPr kumimoji="1" lang="zh-CN" altLang="en-US" sz="2800" i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sz="28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zh-CN" alt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zh-CN" alt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zh-CN" altLang="en-US" sz="2800" i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is</a:t>
                </a:r>
                <a:r>
                  <a:rPr kumimoji="1" lang="zh-CN" altLang="en-US" sz="2800" i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latin typeface="Candara" panose="020E0502030303020204" pitchFamily="34" charset="0"/>
                  </a:rPr>
                  <a:t>decreasing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as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n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increases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kumimoji="1" lang="en-US" altLang="zh-CN" sz="2800" b="1" dirty="0">
                  <a:latin typeface="Candara" panose="020E0502030303020204" pitchFamily="34" charset="0"/>
                </a:endParaRPr>
              </a:p>
              <a:p>
                <a:r>
                  <a:rPr kumimoji="1" lang="en-US" altLang="zh-CN" sz="2800" b="1" dirty="0">
                    <a:latin typeface="Candara" panose="020E0502030303020204" pitchFamily="34" charset="0"/>
                  </a:rPr>
                  <a:t>Set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up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the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template: 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Red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 for unknowns.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1F288D-7B64-C4C3-A733-3DD9B764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83" y="1690688"/>
                <a:ext cx="11612474" cy="3676199"/>
              </a:xfrm>
              <a:prstGeom prst="rect">
                <a:avLst/>
              </a:prstGeom>
              <a:blipFill>
                <a:blip r:embed="rId3"/>
                <a:stretch>
                  <a:fillRect l="-1093" t="-1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300" dirty="0">
                <a:latin typeface="Candara" panose="020E0502030303020204" pitchFamily="34" charset="0"/>
              </a:rPr>
              <a:t>Algorithmic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Details</a:t>
            </a:r>
            <a:endParaRPr kumimoji="1" lang="zh-CN" altLang="en-US" sz="43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552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4397CD-0921-F211-006E-2CE5D65BD6B8}"/>
              </a:ext>
            </a:extLst>
          </p:cNvPr>
          <p:cNvSpPr/>
          <p:nvPr/>
        </p:nvSpPr>
        <p:spPr>
          <a:xfrm>
            <a:off x="6096000" y="4340352"/>
            <a:ext cx="1098176" cy="979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1F288D-7B64-C4C3-A733-3DD9B764DD53}"/>
                  </a:ext>
                </a:extLst>
              </p:cNvPr>
              <p:cNvSpPr txBox="1"/>
              <p:nvPr/>
            </p:nvSpPr>
            <p:spPr>
              <a:xfrm>
                <a:off x="690283" y="1690688"/>
                <a:ext cx="11612474" cy="3676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b="1" dirty="0">
                    <a:latin typeface="Candara" panose="020E0502030303020204" pitchFamily="34" charset="0"/>
                  </a:rPr>
                  <a:t>Goal: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find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𝒕</m:t>
                    </m:r>
                    <m:d>
                      <m:d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en-US" altLang="zh-CN" sz="2800" b="0" dirty="0">
                    <a:latin typeface="Candara" panose="020E0502030303020204" pitchFamily="34" charset="0"/>
                  </a:rPr>
                  <a:t>:</a:t>
                </a:r>
                <a:r>
                  <a:rPr kumimoji="1" lang="zh-CN" altLang="en-US" sz="2800" b="0" dirty="0">
                    <a:latin typeface="Candara" panose="020E0502030303020204" pitchFamily="34" charset="0"/>
                  </a:rPr>
                  <a:t> </a:t>
                </a:r>
                <a:endParaRPr kumimoji="1" lang="en-US" altLang="zh-CN" sz="2800" b="0" dirty="0">
                  <a:latin typeface="Candara" panose="020E0502030303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kumimoji="1" lang="zh-CN" altLang="en-US" sz="2800" dirty="0"/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and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every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latin typeface="Candara" panose="020E0502030303020204" pitchFamily="34" charset="0"/>
                  </a:rPr>
                  <a:t>sufficiently</a:t>
                </a:r>
                <a:r>
                  <a:rPr kumimoji="1" lang="zh-CN" altLang="en-US" sz="2800" i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latin typeface="Candara" panose="020E0502030303020204" pitchFamily="34" charset="0"/>
                  </a:rPr>
                  <a:t>large</a:t>
                </a:r>
                <a:r>
                  <a:rPr kumimoji="1" lang="zh-CN" altLang="en-US" sz="2800" i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sz="28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zh-CN" alt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zh-CN" alt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zh-CN" altLang="en-US" sz="2800" i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is</a:t>
                </a:r>
                <a:r>
                  <a:rPr kumimoji="1" lang="zh-CN" altLang="en-US" sz="2800" i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latin typeface="Candara" panose="020E0502030303020204" pitchFamily="34" charset="0"/>
                  </a:rPr>
                  <a:t>decreasing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as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n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increases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kumimoji="1" lang="en-US" altLang="zh-CN" sz="2800" b="1" dirty="0">
                  <a:latin typeface="Candara" panose="020E0502030303020204" pitchFamily="34" charset="0"/>
                </a:endParaRPr>
              </a:p>
              <a:p>
                <a:r>
                  <a:rPr kumimoji="1" lang="en-US" altLang="zh-CN" sz="2800" b="1" dirty="0">
                    <a:latin typeface="Candara" panose="020E0502030303020204" pitchFamily="34" charset="0"/>
                  </a:rPr>
                  <a:t>Set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up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the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template: 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Red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 for unknowns.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1F288D-7B64-C4C3-A733-3DD9B764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83" y="1690688"/>
                <a:ext cx="11612474" cy="3676199"/>
              </a:xfrm>
              <a:prstGeom prst="rect">
                <a:avLst/>
              </a:prstGeom>
              <a:blipFill>
                <a:blip r:embed="rId3"/>
                <a:stretch>
                  <a:fillRect l="-1093" t="-1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300" dirty="0">
                <a:latin typeface="Candara" panose="020E0502030303020204" pitchFamily="34" charset="0"/>
              </a:rPr>
              <a:t>Algorithmic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Details</a:t>
            </a:r>
            <a:endParaRPr kumimoji="1" lang="zh-CN" altLang="en-US" sz="4300" dirty="0">
              <a:latin typeface="Candara" panose="020E0502030303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C3A07B-DE93-D38C-D56E-96A078FD3317}"/>
              </a:ext>
            </a:extLst>
          </p:cNvPr>
          <p:cNvSpPr txBox="1"/>
          <p:nvPr/>
        </p:nvSpPr>
        <p:spPr>
          <a:xfrm>
            <a:off x="5809129" y="5342017"/>
            <a:ext cx="382668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Binary search the coefficient!</a:t>
            </a:r>
            <a:endParaRPr kumimoji="1" lang="zh-CN" altLang="en-US" sz="2400" i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035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1F288D-7B64-C4C3-A733-3DD9B764DD53}"/>
                  </a:ext>
                </a:extLst>
              </p:cNvPr>
              <p:cNvSpPr txBox="1"/>
              <p:nvPr/>
            </p:nvSpPr>
            <p:spPr>
              <a:xfrm>
                <a:off x="690283" y="1690688"/>
                <a:ext cx="11612474" cy="3676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b="1" dirty="0">
                    <a:latin typeface="Candara" panose="020E0502030303020204" pitchFamily="34" charset="0"/>
                  </a:rPr>
                  <a:t>Goal: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find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𝒕</m:t>
                    </m:r>
                    <m:d>
                      <m:d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en-US" altLang="zh-CN" sz="2800" b="0" dirty="0">
                    <a:latin typeface="Candara" panose="020E0502030303020204" pitchFamily="34" charset="0"/>
                  </a:rPr>
                  <a:t>:</a:t>
                </a:r>
                <a:r>
                  <a:rPr kumimoji="1" lang="zh-CN" altLang="en-US" sz="2800" b="0" dirty="0">
                    <a:latin typeface="Candara" panose="020E0502030303020204" pitchFamily="34" charset="0"/>
                  </a:rPr>
                  <a:t> </a:t>
                </a:r>
                <a:endParaRPr kumimoji="1" lang="en-US" altLang="zh-CN" sz="2800" b="0" dirty="0">
                  <a:latin typeface="Candara" panose="020E0502030303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kumimoji="1" lang="zh-CN" altLang="en-US" sz="2800" dirty="0"/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and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every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latin typeface="Candara" panose="020E0502030303020204" pitchFamily="34" charset="0"/>
                  </a:rPr>
                  <a:t>sufficiently</a:t>
                </a:r>
                <a:r>
                  <a:rPr kumimoji="1" lang="zh-CN" altLang="en-US" sz="2800" i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latin typeface="Candara" panose="020E0502030303020204" pitchFamily="34" charset="0"/>
                  </a:rPr>
                  <a:t>large</a:t>
                </a:r>
                <a:r>
                  <a:rPr kumimoji="1" lang="zh-CN" altLang="en-US" sz="2800" i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sz="28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zh-CN" alt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zh-CN" alt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zh-CN" altLang="en-US" sz="2800" i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is</a:t>
                </a:r>
                <a:r>
                  <a:rPr kumimoji="1" lang="zh-CN" altLang="en-US" sz="2800" i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latin typeface="Candara" panose="020E0502030303020204" pitchFamily="34" charset="0"/>
                  </a:rPr>
                  <a:t>decreasing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as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n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increases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kumimoji="1" lang="en-US" altLang="zh-CN" sz="2800" b="1" dirty="0">
                  <a:latin typeface="Candara" panose="020E0502030303020204" pitchFamily="34" charset="0"/>
                </a:endParaRPr>
              </a:p>
              <a:p>
                <a:r>
                  <a:rPr kumimoji="1" lang="en-US" altLang="zh-CN" sz="2800" b="1" dirty="0">
                    <a:latin typeface="Candara" panose="020E0502030303020204" pitchFamily="34" charset="0"/>
                  </a:rPr>
                  <a:t>Set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up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the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template: 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Red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 for unknowns.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1F288D-7B64-C4C3-A733-3DD9B764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83" y="1690688"/>
                <a:ext cx="11612474" cy="3676199"/>
              </a:xfrm>
              <a:prstGeom prst="rect">
                <a:avLst/>
              </a:prstGeom>
              <a:blipFill>
                <a:blip r:embed="rId3"/>
                <a:stretch>
                  <a:fillRect l="-1093" t="-1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300" dirty="0">
                <a:latin typeface="Candara" panose="020E0502030303020204" pitchFamily="34" charset="0"/>
              </a:rPr>
              <a:t>Algorithmic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Details</a:t>
            </a:r>
            <a:endParaRPr kumimoji="1" lang="zh-CN" altLang="en-US" sz="4300" dirty="0">
              <a:latin typeface="Candara" panose="020E0502030303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C3A07B-DE93-D38C-D56E-96A078FD3317}"/>
              </a:ext>
            </a:extLst>
          </p:cNvPr>
          <p:cNvSpPr txBox="1"/>
          <p:nvPr/>
        </p:nvSpPr>
        <p:spPr>
          <a:xfrm>
            <a:off x="5099445" y="5381845"/>
            <a:ext cx="126771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3200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Verify!</a:t>
            </a:r>
            <a:endParaRPr kumimoji="1" lang="zh-CN" altLang="en-US" sz="3200" i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868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1F288D-7B64-C4C3-A733-3DD9B764DD53}"/>
                  </a:ext>
                </a:extLst>
              </p:cNvPr>
              <p:cNvSpPr txBox="1"/>
              <p:nvPr/>
            </p:nvSpPr>
            <p:spPr>
              <a:xfrm>
                <a:off x="690283" y="1690688"/>
                <a:ext cx="11506676" cy="3656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b="1" dirty="0">
                    <a:latin typeface="Candara" panose="020E0502030303020204" pitchFamily="34" charset="0"/>
                  </a:rPr>
                  <a:t>Goal: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find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𝒕</m:t>
                    </m:r>
                    <m:d>
                      <m:d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en-US" altLang="zh-CN" sz="2800" b="0" dirty="0">
                    <a:latin typeface="Candara" panose="020E0502030303020204" pitchFamily="34" charset="0"/>
                  </a:rPr>
                  <a:t>:</a:t>
                </a:r>
                <a:r>
                  <a:rPr kumimoji="1" lang="zh-CN" altLang="en-US" sz="2800" b="0" dirty="0">
                    <a:latin typeface="Candara" panose="020E0502030303020204" pitchFamily="34" charset="0"/>
                  </a:rPr>
                  <a:t> </a:t>
                </a:r>
                <a:endParaRPr kumimoji="1" lang="en-US" altLang="zh-CN" sz="2800" b="0" dirty="0">
                  <a:latin typeface="Candara" panose="020E0502030303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zh-CN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kumimoji="1" lang="zh-CN" altLang="en-US" sz="2800" dirty="0"/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and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latin typeface="Candara" panose="020E0502030303020204" pitchFamily="34" charset="0"/>
                  </a:rPr>
                  <a:t>every</a:t>
                </a:r>
                <a:r>
                  <a:rPr kumimoji="1" lang="zh-CN" altLang="en-US" sz="28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latin typeface="Candara" panose="020E0502030303020204" pitchFamily="34" charset="0"/>
                  </a:rPr>
                  <a:t>sufficiently</a:t>
                </a:r>
                <a:r>
                  <a:rPr kumimoji="1" lang="zh-CN" altLang="en-US" sz="2800" i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latin typeface="Candara" panose="020E0502030303020204" pitchFamily="34" charset="0"/>
                  </a:rPr>
                  <a:t>large</a:t>
                </a:r>
                <a:r>
                  <a:rPr kumimoji="1" lang="zh-CN" altLang="en-US" sz="2800" i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sz="28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zh-CN" alt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zh-CN" alt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kumimoji="1" lang="en-US" altLang="zh-CN" sz="28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sz="28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zh-CN" altLang="en-US" sz="2800" i="1" dirty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is</a:t>
                </a:r>
                <a:r>
                  <a:rPr kumimoji="1" lang="zh-CN" altLang="en-US" sz="2800" i="1" dirty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decreasing</a:t>
                </a:r>
                <a:r>
                  <a:rPr kumimoji="1" lang="zh-CN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as</a:t>
                </a:r>
                <a:r>
                  <a:rPr kumimoji="1" lang="zh-CN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n</a:t>
                </a:r>
                <a:r>
                  <a:rPr kumimoji="1" lang="zh-CN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increases </a:t>
                </a:r>
                <a:r>
                  <a:rPr kumimoji="1" lang="zh-CN" altLang="en-US" sz="3200" dirty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✅</a:t>
                </a:r>
                <a:endParaRPr kumimoji="1" lang="en-US" altLang="zh-CN" sz="2800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kumimoji="1" lang="en-US" altLang="zh-CN" sz="2800" b="1" dirty="0">
                  <a:latin typeface="Candara" panose="020E0502030303020204" pitchFamily="34" charset="0"/>
                </a:endParaRPr>
              </a:p>
              <a:p>
                <a:r>
                  <a:rPr kumimoji="1" lang="en-US" altLang="zh-CN" sz="2800" b="1" dirty="0">
                    <a:latin typeface="Candara" panose="020E0502030303020204" pitchFamily="34" charset="0"/>
                  </a:rPr>
                  <a:t>Verify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the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concrete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choice:</a:t>
                </a:r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1F288D-7B64-C4C3-A733-3DD9B764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83" y="1690688"/>
                <a:ext cx="11506676" cy="3656450"/>
              </a:xfrm>
              <a:prstGeom prst="rect">
                <a:avLst/>
              </a:prstGeom>
              <a:blipFill>
                <a:blip r:embed="rId3"/>
                <a:stretch>
                  <a:fillRect l="-1103" t="-1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300" dirty="0">
                <a:latin typeface="Candara" panose="020E0502030303020204" pitchFamily="34" charset="0"/>
              </a:rPr>
              <a:t>Algorithmic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Details</a:t>
            </a:r>
            <a:endParaRPr kumimoji="1" lang="zh-CN" altLang="en-US" sz="43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86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1F288D-7B64-C4C3-A733-3DD9B764DD53}"/>
                  </a:ext>
                </a:extLst>
              </p:cNvPr>
              <p:cNvSpPr txBox="1"/>
              <p:nvPr/>
            </p:nvSpPr>
            <p:spPr>
              <a:xfrm>
                <a:off x="690283" y="1690688"/>
                <a:ext cx="11479425" cy="3594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b="1" dirty="0">
                    <a:latin typeface="Candara" panose="020E0502030303020204" pitchFamily="34" charset="0"/>
                  </a:rPr>
                  <a:t>Goal: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find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𝒕</m:t>
                    </m:r>
                    <m:d>
                      <m:d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en-US" altLang="zh-CN" sz="2800" b="0" dirty="0">
                    <a:latin typeface="Candara" panose="020E0502030303020204" pitchFamily="34" charset="0"/>
                  </a:rPr>
                  <a:t>:</a:t>
                </a:r>
                <a:r>
                  <a:rPr kumimoji="1" lang="zh-CN" altLang="en-US" sz="2800" b="0" dirty="0">
                    <a:latin typeface="Candara" panose="020E0502030303020204" pitchFamily="34" charset="0"/>
                  </a:rPr>
                  <a:t> </a:t>
                </a:r>
                <a:endParaRPr kumimoji="1" lang="en-US" altLang="zh-CN" sz="2800" b="0" dirty="0">
                  <a:latin typeface="Candara" panose="020E0502030303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zh-CN" alt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kumimoji="1" lang="zh-CN" alt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and</a:t>
                </a:r>
                <a:r>
                  <a:rPr kumimoji="1" lang="zh-CN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every</a:t>
                </a:r>
                <a:r>
                  <a:rPr kumimoji="1" lang="zh-CN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sufficiently</a:t>
                </a:r>
                <a:r>
                  <a:rPr kumimoji="1" lang="zh-CN" altLang="en-US" sz="2800" i="1" dirty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large</a:t>
                </a:r>
                <a:r>
                  <a:rPr kumimoji="1" lang="zh-CN" altLang="en-US" sz="2800" i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kumimoji="1" lang="en-US" altLang="zh-CN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kumimoji="1" lang="en-US" altLang="zh-CN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kumimoji="1" lang="en-US" altLang="zh-CN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zh-CN" alt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zh-CN" alt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kumimoji="1"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kumimoji="1" lang="en-US" altLang="zh-CN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2800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kumimoji="1" lang="en-US" altLang="zh-CN" sz="2800" b="1" dirty="0">
                  <a:latin typeface="Candara" panose="020E0502030303020204" pitchFamily="34" charset="0"/>
                </a:endParaRPr>
              </a:p>
              <a:p>
                <a:endParaRPr kumimoji="1" lang="en-US" altLang="zh-CN" sz="2800" b="1" dirty="0">
                  <a:latin typeface="Candara" panose="020E0502030303020204" pitchFamily="34" charset="0"/>
                </a:endParaRPr>
              </a:p>
              <a:p>
                <a:r>
                  <a:rPr kumimoji="1" lang="en-US" altLang="zh-CN" sz="2800" b="1" dirty="0">
                    <a:latin typeface="Candara" panose="020E0502030303020204" pitchFamily="34" charset="0"/>
                  </a:rPr>
                  <a:t>Verify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the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concrete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choice:</a:t>
                </a:r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1F288D-7B64-C4C3-A733-3DD9B764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83" y="1690688"/>
                <a:ext cx="11479425" cy="3594895"/>
              </a:xfrm>
              <a:prstGeom prst="rect">
                <a:avLst/>
              </a:prstGeom>
              <a:blipFill>
                <a:blip r:embed="rId3"/>
                <a:stretch>
                  <a:fillRect l="-1105" t="-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300" dirty="0">
                <a:latin typeface="Candara" panose="020E0502030303020204" pitchFamily="34" charset="0"/>
              </a:rPr>
              <a:t>Algorithmic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Details</a:t>
            </a:r>
            <a:endParaRPr kumimoji="1" lang="zh-CN" altLang="en-US" sz="43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885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26EF1C2-C7E2-8141-91D4-09B983C63852}"/>
              </a:ext>
            </a:extLst>
          </p:cNvPr>
          <p:cNvSpPr/>
          <p:nvPr/>
        </p:nvSpPr>
        <p:spPr>
          <a:xfrm>
            <a:off x="4276165" y="4276165"/>
            <a:ext cx="3872753" cy="12909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1F288D-7B64-C4C3-A733-3DD9B764DD53}"/>
                  </a:ext>
                </a:extLst>
              </p:cNvPr>
              <p:cNvSpPr txBox="1"/>
              <p:nvPr/>
            </p:nvSpPr>
            <p:spPr>
              <a:xfrm>
                <a:off x="690283" y="1690688"/>
                <a:ext cx="11479425" cy="3594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b="1" dirty="0">
                    <a:latin typeface="Candara" panose="020E0502030303020204" pitchFamily="34" charset="0"/>
                  </a:rPr>
                  <a:t>Goal: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find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𝒕</m:t>
                    </m:r>
                    <m:d>
                      <m:d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en-US" altLang="zh-CN" sz="2800" b="0" dirty="0">
                    <a:latin typeface="Candara" panose="020E0502030303020204" pitchFamily="34" charset="0"/>
                  </a:rPr>
                  <a:t>:</a:t>
                </a:r>
                <a:r>
                  <a:rPr kumimoji="1" lang="zh-CN" altLang="en-US" sz="2800" b="0" dirty="0">
                    <a:latin typeface="Candara" panose="020E0502030303020204" pitchFamily="34" charset="0"/>
                  </a:rPr>
                  <a:t> </a:t>
                </a:r>
                <a:endParaRPr kumimoji="1" lang="en-US" altLang="zh-CN" sz="2800" b="0" dirty="0">
                  <a:latin typeface="Candara" panose="020E0502030303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zh-CN" alt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kumimoji="1" lang="zh-CN" alt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and</a:t>
                </a:r>
                <a:r>
                  <a:rPr kumimoji="1" lang="zh-CN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every</a:t>
                </a:r>
                <a:r>
                  <a:rPr kumimoji="1" lang="zh-CN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sufficiently</a:t>
                </a:r>
                <a:r>
                  <a:rPr kumimoji="1" lang="zh-CN" altLang="en-US" sz="2800" i="1" dirty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large</a:t>
                </a:r>
                <a:r>
                  <a:rPr kumimoji="1" lang="zh-CN" altLang="en-US" sz="2800" i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kumimoji="1" lang="en-US" altLang="zh-CN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kumimoji="1" lang="en-US" altLang="zh-CN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kumimoji="1" lang="en-US" altLang="zh-CN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zh-CN" alt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zh-CN" alt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kumimoji="1"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kumimoji="1" lang="en-US" altLang="zh-CN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2800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kumimoji="1" lang="en-US" altLang="zh-CN" sz="2800" b="1" dirty="0">
                  <a:latin typeface="Candara" panose="020E0502030303020204" pitchFamily="34" charset="0"/>
                </a:endParaRPr>
              </a:p>
              <a:p>
                <a:endParaRPr kumimoji="1" lang="en-US" altLang="zh-CN" sz="2800" b="1" dirty="0">
                  <a:latin typeface="Candara" panose="020E0502030303020204" pitchFamily="34" charset="0"/>
                </a:endParaRPr>
              </a:p>
              <a:p>
                <a:r>
                  <a:rPr kumimoji="1" lang="en-US" altLang="zh-CN" sz="2800" b="1" dirty="0">
                    <a:latin typeface="Candara" panose="020E0502030303020204" pitchFamily="34" charset="0"/>
                  </a:rPr>
                  <a:t>Verify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the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concrete</a:t>
                </a:r>
                <a:r>
                  <a:rPr kumimoji="1" lang="zh-CN" altLang="en-US" sz="2800" b="1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latin typeface="Candara" panose="020E0502030303020204" pitchFamily="34" charset="0"/>
                  </a:rPr>
                  <a:t>choice:</a:t>
                </a:r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1F288D-7B64-C4C3-A733-3DD9B764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83" y="1690688"/>
                <a:ext cx="11479425" cy="3594895"/>
              </a:xfrm>
              <a:prstGeom prst="rect">
                <a:avLst/>
              </a:prstGeom>
              <a:blipFill>
                <a:blip r:embed="rId3"/>
                <a:stretch>
                  <a:fillRect l="-1105" t="-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300" dirty="0">
                <a:latin typeface="Candara" panose="020E0502030303020204" pitchFamily="34" charset="0"/>
              </a:rPr>
              <a:t>Algorithmic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Details</a:t>
            </a:r>
            <a:endParaRPr kumimoji="1" lang="zh-CN" altLang="en-US" sz="4300" dirty="0">
              <a:latin typeface="Candara" panose="020E0502030303020204" pitchFamily="34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5B8BED97-9EB4-BF34-90A0-4C5021ED9FA2}"/>
              </a:ext>
            </a:extLst>
          </p:cNvPr>
          <p:cNvCxnSpPr/>
          <p:nvPr/>
        </p:nvCxnSpPr>
        <p:spPr>
          <a:xfrm flipV="1">
            <a:off x="6481482" y="3173506"/>
            <a:ext cx="0" cy="806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3559F01-3959-C9C7-594E-08F3372F9FB4}"/>
              </a:ext>
            </a:extLst>
          </p:cNvPr>
          <p:cNvSpPr txBox="1"/>
          <p:nvPr/>
        </p:nvSpPr>
        <p:spPr>
          <a:xfrm>
            <a:off x="6669741" y="333832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plug</a:t>
            </a:r>
            <a:r>
              <a:rPr kumimoji="1" lang="zh-CN" altLang="en-US" sz="2800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800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in!</a:t>
            </a:r>
            <a:endParaRPr kumimoji="1" lang="zh-CN" altLang="en-US" sz="2800" i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54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31FAFB4-54A7-CD68-34F8-128579A97BE5}"/>
              </a:ext>
            </a:extLst>
          </p:cNvPr>
          <p:cNvSpPr/>
          <p:nvPr/>
        </p:nvSpPr>
        <p:spPr>
          <a:xfrm>
            <a:off x="624897" y="2138083"/>
            <a:ext cx="10987030" cy="12909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1F288D-7B64-C4C3-A733-3DD9B764DD53}"/>
                  </a:ext>
                </a:extLst>
              </p:cNvPr>
              <p:cNvSpPr txBox="1"/>
              <p:nvPr/>
            </p:nvSpPr>
            <p:spPr>
              <a:xfrm>
                <a:off x="690283" y="1690688"/>
                <a:ext cx="10921644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Verify</a:t>
                </a:r>
                <a:r>
                  <a:rPr kumimoji="1" lang="zh-CN" altLang="en-US" sz="28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if:</a:t>
                </a:r>
                <a:endParaRPr kumimoji="1" lang="en-US" altLang="zh-CN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zh-CN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kumimoji="1" lang="zh-CN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and</a:t>
                </a:r>
                <a:r>
                  <a:rPr kumimoji="1" lang="zh-CN" altLang="en-US" sz="2800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every</a:t>
                </a:r>
                <a:r>
                  <a:rPr kumimoji="1" lang="zh-CN" altLang="en-US" sz="2800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sufficiently</a:t>
                </a:r>
                <a:r>
                  <a:rPr kumimoji="1" lang="zh-CN" altLang="en-US" sz="2800" i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800" i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large</a:t>
                </a:r>
                <a:r>
                  <a:rPr kumimoji="1" lang="zh-CN" altLang="en-US" sz="2800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sz="2800" dirty="0">
                    <a:solidFill>
                      <a:schemeClr val="tx1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kumimoji="1"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kumimoji="1"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−1−</m:t>
                          </m:r>
                          <m: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2800" b="0" dirty="0">
                  <a:solidFill>
                    <a:schemeClr val="tx1"/>
                  </a:solidFill>
                </a:endParaRPr>
              </a:p>
              <a:p>
                <a:endParaRPr kumimoji="1" lang="en-US" altLang="zh-CN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zh-CN" sz="2800" b="0" dirty="0">
                  <a:solidFill>
                    <a:schemeClr val="tx1"/>
                  </a:solidFill>
                </a:endParaRPr>
              </a:p>
              <a:p>
                <a:endParaRPr kumimoji="1" lang="en-US" altLang="zh-CN" sz="2800" b="1" dirty="0">
                  <a:solidFill>
                    <a:schemeClr val="tx1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1F288D-7B64-C4C3-A733-3DD9B764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83" y="1690688"/>
                <a:ext cx="10921644" cy="2677656"/>
              </a:xfrm>
              <a:prstGeom prst="rect">
                <a:avLst/>
              </a:prstGeom>
              <a:blipFill>
                <a:blip r:embed="rId3"/>
                <a:stretch>
                  <a:fillRect l="-1161" t="-1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300" dirty="0">
                <a:latin typeface="Candara" panose="020E0502030303020204" pitchFamily="34" charset="0"/>
              </a:rPr>
              <a:t>Algorithmic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Details</a:t>
            </a:r>
            <a:endParaRPr kumimoji="1" lang="zh-CN" altLang="en-US" sz="4300" dirty="0">
              <a:latin typeface="Candara" panose="020E0502030303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DF6A2F-DAA6-6547-AAAF-92ADD0F26D18}"/>
              </a:ext>
            </a:extLst>
          </p:cNvPr>
          <p:cNvSpPr txBox="1"/>
          <p:nvPr/>
        </p:nvSpPr>
        <p:spPr>
          <a:xfrm>
            <a:off x="4438657" y="3614785"/>
            <a:ext cx="3359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Very</a:t>
            </a:r>
            <a:r>
              <a:rPr kumimoji="1" lang="zh-CN" altLang="en-US" sz="28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8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hard</a:t>
            </a:r>
            <a:r>
              <a:rPr kumimoji="1" lang="zh-CN" altLang="en-US" sz="28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8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conditions!</a:t>
            </a:r>
            <a:endParaRPr kumimoji="1" lang="zh-CN" altLang="en-US" sz="2800" b="1" i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017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1F288D-7B64-C4C3-A733-3DD9B764DD53}"/>
                  </a:ext>
                </a:extLst>
              </p:cNvPr>
              <p:cNvSpPr txBox="1"/>
              <p:nvPr/>
            </p:nvSpPr>
            <p:spPr>
              <a:xfrm>
                <a:off x="690283" y="1690688"/>
                <a:ext cx="10497874" cy="4019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Verify</a:t>
                </a:r>
                <a:r>
                  <a:rPr kumimoji="1" lang="zh-CN" altLang="en-US" sz="24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if:</a:t>
                </a:r>
                <a:endParaRPr kumimoji="1" lang="en-US" altLang="zh-CN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zh-C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kumimoji="1"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and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every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sufficiently</a:t>
                </a:r>
                <a:r>
                  <a:rPr kumimoji="1" lang="zh-CN" altLang="en-US" sz="2400" i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400" i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large</a:t>
                </a:r>
                <a:r>
                  <a:rPr kumimoji="1" lang="zh-CN" altLang="en-US" sz="2400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kumimoji="1" lang="zh-CN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kumimoji="1" lang="zh-CN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−1−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2400" b="0" dirty="0">
                  <a:solidFill>
                    <a:schemeClr val="tx1"/>
                  </a:solidFill>
                </a:endParaRPr>
              </a:p>
              <a:p>
                <a:endParaRPr kumimoji="1" lang="en-US" altLang="zh-CN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kumimoji="1" lang="en-US" altLang="zh-CN" sz="24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Rewrite-based</a:t>
                </a:r>
                <a:r>
                  <a:rPr kumimoji="1" lang="zh-CN" altLang="en-US" sz="24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verification:</a:t>
                </a:r>
                <a:r>
                  <a:rPr kumimoji="1" lang="zh-CN" altLang="en-US" sz="24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400" b="1" dirty="0">
                    <a:latin typeface="Candara" panose="020E0502030303020204" pitchFamily="34" charset="0"/>
                  </a:rPr>
                  <a:t>let</a:t>
                </a:r>
                <a:r>
                  <a:rPr kumimoji="1" lang="zh-CN" altLang="en-US" sz="2400" b="1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𝒒</m:t>
                    </m:r>
                    <m:d>
                      <m:d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kumimoji="1" lang="zh-CN" alt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𝟒</m:t>
                    </m:r>
                    <m:d>
                      <m:d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b="1" dirty="0">
                  <a:solidFill>
                    <a:schemeClr val="tx1"/>
                  </a:solidFill>
                  <a:latin typeface="Candara" panose="020E0502030303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supHide m:val="on"/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/>
                            <m:e>
                              <m:r>
                                <a:rPr kumimoji="1"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  <m:sup>
                          <m:d>
                            <m:dPr>
                              <m:begChr m:val="⌈"/>
                              <m:endChr m:val="⌉"/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func>
                        <m:func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kumimoji="1"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b="0" dirty="0">
                  <a:solidFill>
                    <a:schemeClr val="tx1"/>
                  </a:solidFill>
                </a:endParaRPr>
              </a:p>
              <a:p>
                <a:endParaRPr kumimoji="1" lang="en-US" altLang="zh-CN" b="1" dirty="0">
                  <a:solidFill>
                    <a:schemeClr val="tx1"/>
                  </a:solidFill>
                  <a:latin typeface="Candara" panose="020E0502030303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kumimoji="1" lang="en-US" altLang="zh-C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kumimoji="1" lang="en-US" altLang="zh-C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en-US" altLang="zh-C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func>
                        <m:funcPr>
                          <m:ctrlPr>
                            <a:rPr kumimoji="1" lang="en-US" altLang="zh-C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1" lang="en-US" altLang="zh-CN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1" lang="en-US" altLang="zh-CN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  <m:r>
                                    <a:rPr kumimoji="1" lang="en-US" altLang="zh-CN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kumimoji="1" lang="en-US" altLang="zh-C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zh-C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1" lang="en-US" altLang="zh-CN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1" lang="en-US" altLang="zh-CN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kumimoji="1" lang="en-US" altLang="zh-CN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kumimoji="1" lang="en-US" altLang="zh-CN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zh-C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1" lang="en-US" altLang="zh-CN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kumimoji="1" lang="en-US" altLang="zh-CN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  <m:r>
                                    <a:rPr kumimoji="1" lang="en-US" altLang="zh-CN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kumimoji="1" lang="en-US" altLang="zh-CN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zh-C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1" lang="en-US" altLang="zh-CN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1" lang="en-US" altLang="zh-CN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kumimoji="1" lang="en-US" altLang="zh-CN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kumimoji="1" lang="en-US" altLang="zh-CN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kumimoji="1" lang="en-US" altLang="zh-CN" sz="2400" b="1" dirty="0">
                  <a:solidFill>
                    <a:schemeClr val="tx1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1F288D-7B64-C4C3-A733-3DD9B764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83" y="1690688"/>
                <a:ext cx="10497874" cy="4019947"/>
              </a:xfrm>
              <a:prstGeom prst="rect">
                <a:avLst/>
              </a:prstGeom>
              <a:blipFill>
                <a:blip r:embed="rId3"/>
                <a:stretch>
                  <a:fillRect l="-846" t="-943" b="-6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300" dirty="0">
                <a:latin typeface="Candara" panose="020E0502030303020204" pitchFamily="34" charset="0"/>
              </a:rPr>
              <a:t>Algorithmic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Details</a:t>
            </a:r>
            <a:endParaRPr kumimoji="1" lang="zh-CN" altLang="en-US" sz="4300" dirty="0">
              <a:latin typeface="Candara" panose="020E0502030303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EF6563-416D-8FA5-C44C-3028E06A121D}"/>
              </a:ext>
            </a:extLst>
          </p:cNvPr>
          <p:cNvSpPr txBox="1"/>
          <p:nvPr/>
        </p:nvSpPr>
        <p:spPr>
          <a:xfrm>
            <a:off x="10995315" y="4692252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0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>
            <a:extLst>
              <a:ext uri="{FF2B5EF4-FFF2-40B4-BE49-F238E27FC236}">
                <a16:creationId xmlns:a16="http://schemas.microsoft.com/office/drawing/2014/main" id="{CF5B7157-DD49-91BC-8051-CB85B168C949}"/>
              </a:ext>
            </a:extLst>
          </p:cNvPr>
          <p:cNvSpPr/>
          <p:nvPr/>
        </p:nvSpPr>
        <p:spPr>
          <a:xfrm>
            <a:off x="7511967" y="3227608"/>
            <a:ext cx="3599730" cy="13255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300" dirty="0">
                <a:latin typeface="Candara" panose="020E0502030303020204" pitchFamily="34" charset="0"/>
              </a:rPr>
              <a:t>Runtime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Analysis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of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Randomized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Algorithms</a:t>
            </a:r>
            <a:endParaRPr kumimoji="1" lang="zh-CN" altLang="en-US" sz="4300" dirty="0">
              <a:latin typeface="Candara" panose="020E0502030303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EDCB3C8-7A76-5B18-D3BB-ED41E5789C4B}"/>
              </a:ext>
            </a:extLst>
          </p:cNvPr>
          <p:cNvSpPr txBox="1"/>
          <p:nvPr/>
        </p:nvSpPr>
        <p:spPr>
          <a:xfrm>
            <a:off x="933821" y="1690688"/>
            <a:ext cx="4214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Randomized</a:t>
            </a:r>
            <a:r>
              <a:rPr lang="zh-CN" altLang="en-US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Algorithms</a:t>
            </a:r>
            <a:endParaRPr lang="zh-CN" altLang="en-US" sz="2800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77FFE1B-81E9-8487-8589-7DB20902D3B3}"/>
              </a:ext>
            </a:extLst>
          </p:cNvPr>
          <p:cNvCxnSpPr>
            <a:cxnSpLocks/>
          </p:cNvCxnSpPr>
          <p:nvPr/>
        </p:nvCxnSpPr>
        <p:spPr>
          <a:xfrm flipV="1">
            <a:off x="5945529" y="4051266"/>
            <a:ext cx="1334947" cy="1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BE77530-B4F3-8CCD-2573-4E873394D61B}"/>
              </a:ext>
            </a:extLst>
          </p:cNvPr>
          <p:cNvSpPr txBox="1"/>
          <p:nvPr/>
        </p:nvSpPr>
        <p:spPr>
          <a:xfrm>
            <a:off x="6204030" y="3449256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Run</a:t>
            </a:r>
            <a:endParaRPr kumimoji="1" lang="zh-CN" altLang="en-US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D24C05D-EC23-F3BD-91BC-186EE8CC4FC1}"/>
              </a:ext>
            </a:extLst>
          </p:cNvPr>
          <p:cNvSpPr txBox="1"/>
          <p:nvPr/>
        </p:nvSpPr>
        <p:spPr>
          <a:xfrm>
            <a:off x="7592992" y="3280635"/>
            <a:ext cx="3518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Randomized</a:t>
            </a:r>
            <a:r>
              <a:rPr lang="zh-CN" altLang="en-US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Runtime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1C2487A-FAF3-E875-E952-335DF2D4B12B}"/>
                  </a:ext>
                </a:extLst>
              </p:cNvPr>
              <p:cNvSpPr txBox="1"/>
              <p:nvPr/>
            </p:nvSpPr>
            <p:spPr>
              <a:xfrm>
                <a:off x="8055747" y="3846873"/>
                <a:ext cx="2523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∈[0, 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1C2487A-FAF3-E875-E952-335DF2D4B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747" y="3846873"/>
                <a:ext cx="2523514" cy="52322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F9B15A34-651A-0860-B6E6-2A94108092B7}"/>
              </a:ext>
            </a:extLst>
          </p:cNvPr>
          <p:cNvSpPr txBox="1"/>
          <p:nvPr/>
        </p:nvSpPr>
        <p:spPr>
          <a:xfrm>
            <a:off x="8441174" y="4553170"/>
            <a:ext cx="20361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Quantitative</a:t>
            </a:r>
          </a:p>
          <a:p>
            <a:pPr algn="ctr"/>
            <a:r>
              <a:rPr kumimoji="1" lang="en-US" altLang="zh-CN" sz="2800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analysis</a:t>
            </a:r>
            <a:endParaRPr kumimoji="1" lang="zh-CN" altLang="en-US" sz="2800" i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3143ACCB-0453-0F4B-A5AD-E92503B94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50" y="2449873"/>
            <a:ext cx="4320753" cy="312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93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300" dirty="0">
                <a:latin typeface="Candara" panose="020E0502030303020204" pitchFamily="34" charset="0"/>
              </a:rPr>
              <a:t>Experimental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Details</a:t>
            </a:r>
            <a:endParaRPr kumimoji="1" lang="zh-CN" altLang="en-US" sz="4300" dirty="0">
              <a:latin typeface="Candara" panose="020E0502030303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E08FD8-D642-C7E3-92DD-6AA3F81A1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52" y="1577012"/>
            <a:ext cx="9047695" cy="43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40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847" y="2766218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300" dirty="0">
                <a:latin typeface="Candara" panose="020E0502030303020204" pitchFamily="34" charset="0"/>
              </a:rPr>
              <a:t>Thank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you!</a:t>
            </a:r>
            <a:endParaRPr kumimoji="1" lang="zh-CN" altLang="en-US" sz="43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98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300" dirty="0">
                <a:latin typeface="Candara" panose="020E0502030303020204" pitchFamily="34" charset="0"/>
              </a:rPr>
              <a:t>Probabilistic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Recurrence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Relations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(PRRs)</a:t>
            </a:r>
            <a:endParaRPr kumimoji="1" lang="zh-CN" altLang="en-US" sz="4300" dirty="0">
              <a:latin typeface="Candara" panose="020E0502030303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EDCB3C8-7A76-5B18-D3BB-ED41E5789C4B}"/>
              </a:ext>
            </a:extLst>
          </p:cNvPr>
          <p:cNvSpPr txBox="1"/>
          <p:nvPr/>
        </p:nvSpPr>
        <p:spPr>
          <a:xfrm>
            <a:off x="933821" y="1690688"/>
            <a:ext cx="4214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Randomized</a:t>
            </a:r>
            <a:r>
              <a:rPr lang="zh-CN" altLang="en-US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Algorithms</a:t>
            </a:r>
            <a:endParaRPr lang="zh-CN" altLang="en-US" sz="2800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77FFE1B-81E9-8487-8589-7DB20902D3B3}"/>
              </a:ext>
            </a:extLst>
          </p:cNvPr>
          <p:cNvCxnSpPr>
            <a:cxnSpLocks/>
          </p:cNvCxnSpPr>
          <p:nvPr/>
        </p:nvCxnSpPr>
        <p:spPr>
          <a:xfrm>
            <a:off x="5374236" y="4051265"/>
            <a:ext cx="1744813" cy="0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BE77530-B4F3-8CCD-2573-4E873394D61B}"/>
              </a:ext>
            </a:extLst>
          </p:cNvPr>
          <p:cNvSpPr txBox="1"/>
          <p:nvPr/>
        </p:nvSpPr>
        <p:spPr>
          <a:xfrm>
            <a:off x="5449028" y="3429000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Abstract</a:t>
            </a:r>
            <a:endParaRPr kumimoji="1" lang="zh-CN" altLang="en-US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D24C05D-EC23-F3BD-91BC-186EE8CC4FC1}"/>
              </a:ext>
            </a:extLst>
          </p:cNvPr>
          <p:cNvSpPr txBox="1"/>
          <p:nvPr/>
        </p:nvSpPr>
        <p:spPr>
          <a:xfrm>
            <a:off x="8611059" y="1690688"/>
            <a:ext cx="8481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PRR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BFF70C-6916-C6EC-BFE9-B47275F2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50" y="2449873"/>
            <a:ext cx="4320753" cy="312686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838046B-AAE2-6E30-6368-D327C9CE8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484" y="2666273"/>
            <a:ext cx="4259374" cy="27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8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300" dirty="0">
                <a:latin typeface="Candara" panose="020E0502030303020204" pitchFamily="34" charset="0"/>
              </a:rPr>
              <a:t>Automated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Tail-bound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Analysis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on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PRRs</a:t>
            </a:r>
            <a:endParaRPr kumimoji="1" lang="zh-CN" altLang="en-US" sz="4300" dirty="0">
              <a:latin typeface="Candara" panose="020E0502030303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EDCB3C8-7A76-5B18-D3BB-ED41E5789C4B}"/>
              </a:ext>
            </a:extLst>
          </p:cNvPr>
          <p:cNvSpPr txBox="1"/>
          <p:nvPr/>
        </p:nvSpPr>
        <p:spPr>
          <a:xfrm>
            <a:off x="2365693" y="1669670"/>
            <a:ext cx="9870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PRR</a:t>
            </a:r>
            <a:endParaRPr lang="zh-CN" altLang="en-US" sz="2800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77FFE1B-81E9-8487-8589-7DB20902D3B3}"/>
              </a:ext>
            </a:extLst>
          </p:cNvPr>
          <p:cNvCxnSpPr>
            <a:cxnSpLocks/>
          </p:cNvCxnSpPr>
          <p:nvPr/>
        </p:nvCxnSpPr>
        <p:spPr>
          <a:xfrm>
            <a:off x="5148803" y="4034799"/>
            <a:ext cx="2446813" cy="0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BE77530-B4F3-8CCD-2573-4E873394D61B}"/>
              </a:ext>
            </a:extLst>
          </p:cNvPr>
          <p:cNvSpPr txBox="1"/>
          <p:nvPr/>
        </p:nvSpPr>
        <p:spPr>
          <a:xfrm>
            <a:off x="5207178" y="3081781"/>
            <a:ext cx="2225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Automated</a:t>
            </a:r>
          </a:p>
          <a:p>
            <a:pPr algn="ctr"/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analysis</a:t>
            </a:r>
            <a:endParaRPr kumimoji="1" lang="zh-CN" altLang="en-US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D24C05D-EC23-F3BD-91BC-186EE8CC4FC1}"/>
              </a:ext>
            </a:extLst>
          </p:cNvPr>
          <p:cNvSpPr txBox="1"/>
          <p:nvPr/>
        </p:nvSpPr>
        <p:spPr>
          <a:xfrm>
            <a:off x="7921758" y="3352981"/>
            <a:ext cx="3176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Runtime</a:t>
            </a:r>
            <a:r>
              <a:rPr lang="zh-CN" altLang="en-US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Tail-bound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1C2487A-FAF3-E875-E952-335DF2D4B12B}"/>
                  </a:ext>
                </a:extLst>
              </p:cNvPr>
              <p:cNvSpPr txBox="1"/>
              <p:nvPr/>
            </p:nvSpPr>
            <p:spPr>
              <a:xfrm>
                <a:off x="7201649" y="3912778"/>
                <a:ext cx="48562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1C2487A-FAF3-E875-E952-335DF2D4B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649" y="3912778"/>
                <a:ext cx="4856239" cy="461665"/>
              </a:xfrm>
              <a:prstGeom prst="rect">
                <a:avLst/>
              </a:prstGeom>
              <a:blipFill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3A23A85-A970-DD72-C0DB-64704B9C9BC5}"/>
                  </a:ext>
                </a:extLst>
              </p:cNvPr>
              <p:cNvSpPr txBox="1"/>
              <p:nvPr/>
            </p:nvSpPr>
            <p:spPr>
              <a:xfrm>
                <a:off x="658882" y="5216080"/>
                <a:ext cx="4214982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000000"/>
                    </a:solidFill>
                    <a:latin typeface="Candara" panose="020E0502030303020204" pitchFamily="34" charset="0"/>
                    <a:sym typeface="华文细黑" panose="02010600040101010101" charset="-122"/>
                  </a:rPr>
                  <a:t>Prescribed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sym typeface="华文细黑" panose="02010600040101010101" charset="-122"/>
                  </a:rPr>
                  <a:t> 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Candara" panose="020E0502030303020204" pitchFamily="34" charset="0"/>
                    <a:sym typeface="华文细黑" panose="02010600040101010101" charset="-122"/>
                  </a:rPr>
                  <a:t>Time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sym typeface="华文细黑" panose="02010600040101010101" charset="-122"/>
                  </a:rPr>
                  <a:t> 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Candara" panose="020E0502030303020204" pitchFamily="34" charset="0"/>
                    <a:sym typeface="华文细黑" panose="02010600040101010101" charset="-122"/>
                  </a:rPr>
                  <a:t>Limit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3A23A85-A970-DD72-C0DB-64704B9C9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82" y="5216080"/>
                <a:ext cx="4214982" cy="954107"/>
              </a:xfrm>
              <a:prstGeom prst="rect">
                <a:avLst/>
              </a:prstGeom>
              <a:blipFill>
                <a:blip r:embed="rId4"/>
                <a:stretch>
                  <a:fillRect t="-6579"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C0C4569-929D-DE85-24F9-D004768C5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229599"/>
            <a:ext cx="4259374" cy="27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A9B22D91-697F-26A0-75E7-203AC21627FE}"/>
              </a:ext>
            </a:extLst>
          </p:cNvPr>
          <p:cNvSpPr/>
          <p:nvPr/>
        </p:nvSpPr>
        <p:spPr>
          <a:xfrm>
            <a:off x="7921758" y="3352980"/>
            <a:ext cx="3063234" cy="105803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300" dirty="0">
                <a:latin typeface="Candara" panose="020E0502030303020204" pitchFamily="34" charset="0"/>
              </a:rPr>
              <a:t>Automated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Tail-bound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Analysis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on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PRRs</a:t>
            </a:r>
            <a:endParaRPr kumimoji="1" lang="zh-CN" altLang="en-US" sz="4300" dirty="0">
              <a:latin typeface="Candara" panose="020E0502030303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EDCB3C8-7A76-5B18-D3BB-ED41E5789C4B}"/>
              </a:ext>
            </a:extLst>
          </p:cNvPr>
          <p:cNvSpPr txBox="1"/>
          <p:nvPr/>
        </p:nvSpPr>
        <p:spPr>
          <a:xfrm>
            <a:off x="2365693" y="1669670"/>
            <a:ext cx="9870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PRR</a:t>
            </a:r>
            <a:endParaRPr lang="zh-CN" altLang="en-US" sz="2800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77FFE1B-81E9-8487-8589-7DB20902D3B3}"/>
              </a:ext>
            </a:extLst>
          </p:cNvPr>
          <p:cNvCxnSpPr>
            <a:cxnSpLocks/>
          </p:cNvCxnSpPr>
          <p:nvPr/>
        </p:nvCxnSpPr>
        <p:spPr>
          <a:xfrm>
            <a:off x="5148803" y="4034799"/>
            <a:ext cx="2446813" cy="0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BE77530-B4F3-8CCD-2573-4E873394D61B}"/>
              </a:ext>
            </a:extLst>
          </p:cNvPr>
          <p:cNvSpPr txBox="1"/>
          <p:nvPr/>
        </p:nvSpPr>
        <p:spPr>
          <a:xfrm>
            <a:off x="5207178" y="3081781"/>
            <a:ext cx="2225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Automated</a:t>
            </a:r>
          </a:p>
          <a:p>
            <a:pPr algn="ctr"/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analysis</a:t>
            </a:r>
            <a:endParaRPr kumimoji="1" lang="zh-CN" altLang="en-US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D24C05D-EC23-F3BD-91BC-186EE8CC4FC1}"/>
              </a:ext>
            </a:extLst>
          </p:cNvPr>
          <p:cNvSpPr txBox="1"/>
          <p:nvPr/>
        </p:nvSpPr>
        <p:spPr>
          <a:xfrm>
            <a:off x="7921758" y="3352981"/>
            <a:ext cx="3176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Runtime</a:t>
            </a:r>
            <a:r>
              <a:rPr lang="zh-CN" altLang="en-US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Tail-bound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1C2487A-FAF3-E875-E952-335DF2D4B12B}"/>
                  </a:ext>
                </a:extLst>
              </p:cNvPr>
              <p:cNvSpPr txBox="1"/>
              <p:nvPr/>
            </p:nvSpPr>
            <p:spPr>
              <a:xfrm>
                <a:off x="7201649" y="3912778"/>
                <a:ext cx="48562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1C2487A-FAF3-E875-E952-335DF2D4B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649" y="3912778"/>
                <a:ext cx="4856239" cy="461665"/>
              </a:xfrm>
              <a:prstGeom prst="rect">
                <a:avLst/>
              </a:prstGeom>
              <a:blipFill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3A23A85-A970-DD72-C0DB-64704B9C9BC5}"/>
                  </a:ext>
                </a:extLst>
              </p:cNvPr>
              <p:cNvSpPr txBox="1"/>
              <p:nvPr/>
            </p:nvSpPr>
            <p:spPr>
              <a:xfrm>
                <a:off x="658882" y="5216080"/>
                <a:ext cx="4214982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000000"/>
                    </a:solidFill>
                    <a:latin typeface="Candara" panose="020E0502030303020204" pitchFamily="34" charset="0"/>
                    <a:sym typeface="华文细黑" panose="02010600040101010101" charset="-122"/>
                  </a:rPr>
                  <a:t>Prescribed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sym typeface="华文细黑" panose="02010600040101010101" charset="-122"/>
                  </a:rPr>
                  <a:t> 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Candara" panose="020E0502030303020204" pitchFamily="34" charset="0"/>
                    <a:sym typeface="华文细黑" panose="02010600040101010101" charset="-122"/>
                  </a:rPr>
                  <a:t>Time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sym typeface="华文细黑" panose="02010600040101010101" charset="-122"/>
                  </a:rPr>
                  <a:t> 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Candara" panose="020E0502030303020204" pitchFamily="34" charset="0"/>
                    <a:sym typeface="华文细黑" panose="02010600040101010101" charset="-122"/>
                  </a:rPr>
                  <a:t>Limit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3A23A85-A970-DD72-C0DB-64704B9C9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82" y="5216080"/>
                <a:ext cx="4214982" cy="954107"/>
              </a:xfrm>
              <a:prstGeom prst="rect">
                <a:avLst/>
              </a:prstGeom>
              <a:blipFill>
                <a:blip r:embed="rId4"/>
                <a:stretch>
                  <a:fillRect t="-6579"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C0C4569-929D-DE85-24F9-D004768C5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229599"/>
            <a:ext cx="4259374" cy="27699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6BCBED2-F46C-9876-6F06-6DD8D4E8582C}"/>
              </a:ext>
            </a:extLst>
          </p:cNvPr>
          <p:cNvSpPr txBox="1"/>
          <p:nvPr/>
        </p:nvSpPr>
        <p:spPr>
          <a:xfrm>
            <a:off x="7332858" y="4528172"/>
            <a:ext cx="3877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Magnitude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Exponentially-decreasing</a:t>
            </a:r>
          </a:p>
          <a:p>
            <a:endParaRPr kumimoji="1" lang="zh-CN" altLang="en-US" sz="2400" i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73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300" dirty="0">
                <a:latin typeface="Candara" panose="020E0502030303020204" pitchFamily="34" charset="0"/>
              </a:rPr>
              <a:t>Karp’s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Method</a:t>
            </a:r>
            <a:endParaRPr kumimoji="1" lang="zh-CN" altLang="en-US" sz="4300" dirty="0">
              <a:latin typeface="Candara" panose="020E0502030303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EDCB3C8-7A76-5B18-D3BB-ED41E5789C4B}"/>
              </a:ext>
            </a:extLst>
          </p:cNvPr>
          <p:cNvSpPr txBox="1"/>
          <p:nvPr/>
        </p:nvSpPr>
        <p:spPr>
          <a:xfrm>
            <a:off x="2255505" y="1609758"/>
            <a:ext cx="9870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PRR</a:t>
            </a:r>
            <a:endParaRPr lang="zh-CN" altLang="en-US" sz="2800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77FFE1B-81E9-8487-8589-7DB20902D3B3}"/>
              </a:ext>
            </a:extLst>
          </p:cNvPr>
          <p:cNvCxnSpPr>
            <a:cxnSpLocks/>
          </p:cNvCxnSpPr>
          <p:nvPr/>
        </p:nvCxnSpPr>
        <p:spPr>
          <a:xfrm>
            <a:off x="4754836" y="3862441"/>
            <a:ext cx="2446813" cy="0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BE77530-B4F3-8CCD-2573-4E873394D61B}"/>
              </a:ext>
            </a:extLst>
          </p:cNvPr>
          <p:cNvSpPr txBox="1"/>
          <p:nvPr/>
        </p:nvSpPr>
        <p:spPr>
          <a:xfrm>
            <a:off x="4754836" y="2928596"/>
            <a:ext cx="2225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Automated</a:t>
            </a:r>
          </a:p>
          <a:p>
            <a:pPr algn="ctr"/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analysis</a:t>
            </a:r>
            <a:endParaRPr kumimoji="1" lang="zh-CN" altLang="en-US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3A23A85-A970-DD72-C0DB-64704B9C9BC5}"/>
                  </a:ext>
                </a:extLst>
              </p:cNvPr>
              <p:cNvSpPr txBox="1"/>
              <p:nvPr/>
            </p:nvSpPr>
            <p:spPr>
              <a:xfrm>
                <a:off x="383906" y="4932298"/>
                <a:ext cx="4214982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000000"/>
                    </a:solidFill>
                    <a:latin typeface="Candara" panose="020E0502030303020204" pitchFamily="34" charset="0"/>
                    <a:sym typeface="华文细黑" panose="02010600040101010101" charset="-122"/>
                  </a:rPr>
                  <a:t>Prescribed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sym typeface="华文细黑" panose="02010600040101010101" charset="-122"/>
                  </a:rPr>
                  <a:t> 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Candara" panose="020E0502030303020204" pitchFamily="34" charset="0"/>
                    <a:sym typeface="华文细黑" panose="02010600040101010101" charset="-122"/>
                  </a:rPr>
                  <a:t>Time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sym typeface="华文细黑" panose="02010600040101010101" charset="-122"/>
                  </a:rPr>
                  <a:t> 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Candara" panose="020E0502030303020204" pitchFamily="34" charset="0"/>
                    <a:sym typeface="华文细黑" panose="02010600040101010101" charset="-122"/>
                  </a:rPr>
                  <a:t>Limit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3A23A85-A970-DD72-C0DB-64704B9C9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6" y="4932298"/>
                <a:ext cx="4214982" cy="954107"/>
              </a:xfrm>
              <a:prstGeom prst="rect">
                <a:avLst/>
              </a:prstGeom>
              <a:blipFill>
                <a:blip r:embed="rId3"/>
                <a:stretch>
                  <a:fillRect t="-6579"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C0C4569-929D-DE85-24F9-D004768C5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08080"/>
            <a:ext cx="3821648" cy="24853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7D4EBC-7CE4-EA83-3418-7D03E5550EB0}"/>
              </a:ext>
            </a:extLst>
          </p:cNvPr>
          <p:cNvSpPr txBox="1"/>
          <p:nvPr/>
        </p:nvSpPr>
        <p:spPr>
          <a:xfrm>
            <a:off x="7677918" y="3096949"/>
            <a:ext cx="3176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Runtime</a:t>
            </a:r>
            <a:r>
              <a:rPr lang="zh-CN" altLang="en-US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Tail-bound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AAD912E-C1A1-EDA1-443B-17C5676D3421}"/>
                  </a:ext>
                </a:extLst>
              </p:cNvPr>
              <p:cNvSpPr txBox="1"/>
              <p:nvPr/>
            </p:nvSpPr>
            <p:spPr>
              <a:xfrm>
                <a:off x="6957809" y="3656746"/>
                <a:ext cx="48562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kumimoji="1" lang="en-US" altLang="zh-CN" sz="2400" i="1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+0.5)</m:t>
                      </m:r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AAD912E-C1A1-EDA1-443B-17C5676D3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809" y="3656746"/>
                <a:ext cx="4856239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84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300" dirty="0">
                <a:latin typeface="Candara" panose="020E0502030303020204" pitchFamily="34" charset="0"/>
              </a:rPr>
              <a:t>Karp’s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Method</a:t>
            </a:r>
            <a:endParaRPr kumimoji="1" lang="zh-CN" altLang="en-US" sz="4300" dirty="0">
              <a:latin typeface="Candara" panose="020E0502030303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EDCB3C8-7A76-5B18-D3BB-ED41E5789C4B}"/>
              </a:ext>
            </a:extLst>
          </p:cNvPr>
          <p:cNvSpPr txBox="1"/>
          <p:nvPr/>
        </p:nvSpPr>
        <p:spPr>
          <a:xfrm>
            <a:off x="2255505" y="1609758"/>
            <a:ext cx="9870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PRR</a:t>
            </a:r>
            <a:endParaRPr lang="zh-CN" altLang="en-US" sz="2800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77FFE1B-81E9-8487-8589-7DB20902D3B3}"/>
              </a:ext>
            </a:extLst>
          </p:cNvPr>
          <p:cNvCxnSpPr>
            <a:cxnSpLocks/>
          </p:cNvCxnSpPr>
          <p:nvPr/>
        </p:nvCxnSpPr>
        <p:spPr>
          <a:xfrm>
            <a:off x="4754836" y="3862441"/>
            <a:ext cx="2446813" cy="0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BE77530-B4F3-8CCD-2573-4E873394D61B}"/>
              </a:ext>
            </a:extLst>
          </p:cNvPr>
          <p:cNvSpPr txBox="1"/>
          <p:nvPr/>
        </p:nvSpPr>
        <p:spPr>
          <a:xfrm>
            <a:off x="4754836" y="2928596"/>
            <a:ext cx="2225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Automated</a:t>
            </a:r>
          </a:p>
          <a:p>
            <a:pPr algn="ctr"/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analysis</a:t>
            </a:r>
            <a:endParaRPr kumimoji="1" lang="zh-CN" altLang="en-US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3A23A85-A970-DD72-C0DB-64704B9C9BC5}"/>
                  </a:ext>
                </a:extLst>
              </p:cNvPr>
              <p:cNvSpPr txBox="1"/>
              <p:nvPr/>
            </p:nvSpPr>
            <p:spPr>
              <a:xfrm>
                <a:off x="383906" y="4932298"/>
                <a:ext cx="4214982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000000"/>
                    </a:solidFill>
                    <a:latin typeface="Candara" panose="020E0502030303020204" pitchFamily="34" charset="0"/>
                    <a:sym typeface="华文细黑" panose="02010600040101010101" charset="-122"/>
                  </a:rPr>
                  <a:t>Prescribed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sym typeface="华文细黑" panose="02010600040101010101" charset="-122"/>
                  </a:rPr>
                  <a:t> 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Candara" panose="020E0502030303020204" pitchFamily="34" charset="0"/>
                    <a:sym typeface="华文细黑" panose="02010600040101010101" charset="-122"/>
                  </a:rPr>
                  <a:t>Time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sym typeface="华文细黑" panose="02010600040101010101" charset="-122"/>
                  </a:rPr>
                  <a:t> 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Candara" panose="020E0502030303020204" pitchFamily="34" charset="0"/>
                    <a:sym typeface="华文细黑" panose="02010600040101010101" charset="-122"/>
                  </a:rPr>
                  <a:t>Limit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3A23A85-A970-DD72-C0DB-64704B9C9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6" y="4932298"/>
                <a:ext cx="4214982" cy="954107"/>
              </a:xfrm>
              <a:prstGeom prst="rect">
                <a:avLst/>
              </a:prstGeom>
              <a:blipFill>
                <a:blip r:embed="rId3"/>
                <a:stretch>
                  <a:fillRect t="-6579"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C0C4569-929D-DE85-24F9-D004768C5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08080"/>
            <a:ext cx="3821648" cy="24853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7D4EBC-7CE4-EA83-3418-7D03E5550EB0}"/>
              </a:ext>
            </a:extLst>
          </p:cNvPr>
          <p:cNvSpPr txBox="1"/>
          <p:nvPr/>
        </p:nvSpPr>
        <p:spPr>
          <a:xfrm>
            <a:off x="7677918" y="3096949"/>
            <a:ext cx="3176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Runtime</a:t>
            </a:r>
            <a:r>
              <a:rPr lang="zh-CN" altLang="en-US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Tail-bound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AAD912E-C1A1-EDA1-443B-17C5676D3421}"/>
                  </a:ext>
                </a:extLst>
              </p:cNvPr>
              <p:cNvSpPr txBox="1"/>
              <p:nvPr/>
            </p:nvSpPr>
            <p:spPr>
              <a:xfrm>
                <a:off x="6957809" y="3656746"/>
                <a:ext cx="48562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kumimoji="1"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+0.5)</m:t>
                      </m:r>
                      <m:r>
                        <a:rPr kumimoji="1" lang="zh-CN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AAD912E-C1A1-EDA1-443B-17C5676D3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809" y="3656746"/>
                <a:ext cx="4856239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786022F0-85B8-C867-3B3A-8F829A147B70}"/>
              </a:ext>
            </a:extLst>
          </p:cNvPr>
          <p:cNvSpPr txBox="1"/>
          <p:nvPr/>
        </p:nvSpPr>
        <p:spPr>
          <a:xfrm>
            <a:off x="8412480" y="4154988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>
                <a:solidFill>
                  <a:srgbClr val="FF0000"/>
                </a:solidFill>
                <a:latin typeface="Candara" panose="020E0502030303020204" pitchFamily="34" charset="0"/>
              </a:rPr>
              <a:t>Not</a:t>
            </a:r>
            <a:r>
              <a:rPr kumimoji="1" lang="zh-CN" altLang="en-US" sz="2400" i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400" i="1" dirty="0">
                <a:solidFill>
                  <a:srgbClr val="FF0000"/>
                </a:solidFill>
                <a:latin typeface="Candara" panose="020E0502030303020204" pitchFamily="34" charset="0"/>
              </a:rPr>
              <a:t>tight!</a:t>
            </a:r>
            <a:endParaRPr kumimoji="1" lang="zh-CN" altLang="en-US" sz="2400" i="1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0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6A61B-E36E-EA87-EA5F-E9BA53A1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300" dirty="0">
                <a:latin typeface="Candara" panose="020E0502030303020204" pitchFamily="34" charset="0"/>
              </a:rPr>
              <a:t>Karp’s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Method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vs.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Our</a:t>
            </a:r>
            <a:r>
              <a:rPr kumimoji="1" lang="zh-CN" altLang="en-US" sz="4300" dirty="0">
                <a:latin typeface="Candara" panose="020E0502030303020204" pitchFamily="34" charset="0"/>
              </a:rPr>
              <a:t> </a:t>
            </a:r>
            <a:r>
              <a:rPr kumimoji="1" lang="en-US" altLang="zh-CN" sz="4300" dirty="0">
                <a:latin typeface="Candara" panose="020E0502030303020204" pitchFamily="34" charset="0"/>
              </a:rPr>
              <a:t>Method</a:t>
            </a:r>
            <a:endParaRPr kumimoji="1" lang="zh-CN" altLang="en-US" sz="4300" dirty="0">
              <a:latin typeface="Candara" panose="020E0502030303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EDCB3C8-7A76-5B18-D3BB-ED41E5789C4B}"/>
              </a:ext>
            </a:extLst>
          </p:cNvPr>
          <p:cNvSpPr txBox="1"/>
          <p:nvPr/>
        </p:nvSpPr>
        <p:spPr>
          <a:xfrm>
            <a:off x="2255505" y="1609758"/>
            <a:ext cx="9870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PRR</a:t>
            </a:r>
            <a:endParaRPr lang="zh-CN" altLang="en-US" sz="2800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77FFE1B-81E9-8487-8589-7DB20902D3B3}"/>
              </a:ext>
            </a:extLst>
          </p:cNvPr>
          <p:cNvCxnSpPr>
            <a:cxnSpLocks/>
          </p:cNvCxnSpPr>
          <p:nvPr/>
        </p:nvCxnSpPr>
        <p:spPr>
          <a:xfrm>
            <a:off x="4754836" y="3862441"/>
            <a:ext cx="2446813" cy="0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BE77530-B4F3-8CCD-2573-4E873394D61B}"/>
              </a:ext>
            </a:extLst>
          </p:cNvPr>
          <p:cNvSpPr txBox="1"/>
          <p:nvPr/>
        </p:nvSpPr>
        <p:spPr>
          <a:xfrm>
            <a:off x="4754836" y="2928596"/>
            <a:ext cx="2225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Automated</a:t>
            </a:r>
          </a:p>
          <a:p>
            <a:pPr algn="ctr"/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analysis</a:t>
            </a:r>
            <a:endParaRPr kumimoji="1" lang="zh-CN" altLang="en-US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3A23A85-A970-DD72-C0DB-64704B9C9BC5}"/>
                  </a:ext>
                </a:extLst>
              </p:cNvPr>
              <p:cNvSpPr txBox="1"/>
              <p:nvPr/>
            </p:nvSpPr>
            <p:spPr>
              <a:xfrm>
                <a:off x="383906" y="4932298"/>
                <a:ext cx="4214982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000000"/>
                    </a:solidFill>
                    <a:latin typeface="Candara" panose="020E0502030303020204" pitchFamily="34" charset="0"/>
                    <a:sym typeface="华文细黑" panose="02010600040101010101" charset="-122"/>
                  </a:rPr>
                  <a:t>Prescribed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sym typeface="华文细黑" panose="02010600040101010101" charset="-122"/>
                  </a:rPr>
                  <a:t> 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Candara" panose="020E0502030303020204" pitchFamily="34" charset="0"/>
                    <a:sym typeface="华文细黑" panose="02010600040101010101" charset="-122"/>
                  </a:rPr>
                  <a:t>Time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sym typeface="华文细黑" panose="02010600040101010101" charset="-122"/>
                  </a:rPr>
                  <a:t> 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Candara" panose="020E0502030303020204" pitchFamily="34" charset="0"/>
                    <a:sym typeface="华文细黑" panose="02010600040101010101" charset="-122"/>
                  </a:rPr>
                  <a:t>Limit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3A23A85-A970-DD72-C0DB-64704B9C9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6" y="4932298"/>
                <a:ext cx="4214982" cy="954107"/>
              </a:xfrm>
              <a:prstGeom prst="rect">
                <a:avLst/>
              </a:prstGeom>
              <a:blipFill>
                <a:blip r:embed="rId3"/>
                <a:stretch>
                  <a:fillRect t="-6579"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C0C4569-929D-DE85-24F9-D004768C5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08080"/>
            <a:ext cx="3821648" cy="24853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7D4EBC-7CE4-EA83-3418-7D03E5550EB0}"/>
              </a:ext>
            </a:extLst>
          </p:cNvPr>
          <p:cNvSpPr txBox="1"/>
          <p:nvPr/>
        </p:nvSpPr>
        <p:spPr>
          <a:xfrm>
            <a:off x="7700570" y="4003433"/>
            <a:ext cx="3176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Our</a:t>
            </a:r>
            <a:r>
              <a:rPr lang="zh-CN" altLang="en-US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bound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AAD912E-C1A1-EDA1-443B-17C5676D3421}"/>
                  </a:ext>
                </a:extLst>
              </p:cNvPr>
              <p:cNvSpPr txBox="1"/>
              <p:nvPr/>
            </p:nvSpPr>
            <p:spPr>
              <a:xfrm>
                <a:off x="6980461" y="4563230"/>
                <a:ext cx="48562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kumimoji="1"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4−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m:rPr>
                          <m:lit/>
                        </m:rPr>
                        <a:rPr kumimoji="1" lang="zh-CN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kumimoji="1"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AAD912E-C1A1-EDA1-443B-17C5676D3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461" y="4563230"/>
                <a:ext cx="4856239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30E970DF-9ECE-5916-113E-B84AADB5291A}"/>
              </a:ext>
            </a:extLst>
          </p:cNvPr>
          <p:cNvSpPr txBox="1"/>
          <p:nvPr/>
        </p:nvSpPr>
        <p:spPr>
          <a:xfrm>
            <a:off x="8295768" y="2629534"/>
            <a:ext cx="22256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Karp’s</a:t>
            </a:r>
            <a:r>
              <a:rPr lang="zh-CN" altLang="en-US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Candara" panose="020E0502030303020204" pitchFamily="34" charset="0"/>
                <a:sym typeface="华文细黑" panose="02010600040101010101" charset="-122"/>
              </a:rPr>
              <a:t>bound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7D42689-A0D5-7BDB-4F25-8A3E16749C6E}"/>
                  </a:ext>
                </a:extLst>
              </p:cNvPr>
              <p:cNvSpPr txBox="1"/>
              <p:nvPr/>
            </p:nvSpPr>
            <p:spPr>
              <a:xfrm>
                <a:off x="6980461" y="3152754"/>
                <a:ext cx="48562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kumimoji="1" lang="en-US" altLang="zh-CN" sz="2400" i="1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+0.5)</m:t>
                      </m:r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7D42689-A0D5-7BDB-4F25-8A3E16749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461" y="3152754"/>
                <a:ext cx="4856239" cy="461665"/>
              </a:xfrm>
              <a:prstGeom prst="rect">
                <a:avLst/>
              </a:prstGeom>
              <a:blipFill>
                <a:blip r:embed="rId6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04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8028</TotalTime>
  <Words>1609</Words>
  <Application>Microsoft Macintosh PowerPoint</Application>
  <PresentationFormat>宽屏</PresentationFormat>
  <Paragraphs>283</Paragraphs>
  <Slides>31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DengXian</vt:lpstr>
      <vt:lpstr>DengXian</vt:lpstr>
      <vt:lpstr>等线 Light</vt:lpstr>
      <vt:lpstr>Arial</vt:lpstr>
      <vt:lpstr>Cambria Math</vt:lpstr>
      <vt:lpstr>Candara</vt:lpstr>
      <vt:lpstr>Office 主题​​</vt:lpstr>
      <vt:lpstr>Automated Tail-bound Analysis for Probabilistic Recurrence Relations</vt:lpstr>
      <vt:lpstr>Runtime Analysis of Randomized Algorithms</vt:lpstr>
      <vt:lpstr>Runtime Analysis of Randomized Algorithms</vt:lpstr>
      <vt:lpstr>Probabilistic Recurrence Relations (PRRs)</vt:lpstr>
      <vt:lpstr>Automated Tail-bound Analysis on PRRs</vt:lpstr>
      <vt:lpstr>Automated Tail-bound Analysis on PRRs</vt:lpstr>
      <vt:lpstr>Karp’s Method</vt:lpstr>
      <vt:lpstr>Karp’s Method</vt:lpstr>
      <vt:lpstr>Karp’s Method vs. Our Method</vt:lpstr>
      <vt:lpstr>Our Main Theorem</vt:lpstr>
      <vt:lpstr>Our Main Theorem: Step 1</vt:lpstr>
      <vt:lpstr>Our Main Theorem: Step 2</vt:lpstr>
      <vt:lpstr>Our Main Theorem: Step 2</vt:lpstr>
      <vt:lpstr>Our Main Theorem: Step 2</vt:lpstr>
      <vt:lpstr>Our Main Theorem: Step 2</vt:lpstr>
      <vt:lpstr>Our Main Theorem: Step 2</vt:lpstr>
      <vt:lpstr>Our Main Theorem: Putting Altogether</vt:lpstr>
      <vt:lpstr>Our Main Theorem: Putting Altogether</vt:lpstr>
      <vt:lpstr>Algorithmic Details</vt:lpstr>
      <vt:lpstr>Algorithmic Details</vt:lpstr>
      <vt:lpstr>Algorithmic Details</vt:lpstr>
      <vt:lpstr>Algorithmic Details</vt:lpstr>
      <vt:lpstr>Algorithmic Details</vt:lpstr>
      <vt:lpstr>Algorithmic Details</vt:lpstr>
      <vt:lpstr>Algorithmic Details</vt:lpstr>
      <vt:lpstr>Algorithmic Details</vt:lpstr>
      <vt:lpstr>Algorithmic Details</vt:lpstr>
      <vt:lpstr>Algorithmic Details</vt:lpstr>
      <vt:lpstr>Algorithmic Details</vt:lpstr>
      <vt:lpstr>Experimental Details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Tail-bound Analysis for Probabilistic Recurrence Relations</dc:title>
  <dc:creator>Yican Sun</dc:creator>
  <cp:lastModifiedBy>Yican Sun</cp:lastModifiedBy>
  <cp:revision>7</cp:revision>
  <dcterms:created xsi:type="dcterms:W3CDTF">2023-07-10T08:19:32Z</dcterms:created>
  <dcterms:modified xsi:type="dcterms:W3CDTF">2023-07-24T12:07:25Z</dcterms:modified>
</cp:coreProperties>
</file>