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81" r:id="rId2"/>
    <p:sldId id="283" r:id="rId3"/>
    <p:sldId id="293" r:id="rId4"/>
    <p:sldId id="292" r:id="rId5"/>
    <p:sldId id="284" r:id="rId6"/>
    <p:sldId id="297" r:id="rId7"/>
    <p:sldId id="294" r:id="rId8"/>
    <p:sldId id="295" r:id="rId9"/>
    <p:sldId id="296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9" r:id="rId30"/>
    <p:sldId id="320" r:id="rId31"/>
    <p:sldId id="321" r:id="rId32"/>
    <p:sldId id="334" r:id="rId33"/>
    <p:sldId id="335" r:id="rId34"/>
    <p:sldId id="322" r:id="rId35"/>
    <p:sldId id="336" r:id="rId36"/>
    <p:sldId id="323" r:id="rId37"/>
    <p:sldId id="324" r:id="rId38"/>
    <p:sldId id="325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17" r:id="rId47"/>
    <p:sldId id="318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BB4"/>
    <a:srgbClr val="D286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27"/>
    <p:restoredTop sz="75716"/>
  </p:normalViewPr>
  <p:slideViewPr>
    <p:cSldViewPr snapToGrid="0">
      <p:cViewPr varScale="1">
        <p:scale>
          <a:sx n="90" d="100"/>
          <a:sy n="90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1CFF0-DA74-D641-8D48-C89F0B3A6D01}" type="datetimeFigureOut">
              <a:rPr kumimoji="1" lang="zh-CN" altLang="en-US" smtClean="0"/>
              <a:t>2024/9/12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DDF7A-0470-BE49-B78C-5B81EF14D8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9492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Good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afternoon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everyone,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am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Yican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Peking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University.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Today,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would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like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introduce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our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recent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work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proving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program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equivalence.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646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E9565-1B0F-C5E5-7C91-328382ECB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A40044A-07C6-0970-3F77-80282BF8DB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7194FE1-8518-AE57-7DE5-993D43C446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more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concrete,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us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see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running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example.</a:t>
            </a:r>
          </a:p>
          <a:p>
            <a:pPr algn="just"/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left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hand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side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adds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up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all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elements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over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reversed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list,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that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rev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xs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right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hand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side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first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applies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insertion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sort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xs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applies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sum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function.</a:t>
            </a:r>
          </a:p>
          <a:p>
            <a:pPr algn="just"/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All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functions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sum,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rev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sort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are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written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structural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recursion.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B03EC8-2C26-8EBF-F239-4F82D3ECD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9130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52B4E-F88D-BC84-4721-ED980B1B4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3170DEF-9304-87B7-456A-F858ADC475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651D336-FFC5-29FA-3C50-74D03C784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can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see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that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example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consists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algebraic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structures.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B4E7F3-3B4F-3466-E9FA-F3A1981BE1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1530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514E6-02AE-BC25-83C8-B2241C739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2AA451A-412A-FF5D-4F73-6DDD5E136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44CD538-A4A8-B766-A7B9-8B41C7C26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compositions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structural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recursion.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8BCE1F-BCF5-7898-B9B8-C12BD03E8F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9155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C68BA-9108-B1C6-C1AA-368963B74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4843CC2-55EA-FCE1-0178-07478DA335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5D8622D-30EF-74AD-C379-7915200B1F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So,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how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prove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functional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program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equivalence?</a:t>
            </a:r>
          </a:p>
          <a:p>
            <a:pPr algn="just"/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Since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algebraic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types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are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inductively-defined.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natural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approach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structural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induction!</a:t>
            </a:r>
          </a:p>
          <a:p>
            <a:pPr algn="just"/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However,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only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apply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induction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original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proposition,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may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fail.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F6F52C-663A-DC81-71E3-AACF0C7CB9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8125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1D93E-3295-29D3-1B53-6E2D54B32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FD2CC41-9B49-47DB-89F7-FE17EB3BAB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C2B28DA-6D22-E4FD-2C97-028553248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see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why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induction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may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fail,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consider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our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running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example.</a:t>
            </a:r>
          </a:p>
          <a:p>
            <a:pPr algn="just"/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make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induction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over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xs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need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consider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two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cases.</a:t>
            </a:r>
          </a:p>
          <a:p>
            <a:pPr algn="just"/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first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base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case,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prove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proposition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when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xs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equals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nil.</a:t>
            </a:r>
          </a:p>
          <a:p>
            <a:pPr algn="just"/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second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induction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case,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represent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xs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cons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assume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that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proposition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have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been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hold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goal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prove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that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proposition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holds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cons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15A5C2-E45C-FADC-8673-B9E6830281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3202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D27E6-8AF7-B1CB-28B9-6E9A0F6FA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1E8EECB-6A60-D9CB-38BB-1E75FD4B62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1176E48-3227-4EE2-360C-1BB22B9C6C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rewriting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goal,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get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following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equation.</a:t>
            </a:r>
          </a:p>
          <a:p>
            <a:pPr algn="just"/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E2BC15-D975-B082-E2F3-28AADEDB79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7629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169C5-D346-748F-8BA6-0D3C5EC4B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B68B1D7-4290-03B2-28CD-53A8F00873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9012FD0-F191-3DD9-2E0F-EB79F0B7FE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find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that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neither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side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induction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hypothesis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appears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subterm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our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goal.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Thus,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can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not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apply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induction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hypothesis,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making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induction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meaningless.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4CFB8A-0C7F-B8C6-E4C7-D703B0EE3A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4088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32135-CB8F-82FB-F736-49FD6EDC7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F05B1AB-9AE3-BB98-CE73-7E5960A501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C2BB4EB-C139-2B8C-986D-02756FFE7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case,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need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invent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auxiliary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lemmas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before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applying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induction.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9A4084-437E-FA43-509C-50008EFED3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209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DBD38-7260-7473-F9FC-162DE4F5B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A4C2ACF-AE73-0F26-F5C9-64DB97758A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F370C38-E26E-96FB-2FDB-D76ABA9B4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can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even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show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that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original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proposition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cannot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proved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without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lemmas.</a:t>
            </a:r>
          </a:p>
          <a:p>
            <a:pPr algn="just"/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40626B-D0FA-2846-447F-12BC356414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8256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3347D-EA21-28E5-2FE7-B557DE0B8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90F8210-0677-DD71-2BF9-EF82CE6CB5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90F9737-37A8-4011-5932-D4D0F31886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makes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lemma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finding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important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module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automated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provers.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However,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there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still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lacks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systematic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study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lemma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finding.</a:t>
            </a:r>
          </a:p>
          <a:p>
            <a:pPr algn="just"/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Thus,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previous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works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just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try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every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lemma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based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some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heuristic.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example,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enumerate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lemmas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small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large,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rank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lemmas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text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similarity,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predict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lemma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machine-learning.</a:t>
            </a:r>
          </a:p>
          <a:p>
            <a:pPr algn="just"/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0CB768-7093-5A1D-C055-393662B22F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4034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first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introduce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proving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functional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program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equivalence.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are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given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two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functional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programs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p1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p2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over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same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x.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Our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goal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prove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that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p1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p2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always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output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same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value.</a:t>
            </a:r>
          </a:p>
          <a:p>
            <a:pPr algn="just"/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Proving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functional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program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equivalence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important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problem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program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verification.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5724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D50B8-4C64-4702-AFDD-90FED7C14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763061D-5CED-3115-F8DB-8106AE813B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D53482F-FDF9-63B0-0DBF-DCC3E64391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All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these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approaches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may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waste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lot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time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trying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useless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lemmas.</a:t>
            </a:r>
          </a:p>
          <a:p>
            <a:pPr algn="just"/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our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running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example,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tool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HipSpec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may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try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lemma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rev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rev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xs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xs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which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has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little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help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proving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original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proposition.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264258-4F4F-DA77-5730-9292317AC5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2743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431AB-1762-551F-2B89-52F91D022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DFBFAD5-1461-13F0-16D2-BAED5BE1FB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3058B24-DAA2-F45A-FC66-F99C62FAE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Thus,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our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work,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propose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directed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lemma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synthesis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make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lemma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finding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systematic.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004448-0E1C-C869-9AB9-730201B6D8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562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E7376-BCDF-DD19-DAC4-88C3B3FDC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BB527C1-8A11-9F82-08B0-E041DA2589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9C0F08B-121A-4DF3-807C-58CC460CB5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Our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lemma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synthesis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framework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directed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induction-friendly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forms,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which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conceptual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novelty.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F5484C-03CE-5E14-F883-CB02A6754C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75471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D9FB0-1DC2-982F-4620-C588AAD54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F4A18CF-4067-C444-357A-3FA654AD53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518EC0B-0810-0CC1-3D98-0DDA8CAA5F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Briefly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speaking,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induction-friendly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forms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are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proposition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forms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where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every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proposition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form,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can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apply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induction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hypothesis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generalization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make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proposition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`simpler`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after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induction.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0195FD-5C18-4E0E-5C6E-29BC29C220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27971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485C6-F15A-8E83-4F5C-66884CF3C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19758BC-4216-3ACC-19ED-AB8845805B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655E570-9385-163E-88A2-8D6EB612F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give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example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induction-friendly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forms.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That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is: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Either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side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single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structural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recursion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without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composition.</a:t>
            </a:r>
          </a:p>
          <a:p>
            <a:pPr algn="just"/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see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why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induction-friendly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form,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consider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following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proposition,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which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just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removes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sort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right-hand-side.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749474-BD54-F8CA-F719-B300F67A0B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5839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06666-7605-FD4C-41BC-871DF9193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C1B11CA-09CD-202B-BA64-23CFED9D07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CC2EDAB-BB3C-D141-AC2B-026A9AEE0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induction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case,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need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prove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following.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E77C9E-8C1E-FFE6-0CF3-A52B641815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84624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20EE1-D4B5-2E97-EBDD-CF22E2C4D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0D31818-FD74-5042-30AC-1FE3BA56EE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A4E4636-5CE0-FCD6-3153-8B4460F62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first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rewriting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goal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4BD13F-F361-9480-DEDC-92AF231DDB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48876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44DB9-5CE2-4528-9FCE-7F12E32AE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A76902F-CD5F-36ED-4DC5-B6A92C3FC8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350A56C-0EDD-5742-1B3F-973BCC10D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find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that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right-hand-side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hypothesis,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sum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appears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subterm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81CFDA-3B52-FC79-7219-020234D319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2104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51DDB-253A-02B9-9A81-7CF0B4200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BE8BDAE-82DB-8902-D9DA-AA41A6388C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68FADD4-8153-3280-7942-BAEEFF381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Thus,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apply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inductive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hypothesis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ED43DC-5A80-B6C0-8020-30130866F4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5140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C6C51-18A3-1955-0DFF-450738149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0707C0B-C1C1-8941-CB8A-E571B316BA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8F3128B-40CD-744B-E482-56434DDADF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have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proposed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induction-friendly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form.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But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our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running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exmaple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does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not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satisfy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form.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have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also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already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seen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that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induction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over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running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example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gets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stuck.</a:t>
            </a:r>
          </a:p>
          <a:p>
            <a:pPr algn="just"/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So,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what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should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do?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F88935-B163-FFFC-0655-575BAE58F0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1522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5F906-3080-86F4-C332-CA2A44E09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75616D3-08B3-3651-C86E-91750FBF32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3D02A74-368D-2D14-FC05-E37582590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First,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basic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way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verify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correctness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functional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program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optimization,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where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need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prove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that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optimized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program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equivalent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original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one.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9E15F0-8D38-454F-3442-60BD018CE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73759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A8AAF-4F5D-422D-F964-CFB1AF78B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9903193-F56E-586A-E016-D88D6F6256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4BE04D1-B09E-0238-9E85-0651F6D8B5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natural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approach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transform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running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example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induction-friendly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forms.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0113D3-9B17-75FA-3545-D0FD1E387A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27857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21BCA-42BB-E73E-3A06-3406F06A0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0F9E230-55BD-1F31-386E-3A50463AD9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5739959-3FFB-8453-8E80-6B019A6A3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transformation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requires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us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synthesize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structural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recursion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bridge,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decompose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original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proposition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two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subtasks.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first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subtask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lemma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propose,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second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subtask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transformed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proposition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after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applying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lemma.</a:t>
            </a:r>
          </a:p>
          <a:p>
            <a:pPr algn="just"/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can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see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that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both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tasks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fall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induction-friendly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form,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that's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very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nice.</a:t>
            </a:r>
          </a:p>
          <a:p>
            <a:pPr algn="just"/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Thats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what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call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directed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lemma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synthesis.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direction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transform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propositions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bad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forms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induction-friendly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forms.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52417A-5796-B1EF-481D-6931381C71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3863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02224-3B0C-1A87-AB69-A8B5625BC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AF09D51-04DB-3451-D5DD-3C4E6F61CA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A429A75-DD74-C5B0-E004-FC179C5D0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transformation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requires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us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synthesize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structural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recursion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bridge,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decompose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original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proposition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two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subtasks.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first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subtask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lemma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propose,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second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subtask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transformed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proposition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after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applying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lemma.</a:t>
            </a:r>
          </a:p>
          <a:p>
            <a:pPr algn="just"/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can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see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that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both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tasks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fall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induction-friendly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form,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that's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very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nice.</a:t>
            </a:r>
          </a:p>
          <a:p>
            <a:pPr algn="just"/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Thats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what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call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directed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lemma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synthesis.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direction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transform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propositions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bad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forms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induction-friendly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forms.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EF487E-408A-E7C0-98D9-7E1E5AAC2E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7482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2F461-3C7C-A901-F431-6EF80E7C7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402BDEB-C561-ECF3-DA8B-B82C802202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D84E0F7-143C-9CE6-A80A-71B00566BA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transformation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requires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us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synthesize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structural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recursion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bridge,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decompose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original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proposition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two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subtasks.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first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subtask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lemma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propose,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second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subtask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transformed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proposition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after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applying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lemma.</a:t>
            </a:r>
          </a:p>
          <a:p>
            <a:pPr algn="just"/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can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see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that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both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tasks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fall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induction-friendly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form,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that's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very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nice.</a:t>
            </a:r>
          </a:p>
          <a:p>
            <a:pPr algn="just"/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Thats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what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call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directed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lemma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synthesis.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direction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transform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propositions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bad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forms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induction-friendly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forms.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592B9D-EB1C-D2AE-E1B4-B9326BB9BA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30847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39E1B-FDB4-2ADD-6A3F-4860F0A54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62A6512-97C4-38B2-9EAB-0864FF5270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48305BD-3E64-5544-55E6-C417808631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But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how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synthesize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f?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Observe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that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structural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recursion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follows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strict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template.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Using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template,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just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need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synthesize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two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expressions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base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phi.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4ECCE2-5888-11AF-1E92-8397D2407B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10178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94005-5A06-C5FF-397C-A3AA8992B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F25518F-4846-030B-A4D4-A64DCA7FE7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91EF4E2-EE0B-E259-F1B9-C9AEC50FCF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But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how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synthesize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f?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Observe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that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structural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recursion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follows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strict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template.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Using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template,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just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need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synthesize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two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expressions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base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phi.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44F06A-6EDA-A5E1-34B6-AEA8FE263B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77035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42247-ACDF-1DF3-3929-465ABE178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A0B2120-1FB8-B769-E8E6-E60FBEE36B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82D02D0-E5FE-6A51-74F5-F1D177655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standard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task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program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synthesis,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can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done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off-the-shelf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synthesizer.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D087CA-2FA6-4320-D769-061F877DB8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26530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EA66E-CD9B-D2B6-ECDC-039BF1D1A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E1CBDE7-F3FA-25A9-F83F-E3BB4FD7EB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8255BEE-D056-568D-0D83-CE8372FEB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our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running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example,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sum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function.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2370E3-4565-1144-C96A-BC9D7A6D25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795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31158-8E47-6ECC-B2C2-45CDDD11E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C12388F-D7CF-A4E9-DA4D-CD65C8B089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DD2400D-25D6-39C6-FF24-05B6C2CA6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summarize,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our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design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lemma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synthesis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module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consists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two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steps.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First,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identify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induction-</a:t>
            </a:r>
            <a:r>
              <a:rPr lang="en-US" altLang="zh-CN" sz="18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friendlu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forms.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6C3DB3-B8EA-3D0A-DCED-C005EBB5FB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14409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289E9-01E7-ACAF-E556-99F7621C9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A4F7B2E-B917-F783-BD81-DEE7B4121F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ECCF27D-8F9C-9CC0-D59A-ACE941F878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Second,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propose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lemma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tactics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transform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given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proposition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these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forms.</a:t>
            </a:r>
          </a:p>
          <a:p>
            <a:pPr algn="just"/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our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paper,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propose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induction-friendly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forms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lemma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tactics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total.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E3AC4B-7798-3F35-23B2-E0710E2414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69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CFB66-F9A6-0FA6-4730-A5E485CB0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4C5211A-5897-953D-1A7A-D192A05299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5634B4F-5DBF-A611-29B6-758782F68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Second,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covers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many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verification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tasks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modern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theorem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provers,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because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modern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theorem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provers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often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uses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functional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languages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their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core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language.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9FB490-3285-70D1-5A21-3E06CFDF41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79233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3D060-7215-DD8A-FB7E-E91829491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389877E-2F96-9405-ACCA-7C6B328958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A2974CD-2CA9-849D-7E7A-CE6FC671F8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Our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lemma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tactics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have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two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desirable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properties.</a:t>
            </a:r>
          </a:p>
          <a:p>
            <a:pPr algn="just"/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first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property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’directed’,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our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lemma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tactics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ensures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that: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long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tactic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successfully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applied,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proposition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can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finally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transformed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induction-friendly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forms.</a:t>
            </a:r>
          </a:p>
          <a:p>
            <a:pPr algn="just"/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second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property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`efficient`,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application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our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lemma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tactic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reduces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standard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program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synthesis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tasks,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which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can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efficiently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solved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existing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solver.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BC4193-FA40-9389-EDA6-963D4C3342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33313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EF5A9-2F23-B7E4-8B2D-D9767299C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45FF897-9A98-D20B-7E95-B2F23B4D32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9ED766D-1856-F2D1-C34B-3B898DF15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have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implemented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our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tool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top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CVC4.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D15111-F172-7E12-32A9-9E561FE8E9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02787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AC428-FAD2-7D85-47B0-E3D3E936F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037DF5B-5D17-5A1D-A6AE-5A244B5A4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1AD8F2E-78FF-A714-E785-33DD995653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Our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benchmarks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consists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two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parts.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first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part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equivalence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subset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standard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benchmarks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functional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program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verification.</a:t>
            </a:r>
          </a:p>
          <a:p>
            <a:pPr algn="just"/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second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part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extended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benchmarks,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mixing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theory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algebraic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types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linear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integer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arithmetics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F3AB1B-997A-C446-BA56-B57C346700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93575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0A921-B599-52CE-6464-3BCB6E477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DBE1A2A-17DF-BAAD-1584-744034D79B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2BC7823-46BF-AA62-127B-81934BAFF0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Our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baseline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induction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version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CVC4,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which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uses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lemma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enumeration.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Thus,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our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evaluation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shows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strength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directed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lemma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synthesis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over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enumerative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lemma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finding.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000501-9593-2C76-BD0E-FFE6B01955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01846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3487D-2A28-B092-DAE1-15762AF39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AD79DA8-C4C2-080C-B0A9-ED1BEDF0A9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4F82103-8423-6548-5386-AE91911175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results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shows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that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our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tool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significantly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beats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CVC4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Induction,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saving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95%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time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solving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31%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more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problems.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C52A5E-04E5-D4A2-8FD2-D0B83D5C3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3841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20D88-D540-21A4-3457-C5490AD26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1BA40C8-B4CF-A343-655F-44D092EF35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AF3D386-8E2C-8447-8A59-D5578330E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Thank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you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much!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questions?</a:t>
            </a:r>
          </a:p>
          <a:p>
            <a:pPr algn="just"/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0669F5-58CB-42AD-F22F-D7B19C743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4958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BF9F5-88B5-45F1-22E6-7798EC515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DB5BCEB-A41C-89C1-1DC9-917C5E1B50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5B603C1-B558-E879-3A40-8B431C44F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find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that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there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common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rev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both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side.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3FAA82-F3EB-115F-8E6F-49F97275FC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03422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99443-7865-C3B9-B951-A5A2CED08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4664ED0-1047-4E0A-49CB-6744AE455A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A36303A-B9B9-B6C0-04CC-522592B83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thus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can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generalization.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6DAC7A-356C-EF7A-91FD-EBD35F2C23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8363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831DF-7154-D449-B9DB-63522E137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F51080A-BB0E-35B5-4078-D38360D360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E75C43E-FB3C-B736-8E35-DB5226CE4A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Proving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functional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program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equivalence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hard.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AE3413-1D09-66B9-199D-A039B02807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733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1B51F-DE31-29D1-3C2D-1D68ED30A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905F38C-3C39-DDFD-4073-BD9E659C5E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A5C75F3-E7FF-87D8-8F6D-3F6B95165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hardness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comes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two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aspects.</a:t>
            </a:r>
          </a:p>
          <a:p>
            <a:pPr algn="just"/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First,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need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reason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behavior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algebraic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types.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are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inductively-defined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composite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type.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example,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common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algebraic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consists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two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constructors.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first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one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nil,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representing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empty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list.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second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one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cons,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concats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element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bigger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list.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349A2D-C5A2-9DA4-8F48-028E60294C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8338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B463F-1849-48C6-468F-36B7E8292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2EFB6C6-2D06-A8AE-7BD9-3995C90A23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692BF45-C0C0-5D9A-26E0-3B9CDDEB0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Second,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need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reason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structural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recursions,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are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typical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ways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process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values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with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algebraic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type.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442636-553C-3CD2-8E65-28F4464783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7786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4EA2E-F39C-09E0-9A3A-BA7D4D208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23AA37D-3224-4EF3-3BAD-23D216DA03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8BC4467-7AB4-898B-57B9-3D10FCEC9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example,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structural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recursion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over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follows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template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below.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nil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list,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template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outputs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base.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cons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list,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first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recursively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invokes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'f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t'.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combines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`f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t`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with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element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using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phi.</a:t>
            </a:r>
          </a:p>
          <a:p>
            <a:pPr algn="just"/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81DB02-5212-9761-0522-54CABB49E4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3330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80CE1-317E-A26A-392B-C3149BCAC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1B90A80-CD8D-0141-18C7-213D96DD3D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A5D0D41-307F-5FC3-EEE9-429ECFC460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example,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consider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sum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that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adds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up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all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elements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ell.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empty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list,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simply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outputs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0.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cons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list,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adds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element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with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summation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over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sublist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Both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aspects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are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non-trivial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challenges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automated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provers.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B88B49-9275-A38B-D90B-F1896A331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303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DBD00-13F4-7BF7-B10E-B3ECFF08D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61D462-AAAA-C082-355F-12803B08D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6F7D23-E166-3BAC-C088-CFFBDDC3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8DA6-CFA2-2E4F-965C-5A90FE27033D}" type="datetimeFigureOut">
              <a:rPr kumimoji="1" lang="zh-CN" altLang="en-US" smtClean="0"/>
              <a:t>2024/9/12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F27AD-C6AA-090C-7A6D-CD75DA15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5E15CB-5BB9-3399-4DB4-F5D61D87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D4AD-0C11-794C-AFE8-1ABF9BA061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005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A0052-AD7F-E1EB-076B-B8957AE5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8E833-3E5F-5B35-3993-17F730429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2DFE42-12E9-1607-9871-454581F7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8DA6-CFA2-2E4F-965C-5A90FE27033D}" type="datetimeFigureOut">
              <a:rPr kumimoji="1" lang="zh-CN" altLang="en-US" smtClean="0"/>
              <a:t>2024/9/12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B7912E-AA8E-8EE4-B6CC-33DF42C5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01880A-8D36-A0F6-EDE6-A820C610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D4AD-0C11-794C-AFE8-1ABF9BA061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052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A55975-00BC-8675-CDB9-7766C4DD1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F1B77B-67B3-33DB-3CCB-8393B39DC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522953-BF5F-A633-D80B-64336DC3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8DA6-CFA2-2E4F-965C-5A90FE27033D}" type="datetimeFigureOut">
              <a:rPr kumimoji="1" lang="zh-CN" altLang="en-US" smtClean="0"/>
              <a:t>2024/9/12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C857C0-F1E0-5AEF-8778-0D9B59C9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54F14-7D48-61D6-C848-E94AA1DB9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D4AD-0C11-794C-AFE8-1ABF9BA061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164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46A51-6364-3852-2886-442E29D3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38101-7959-E420-C3F3-EAE1F4222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CE0702-5E75-00E9-7060-BF1BAEE9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8DA6-CFA2-2E4F-965C-5A90FE27033D}" type="datetimeFigureOut">
              <a:rPr kumimoji="1" lang="zh-CN" altLang="en-US" smtClean="0"/>
              <a:t>2024/9/12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7F0BF-6015-3711-0CE8-F7270710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EB6CE7-E0DB-C8A0-C13D-A53BCCDC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D4AD-0C11-794C-AFE8-1ABF9BA061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542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8C324-EFFF-AD8B-F9F5-1E06769B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8BB546-A7BD-E028-8A37-42CD695D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FFBD4C-963A-27EF-8DB8-C4E1FD9F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8DA6-CFA2-2E4F-965C-5A90FE27033D}" type="datetimeFigureOut">
              <a:rPr kumimoji="1" lang="zh-CN" altLang="en-US" smtClean="0"/>
              <a:t>2024/9/12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F8963B-1961-3EE8-4858-7619C66A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80E84A-888B-ED34-734A-18AC9B85B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D4AD-0C11-794C-AFE8-1ABF9BA061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335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BEEF3-6CD7-11A7-E14E-B7078ABC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C5E9CB-3E21-13F8-AE4A-8EC482CC3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261E2C-2028-63D2-0264-8D751F5C0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E49CCF-0783-E17E-309D-E07CD805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8DA6-CFA2-2E4F-965C-5A90FE27033D}" type="datetimeFigureOut">
              <a:rPr kumimoji="1" lang="zh-CN" altLang="en-US" smtClean="0"/>
              <a:t>2024/9/12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77A5ED-1247-643E-E4A2-E80777E2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8C94A8-A7F5-5BA2-A603-527D4EBB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D4AD-0C11-794C-AFE8-1ABF9BA061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350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74FC-3734-C213-B840-885E78206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45A84B-CE36-617E-6758-653E1DC77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14DC5A-805A-89A1-CA4B-F2022142E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C0B958-B7C8-19C1-AEB6-18AA3B281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AE8DF8-2FD6-72DF-93AF-C9FCAF1F5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723489-A382-BF50-5856-0C4258A8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8DA6-CFA2-2E4F-965C-5A90FE27033D}" type="datetimeFigureOut">
              <a:rPr kumimoji="1" lang="zh-CN" altLang="en-US" smtClean="0"/>
              <a:t>2024/9/12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F0C704-B568-8D11-D92B-64F2BDBE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B3329A-6921-9407-0F5C-F687691E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D4AD-0C11-794C-AFE8-1ABF9BA061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097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A20B7-C406-8539-40DB-F3B7C385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02E6E6-A68D-9781-DF0D-93AA596C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8DA6-CFA2-2E4F-965C-5A90FE27033D}" type="datetimeFigureOut">
              <a:rPr kumimoji="1" lang="zh-CN" altLang="en-US" smtClean="0"/>
              <a:t>2024/9/12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B1844B-8FB6-7D5F-0382-F67ABC19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AE6777-AF06-CD67-F64E-699EE748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D4AD-0C11-794C-AFE8-1ABF9BA061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426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4D9DF0-0D79-B415-89EB-9BD2896A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8DA6-CFA2-2E4F-965C-5A90FE27033D}" type="datetimeFigureOut">
              <a:rPr kumimoji="1" lang="zh-CN" altLang="en-US" smtClean="0"/>
              <a:t>2024/9/12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BDDF7B-F95E-9685-D409-E3A9B346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5A54FF-F9AD-4950-844F-E34BC68C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D4AD-0C11-794C-AFE8-1ABF9BA061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81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01B6D-25DC-EC92-436F-EB93B3F72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FC923-5BBE-D0FC-64C4-996B6557D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B58373-E1DA-88FE-9115-E6614DC30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65F9B3-5931-888A-103B-A3DFEC26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8DA6-CFA2-2E4F-965C-5A90FE27033D}" type="datetimeFigureOut">
              <a:rPr kumimoji="1" lang="zh-CN" altLang="en-US" smtClean="0"/>
              <a:t>2024/9/12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EAB7EE-D5AA-47B0-4B82-2CCF21EA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EEDC7B-0068-F993-51DA-19C7DF7D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D4AD-0C11-794C-AFE8-1ABF9BA061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16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5C872-0C7F-1346-12D0-73DC93E3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FCC8EA-CE3C-6F7F-B0EF-DCF157174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93A895-9E01-0A8C-9EE4-F04D107AF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C5C5F2-81C1-7C55-4E26-A0D64FF8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8DA6-CFA2-2E4F-965C-5A90FE27033D}" type="datetimeFigureOut">
              <a:rPr kumimoji="1" lang="zh-CN" altLang="en-US" smtClean="0"/>
              <a:t>2024/9/12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00CE5E-16D3-4F82-7823-D2DC4574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495D3D-D38D-76B8-A74C-AA73CF3F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D4AD-0C11-794C-AFE8-1ABF9BA061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613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C6FD46-A6AC-F0DD-A40A-D9B89B19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E1499B-132F-3852-C81D-C211CEEF9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E0CB0-4733-505E-01D9-217F37141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8DA6-CFA2-2E4F-965C-5A90FE27033D}" type="datetimeFigureOut">
              <a:rPr kumimoji="1" lang="zh-CN" altLang="en-US" smtClean="0"/>
              <a:t>2024/9/12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095536-C011-29E0-A9B7-79C6E481B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06FDA-2016-C2F7-B7DC-C588287E0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1D4AD-0C11-794C-AFE8-1ABF9BA061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95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0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0.png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0.png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6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3" Type="http://schemas.openxmlformats.org/officeDocument/2006/relationships/image" Target="../media/image39.png"/><Relationship Id="rId7" Type="http://schemas.openxmlformats.org/officeDocument/2006/relationships/image" Target="../media/image46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01058"/>
            <a:ext cx="9144000" cy="3274592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sz="4800" dirty="0">
                <a:latin typeface="Palatino Linotype" panose="02040502050505030304" pitchFamily="18" charset="0"/>
              </a:rPr>
              <a:t>Proving</a:t>
            </a:r>
            <a:r>
              <a:rPr lang="zh-CN" altLang="en-US" sz="4800" dirty="0">
                <a:latin typeface="Palatino Linotype" panose="02040502050505030304" pitchFamily="18" charset="0"/>
              </a:rPr>
              <a:t> </a:t>
            </a:r>
            <a:r>
              <a:rPr lang="en-US" altLang="zh-CN" sz="4800" dirty="0">
                <a:latin typeface="Palatino Linotype" panose="02040502050505030304" pitchFamily="18" charset="0"/>
              </a:rPr>
              <a:t>Functional</a:t>
            </a:r>
            <a:r>
              <a:rPr lang="zh-CN" altLang="en-US" sz="4800" dirty="0">
                <a:latin typeface="Palatino Linotype" panose="02040502050505030304" pitchFamily="18" charset="0"/>
              </a:rPr>
              <a:t> </a:t>
            </a:r>
            <a:r>
              <a:rPr lang="en-US" altLang="zh-CN" sz="4800" dirty="0">
                <a:latin typeface="Palatino Linotype" panose="02040502050505030304" pitchFamily="18" charset="0"/>
              </a:rPr>
              <a:t>Program</a:t>
            </a:r>
            <a:r>
              <a:rPr lang="zh-CN" altLang="en-US" sz="4800" dirty="0">
                <a:latin typeface="Palatino Linotype" panose="02040502050505030304" pitchFamily="18" charset="0"/>
              </a:rPr>
              <a:t> </a:t>
            </a:r>
            <a:r>
              <a:rPr lang="en-US" altLang="zh-CN" sz="4800" dirty="0">
                <a:latin typeface="Palatino Linotype" panose="02040502050505030304" pitchFamily="18" charset="0"/>
              </a:rPr>
              <a:t>Equivalence</a:t>
            </a:r>
            <a:r>
              <a:rPr lang="zh-CN" altLang="en-US" sz="4800" dirty="0">
                <a:latin typeface="Palatino Linotype" panose="02040502050505030304" pitchFamily="18" charset="0"/>
              </a:rPr>
              <a:t> </a:t>
            </a:r>
            <a:r>
              <a:rPr lang="en-US" altLang="zh-CN" sz="4800" dirty="0">
                <a:latin typeface="Palatino Linotype" panose="02040502050505030304" pitchFamily="18" charset="0"/>
              </a:rPr>
              <a:t>via</a:t>
            </a:r>
            <a:r>
              <a:rPr lang="zh-CN" altLang="en-US" sz="4800" dirty="0">
                <a:latin typeface="Palatino Linotype" panose="02040502050505030304" pitchFamily="18" charset="0"/>
              </a:rPr>
              <a:t> </a:t>
            </a:r>
            <a:br>
              <a:rPr lang="en-US" altLang="zh-CN" sz="4800" dirty="0">
                <a:latin typeface="Palatino Linotype" panose="02040502050505030304" pitchFamily="18" charset="0"/>
              </a:rPr>
            </a:br>
            <a:r>
              <a:rPr lang="en-US" altLang="zh-CN" sz="4800" dirty="0">
                <a:latin typeface="Palatino Linotype" panose="02040502050505030304" pitchFamily="18" charset="0"/>
              </a:rPr>
              <a:t>Directed</a:t>
            </a:r>
            <a:r>
              <a:rPr lang="zh-CN" altLang="en-US" sz="4800" dirty="0">
                <a:latin typeface="Palatino Linotype" panose="02040502050505030304" pitchFamily="18" charset="0"/>
              </a:rPr>
              <a:t> </a:t>
            </a:r>
            <a:r>
              <a:rPr lang="en-US" altLang="zh-CN" sz="4800" dirty="0">
                <a:latin typeface="Palatino Linotype" panose="02040502050505030304" pitchFamily="18" charset="0"/>
              </a:rPr>
              <a:t>Lemma</a:t>
            </a:r>
            <a:r>
              <a:rPr lang="zh-CN" altLang="en-US" sz="4800" dirty="0">
                <a:latin typeface="Palatino Linotype" panose="02040502050505030304" pitchFamily="18" charset="0"/>
              </a:rPr>
              <a:t> </a:t>
            </a:r>
            <a:r>
              <a:rPr lang="en-US" altLang="zh-CN" sz="4800" dirty="0">
                <a:latin typeface="Palatino Linotype" panose="02040502050505030304" pitchFamily="18" charset="0"/>
              </a:rPr>
              <a:t>Synthesis</a:t>
            </a:r>
            <a:endParaRPr lang="zh-cn" sz="4800" cap="none" dirty="0">
              <a:latin typeface="Palatino Linotype" panose="0204050205050503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129088"/>
            <a:ext cx="9144000" cy="875595"/>
          </a:xfrm>
        </p:spPr>
        <p:txBody>
          <a:bodyPr rtlCol="0" anchor="ctr">
            <a:noAutofit/>
          </a:bodyPr>
          <a:lstStyle/>
          <a:p>
            <a:pPr rtl="0"/>
            <a:r>
              <a:rPr lang="en-US" altLang="zh-CN" sz="2200" u="sng" dirty="0" err="1">
                <a:latin typeface="Palatino Linotype" panose="02040502050505030304" pitchFamily="18" charset="0"/>
                <a:ea typeface="Cambria" panose="02040503050406030204" pitchFamily="18" charset="0"/>
              </a:rPr>
              <a:t>Yican</a:t>
            </a:r>
            <a:r>
              <a:rPr lang="zh-CN" altLang="en-US" sz="2200" u="sng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2200" u="sng" dirty="0">
                <a:latin typeface="Palatino Linotype" panose="02040502050505030304" pitchFamily="18" charset="0"/>
                <a:ea typeface="Cambria" panose="02040503050406030204" pitchFamily="18" charset="0"/>
              </a:rPr>
              <a:t>Sun</a:t>
            </a:r>
            <a:r>
              <a:rPr lang="en-US" altLang="zh-CN" sz="2200" dirty="0">
                <a:latin typeface="Palatino Linotype" panose="02040502050505030304" pitchFamily="18" charset="0"/>
                <a:ea typeface="Cambria" panose="02040503050406030204" pitchFamily="18" charset="0"/>
              </a:rPr>
              <a:t>,</a:t>
            </a:r>
            <a:r>
              <a:rPr lang="zh-CN" altLang="en-US" sz="2200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2200" dirty="0" err="1">
                <a:latin typeface="Palatino Linotype" panose="02040502050505030304" pitchFamily="18" charset="0"/>
                <a:ea typeface="Cambria" panose="02040503050406030204" pitchFamily="18" charset="0"/>
              </a:rPr>
              <a:t>Ruyi</a:t>
            </a:r>
            <a:r>
              <a:rPr lang="zh-CN" altLang="en-US" sz="2200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2200" dirty="0">
                <a:latin typeface="Palatino Linotype" panose="02040502050505030304" pitchFamily="18" charset="0"/>
                <a:ea typeface="Cambria" panose="02040503050406030204" pitchFamily="18" charset="0"/>
              </a:rPr>
              <a:t>Ji,</a:t>
            </a:r>
            <a:r>
              <a:rPr lang="zh-CN" altLang="en-US" sz="2200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2200" dirty="0">
                <a:latin typeface="Palatino Linotype" panose="02040502050505030304" pitchFamily="18" charset="0"/>
                <a:ea typeface="Cambria" panose="02040503050406030204" pitchFamily="18" charset="0"/>
              </a:rPr>
              <a:t>Jian</a:t>
            </a:r>
            <a:r>
              <a:rPr lang="zh-CN" altLang="en-US" sz="2200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2200" dirty="0">
                <a:latin typeface="Palatino Linotype" panose="02040502050505030304" pitchFamily="18" charset="0"/>
                <a:ea typeface="Cambria" panose="02040503050406030204" pitchFamily="18" charset="0"/>
              </a:rPr>
              <a:t>Fang,</a:t>
            </a:r>
            <a:r>
              <a:rPr lang="zh-CN" altLang="en-US" sz="2200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2200" dirty="0" err="1">
                <a:latin typeface="Palatino Linotype" panose="02040502050505030304" pitchFamily="18" charset="0"/>
                <a:ea typeface="Cambria" panose="02040503050406030204" pitchFamily="18" charset="0"/>
              </a:rPr>
              <a:t>Xuanlin</a:t>
            </a:r>
            <a:r>
              <a:rPr lang="zh-CN" altLang="en-US" sz="2200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2200" dirty="0">
                <a:latin typeface="Palatino Linotype" panose="02040502050505030304" pitchFamily="18" charset="0"/>
                <a:ea typeface="Cambria" panose="02040503050406030204" pitchFamily="18" charset="0"/>
              </a:rPr>
              <a:t>Jiang</a:t>
            </a:r>
            <a:r>
              <a:rPr lang="zh-CN" altLang="en-US" sz="2200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endParaRPr lang="en-US" altLang="zh-CN" sz="2200" dirty="0">
              <a:latin typeface="Palatino Linotype" panose="02040502050505030304" pitchFamily="18" charset="0"/>
              <a:ea typeface="Cambria" panose="02040503050406030204" pitchFamily="18" charset="0"/>
            </a:endParaRPr>
          </a:p>
          <a:p>
            <a:pPr rtl="0"/>
            <a:r>
              <a:rPr lang="en-US" altLang="zh-CN" sz="2200" dirty="0" err="1">
                <a:latin typeface="Palatino Linotype" panose="02040502050505030304" pitchFamily="18" charset="0"/>
                <a:ea typeface="Cambria" panose="02040503050406030204" pitchFamily="18" charset="0"/>
              </a:rPr>
              <a:t>Mingshuai</a:t>
            </a:r>
            <a:r>
              <a:rPr lang="zh-CN" altLang="en-US" sz="2200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2200" dirty="0">
                <a:latin typeface="Palatino Linotype" panose="02040502050505030304" pitchFamily="18" charset="0"/>
                <a:ea typeface="Cambria" panose="02040503050406030204" pitchFamily="18" charset="0"/>
              </a:rPr>
              <a:t>Chen,</a:t>
            </a:r>
            <a:r>
              <a:rPr lang="zh-CN" altLang="en-US" sz="2200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2200" dirty="0">
                <a:latin typeface="Palatino Linotype" panose="02040502050505030304" pitchFamily="18" charset="0"/>
                <a:ea typeface="Cambria" panose="02040503050406030204" pitchFamily="18" charset="0"/>
              </a:rPr>
              <a:t>Yingfei</a:t>
            </a:r>
            <a:r>
              <a:rPr lang="zh-CN" altLang="en-US" sz="2200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2200" dirty="0">
                <a:latin typeface="Palatino Linotype" panose="02040502050505030304" pitchFamily="18" charset="0"/>
                <a:ea typeface="Cambria" panose="02040503050406030204" pitchFamily="18" charset="0"/>
              </a:rPr>
              <a:t>Xiong</a:t>
            </a:r>
            <a:endParaRPr lang="en-US" altLang="zh-CN" sz="2200" u="sng" dirty="0">
              <a:latin typeface="Palatino Linotype" panose="02040502050505030304" pitchFamily="18" charset="0"/>
              <a:ea typeface="Cambria" panose="020405030504060302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2EED9530-690F-9A3A-AD65-6DA6C07B5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285" y="5274668"/>
            <a:ext cx="1012027" cy="97588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70DF3F0-6B59-6399-8FBD-1A6A1C66C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690" y="5355174"/>
            <a:ext cx="1012027" cy="83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037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9CFC2-FC5E-A2D3-7806-CF5234E4E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EF974-22B4-C49A-57DB-20C65A8E1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en-US" altLang="zh-CN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Proving</a:t>
            </a:r>
            <a:r>
              <a:rPr lang="zh-CN" altLang="en-US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Functional</a:t>
            </a:r>
            <a:r>
              <a:rPr lang="zh-CN" altLang="en-US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Program</a:t>
            </a:r>
            <a:r>
              <a:rPr lang="zh-CN" altLang="en-US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Equivalence is </a:t>
            </a:r>
            <a:r>
              <a:rPr lang="en-US" altLang="zh-CN" sz="3600" b="1" i="1" cap="none" dirty="0">
                <a:solidFill>
                  <a:srgbClr val="FF0000"/>
                </a:solidFill>
                <a:latin typeface="Palatino Linotype" panose="02040502050505030304" pitchFamily="18" charset="0"/>
                <a:ea typeface="Cambria" panose="02040503050406030204" pitchFamily="18" charset="0"/>
              </a:rPr>
              <a:t>Hard</a:t>
            </a:r>
            <a:endParaRPr lang="zh-cn" sz="3600" b="1" i="1" cap="none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75A7DDB-3BD5-A0FD-2F29-2C433268071B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33CDFF3-1A63-ECE0-6039-E5871D6C57B6}"/>
                  </a:ext>
                </a:extLst>
              </p:cNvPr>
              <p:cNvSpPr txBox="1"/>
              <p:nvPr/>
            </p:nvSpPr>
            <p:spPr>
              <a:xfrm>
                <a:off x="2850688" y="2001838"/>
                <a:ext cx="64906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∀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: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𝐋𝐢𝐬𝐭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 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𝐱𝐬</m:t>
                          </m:r>
                        </m:e>
                      </m:d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(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𝐬𝐨𝐫𝐭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33CDFF3-1A63-ECE0-6039-E5871D6C5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688" y="2001838"/>
                <a:ext cx="6490623" cy="430887"/>
              </a:xfrm>
              <a:prstGeom prst="rect">
                <a:avLst/>
              </a:prstGeom>
              <a:blipFill>
                <a:blip r:embed="rId3"/>
                <a:stretch>
                  <a:fillRect t="-11429" r="-391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05809835-AF8B-8786-CC08-C188C5815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722" y="4950739"/>
            <a:ext cx="3441700" cy="1257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05534F0-0F31-C982-F839-0A78311D62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9886" y="3437732"/>
            <a:ext cx="3314700" cy="1168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2C282A4-5233-1EB1-09B9-47049149A6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9027" y="3429000"/>
            <a:ext cx="3113089" cy="125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78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85CC5-5D49-649C-9A34-88655CBF1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8FE8A135-18CA-5AC1-9702-EEF9F520E4B9}"/>
              </a:ext>
            </a:extLst>
          </p:cNvPr>
          <p:cNvSpPr/>
          <p:nvPr/>
        </p:nvSpPr>
        <p:spPr>
          <a:xfrm>
            <a:off x="2834922" y="2364444"/>
            <a:ext cx="1607012" cy="430888"/>
          </a:xfrm>
          <a:prstGeom prst="round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E1BC75C-D3F6-7A1E-6CBA-51E395C5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en-US" altLang="zh-CN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Proving</a:t>
            </a:r>
            <a:r>
              <a:rPr lang="zh-CN" altLang="en-US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Functional</a:t>
            </a:r>
            <a:r>
              <a:rPr lang="zh-CN" altLang="en-US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Program</a:t>
            </a:r>
            <a:r>
              <a:rPr lang="zh-CN" altLang="en-US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Equivalence is </a:t>
            </a:r>
            <a:r>
              <a:rPr lang="en-US" altLang="zh-CN" sz="3600" b="1" i="1" cap="none" dirty="0">
                <a:solidFill>
                  <a:srgbClr val="FF0000"/>
                </a:solidFill>
                <a:latin typeface="Palatino Linotype" panose="02040502050505030304" pitchFamily="18" charset="0"/>
                <a:ea typeface="Cambria" panose="02040503050406030204" pitchFamily="18" charset="0"/>
              </a:rPr>
              <a:t>Hard</a:t>
            </a:r>
            <a:endParaRPr lang="zh-cn" sz="3600" b="1" i="1" cap="none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6CD278C-7B57-5833-0052-2AABA6D8FB1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E3C1BC5-0A1B-CACB-0FA4-DD772DFDE9E1}"/>
                  </a:ext>
                </a:extLst>
              </p:cNvPr>
              <p:cNvSpPr txBox="1"/>
              <p:nvPr/>
            </p:nvSpPr>
            <p:spPr>
              <a:xfrm>
                <a:off x="2834922" y="2364444"/>
                <a:ext cx="64906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∀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: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𝐋𝐢𝐬𝐭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 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𝐱𝐬</m:t>
                          </m:r>
                        </m:e>
                      </m:d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(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𝐬𝐨𝐫𝐭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E3C1BC5-0A1B-CACB-0FA4-DD772DFDE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922" y="2364444"/>
                <a:ext cx="6490623" cy="430887"/>
              </a:xfrm>
              <a:prstGeom prst="rect">
                <a:avLst/>
              </a:prstGeom>
              <a:blipFill>
                <a:blip r:embed="rId3"/>
                <a:stretch>
                  <a:fillRect t="-14286" r="-391" b="-3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55603ADD-CD50-14E5-9454-61E7A68C5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722" y="4950739"/>
            <a:ext cx="3441700" cy="1257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818EEC-243A-8A33-1D7F-5EB87C6AB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9886" y="3437732"/>
            <a:ext cx="3314700" cy="1168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A48CFAC-33E8-1C6C-CFF9-0F90BAB7B9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9027" y="3429000"/>
            <a:ext cx="3113089" cy="12535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AB48CB7-8FE4-DC02-04DE-DCC79A1B388A}"/>
              </a:ext>
            </a:extLst>
          </p:cNvPr>
          <p:cNvSpPr txBox="1"/>
          <p:nvPr/>
        </p:nvSpPr>
        <p:spPr>
          <a:xfrm>
            <a:off x="2393261" y="1933556"/>
            <a:ext cx="6100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Algebraic data structure</a:t>
            </a:r>
          </a:p>
          <a:p>
            <a:endParaRPr lang="en-US" altLang="zh-CN" i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242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56FF0-50C1-EACE-B6CE-9503FC65F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D4DC7C65-E4E1-6008-E699-CDFADA5970ED}"/>
              </a:ext>
            </a:extLst>
          </p:cNvPr>
          <p:cNvSpPr/>
          <p:nvPr/>
        </p:nvSpPr>
        <p:spPr>
          <a:xfrm>
            <a:off x="6914976" y="2360613"/>
            <a:ext cx="2283624" cy="430887"/>
          </a:xfrm>
          <a:prstGeom prst="round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A8A919A6-E97F-86E7-7E76-2B54EE780556}"/>
              </a:ext>
            </a:extLst>
          </p:cNvPr>
          <p:cNvSpPr/>
          <p:nvPr/>
        </p:nvSpPr>
        <p:spPr>
          <a:xfrm>
            <a:off x="4386262" y="2379095"/>
            <a:ext cx="2283624" cy="430887"/>
          </a:xfrm>
          <a:prstGeom prst="round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C1BD86-E794-C9E9-033F-E0BBE65D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en-US" altLang="zh-CN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Proving</a:t>
            </a:r>
            <a:r>
              <a:rPr lang="zh-CN" altLang="en-US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Functional</a:t>
            </a:r>
            <a:r>
              <a:rPr lang="zh-CN" altLang="en-US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Program</a:t>
            </a:r>
            <a:r>
              <a:rPr lang="zh-CN" altLang="en-US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Equivalence is </a:t>
            </a:r>
            <a:r>
              <a:rPr lang="en-US" altLang="zh-CN" sz="3600" b="1" i="1" cap="none" dirty="0">
                <a:solidFill>
                  <a:srgbClr val="FF0000"/>
                </a:solidFill>
                <a:latin typeface="Palatino Linotype" panose="02040502050505030304" pitchFamily="18" charset="0"/>
                <a:ea typeface="Cambria" panose="02040503050406030204" pitchFamily="18" charset="0"/>
              </a:rPr>
              <a:t>Hard</a:t>
            </a:r>
            <a:endParaRPr lang="zh-cn" sz="3600" b="1" i="1" cap="none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3F21408-DF94-EF0F-6DF5-1DA103B3ACF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827A32E-DF3F-D39A-2A1D-609AAE21873A}"/>
                  </a:ext>
                </a:extLst>
              </p:cNvPr>
              <p:cNvSpPr txBox="1"/>
              <p:nvPr/>
            </p:nvSpPr>
            <p:spPr>
              <a:xfrm>
                <a:off x="2836400" y="2374563"/>
                <a:ext cx="64906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∀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: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𝐋𝐢𝐬𝐭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 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𝐱𝐬</m:t>
                          </m:r>
                        </m:e>
                      </m:d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(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𝐬𝐨𝐫𝐭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827A32E-DF3F-D39A-2A1D-609AAE218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400" y="2374563"/>
                <a:ext cx="6490623" cy="430887"/>
              </a:xfrm>
              <a:prstGeom prst="rect">
                <a:avLst/>
              </a:prstGeom>
              <a:blipFill>
                <a:blip r:embed="rId3"/>
                <a:stretch>
                  <a:fillRect t="-14706" r="-391" b="-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7FD52766-3D31-AD46-5D5D-340CDF392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722" y="4950739"/>
            <a:ext cx="3441700" cy="1257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D17FFF-A4E6-F991-F439-35A5415FC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9886" y="3437732"/>
            <a:ext cx="3314700" cy="1168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75B7BA-AB39-990A-3A84-D0B350D721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9027" y="3429000"/>
            <a:ext cx="3113089" cy="12535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97BD57D-49F2-2015-9A22-FF75AC0D8B87}"/>
              </a:ext>
            </a:extLst>
          </p:cNvPr>
          <p:cNvSpPr txBox="1"/>
          <p:nvPr/>
        </p:nvSpPr>
        <p:spPr>
          <a:xfrm>
            <a:off x="5006407" y="1977331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Compositions of structural recursion</a:t>
            </a:r>
          </a:p>
        </p:txBody>
      </p:sp>
    </p:spTree>
    <p:extLst>
      <p:ext uri="{BB962C8B-B14F-4D97-AF65-F5344CB8AC3E}">
        <p14:creationId xmlns:p14="http://schemas.microsoft.com/office/powerpoint/2010/main" val="1612791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55E6D-2182-5617-5488-0FFDC7B50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DEF0E-5D1C-FF2C-53E5-B856B4956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en-US" altLang="zh-CN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How to Prove Functional Program Equivalence</a:t>
            </a:r>
            <a:endParaRPr lang="zh-cn" sz="3600" b="1" i="1" cap="none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32023F3E-312C-49C6-FA0C-4E0B10332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</a:rPr>
              <a:t>Natural approach: Induction</a:t>
            </a:r>
          </a:p>
          <a:p>
            <a:r>
              <a:rPr lang="en-US" altLang="zh-CN" dirty="0">
                <a:latin typeface="Palatino Linotype" panose="02040502050505030304" pitchFamily="18" charset="0"/>
              </a:rPr>
              <a:t>However, induction only on the original proposition may </a:t>
            </a:r>
            <a:r>
              <a:rPr lang="en-US" altLang="zh-CN" b="1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fail</a:t>
            </a:r>
            <a:endParaRPr lang="zh-CN" altLang="en-US" b="1" i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973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671C7-C552-5A5D-5F84-382467082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18882-4BBB-7329-6004-FD87A7FD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en-US" altLang="zh-CN" sz="4000" dirty="0">
                <a:latin typeface="Palatino Linotype" panose="02040502050505030304" pitchFamily="18" charset="0"/>
              </a:rPr>
              <a:t>Why Induction May </a:t>
            </a:r>
            <a:r>
              <a:rPr lang="en-US" altLang="zh-CN" sz="4000" b="1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fail</a:t>
            </a:r>
            <a:endParaRPr lang="zh-CN" altLang="en-US" sz="4000" b="1" i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88A7A44-5E38-7527-DDAD-CFE9912FCE32}"/>
                  </a:ext>
                </a:extLst>
              </p:cNvPr>
              <p:cNvSpPr txBox="1"/>
              <p:nvPr/>
            </p:nvSpPr>
            <p:spPr>
              <a:xfrm>
                <a:off x="2850688" y="1891479"/>
                <a:ext cx="64906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∀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: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𝐋𝐢𝐬𝐭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 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𝐱𝐬</m:t>
                          </m:r>
                        </m:e>
                      </m:d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(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𝐬𝐨𝐫𝐭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88A7A44-5E38-7527-DDAD-CFE9912FC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688" y="1891479"/>
                <a:ext cx="6490623" cy="430887"/>
              </a:xfrm>
              <a:prstGeom prst="rect">
                <a:avLst/>
              </a:prstGeom>
              <a:blipFill>
                <a:blip r:embed="rId3"/>
                <a:stretch>
                  <a:fillRect t="-11429" r="-391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77DCF7F-E991-B3F9-D148-F65E7753768C}"/>
                  </a:ext>
                </a:extLst>
              </p:cNvPr>
              <p:cNvSpPr txBox="1"/>
              <p:nvPr/>
            </p:nvSpPr>
            <p:spPr>
              <a:xfrm>
                <a:off x="964324" y="2914007"/>
                <a:ext cx="27646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sz="2400" dirty="0">
                    <a:latin typeface="Palatino Linotype" panose="02040502050505030304" pitchFamily="18" charset="0"/>
                    <a:cs typeface="Courier New" panose="02070309020205020404" pitchFamily="49" charset="0"/>
                  </a:rPr>
                  <a:t>Base Case </a:t>
                </a:r>
                <a:r>
                  <a:rPr kumimoji="1" lang="en-US" altLang="zh-CN" sz="2400" b="1" dirty="0">
                    <a:cs typeface="Courier New" panose="02070309020205020404" pitchFamily="49" charset="0"/>
                  </a:rPr>
                  <a:t>:  </a:t>
                </a:r>
                <a14:m>
                  <m:oMath xmlns:m="http://schemas.openxmlformats.org/officeDocument/2006/math">
                    <m:r>
                      <a:rPr kumimoji="1" lang="en-US" altLang="zh-CN" sz="2400" b="1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𝐱𝐬</m:t>
                    </m:r>
                    <m:r>
                      <a:rPr kumimoji="1" lang="en-US" altLang="zh-CN" sz="2400" b="1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kumimoji="1" lang="en-US" altLang="zh-CN" sz="2400" b="1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𝐧𝐢𝐥</m:t>
                    </m:r>
                  </m:oMath>
                </a14:m>
                <a:endParaRPr kumimoji="1" lang="zh-CN" alt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77DCF7F-E991-B3F9-D148-F65E77537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324" y="2914007"/>
                <a:ext cx="2764603" cy="369332"/>
              </a:xfrm>
              <a:prstGeom prst="rect">
                <a:avLst/>
              </a:prstGeom>
              <a:blipFill>
                <a:blip r:embed="rId4"/>
                <a:stretch>
                  <a:fillRect l="-6849" t="-26667" r="-3196" b="-4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8B4A419-0342-54B3-9AF4-1C771BA73581}"/>
                  </a:ext>
                </a:extLst>
              </p:cNvPr>
              <p:cNvSpPr txBox="1"/>
              <p:nvPr/>
            </p:nvSpPr>
            <p:spPr>
              <a:xfrm>
                <a:off x="3505225" y="3415491"/>
                <a:ext cx="44419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𝐧𝐢𝐥</m:t>
                          </m:r>
                        </m:e>
                      </m:d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(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𝐬𝐨𝐫𝐭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𝐧𝐢𝐥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8B4A419-0342-54B3-9AF4-1C771BA73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25" y="3415491"/>
                <a:ext cx="4441921" cy="369332"/>
              </a:xfrm>
              <a:prstGeom prst="rect">
                <a:avLst/>
              </a:prstGeom>
              <a:blipFill>
                <a:blip r:embed="rId5"/>
                <a:stretch>
                  <a:fillRect t="-9677" r="-857" b="-32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80216F2-19E6-8D57-E5F7-AC94EC778766}"/>
                  </a:ext>
                </a:extLst>
              </p:cNvPr>
              <p:cNvSpPr txBox="1"/>
              <p:nvPr/>
            </p:nvSpPr>
            <p:spPr>
              <a:xfrm>
                <a:off x="927537" y="4453785"/>
                <a:ext cx="41912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sz="2400" dirty="0">
                    <a:latin typeface="Palatino Linotype" panose="02040502050505030304" pitchFamily="18" charset="0"/>
                    <a:cs typeface="Courier New" panose="02070309020205020404" pitchFamily="49" charset="0"/>
                  </a:rPr>
                  <a:t>Induction Case </a:t>
                </a:r>
                <a:r>
                  <a:rPr kumimoji="1" lang="en-US" altLang="zh-CN" sz="2400" b="1" dirty="0">
                    <a:cs typeface="Courier New" panose="02070309020205020404" pitchFamily="49" charset="0"/>
                  </a:rPr>
                  <a:t>:  </a:t>
                </a:r>
                <a14:m>
                  <m:oMath xmlns:m="http://schemas.openxmlformats.org/officeDocument/2006/math">
                    <m:r>
                      <a:rPr kumimoji="1" lang="en-US" altLang="zh-CN" sz="2400" b="1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𝐱𝐬</m:t>
                    </m:r>
                    <m:r>
                      <a:rPr kumimoji="1" lang="en-US" altLang="zh-CN" sz="2400" b="1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kumimoji="1" lang="en-US" altLang="zh-CN" sz="2400" b="1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𝐜𝐨𝐧𝐬</m:t>
                    </m:r>
                    <m:r>
                      <a:rPr kumimoji="1" lang="en-US" altLang="zh-CN" sz="2400" b="1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kumimoji="1" lang="en-US" altLang="zh-CN" sz="2400" b="1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𝐡</m:t>
                    </m:r>
                    <m:r>
                      <a:rPr kumimoji="1" lang="en-US" altLang="zh-CN" sz="2400" b="1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kumimoji="1" lang="en-US" altLang="zh-CN" sz="2400" b="1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𝐭</m:t>
                    </m:r>
                  </m:oMath>
                </a14:m>
                <a:endParaRPr kumimoji="1" lang="zh-CN" alt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80216F2-19E6-8D57-E5F7-AC94EC778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37" y="4453785"/>
                <a:ext cx="4191276" cy="369332"/>
              </a:xfrm>
              <a:prstGeom prst="rect">
                <a:avLst/>
              </a:prstGeom>
              <a:blipFill>
                <a:blip r:embed="rId6"/>
                <a:stretch>
                  <a:fillRect l="-4217" t="-23333" r="-1205" b="-4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E4212DA0-55A9-80D8-7A01-BCC33B7A7DC6}"/>
                  </a:ext>
                </a:extLst>
              </p:cNvPr>
              <p:cNvSpPr/>
              <p:nvPr/>
            </p:nvSpPr>
            <p:spPr>
              <a:xfrm>
                <a:off x="1022268" y="5095885"/>
                <a:ext cx="4001814" cy="1000796"/>
              </a:xfrm>
              <a:prstGeom prst="roundRect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𝐭</m:t>
                          </m:r>
                        </m:e>
                      </m:d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(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𝐬𝐨𝐫𝐭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𝐭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E4212DA0-55A9-80D8-7A01-BCC33B7A7D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68" y="5095885"/>
                <a:ext cx="4001814" cy="100079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3DCBF33-B25F-AF19-CC8B-D3E21DC25919}"/>
                  </a:ext>
                </a:extLst>
              </p:cNvPr>
              <p:cNvSpPr txBox="1"/>
              <p:nvPr/>
            </p:nvSpPr>
            <p:spPr>
              <a:xfrm>
                <a:off x="5486858" y="5307004"/>
                <a:ext cx="609141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5000" b="1" i="1" smtClean="0">
                          <a:latin typeface="Cambria Math" panose="02040503050406030204" pitchFamily="18" charset="0"/>
                        </a:rPr>
                        <m:t>⊢</m:t>
                      </m:r>
                    </m:oMath>
                  </m:oMathPara>
                </a14:m>
                <a:endParaRPr kumimoji="1" lang="en-US" altLang="zh-CN" sz="5000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3DCBF33-B25F-AF19-CC8B-D3E21DC25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858" y="5307004"/>
                <a:ext cx="609141" cy="769441"/>
              </a:xfrm>
              <a:prstGeom prst="rect">
                <a:avLst/>
              </a:prstGeom>
              <a:blipFill>
                <a:blip r:embed="rId8"/>
                <a:stretch>
                  <a:fillRect l="-16327" r="-14286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圆角矩形 13">
                <a:extLst>
                  <a:ext uri="{FF2B5EF4-FFF2-40B4-BE49-F238E27FC236}">
                    <a16:creationId xmlns:a16="http://schemas.microsoft.com/office/drawing/2014/main" id="{2813ABED-18A2-F276-A2A9-3F7097697270}"/>
                  </a:ext>
                </a:extLst>
              </p:cNvPr>
              <p:cNvSpPr/>
              <p:nvPr/>
            </p:nvSpPr>
            <p:spPr>
              <a:xfrm>
                <a:off x="6558775" y="5138054"/>
                <a:ext cx="4001814" cy="1000796"/>
              </a:xfrm>
              <a:prstGeom prst="roundRect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(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𝐜𝐨𝐧𝐬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𝐡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𝐭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(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𝐬𝐨𝐫𝐭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(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𝐜𝐨𝐧𝐬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𝐡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𝐭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4" name="圆角矩形 13">
                <a:extLst>
                  <a:ext uri="{FF2B5EF4-FFF2-40B4-BE49-F238E27FC236}">
                    <a16:creationId xmlns:a16="http://schemas.microsoft.com/office/drawing/2014/main" id="{2813ABED-18A2-F276-A2A9-3F70976972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775" y="5138054"/>
                <a:ext cx="4001814" cy="1000796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278B90FF-CB38-45D9-9DF7-EC66430B928D}"/>
              </a:ext>
            </a:extLst>
          </p:cNvPr>
          <p:cNvSpPr txBox="1"/>
          <p:nvPr/>
        </p:nvSpPr>
        <p:spPr>
          <a:xfrm>
            <a:off x="1631411" y="6114465"/>
            <a:ext cx="610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Induction Hypothesis</a:t>
            </a:r>
          </a:p>
        </p:txBody>
      </p:sp>
    </p:spTree>
    <p:extLst>
      <p:ext uri="{BB962C8B-B14F-4D97-AF65-F5344CB8AC3E}">
        <p14:creationId xmlns:p14="http://schemas.microsoft.com/office/powerpoint/2010/main" val="399775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1C2BDF-38E6-A1A0-C546-79F5398A3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241EA-560D-8F32-D89A-44A5F44F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en-US" altLang="zh-CN" sz="4000" dirty="0">
                <a:latin typeface="Palatino Linotype" panose="02040502050505030304" pitchFamily="18" charset="0"/>
              </a:rPr>
              <a:t>Why Induction May </a:t>
            </a:r>
            <a:r>
              <a:rPr lang="en-US" altLang="zh-CN" sz="4000" b="1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fail</a:t>
            </a:r>
            <a:endParaRPr lang="zh-CN" altLang="en-US" sz="4000" b="1" i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C952F8A9-CDCB-C5BC-3756-13B0538DA3A3}"/>
                  </a:ext>
                </a:extLst>
              </p:cNvPr>
              <p:cNvSpPr/>
              <p:nvPr/>
            </p:nvSpPr>
            <p:spPr>
              <a:xfrm>
                <a:off x="1022268" y="1611705"/>
                <a:ext cx="4001814" cy="1000796"/>
              </a:xfrm>
              <a:prstGeom prst="roundRect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𝐭</m:t>
                          </m:r>
                        </m:e>
                      </m:d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(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𝐬𝐨𝐫𝐭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𝐭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C952F8A9-CDCB-C5BC-3756-13B0538DA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68" y="1611705"/>
                <a:ext cx="4001814" cy="100079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1FBE552-7328-747A-921A-9AA96042B6D9}"/>
                  </a:ext>
                </a:extLst>
              </p:cNvPr>
              <p:cNvSpPr txBox="1"/>
              <p:nvPr/>
            </p:nvSpPr>
            <p:spPr>
              <a:xfrm>
                <a:off x="5486858" y="1822824"/>
                <a:ext cx="609141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5000" b="1" i="1" smtClean="0">
                          <a:latin typeface="Cambria Math" panose="02040503050406030204" pitchFamily="18" charset="0"/>
                        </a:rPr>
                        <m:t>⊢</m:t>
                      </m:r>
                    </m:oMath>
                  </m:oMathPara>
                </a14:m>
                <a:endParaRPr kumimoji="1" lang="en-US" altLang="zh-CN" sz="5000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1FBE552-7328-747A-921A-9AA96042B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858" y="1822824"/>
                <a:ext cx="609141" cy="769441"/>
              </a:xfrm>
              <a:prstGeom prst="rect">
                <a:avLst/>
              </a:prstGeom>
              <a:blipFill>
                <a:blip r:embed="rId4"/>
                <a:stretch>
                  <a:fillRect l="-16327" r="-14286" b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圆角矩形 13">
                <a:extLst>
                  <a:ext uri="{FF2B5EF4-FFF2-40B4-BE49-F238E27FC236}">
                    <a16:creationId xmlns:a16="http://schemas.microsoft.com/office/drawing/2014/main" id="{2BDC35F3-60B6-7446-5274-54279EBBEFCC}"/>
                  </a:ext>
                </a:extLst>
              </p:cNvPr>
              <p:cNvSpPr/>
              <p:nvPr/>
            </p:nvSpPr>
            <p:spPr>
              <a:xfrm>
                <a:off x="6558775" y="1653874"/>
                <a:ext cx="4001814" cy="1000796"/>
              </a:xfrm>
              <a:prstGeom prst="roundRect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(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𝐜𝐨𝐧𝐬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𝐡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𝐭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(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𝐬𝐨𝐫𝐭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(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𝐜𝐨𝐧𝐬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𝐡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𝐭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4" name="圆角矩形 13">
                <a:extLst>
                  <a:ext uri="{FF2B5EF4-FFF2-40B4-BE49-F238E27FC236}">
                    <a16:creationId xmlns:a16="http://schemas.microsoft.com/office/drawing/2014/main" id="{2BDC35F3-60B6-7446-5274-54279EBBEF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775" y="1653874"/>
                <a:ext cx="4001814" cy="100079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4887E9C7-25E5-6269-10D4-92D70F660949}"/>
              </a:ext>
            </a:extLst>
          </p:cNvPr>
          <p:cNvSpPr txBox="1"/>
          <p:nvPr/>
        </p:nvSpPr>
        <p:spPr>
          <a:xfrm>
            <a:off x="1631411" y="2630285"/>
            <a:ext cx="610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Induction Hypothesis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937708-BC81-8A1E-6F28-F9CAD76A5C9C}"/>
              </a:ext>
            </a:extLst>
          </p:cNvPr>
          <p:cNvSpPr txBox="1"/>
          <p:nvPr/>
        </p:nvSpPr>
        <p:spPr>
          <a:xfrm>
            <a:off x="1022268" y="3489749"/>
            <a:ext cx="261449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Rewriting the goal</a:t>
            </a:r>
            <a:endParaRPr kumimoji="1"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E4CF83B3-837A-A47A-89C9-E1C0C052CDE8}"/>
                  </a:ext>
                </a:extLst>
              </p:cNvPr>
              <p:cNvSpPr/>
              <p:nvPr/>
            </p:nvSpPr>
            <p:spPr>
              <a:xfrm>
                <a:off x="2867916" y="3881059"/>
                <a:ext cx="6456166" cy="735300"/>
              </a:xfrm>
              <a:prstGeom prst="round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𝐬𝐧𝐨𝐜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𝐡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(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𝐭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(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𝐢𝐧𝐬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𝐡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(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𝐬𝐨𝐫𝐭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𝐭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E4CF83B3-837A-A47A-89C9-E1C0C052CD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916" y="3881059"/>
                <a:ext cx="6456166" cy="7353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384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F589B-73DB-7F1D-A373-A4283F1CB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32CB37FC-4989-39AD-A49A-10BBEB7E166B}"/>
              </a:ext>
            </a:extLst>
          </p:cNvPr>
          <p:cNvSpPr/>
          <p:nvPr/>
        </p:nvSpPr>
        <p:spPr>
          <a:xfrm>
            <a:off x="2867916" y="3943419"/>
            <a:ext cx="6197256" cy="672940"/>
          </a:xfrm>
          <a:prstGeom prst="roundRect">
            <a:avLst/>
          </a:prstGeom>
          <a:solidFill>
            <a:srgbClr val="F89BB4">
              <a:alpha val="2800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D061E3D-3C00-6F38-9154-E94D62898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en-US" altLang="zh-CN" sz="4000" dirty="0">
                <a:latin typeface="Palatino Linotype" panose="02040502050505030304" pitchFamily="18" charset="0"/>
              </a:rPr>
              <a:t>Why Induction May </a:t>
            </a:r>
            <a:r>
              <a:rPr lang="en-US" altLang="zh-CN" sz="4000" b="1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fail</a:t>
            </a:r>
            <a:endParaRPr lang="zh-CN" altLang="en-US" sz="4000" b="1" i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037BACA4-915B-81E4-A118-3DEDA8696C97}"/>
                  </a:ext>
                </a:extLst>
              </p:cNvPr>
              <p:cNvSpPr/>
              <p:nvPr/>
            </p:nvSpPr>
            <p:spPr>
              <a:xfrm>
                <a:off x="1022268" y="1611705"/>
                <a:ext cx="4001814" cy="1000796"/>
              </a:xfrm>
              <a:prstGeom prst="roundRect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𝐭</m:t>
                          </m:r>
                        </m:e>
                      </m:d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(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𝐬𝐨𝐫𝐭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𝐭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037BACA4-915B-81E4-A118-3DEDA8696C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68" y="1611705"/>
                <a:ext cx="4001814" cy="100079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FF40B57-63D9-8C71-E1D0-5F8AD1061DC1}"/>
                  </a:ext>
                </a:extLst>
              </p:cNvPr>
              <p:cNvSpPr txBox="1"/>
              <p:nvPr/>
            </p:nvSpPr>
            <p:spPr>
              <a:xfrm>
                <a:off x="5486858" y="1822824"/>
                <a:ext cx="609141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5000" b="1" i="1" smtClean="0">
                          <a:latin typeface="Cambria Math" panose="02040503050406030204" pitchFamily="18" charset="0"/>
                        </a:rPr>
                        <m:t>⊢</m:t>
                      </m:r>
                    </m:oMath>
                  </m:oMathPara>
                </a14:m>
                <a:endParaRPr kumimoji="1" lang="en-US" altLang="zh-CN" sz="5000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FF40B57-63D9-8C71-E1D0-5F8AD1061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858" y="1822824"/>
                <a:ext cx="609141" cy="769441"/>
              </a:xfrm>
              <a:prstGeom prst="rect">
                <a:avLst/>
              </a:prstGeom>
              <a:blipFill>
                <a:blip r:embed="rId4"/>
                <a:stretch>
                  <a:fillRect l="-16327" r="-14286" b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圆角矩形 13">
                <a:extLst>
                  <a:ext uri="{FF2B5EF4-FFF2-40B4-BE49-F238E27FC236}">
                    <a16:creationId xmlns:a16="http://schemas.microsoft.com/office/drawing/2014/main" id="{61821445-BBBC-FEAA-EA94-103612CBB79D}"/>
                  </a:ext>
                </a:extLst>
              </p:cNvPr>
              <p:cNvSpPr/>
              <p:nvPr/>
            </p:nvSpPr>
            <p:spPr>
              <a:xfrm>
                <a:off x="6558775" y="1653874"/>
                <a:ext cx="4001814" cy="1000796"/>
              </a:xfrm>
              <a:prstGeom prst="roundRect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(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𝐜𝐨𝐧𝐬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𝐡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𝐭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(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𝐬𝐨𝐫𝐭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(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𝐜𝐨𝐧𝐬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𝐡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𝐭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4" name="圆角矩形 13">
                <a:extLst>
                  <a:ext uri="{FF2B5EF4-FFF2-40B4-BE49-F238E27FC236}">
                    <a16:creationId xmlns:a16="http://schemas.microsoft.com/office/drawing/2014/main" id="{61821445-BBBC-FEAA-EA94-103612CBB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775" y="1653874"/>
                <a:ext cx="4001814" cy="100079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013BBED4-FD60-0A85-FAFE-A07836F171D5}"/>
              </a:ext>
            </a:extLst>
          </p:cNvPr>
          <p:cNvSpPr txBox="1"/>
          <p:nvPr/>
        </p:nvSpPr>
        <p:spPr>
          <a:xfrm>
            <a:off x="1631411" y="2630285"/>
            <a:ext cx="610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Induction Hypothesis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3C5B77-FB1A-8765-7D30-D4C8280EBFC5}"/>
              </a:ext>
            </a:extLst>
          </p:cNvPr>
          <p:cNvSpPr txBox="1"/>
          <p:nvPr/>
        </p:nvSpPr>
        <p:spPr>
          <a:xfrm>
            <a:off x="1022268" y="3489749"/>
            <a:ext cx="269144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Rewriting the goal:</a:t>
            </a:r>
            <a:endParaRPr kumimoji="1"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8E4EC8EB-A192-229A-784F-D8AD655E31C5}"/>
                  </a:ext>
                </a:extLst>
              </p:cNvPr>
              <p:cNvSpPr/>
              <p:nvPr/>
            </p:nvSpPr>
            <p:spPr>
              <a:xfrm>
                <a:off x="2867916" y="3881059"/>
                <a:ext cx="6456166" cy="735300"/>
              </a:xfrm>
              <a:prstGeom prst="round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𝐬𝐧𝐨𝐜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𝐡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(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𝐭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(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𝐢𝐧𝐬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𝐡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(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𝐬𝐨𝐫𝐭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𝐭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8E4EC8EB-A192-229A-784F-D8AD655E3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916" y="3881059"/>
                <a:ext cx="6456166" cy="7353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902840F8-FC13-EB0C-04B4-2480ECA2C985}"/>
              </a:ext>
            </a:extLst>
          </p:cNvPr>
          <p:cNvSpPr txBox="1"/>
          <p:nvPr/>
        </p:nvSpPr>
        <p:spPr>
          <a:xfrm>
            <a:off x="3636766" y="4648190"/>
            <a:ext cx="610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Induction hypothesis cannot apply </a:t>
            </a:r>
            <a:r>
              <a:rPr lang="en-US" altLang="zh-CN" sz="2400" dirty="0">
                <a:solidFill>
                  <a:srgbClr val="0070C0"/>
                </a:solidFill>
                <a:latin typeface="Palatino Linotype" panose="02040502050505030304" pitchFamily="18" charset="0"/>
              </a:rPr>
              <a:t>😭</a:t>
            </a:r>
          </a:p>
        </p:txBody>
      </p:sp>
    </p:spTree>
    <p:extLst>
      <p:ext uri="{BB962C8B-B14F-4D97-AF65-F5344CB8AC3E}">
        <p14:creationId xmlns:p14="http://schemas.microsoft.com/office/powerpoint/2010/main" val="708451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4A697-BB2E-6B8C-8CAE-938E5B26D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EF686-8DB1-67D9-702A-053A101B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en-US" altLang="zh-CN" sz="4000" dirty="0">
                <a:latin typeface="Palatino Linotype" panose="02040502050505030304" pitchFamily="18" charset="0"/>
              </a:rPr>
              <a:t>Full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Approach: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Induction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+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b="1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Lemma</a:t>
            </a:r>
            <a:endParaRPr lang="zh-CN" altLang="en-US" sz="4000" b="1" i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D42A08D-4782-10C7-8F8A-0CB67A8E4DE5}"/>
                  </a:ext>
                </a:extLst>
              </p:cNvPr>
              <p:cNvSpPr txBox="1"/>
              <p:nvPr/>
            </p:nvSpPr>
            <p:spPr>
              <a:xfrm>
                <a:off x="2850688" y="2021234"/>
                <a:ext cx="64906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∀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: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𝐋𝐢𝐬𝐭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 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𝐱𝐬</m:t>
                          </m:r>
                        </m:e>
                      </m:d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(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𝐬𝐨𝐫𝐭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D42A08D-4782-10C7-8F8A-0CB67A8E4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688" y="2021234"/>
                <a:ext cx="6490623" cy="430887"/>
              </a:xfrm>
              <a:prstGeom prst="rect">
                <a:avLst/>
              </a:prstGeom>
              <a:blipFill>
                <a:blip r:embed="rId3"/>
                <a:stretch>
                  <a:fillRect t="-11765" r="-391" b="-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4085A21F-A7F4-B044-5B22-0A146B260CCE}"/>
              </a:ext>
            </a:extLst>
          </p:cNvPr>
          <p:cNvSpPr txBox="1"/>
          <p:nvPr/>
        </p:nvSpPr>
        <p:spPr>
          <a:xfrm>
            <a:off x="838200" y="3213556"/>
            <a:ext cx="47230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We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need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to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invent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the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lemma:</a:t>
            </a:r>
            <a:endParaRPr kumimoji="1" lang="zh-CN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5B2F40C-F7D5-32C7-257A-12C47B26C2FA}"/>
                  </a:ext>
                </a:extLst>
              </p:cNvPr>
              <p:cNvSpPr txBox="1"/>
              <p:nvPr/>
            </p:nvSpPr>
            <p:spPr>
              <a:xfrm>
                <a:off x="3024108" y="3974991"/>
                <a:ext cx="55753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∀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: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𝐋𝐢𝐬𝐭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 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𝐱𝐬</m:t>
                          </m:r>
                        </m:e>
                      </m:d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</m:oMath>
                  </m:oMathPara>
                </a14:m>
                <a:endParaRPr kumimoji="1" lang="zh-CN" altLang="en-US" sz="28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5B2F40C-F7D5-32C7-257A-12C47B26C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08" y="3974991"/>
                <a:ext cx="5575308" cy="430887"/>
              </a:xfrm>
              <a:prstGeom prst="rect">
                <a:avLst/>
              </a:prstGeom>
              <a:blipFill>
                <a:blip r:embed="rId4"/>
                <a:stretch>
                  <a:fillRect t="-8333" b="-30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321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D735C-4C35-64CA-8AB6-B2ADB79D3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29F13-9751-BCDB-347F-5DE5988C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en-US" altLang="zh-CN" sz="4000" dirty="0">
                <a:latin typeface="Palatino Linotype" panose="02040502050505030304" pitchFamily="18" charset="0"/>
              </a:rPr>
              <a:t>Full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Approach: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Induction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+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b="1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Lemma</a:t>
            </a:r>
            <a:endParaRPr lang="zh-CN" altLang="en-US" sz="4000" b="1" i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931ACDB-8A68-522F-C381-83553CBCBCCD}"/>
                  </a:ext>
                </a:extLst>
              </p:cNvPr>
              <p:cNvSpPr txBox="1"/>
              <p:nvPr/>
            </p:nvSpPr>
            <p:spPr>
              <a:xfrm>
                <a:off x="2850688" y="2021234"/>
                <a:ext cx="64906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∀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: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𝐋𝐢𝐬𝐭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 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𝐱𝐬</m:t>
                          </m:r>
                        </m:e>
                      </m:d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(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𝐬𝐨𝐫𝐭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931ACDB-8A68-522F-C381-83553CBCB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688" y="2021234"/>
                <a:ext cx="6490623" cy="430887"/>
              </a:xfrm>
              <a:prstGeom prst="rect">
                <a:avLst/>
              </a:prstGeom>
              <a:blipFill>
                <a:blip r:embed="rId3"/>
                <a:stretch>
                  <a:fillRect t="-11765" r="-391" b="-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F248EB78-C79A-7BCC-1B2F-19F1C47709A6}"/>
              </a:ext>
            </a:extLst>
          </p:cNvPr>
          <p:cNvSpPr txBox="1"/>
          <p:nvPr/>
        </p:nvSpPr>
        <p:spPr>
          <a:xfrm>
            <a:off x="838200" y="3213556"/>
            <a:ext cx="47230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We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need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to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invent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the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lemma:</a:t>
            </a:r>
            <a:endParaRPr kumimoji="1" lang="zh-CN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887CE7F-4256-BD4F-8712-2E0D40879D19}"/>
                  </a:ext>
                </a:extLst>
              </p:cNvPr>
              <p:cNvSpPr txBox="1"/>
              <p:nvPr/>
            </p:nvSpPr>
            <p:spPr>
              <a:xfrm>
                <a:off x="3024108" y="3974991"/>
                <a:ext cx="55753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∀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: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𝐋𝐢𝐬𝐭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 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𝐱𝐬</m:t>
                          </m:r>
                        </m:e>
                      </m:d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</m:oMath>
                  </m:oMathPara>
                </a14:m>
                <a:endParaRPr kumimoji="1" lang="zh-CN" altLang="en-US" sz="28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887CE7F-4256-BD4F-8712-2E0D40879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08" y="3974991"/>
                <a:ext cx="5575308" cy="430887"/>
              </a:xfrm>
              <a:prstGeom prst="rect">
                <a:avLst/>
              </a:prstGeom>
              <a:blipFill>
                <a:blip r:embed="rId4"/>
                <a:stretch>
                  <a:fillRect t="-8333" b="-30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圆角矩形 10">
            <a:extLst>
              <a:ext uri="{FF2B5EF4-FFF2-40B4-BE49-F238E27FC236}">
                <a16:creationId xmlns:a16="http://schemas.microsoft.com/office/drawing/2014/main" id="{B26FEF8B-D45E-7BA8-EA9E-D79E4C5B2EAD}"/>
              </a:ext>
            </a:extLst>
          </p:cNvPr>
          <p:cNvSpPr/>
          <p:nvPr/>
        </p:nvSpPr>
        <p:spPr>
          <a:xfrm>
            <a:off x="2596154" y="5237651"/>
            <a:ext cx="6814646" cy="1000796"/>
          </a:xfrm>
          <a:prstGeom prst="round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i="1" dirty="0">
                <a:latin typeface="Palatino Linotype" panose="02040502050505030304" pitchFamily="18" charset="0"/>
              </a:rPr>
              <a:t>The</a:t>
            </a:r>
            <a:r>
              <a:rPr kumimoji="1" lang="zh-CN" altLang="en-US" sz="2400" i="1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2400" i="1" dirty="0">
                <a:latin typeface="Palatino Linotype" panose="02040502050505030304" pitchFamily="18" charset="0"/>
              </a:rPr>
              <a:t>proposition</a:t>
            </a:r>
            <a:r>
              <a:rPr kumimoji="1" lang="zh-CN" altLang="en-US" sz="2400" i="1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2400" i="1" dirty="0">
                <a:latin typeface="Palatino Linotype" panose="02040502050505030304" pitchFamily="18" charset="0"/>
              </a:rPr>
              <a:t>cannot</a:t>
            </a:r>
            <a:r>
              <a:rPr kumimoji="1" lang="zh-CN" altLang="en-US" sz="2400" i="1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2400" i="1" dirty="0">
                <a:latin typeface="Palatino Linotype" panose="02040502050505030304" pitchFamily="18" charset="0"/>
              </a:rPr>
              <a:t>be</a:t>
            </a:r>
            <a:r>
              <a:rPr kumimoji="1" lang="zh-CN" altLang="en-US" sz="2400" i="1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2400" i="1" dirty="0">
                <a:latin typeface="Palatino Linotype" panose="02040502050505030304" pitchFamily="18" charset="0"/>
              </a:rPr>
              <a:t>proved</a:t>
            </a:r>
            <a:r>
              <a:rPr kumimoji="1" lang="zh-CN" altLang="en-US" sz="2400" i="1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2400" i="1" dirty="0">
                <a:latin typeface="Palatino Linotype" panose="02040502050505030304" pitchFamily="18" charset="0"/>
              </a:rPr>
              <a:t>without</a:t>
            </a:r>
            <a:r>
              <a:rPr kumimoji="1" lang="zh-CN" altLang="en-US" sz="2400" i="1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2400" i="1" dirty="0">
                <a:latin typeface="Palatino Linotype" panose="02040502050505030304" pitchFamily="18" charset="0"/>
              </a:rPr>
              <a:t>lemmas!</a:t>
            </a:r>
            <a:endParaRPr kumimoji="1" lang="zh-CN" altLang="en-US" sz="2400" i="1" dirty="0">
              <a:latin typeface="Palatino Linotype" panose="0204050205050503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C9BFBF-9CEF-16D7-E4F9-5EB632271550}"/>
              </a:ext>
            </a:extLst>
          </p:cNvPr>
          <p:cNvSpPr txBox="1"/>
          <p:nvPr/>
        </p:nvSpPr>
        <p:spPr>
          <a:xfrm>
            <a:off x="3059440" y="5052985"/>
            <a:ext cx="205008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sz="18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Theorem</a:t>
            </a:r>
            <a:r>
              <a:rPr kumimoji="1" lang="zh-CN" altLang="en-US" sz="18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kumimoji="1" lang="en-US" altLang="zh-CN" sz="18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(informal)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291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5BF36-B11B-2364-A48A-71DF0F7D2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A94AA-7319-BC75-57E2-2B9439DF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en-US" altLang="zh-CN" sz="4000" dirty="0">
                <a:latin typeface="Palatino Linotype" panose="02040502050505030304" pitchFamily="18" charset="0"/>
              </a:rPr>
              <a:t>Lemma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Finding</a:t>
            </a:r>
            <a:endParaRPr lang="zh-CN" altLang="en-US" sz="4000" dirty="0">
              <a:latin typeface="Palatino Linotype" panose="020405020505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0022DB-F1B0-BF23-45B5-56B237F5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</a:rPr>
              <a:t>Lack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of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systematic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study</a:t>
            </a:r>
          </a:p>
          <a:p>
            <a:r>
              <a:rPr lang="en-US" altLang="zh-CN" dirty="0">
                <a:latin typeface="Palatino Linotype" panose="02040502050505030304" pitchFamily="18" charset="0"/>
              </a:rPr>
              <a:t>Previous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work: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try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every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lemma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based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on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heuristics:</a:t>
            </a:r>
          </a:p>
          <a:p>
            <a:pPr lvl="1"/>
            <a:r>
              <a:rPr lang="en-US" altLang="zh-CN" dirty="0">
                <a:latin typeface="Palatino Linotype" panose="02040502050505030304" pitchFamily="18" charset="0"/>
              </a:rPr>
              <a:t>Enumerate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lemmas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from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small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to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large</a:t>
            </a:r>
          </a:p>
          <a:p>
            <a:pPr lvl="1"/>
            <a:r>
              <a:rPr lang="en-US" altLang="zh-CN" dirty="0">
                <a:latin typeface="Palatino Linotype" panose="02040502050505030304" pitchFamily="18" charset="0"/>
              </a:rPr>
              <a:t>Rank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lemmas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by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text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similarity</a:t>
            </a:r>
          </a:p>
          <a:p>
            <a:pPr lvl="1"/>
            <a:r>
              <a:rPr lang="en-US" altLang="zh-CN" dirty="0">
                <a:latin typeface="Palatino Linotype" panose="02040502050505030304" pitchFamily="18" charset="0"/>
              </a:rPr>
              <a:t>Predict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lemmas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by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machine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learning</a:t>
            </a:r>
          </a:p>
          <a:p>
            <a:pPr marL="0" indent="0">
              <a:buNone/>
            </a:pPr>
            <a:endParaRPr lang="zh-CN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85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en-US" altLang="zh-CN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Proving</a:t>
            </a:r>
            <a:r>
              <a:rPr lang="zh-CN" altLang="en-US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Functional</a:t>
            </a:r>
            <a:r>
              <a:rPr lang="zh-CN" altLang="en-US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Program</a:t>
            </a:r>
            <a:r>
              <a:rPr lang="zh-CN" altLang="en-US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Equivalence</a:t>
            </a:r>
            <a:endParaRPr lang="zh-cn" sz="4000" i="1" cap="none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CA2E21-4453-66C7-C147-6B60AA21C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2738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Palatino Linotype" panose="02040502050505030304" pitchFamily="18" charset="0"/>
                  </a:rPr>
                  <a:t>Given</a:t>
                </a:r>
                <a:r>
                  <a:rPr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two</a:t>
                </a:r>
                <a:r>
                  <a:rPr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functional</a:t>
                </a:r>
                <a:r>
                  <a:rPr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programs</a:t>
                </a:r>
                <a:r>
                  <a:rPr lang="zh-CN" altLang="en-US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over</a:t>
                </a:r>
                <a:r>
                  <a:rPr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the</a:t>
                </a:r>
                <a:r>
                  <a:rPr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same</a:t>
                </a:r>
                <a:r>
                  <a:rPr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input</a:t>
                </a:r>
                <a:r>
                  <a:rPr lang="zh-CN" altLang="en-US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dirty="0">
                    <a:latin typeface="Palatino Linotype" panose="02040502050505030304" pitchFamily="18" charset="0"/>
                  </a:rPr>
                  <a:t>.</a:t>
                </a:r>
              </a:p>
              <a:p>
                <a:r>
                  <a:rPr lang="en-US" altLang="zh-CN" dirty="0">
                    <a:latin typeface="Palatino Linotype" panose="02040502050505030304" pitchFamily="18" charset="0"/>
                  </a:rPr>
                  <a:t>Prove: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∀</m:t>
                      </m:r>
                      <m:acc>
                        <m:accPr>
                          <m:chr m:val="̅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Palatino Linotype" panose="0204050205050503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CA2E21-4453-66C7-C147-6B60AA21C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2738"/>
                <a:ext cx="10515600" cy="4351338"/>
              </a:xfrm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950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AFF02-8ED2-85A9-BEA4-08AA6EDA7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50933-6ED1-A54C-A872-70D18CAA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en-US" altLang="zh-CN" sz="4000" dirty="0">
                <a:latin typeface="Palatino Linotype" panose="02040502050505030304" pitchFamily="18" charset="0"/>
              </a:rPr>
              <a:t>Lemma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Finding</a:t>
            </a:r>
            <a:endParaRPr lang="zh-CN" altLang="en-US" sz="4000" dirty="0">
              <a:latin typeface="Palatino Linotype" panose="020405020505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A735E-D59C-4AA7-AF12-1F0F30978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</a:rPr>
              <a:t>Lack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of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systematic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study</a:t>
            </a:r>
          </a:p>
          <a:p>
            <a:r>
              <a:rPr lang="en-US" altLang="zh-CN" dirty="0">
                <a:latin typeface="Palatino Linotype" panose="02040502050505030304" pitchFamily="18" charset="0"/>
              </a:rPr>
              <a:t>Previous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work: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try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every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lemma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based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on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heuristics:</a:t>
            </a:r>
          </a:p>
          <a:p>
            <a:pPr lvl="1"/>
            <a:r>
              <a:rPr lang="en-US" altLang="zh-CN" dirty="0">
                <a:latin typeface="Palatino Linotype" panose="02040502050505030304" pitchFamily="18" charset="0"/>
              </a:rPr>
              <a:t>Enumerate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lemmas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from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small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to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large</a:t>
            </a:r>
          </a:p>
          <a:p>
            <a:pPr lvl="1"/>
            <a:r>
              <a:rPr lang="en-US" altLang="zh-CN" dirty="0">
                <a:latin typeface="Palatino Linotype" panose="02040502050505030304" pitchFamily="18" charset="0"/>
              </a:rPr>
              <a:t>Rank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lemmas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by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text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similarity</a:t>
            </a:r>
          </a:p>
          <a:p>
            <a:pPr lvl="1"/>
            <a:r>
              <a:rPr lang="en-US" altLang="zh-CN" dirty="0">
                <a:latin typeface="Palatino Linotype" panose="02040502050505030304" pitchFamily="18" charset="0"/>
              </a:rPr>
              <a:t>Predict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lemmas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by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machine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learning</a:t>
            </a:r>
          </a:p>
          <a:p>
            <a:r>
              <a:rPr lang="en-US" altLang="zh-CN" dirty="0">
                <a:latin typeface="Palatino Linotype" panose="02040502050505030304" pitchFamily="18" charset="0"/>
              </a:rPr>
              <a:t>Waste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a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lot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of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times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trying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useless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lemmas,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e.g.:</a:t>
            </a:r>
          </a:p>
          <a:p>
            <a:pPr marL="0" indent="0">
              <a:buNone/>
            </a:pPr>
            <a:endParaRPr lang="en-US" altLang="zh-CN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Palatino Linotype" panose="02040502050505030304" pitchFamily="18" charset="0"/>
            </a:endParaRPr>
          </a:p>
          <a:p>
            <a:r>
              <a:rPr lang="en-US" altLang="zh-CN" dirty="0" err="1">
                <a:latin typeface="Palatino Linotype" panose="02040502050505030304" pitchFamily="18" charset="0"/>
              </a:rPr>
              <a:t>Hipspec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tries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the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27686BD-59AA-5F88-DF0A-C9DF55E93AFC}"/>
                  </a:ext>
                </a:extLst>
              </p:cNvPr>
              <p:cNvSpPr txBox="1"/>
              <p:nvPr/>
            </p:nvSpPr>
            <p:spPr>
              <a:xfrm>
                <a:off x="2850688" y="4865854"/>
                <a:ext cx="64906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∀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: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𝐋𝐢𝐬𝐭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 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𝐱𝐬</m:t>
                          </m:r>
                        </m:e>
                      </m:d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(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𝐬𝐨𝐫𝐭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27686BD-59AA-5F88-DF0A-C9DF55E93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688" y="4865854"/>
                <a:ext cx="6490623" cy="430887"/>
              </a:xfrm>
              <a:prstGeom prst="rect">
                <a:avLst/>
              </a:prstGeom>
              <a:blipFill>
                <a:blip r:embed="rId3"/>
                <a:stretch>
                  <a:fillRect t="-11429" r="-391" b="-3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10A0E20-C91B-4741-5910-F288869081D4}"/>
                  </a:ext>
                </a:extLst>
              </p:cNvPr>
              <p:cNvSpPr txBox="1"/>
              <p:nvPr/>
            </p:nvSpPr>
            <p:spPr>
              <a:xfrm>
                <a:off x="4902006" y="5579653"/>
                <a:ext cx="46279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∀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: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𝐋𝐢𝐬𝐭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 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𝐫𝐞𝐯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𝐱𝐬</m:t>
                          </m:r>
                        </m:e>
                      </m:d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</m:oMath>
                  </m:oMathPara>
                </a14:m>
                <a:endParaRPr kumimoji="1" lang="zh-CN" altLang="en-US" sz="28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10A0E20-C91B-4741-5910-F28886908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006" y="5579653"/>
                <a:ext cx="4627934" cy="430887"/>
              </a:xfrm>
              <a:prstGeom prst="rect">
                <a:avLst/>
              </a:prstGeom>
              <a:blipFill>
                <a:blip r:embed="rId4"/>
                <a:stretch>
                  <a:fillRect t="-11429" b="-3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888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B313F-DE3D-BF56-0427-15E5EC5EC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98006-838A-6CE9-F99F-85D788F9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en-US" altLang="zh-CN" sz="4000" dirty="0">
                <a:latin typeface="Palatino Linotype" panose="02040502050505030304" pitchFamily="18" charset="0"/>
              </a:rPr>
              <a:t>Directed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Lemma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Synthesis</a:t>
            </a:r>
            <a:endParaRPr lang="zh-CN" altLang="en-US" sz="4000" dirty="0">
              <a:latin typeface="Palatino Linotype" panose="020405020505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B1A66D-1F9F-47EA-68FF-47E22E091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5108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</a:rPr>
              <a:t>Make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lemma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synthesis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i="1" dirty="0">
                <a:latin typeface="Palatino Linotype" panose="02040502050505030304" pitchFamily="18" charset="0"/>
              </a:rPr>
              <a:t>systematic</a:t>
            </a:r>
            <a:endParaRPr lang="en-US" altLang="zh-CN" b="1" i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811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EFAEA-6ADB-8589-41F4-5DC674C76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38268-AEE5-A09F-38F0-84B49FDA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en-US" altLang="zh-CN" sz="4000" dirty="0">
                <a:latin typeface="Palatino Linotype" panose="02040502050505030304" pitchFamily="18" charset="0"/>
              </a:rPr>
              <a:t>Directed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Lemma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Synthesis</a:t>
            </a:r>
            <a:endParaRPr lang="zh-CN" altLang="en-US" sz="4000" dirty="0">
              <a:latin typeface="Palatino Linotype" panose="020405020505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3ED942-3AD9-4F50-3B8B-82FB39171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5108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</a:rPr>
              <a:t>Make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lemma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synthesis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i="1" dirty="0">
                <a:latin typeface="Palatino Linotype" panose="02040502050505030304" pitchFamily="18" charset="0"/>
              </a:rPr>
              <a:t>systematic</a:t>
            </a:r>
          </a:p>
          <a:p>
            <a:r>
              <a:rPr lang="en-US" altLang="zh-CN" dirty="0">
                <a:latin typeface="Palatino Linotype" panose="02040502050505030304" pitchFamily="18" charset="0"/>
              </a:rPr>
              <a:t>Directed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by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Induction-friendly</a:t>
            </a:r>
            <a:r>
              <a:rPr lang="zh-CN" altLang="en-US" b="1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forms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6B303F-2B72-9A17-819B-C078365E5A9C}"/>
              </a:ext>
            </a:extLst>
          </p:cNvPr>
          <p:cNvSpPr txBox="1"/>
          <p:nvPr/>
        </p:nvSpPr>
        <p:spPr>
          <a:xfrm>
            <a:off x="3509605" y="3899434"/>
            <a:ext cx="31584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(Key</a:t>
            </a:r>
            <a:r>
              <a:rPr kumimoji="1" lang="zh-CN" altLang="en-US" sz="20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conceptual</a:t>
            </a:r>
            <a:r>
              <a:rPr kumimoji="1" lang="zh-CN" altLang="en-US" sz="20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novelty)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951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A9D2C-7984-F7D3-FE25-5C0787FE7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E2ECA-36FA-1C04-0031-928467E2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en-US" altLang="zh-CN" sz="4000" dirty="0">
                <a:latin typeface="Palatino Linotype" panose="02040502050505030304" pitchFamily="18" charset="0"/>
              </a:rPr>
              <a:t>Induction-friendly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forms</a:t>
            </a:r>
            <a:endParaRPr lang="zh-CN" altLang="en-US" sz="4000" dirty="0">
              <a:latin typeface="Palatino Linotype" panose="02040502050505030304" pitchFamily="18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C520C8F-0822-03BA-93FD-EBDAA567FB0C}"/>
              </a:ext>
            </a:extLst>
          </p:cNvPr>
          <p:cNvSpPr/>
          <p:nvPr/>
        </p:nvSpPr>
        <p:spPr>
          <a:xfrm>
            <a:off x="2793101" y="1736112"/>
            <a:ext cx="6814646" cy="1325563"/>
          </a:xfrm>
          <a:prstGeom prst="round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2200" b="1" dirty="0">
                <a:latin typeface="Palatino Linotype" panose="02040502050505030304" pitchFamily="18" charset="0"/>
              </a:rPr>
              <a:t>Proposition</a:t>
            </a:r>
            <a:r>
              <a:rPr kumimoji="1" lang="zh-CN" altLang="en-US" sz="2200" b="1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2200" b="1" dirty="0">
                <a:latin typeface="Palatino Linotype" panose="02040502050505030304" pitchFamily="18" charset="0"/>
              </a:rPr>
              <a:t>forms</a:t>
            </a:r>
            <a:r>
              <a:rPr kumimoji="1" lang="zh-CN" altLang="en-US" sz="2200" b="1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2200" b="1" dirty="0">
                <a:latin typeface="Palatino Linotype" panose="02040502050505030304" pitchFamily="18" charset="0"/>
              </a:rPr>
              <a:t>where</a:t>
            </a:r>
            <a:r>
              <a:rPr kumimoji="1" lang="zh-CN" altLang="en-US" sz="2200" b="1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2200" b="1" dirty="0">
                <a:latin typeface="Palatino Linotype" panose="02040502050505030304" pitchFamily="18" charset="0"/>
              </a:rPr>
              <a:t>for</a:t>
            </a:r>
            <a:r>
              <a:rPr kumimoji="1" lang="zh-CN" altLang="en-US" sz="2200" b="1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2200" b="1" dirty="0">
                <a:latin typeface="Palatino Linotype" panose="02040502050505030304" pitchFamily="18" charset="0"/>
              </a:rPr>
              <a:t>every</a:t>
            </a:r>
            <a:r>
              <a:rPr kumimoji="1" lang="zh-CN" altLang="en-US" sz="2200" b="1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2200" b="1" dirty="0">
                <a:latin typeface="Palatino Linotype" panose="02040502050505030304" pitchFamily="18" charset="0"/>
              </a:rPr>
              <a:t>proposition</a:t>
            </a:r>
            <a:r>
              <a:rPr kumimoji="1" lang="zh-CN" altLang="en-US" sz="2200" b="1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2200" b="1" dirty="0">
                <a:latin typeface="Palatino Linotype" panose="02040502050505030304" pitchFamily="18" charset="0"/>
              </a:rPr>
              <a:t>in</a:t>
            </a:r>
            <a:r>
              <a:rPr kumimoji="1" lang="zh-CN" altLang="en-US" sz="2200" b="1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2200" b="1" dirty="0">
                <a:latin typeface="Palatino Linotype" panose="02040502050505030304" pitchFamily="18" charset="0"/>
              </a:rPr>
              <a:t>this</a:t>
            </a:r>
            <a:r>
              <a:rPr kumimoji="1" lang="zh-CN" altLang="en-US" sz="2200" b="1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2200" b="1" dirty="0">
                <a:latin typeface="Palatino Linotype" panose="02040502050505030304" pitchFamily="18" charset="0"/>
              </a:rPr>
              <a:t>form,</a:t>
            </a:r>
            <a:r>
              <a:rPr kumimoji="1" lang="zh-CN" altLang="en-US" sz="2200" b="1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2200" b="1" dirty="0">
                <a:latin typeface="Palatino Linotype" panose="02040502050505030304" pitchFamily="18" charset="0"/>
              </a:rPr>
              <a:t>we</a:t>
            </a:r>
            <a:r>
              <a:rPr kumimoji="1" lang="zh-CN" altLang="en-US" sz="2200" b="1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2200" b="1" dirty="0">
                <a:latin typeface="Palatino Linotype" panose="02040502050505030304" pitchFamily="18" charset="0"/>
              </a:rPr>
              <a:t>can</a:t>
            </a:r>
            <a:r>
              <a:rPr kumimoji="1" lang="zh-CN" altLang="en-US" sz="2200" b="1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2200" b="1" dirty="0">
                <a:latin typeface="Palatino Linotype" panose="02040502050505030304" pitchFamily="18" charset="0"/>
              </a:rPr>
              <a:t>apply</a:t>
            </a:r>
            <a:r>
              <a:rPr kumimoji="1" lang="zh-CN" altLang="en-US" sz="2200" b="1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2200" b="1" dirty="0">
                <a:latin typeface="Palatino Linotype" panose="02040502050505030304" pitchFamily="18" charset="0"/>
              </a:rPr>
              <a:t>inductive</a:t>
            </a:r>
            <a:r>
              <a:rPr kumimoji="1" lang="zh-CN" altLang="en-US" sz="2200" b="1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2200" b="1" dirty="0">
                <a:latin typeface="Palatino Linotype" panose="02040502050505030304" pitchFamily="18" charset="0"/>
              </a:rPr>
              <a:t>hypothesis</a:t>
            </a:r>
            <a:r>
              <a:rPr kumimoji="1" lang="zh-CN" altLang="en-US" sz="2200" b="1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2200" b="1" dirty="0">
                <a:latin typeface="Palatino Linotype" panose="02040502050505030304" pitchFamily="18" charset="0"/>
              </a:rPr>
              <a:t>after</a:t>
            </a:r>
            <a:r>
              <a:rPr kumimoji="1" lang="zh-CN" altLang="en-US" sz="2200" b="1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2200" b="1" dirty="0">
                <a:latin typeface="Palatino Linotype" panose="02040502050505030304" pitchFamily="18" charset="0"/>
              </a:rPr>
              <a:t>induction.</a:t>
            </a:r>
            <a:endParaRPr kumimoji="1" lang="zh-CN" altLang="en-US" sz="2200" b="1" dirty="0">
              <a:latin typeface="Palatino Linotype" panose="0204050205050503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DA80CF-7D69-9D08-754F-C975B5F952F0}"/>
              </a:ext>
            </a:extLst>
          </p:cNvPr>
          <p:cNvSpPr txBox="1"/>
          <p:nvPr/>
        </p:nvSpPr>
        <p:spPr>
          <a:xfrm>
            <a:off x="3256387" y="1551446"/>
            <a:ext cx="217374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sz="18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Definition</a:t>
            </a:r>
            <a:r>
              <a:rPr kumimoji="1" lang="zh-CN" altLang="en-US" sz="18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kumimoji="1" lang="en-US" altLang="zh-CN" sz="18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(informal)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19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31ADC-FD8D-51F1-EB37-509732DBD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0CDFA-D4D1-04F7-AFF5-A924F297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en-US" altLang="zh-CN" sz="4000" dirty="0">
                <a:latin typeface="Palatino Linotype" panose="02040502050505030304" pitchFamily="18" charset="0"/>
              </a:rPr>
              <a:t>Induction-friendly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forms</a:t>
            </a:r>
            <a:endParaRPr lang="zh-CN" altLang="en-US" sz="4000" dirty="0">
              <a:latin typeface="Palatino Linotype" panose="0204050205050503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CE792C-8421-661C-B0E4-2417AF404C31}"/>
              </a:ext>
            </a:extLst>
          </p:cNvPr>
          <p:cNvSpPr txBox="1"/>
          <p:nvPr/>
        </p:nvSpPr>
        <p:spPr>
          <a:xfrm>
            <a:off x="1035148" y="4134329"/>
            <a:ext cx="813203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Example: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Either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side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is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a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single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structural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recursion</a:t>
            </a:r>
            <a:endParaRPr kumimoji="1" lang="zh-CN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EBC457A-CD28-9D60-6BCD-EFA58BC9148B}"/>
                  </a:ext>
                </a:extLst>
              </p:cNvPr>
              <p:cNvSpPr txBox="1"/>
              <p:nvPr/>
            </p:nvSpPr>
            <p:spPr>
              <a:xfrm>
                <a:off x="3256387" y="4841156"/>
                <a:ext cx="55753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∀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: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𝐋𝐢𝐬𝐭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 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𝐱𝐬</m:t>
                          </m:r>
                        </m:e>
                      </m:d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</m:oMath>
                  </m:oMathPara>
                </a14:m>
                <a:endParaRPr kumimoji="1" lang="zh-CN" altLang="en-US" sz="28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EBC457A-CD28-9D60-6BCD-EFA58BC91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387" y="4841156"/>
                <a:ext cx="5575308" cy="430887"/>
              </a:xfrm>
              <a:prstGeom prst="rect">
                <a:avLst/>
              </a:prstGeom>
              <a:blipFill>
                <a:blip r:embed="rId3"/>
                <a:stretch>
                  <a:fillRect t="-11429" b="-3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圆角矩形 2">
            <a:extLst>
              <a:ext uri="{FF2B5EF4-FFF2-40B4-BE49-F238E27FC236}">
                <a16:creationId xmlns:a16="http://schemas.microsoft.com/office/drawing/2014/main" id="{3B3556E9-C37B-E21C-DC36-585A967032E8}"/>
              </a:ext>
            </a:extLst>
          </p:cNvPr>
          <p:cNvSpPr/>
          <p:nvPr/>
        </p:nvSpPr>
        <p:spPr>
          <a:xfrm>
            <a:off x="2793101" y="1736112"/>
            <a:ext cx="6814646" cy="1325563"/>
          </a:xfrm>
          <a:prstGeom prst="round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2200" b="1" dirty="0">
                <a:latin typeface="Palatino Linotype" panose="02040502050505030304" pitchFamily="18" charset="0"/>
              </a:rPr>
              <a:t>Proposition</a:t>
            </a:r>
            <a:r>
              <a:rPr kumimoji="1" lang="zh-CN" altLang="en-US" sz="2200" b="1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2200" b="1" dirty="0">
                <a:latin typeface="Palatino Linotype" panose="02040502050505030304" pitchFamily="18" charset="0"/>
              </a:rPr>
              <a:t>forms</a:t>
            </a:r>
            <a:r>
              <a:rPr kumimoji="1" lang="zh-CN" altLang="en-US" sz="2200" b="1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2200" b="1" dirty="0">
                <a:latin typeface="Palatino Linotype" panose="02040502050505030304" pitchFamily="18" charset="0"/>
              </a:rPr>
              <a:t>where</a:t>
            </a:r>
            <a:r>
              <a:rPr kumimoji="1" lang="zh-CN" altLang="en-US" sz="2200" b="1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2200" b="1" dirty="0">
                <a:latin typeface="Palatino Linotype" panose="02040502050505030304" pitchFamily="18" charset="0"/>
              </a:rPr>
              <a:t>for</a:t>
            </a:r>
            <a:r>
              <a:rPr kumimoji="1" lang="zh-CN" altLang="en-US" sz="2200" b="1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2200" b="1" dirty="0">
                <a:latin typeface="Palatino Linotype" panose="02040502050505030304" pitchFamily="18" charset="0"/>
              </a:rPr>
              <a:t>every</a:t>
            </a:r>
            <a:r>
              <a:rPr kumimoji="1" lang="zh-CN" altLang="en-US" sz="2200" b="1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2200" b="1" dirty="0">
                <a:latin typeface="Palatino Linotype" panose="02040502050505030304" pitchFamily="18" charset="0"/>
              </a:rPr>
              <a:t>proposition</a:t>
            </a:r>
            <a:r>
              <a:rPr kumimoji="1" lang="zh-CN" altLang="en-US" sz="2200" b="1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2200" b="1" dirty="0">
                <a:latin typeface="Palatino Linotype" panose="02040502050505030304" pitchFamily="18" charset="0"/>
              </a:rPr>
              <a:t>in</a:t>
            </a:r>
            <a:r>
              <a:rPr kumimoji="1" lang="zh-CN" altLang="en-US" sz="2200" b="1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2200" b="1" dirty="0">
                <a:latin typeface="Palatino Linotype" panose="02040502050505030304" pitchFamily="18" charset="0"/>
              </a:rPr>
              <a:t>this</a:t>
            </a:r>
            <a:r>
              <a:rPr kumimoji="1" lang="zh-CN" altLang="en-US" sz="2200" b="1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2200" b="1" dirty="0">
                <a:latin typeface="Palatino Linotype" panose="02040502050505030304" pitchFamily="18" charset="0"/>
              </a:rPr>
              <a:t>form,</a:t>
            </a:r>
            <a:r>
              <a:rPr kumimoji="1" lang="zh-CN" altLang="en-US" sz="2200" b="1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2200" b="1" dirty="0">
                <a:latin typeface="Palatino Linotype" panose="02040502050505030304" pitchFamily="18" charset="0"/>
              </a:rPr>
              <a:t>we</a:t>
            </a:r>
            <a:r>
              <a:rPr kumimoji="1" lang="zh-CN" altLang="en-US" sz="2200" b="1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2200" b="1" dirty="0">
                <a:latin typeface="Palatino Linotype" panose="02040502050505030304" pitchFamily="18" charset="0"/>
              </a:rPr>
              <a:t>can</a:t>
            </a:r>
            <a:r>
              <a:rPr kumimoji="1" lang="zh-CN" altLang="en-US" sz="2200" b="1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2200" b="1" dirty="0">
                <a:latin typeface="Palatino Linotype" panose="02040502050505030304" pitchFamily="18" charset="0"/>
              </a:rPr>
              <a:t>apply</a:t>
            </a:r>
            <a:r>
              <a:rPr kumimoji="1" lang="zh-CN" altLang="en-US" sz="2200" b="1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2200" b="1" dirty="0">
                <a:latin typeface="Palatino Linotype" panose="02040502050505030304" pitchFamily="18" charset="0"/>
              </a:rPr>
              <a:t>inductive</a:t>
            </a:r>
            <a:r>
              <a:rPr kumimoji="1" lang="zh-CN" altLang="en-US" sz="2200" b="1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2200" b="1" dirty="0">
                <a:latin typeface="Palatino Linotype" panose="02040502050505030304" pitchFamily="18" charset="0"/>
              </a:rPr>
              <a:t>hypothesis</a:t>
            </a:r>
            <a:r>
              <a:rPr kumimoji="1" lang="zh-CN" altLang="en-US" sz="2200" b="1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2200" b="1" dirty="0">
                <a:latin typeface="Palatino Linotype" panose="02040502050505030304" pitchFamily="18" charset="0"/>
              </a:rPr>
              <a:t>after</a:t>
            </a:r>
            <a:r>
              <a:rPr kumimoji="1" lang="zh-CN" altLang="en-US" sz="2200" b="1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2200" b="1" dirty="0">
                <a:latin typeface="Palatino Linotype" panose="02040502050505030304" pitchFamily="18" charset="0"/>
              </a:rPr>
              <a:t>induction.</a:t>
            </a:r>
            <a:endParaRPr kumimoji="1" lang="zh-CN" altLang="en-US" sz="2200" b="1" dirty="0">
              <a:latin typeface="Palatino Linotype" panose="0204050205050503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A8E2CF-FEDC-E6E9-7B8F-51DBC8A0E5F3}"/>
              </a:ext>
            </a:extLst>
          </p:cNvPr>
          <p:cNvSpPr txBox="1"/>
          <p:nvPr/>
        </p:nvSpPr>
        <p:spPr>
          <a:xfrm>
            <a:off x="3256387" y="1551446"/>
            <a:ext cx="217374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sz="18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Definition</a:t>
            </a:r>
            <a:r>
              <a:rPr kumimoji="1" lang="zh-CN" altLang="en-US" sz="18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kumimoji="1" lang="en-US" altLang="zh-CN" sz="18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(informal)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567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48C83-11EA-E7C1-ABF5-AE9675065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9B047-E373-FA1D-6674-4F15235B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en-US" altLang="zh-CN" sz="4000" dirty="0">
                <a:latin typeface="Palatino Linotype" panose="02040502050505030304" pitchFamily="18" charset="0"/>
              </a:rPr>
              <a:t>Induction-friendly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forms</a:t>
            </a:r>
            <a:endParaRPr lang="zh-CN" altLang="en-US" sz="40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09FE4D4-3DBB-C401-594E-239E1EA2CF85}"/>
                  </a:ext>
                </a:extLst>
              </p:cNvPr>
              <p:cNvSpPr txBox="1"/>
              <p:nvPr/>
            </p:nvSpPr>
            <p:spPr>
              <a:xfrm>
                <a:off x="3308346" y="2007179"/>
                <a:ext cx="55753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∀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: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𝐋𝐢𝐬𝐭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 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𝐱𝐬</m:t>
                          </m:r>
                        </m:e>
                      </m:d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</m:oMath>
                  </m:oMathPara>
                </a14:m>
                <a:endParaRPr kumimoji="1" lang="zh-CN" altLang="en-US" sz="28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09FE4D4-3DBB-C401-594E-239E1EA2C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346" y="2007179"/>
                <a:ext cx="5575308" cy="430887"/>
              </a:xfrm>
              <a:prstGeom prst="rect">
                <a:avLst/>
              </a:prstGeom>
              <a:blipFill>
                <a:blip r:embed="rId3"/>
                <a:stretch>
                  <a:fillRect t="-8571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0FF54E6-09F9-32D1-0D47-FF42A50E7523}"/>
                  </a:ext>
                </a:extLst>
              </p:cNvPr>
              <p:cNvSpPr txBox="1"/>
              <p:nvPr/>
            </p:nvSpPr>
            <p:spPr>
              <a:xfrm>
                <a:off x="927537" y="3563124"/>
                <a:ext cx="4191276" cy="406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sz="2400" dirty="0">
                    <a:latin typeface="Palatino Linotype" panose="02040502050505030304" pitchFamily="18" charset="0"/>
                    <a:cs typeface="Courier New" panose="02070309020205020404" pitchFamily="49" charset="0"/>
                  </a:rPr>
                  <a:t>Induction Case </a:t>
                </a:r>
                <a:r>
                  <a:rPr kumimoji="1" lang="en-US" altLang="zh-CN" sz="2400" b="1" dirty="0">
                    <a:cs typeface="Courier New" panose="02070309020205020404" pitchFamily="49" charset="0"/>
                  </a:rPr>
                  <a:t>:  </a:t>
                </a:r>
                <a14:m>
                  <m:oMath xmlns:m="http://schemas.openxmlformats.org/officeDocument/2006/math">
                    <m:r>
                      <a:rPr kumimoji="1" lang="en-US" altLang="zh-CN" sz="2400" b="1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𝐱𝐬</m:t>
                    </m:r>
                    <m:r>
                      <a:rPr kumimoji="1" lang="en-US" altLang="zh-CN" sz="2400" b="1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kumimoji="1" lang="en-US" altLang="zh-CN" sz="2400" b="1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𝐜𝐨𝐧𝐬</m:t>
                    </m:r>
                    <m:r>
                      <a:rPr kumimoji="1" lang="en-US" altLang="zh-CN" sz="2400" b="1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kumimoji="1" lang="en-US" altLang="zh-CN" sz="2400" b="1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𝐡</m:t>
                    </m:r>
                    <m:r>
                      <a:rPr kumimoji="1" lang="en-US" altLang="zh-CN" sz="2400" b="1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kumimoji="1" lang="en-US" altLang="zh-CN" sz="2400" b="1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𝐭</m:t>
                    </m:r>
                  </m:oMath>
                </a14:m>
                <a:endParaRPr kumimoji="1" lang="zh-CN" alt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0FF54E6-09F9-32D1-0D47-FF42A50E7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37" y="3563124"/>
                <a:ext cx="4191276" cy="406265"/>
              </a:xfrm>
              <a:prstGeom prst="rect">
                <a:avLst/>
              </a:prstGeom>
              <a:blipFill>
                <a:blip r:embed="rId4"/>
                <a:stretch>
                  <a:fillRect l="-4217" t="-21212" r="-120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8ACF1C96-C63A-2B93-2791-C28D00864DF1}"/>
                  </a:ext>
                </a:extLst>
              </p:cNvPr>
              <p:cNvSpPr/>
              <p:nvPr/>
            </p:nvSpPr>
            <p:spPr>
              <a:xfrm>
                <a:off x="1022268" y="4372802"/>
                <a:ext cx="4001814" cy="846384"/>
              </a:xfrm>
              <a:prstGeom prst="roundRect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𝐭</m:t>
                          </m:r>
                        </m:e>
                      </m:d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𝐭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8ACF1C96-C63A-2B93-2791-C28D00864D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68" y="4372802"/>
                <a:ext cx="4001814" cy="84638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08853CA-1E5D-6277-69C7-288FA4945F1C}"/>
                  </a:ext>
                </a:extLst>
              </p:cNvPr>
              <p:cNvSpPr txBox="1"/>
              <p:nvPr/>
            </p:nvSpPr>
            <p:spPr>
              <a:xfrm>
                <a:off x="5486858" y="4396337"/>
                <a:ext cx="609141" cy="846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5000" b="1" i="1" smtClean="0">
                          <a:latin typeface="Cambria Math" panose="02040503050406030204" pitchFamily="18" charset="0"/>
                        </a:rPr>
                        <m:t>⊢</m:t>
                      </m:r>
                    </m:oMath>
                  </m:oMathPara>
                </a14:m>
                <a:endParaRPr kumimoji="1" lang="en-US" altLang="zh-CN" sz="50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08853CA-1E5D-6277-69C7-288FA4945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858" y="4396337"/>
                <a:ext cx="609141" cy="846385"/>
              </a:xfrm>
              <a:prstGeom prst="rect">
                <a:avLst/>
              </a:prstGeom>
              <a:blipFill>
                <a:blip r:embed="rId6"/>
                <a:stretch>
                  <a:fillRect l="-16327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id="{B75AD571-732A-9440-C6CD-AC75345537BC}"/>
                  </a:ext>
                </a:extLst>
              </p:cNvPr>
              <p:cNvSpPr/>
              <p:nvPr/>
            </p:nvSpPr>
            <p:spPr>
              <a:xfrm>
                <a:off x="6827519" y="4368613"/>
                <a:ext cx="3554438" cy="799251"/>
              </a:xfrm>
              <a:prstGeom prst="roundRect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(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𝐜𝐨𝐧𝐬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𝐡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𝐭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</m:oMath>
                  </m:oMathPara>
                </a14:m>
                <a:endParaRPr kumimoji="1" lang="en-US" altLang="zh-CN" sz="2400" b="1" i="0" dirty="0"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(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𝐜𝐨𝐧𝐬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𝐡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𝐭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id="{B75AD571-732A-9440-C6CD-AC75345537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519" y="4368613"/>
                <a:ext cx="3554438" cy="799251"/>
              </a:xfrm>
              <a:prstGeom prst="roundRect">
                <a:avLst/>
              </a:prstGeom>
              <a:blipFill>
                <a:blip r:embed="rId7"/>
                <a:stretch>
                  <a:fillRect b="-10606"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CCEAACD0-55C8-B286-098D-DEACE396E107}"/>
              </a:ext>
            </a:extLst>
          </p:cNvPr>
          <p:cNvSpPr txBox="1"/>
          <p:nvPr/>
        </p:nvSpPr>
        <p:spPr>
          <a:xfrm>
            <a:off x="1631411" y="5219186"/>
            <a:ext cx="6100762" cy="507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Induction Hypothesis</a:t>
            </a:r>
          </a:p>
        </p:txBody>
      </p:sp>
    </p:spTree>
    <p:extLst>
      <p:ext uri="{BB962C8B-B14F-4D97-AF65-F5344CB8AC3E}">
        <p14:creationId xmlns:p14="http://schemas.microsoft.com/office/powerpoint/2010/main" val="3533310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ECC84-B59B-50B5-B501-4E5EC16E1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C6009-42D7-DECF-DCC1-73885A7C7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en-US" altLang="zh-CN" sz="4000" dirty="0">
                <a:latin typeface="Palatino Linotype" panose="02040502050505030304" pitchFamily="18" charset="0"/>
              </a:rPr>
              <a:t>Induction-friendly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forms</a:t>
            </a:r>
            <a:endParaRPr lang="zh-CN" altLang="en-US" sz="40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4196D5F8-E0D8-68F7-AB18-F6481C8D2D81}"/>
                  </a:ext>
                </a:extLst>
              </p:cNvPr>
              <p:cNvSpPr/>
              <p:nvPr/>
            </p:nvSpPr>
            <p:spPr>
              <a:xfrm>
                <a:off x="1022268" y="1657735"/>
                <a:ext cx="4001814" cy="846384"/>
              </a:xfrm>
              <a:prstGeom prst="roundRect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𝐭</m:t>
                          </m:r>
                        </m:e>
                      </m:d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𝐭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4196D5F8-E0D8-68F7-AB18-F6481C8D2D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68" y="1657735"/>
                <a:ext cx="4001814" cy="84638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A66B9C3-E0F4-3850-AAEC-6F9B19FD5723}"/>
                  </a:ext>
                </a:extLst>
              </p:cNvPr>
              <p:cNvSpPr txBox="1"/>
              <p:nvPr/>
            </p:nvSpPr>
            <p:spPr>
              <a:xfrm>
                <a:off x="5486858" y="1681270"/>
                <a:ext cx="609141" cy="846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5000" b="1" i="1" smtClean="0">
                          <a:latin typeface="Cambria Math" panose="02040503050406030204" pitchFamily="18" charset="0"/>
                        </a:rPr>
                        <m:t>⊢</m:t>
                      </m:r>
                    </m:oMath>
                  </m:oMathPara>
                </a14:m>
                <a:endParaRPr kumimoji="1" lang="en-US" altLang="zh-CN" sz="50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A66B9C3-E0F4-3850-AAEC-6F9B19FD5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858" y="1681270"/>
                <a:ext cx="609141" cy="846385"/>
              </a:xfrm>
              <a:prstGeom prst="rect">
                <a:avLst/>
              </a:prstGeom>
              <a:blipFill>
                <a:blip r:embed="rId4"/>
                <a:stretch>
                  <a:fillRect l="-16327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id="{7C4911EB-9249-8A12-B73B-5AC83FE04369}"/>
                  </a:ext>
                </a:extLst>
              </p:cNvPr>
              <p:cNvSpPr/>
              <p:nvPr/>
            </p:nvSpPr>
            <p:spPr>
              <a:xfrm>
                <a:off x="6827519" y="1653546"/>
                <a:ext cx="3554438" cy="799251"/>
              </a:xfrm>
              <a:prstGeom prst="roundRect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(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𝐜𝐨𝐧𝐬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𝐡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𝐭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</m:oMath>
                  </m:oMathPara>
                </a14:m>
                <a:endParaRPr kumimoji="1" lang="en-US" altLang="zh-CN" sz="2400" b="1" i="0" dirty="0"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(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𝐜𝐨𝐧𝐬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𝐡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𝐭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id="{7C4911EB-9249-8A12-B73B-5AC83FE04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519" y="1653546"/>
                <a:ext cx="3554438" cy="799251"/>
              </a:xfrm>
              <a:prstGeom prst="roundRect">
                <a:avLst/>
              </a:prstGeom>
              <a:blipFill>
                <a:blip r:embed="rId5"/>
                <a:stretch>
                  <a:fillRect b="-10606"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5F9CF65F-ADEB-F90D-B3C5-C8A757D0A9FA}"/>
              </a:ext>
            </a:extLst>
          </p:cNvPr>
          <p:cNvSpPr txBox="1"/>
          <p:nvPr/>
        </p:nvSpPr>
        <p:spPr>
          <a:xfrm>
            <a:off x="1631411" y="2504119"/>
            <a:ext cx="6100762" cy="507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Induction Hypothesis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74CC27-FAFC-6F85-E048-B813BB93E161}"/>
              </a:ext>
            </a:extLst>
          </p:cNvPr>
          <p:cNvSpPr txBox="1"/>
          <p:nvPr/>
        </p:nvSpPr>
        <p:spPr>
          <a:xfrm>
            <a:off x="1022268" y="3489749"/>
            <a:ext cx="261449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Rewriting the goal</a:t>
            </a:r>
            <a:endParaRPr kumimoji="1"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266DF688-82A8-0481-0139-A85ED2271586}"/>
                  </a:ext>
                </a:extLst>
              </p:cNvPr>
              <p:cNvSpPr/>
              <p:nvPr/>
            </p:nvSpPr>
            <p:spPr>
              <a:xfrm>
                <a:off x="2867916" y="3725115"/>
                <a:ext cx="6456166" cy="735300"/>
              </a:xfrm>
              <a:prstGeom prst="round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𝐬𝐧𝐨𝐜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𝐡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(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𝐭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𝐡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zh-CN" altLang="en-US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𝐭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266DF688-82A8-0481-0139-A85ED2271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916" y="3725115"/>
                <a:ext cx="6456166" cy="7353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989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AD26F-A2F1-04A3-BD9E-EF082B918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0F07A-76CE-E73D-F8E3-B9526634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en-US" altLang="zh-CN" sz="4000" dirty="0">
                <a:latin typeface="Palatino Linotype" panose="02040502050505030304" pitchFamily="18" charset="0"/>
              </a:rPr>
              <a:t>Induction-friendly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forms</a:t>
            </a:r>
            <a:endParaRPr lang="zh-CN" altLang="en-US" sz="40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CD773CE4-3447-9173-1D1A-71B3B7003522}"/>
                  </a:ext>
                </a:extLst>
              </p:cNvPr>
              <p:cNvSpPr/>
              <p:nvPr/>
            </p:nvSpPr>
            <p:spPr>
              <a:xfrm>
                <a:off x="1022268" y="1657735"/>
                <a:ext cx="4001814" cy="846384"/>
              </a:xfrm>
              <a:prstGeom prst="roundRect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𝐭</m:t>
                          </m:r>
                        </m:e>
                      </m:d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𝐭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CD773CE4-3447-9173-1D1A-71B3B70035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68" y="1657735"/>
                <a:ext cx="4001814" cy="84638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FD7AE64-6466-B88D-EF75-97ADB795E185}"/>
                  </a:ext>
                </a:extLst>
              </p:cNvPr>
              <p:cNvSpPr txBox="1"/>
              <p:nvPr/>
            </p:nvSpPr>
            <p:spPr>
              <a:xfrm>
                <a:off x="5486858" y="1681270"/>
                <a:ext cx="609141" cy="846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5000" b="1" i="1" smtClean="0">
                          <a:latin typeface="Cambria Math" panose="02040503050406030204" pitchFamily="18" charset="0"/>
                        </a:rPr>
                        <m:t>⊢</m:t>
                      </m:r>
                    </m:oMath>
                  </m:oMathPara>
                </a14:m>
                <a:endParaRPr kumimoji="1" lang="en-US" altLang="zh-CN" sz="50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FD7AE64-6466-B88D-EF75-97ADB795E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858" y="1681270"/>
                <a:ext cx="609141" cy="846385"/>
              </a:xfrm>
              <a:prstGeom prst="rect">
                <a:avLst/>
              </a:prstGeom>
              <a:blipFill>
                <a:blip r:embed="rId4"/>
                <a:stretch>
                  <a:fillRect l="-16327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id="{1AF43DA8-5A43-791A-C977-D0FEB8E80D5C}"/>
                  </a:ext>
                </a:extLst>
              </p:cNvPr>
              <p:cNvSpPr/>
              <p:nvPr/>
            </p:nvSpPr>
            <p:spPr>
              <a:xfrm>
                <a:off x="6827519" y="1653546"/>
                <a:ext cx="3554438" cy="799251"/>
              </a:xfrm>
              <a:prstGeom prst="roundRect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(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𝐜𝐨𝐧𝐬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𝐡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𝐭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</m:oMath>
                  </m:oMathPara>
                </a14:m>
                <a:endParaRPr kumimoji="1" lang="en-US" altLang="zh-CN" sz="2400" b="1" i="0" dirty="0"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(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𝐜𝐨𝐧𝐬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𝐡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𝐭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id="{1AF43DA8-5A43-791A-C977-D0FEB8E80D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519" y="1653546"/>
                <a:ext cx="3554438" cy="799251"/>
              </a:xfrm>
              <a:prstGeom prst="roundRect">
                <a:avLst/>
              </a:prstGeom>
              <a:blipFill>
                <a:blip r:embed="rId5"/>
                <a:stretch>
                  <a:fillRect b="-10606"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E6081940-0690-E33D-09A5-CF3300A97E9E}"/>
              </a:ext>
            </a:extLst>
          </p:cNvPr>
          <p:cNvSpPr txBox="1"/>
          <p:nvPr/>
        </p:nvSpPr>
        <p:spPr>
          <a:xfrm>
            <a:off x="1631411" y="2504119"/>
            <a:ext cx="6100762" cy="507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Induction Hypothesis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D42C68-705B-B102-5641-1F0731676E5E}"/>
              </a:ext>
            </a:extLst>
          </p:cNvPr>
          <p:cNvSpPr txBox="1"/>
          <p:nvPr/>
        </p:nvSpPr>
        <p:spPr>
          <a:xfrm>
            <a:off x="1022268" y="3489749"/>
            <a:ext cx="261449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Rewriting the goal</a:t>
            </a:r>
            <a:endParaRPr kumimoji="1"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72CD0EFB-BD77-399E-3B34-8A3577950E58}"/>
                  </a:ext>
                </a:extLst>
              </p:cNvPr>
              <p:cNvSpPr/>
              <p:nvPr/>
            </p:nvSpPr>
            <p:spPr>
              <a:xfrm>
                <a:off x="2867916" y="3725115"/>
                <a:ext cx="6456166" cy="735300"/>
              </a:xfrm>
              <a:prstGeom prst="round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𝐬𝐧𝐨𝐜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𝐡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(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𝐭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𝐡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r>
                        <a:rPr kumimoji="1" lang="en-US" altLang="zh-CN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zh-CN" altLang="en-US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𝐭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72CD0EFB-BD77-399E-3B34-8A3577950E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916" y="3725115"/>
                <a:ext cx="6456166" cy="7353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60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CAEAD-99DF-0E44-0E72-49CF91B81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ED061-48C2-8722-2345-C11B66AF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en-US" altLang="zh-CN" sz="4000" dirty="0">
                <a:latin typeface="Palatino Linotype" panose="02040502050505030304" pitchFamily="18" charset="0"/>
              </a:rPr>
              <a:t>Induction-friendly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forms</a:t>
            </a:r>
            <a:endParaRPr lang="zh-CN" altLang="en-US" sz="40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85C36941-03D6-5438-E8C8-19C2215B6B82}"/>
                  </a:ext>
                </a:extLst>
              </p:cNvPr>
              <p:cNvSpPr/>
              <p:nvPr/>
            </p:nvSpPr>
            <p:spPr>
              <a:xfrm>
                <a:off x="1022268" y="1657735"/>
                <a:ext cx="4001814" cy="846384"/>
              </a:xfrm>
              <a:prstGeom prst="roundRect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𝐭</m:t>
                          </m:r>
                        </m:e>
                      </m:d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𝐭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85C36941-03D6-5438-E8C8-19C2215B6B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68" y="1657735"/>
                <a:ext cx="4001814" cy="84638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A4205B0-36FF-4A2C-109E-8D7492355A7B}"/>
                  </a:ext>
                </a:extLst>
              </p:cNvPr>
              <p:cNvSpPr txBox="1"/>
              <p:nvPr/>
            </p:nvSpPr>
            <p:spPr>
              <a:xfrm>
                <a:off x="5486858" y="1681270"/>
                <a:ext cx="609141" cy="846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5000" b="1" i="1" smtClean="0">
                          <a:latin typeface="Cambria Math" panose="02040503050406030204" pitchFamily="18" charset="0"/>
                        </a:rPr>
                        <m:t>⊢</m:t>
                      </m:r>
                    </m:oMath>
                  </m:oMathPara>
                </a14:m>
                <a:endParaRPr kumimoji="1" lang="en-US" altLang="zh-CN" sz="50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A4205B0-36FF-4A2C-109E-8D7492355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858" y="1681270"/>
                <a:ext cx="609141" cy="846385"/>
              </a:xfrm>
              <a:prstGeom prst="rect">
                <a:avLst/>
              </a:prstGeom>
              <a:blipFill>
                <a:blip r:embed="rId4"/>
                <a:stretch>
                  <a:fillRect l="-16327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id="{32DB85A2-6740-1037-0FAD-E353321108F3}"/>
                  </a:ext>
                </a:extLst>
              </p:cNvPr>
              <p:cNvSpPr/>
              <p:nvPr/>
            </p:nvSpPr>
            <p:spPr>
              <a:xfrm>
                <a:off x="6827519" y="1653546"/>
                <a:ext cx="3554438" cy="799251"/>
              </a:xfrm>
              <a:prstGeom prst="roundRect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(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𝐜𝐨𝐧𝐬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𝐡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𝐭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</m:oMath>
                  </m:oMathPara>
                </a14:m>
                <a:endParaRPr kumimoji="1" lang="en-US" altLang="zh-CN" sz="2400" b="1" i="0" dirty="0"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(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𝐜𝐨𝐧𝐬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𝐡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𝐭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id="{32DB85A2-6740-1037-0FAD-E353321108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519" y="1653546"/>
                <a:ext cx="3554438" cy="799251"/>
              </a:xfrm>
              <a:prstGeom prst="roundRect">
                <a:avLst/>
              </a:prstGeom>
              <a:blipFill>
                <a:blip r:embed="rId5"/>
                <a:stretch>
                  <a:fillRect b="-10606"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7062D22-258C-B4CE-5FA0-A648CB97A578}"/>
              </a:ext>
            </a:extLst>
          </p:cNvPr>
          <p:cNvSpPr txBox="1"/>
          <p:nvPr/>
        </p:nvSpPr>
        <p:spPr>
          <a:xfrm>
            <a:off x="1631411" y="2504119"/>
            <a:ext cx="6100762" cy="507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Induction Hypothesis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0522AA-9A8D-D446-6A1D-5697471E7AA0}"/>
              </a:ext>
            </a:extLst>
          </p:cNvPr>
          <p:cNvSpPr txBox="1"/>
          <p:nvPr/>
        </p:nvSpPr>
        <p:spPr>
          <a:xfrm>
            <a:off x="1022268" y="3489749"/>
            <a:ext cx="261449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Rewriting the goal</a:t>
            </a:r>
            <a:endParaRPr kumimoji="1"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429B5B25-91DB-E5AE-66D0-65DAEF295F07}"/>
                  </a:ext>
                </a:extLst>
              </p:cNvPr>
              <p:cNvSpPr/>
              <p:nvPr/>
            </p:nvSpPr>
            <p:spPr>
              <a:xfrm>
                <a:off x="2867916" y="3725115"/>
                <a:ext cx="6456166" cy="735300"/>
              </a:xfrm>
              <a:prstGeom prst="round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𝐬𝐧𝐨𝐜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𝐡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(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𝐭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𝐡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r>
                        <a:rPr kumimoji="1" lang="en-US" altLang="zh-CN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zh-CN" altLang="en-US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𝐭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429B5B25-91DB-E5AE-66D0-65DAEF295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916" y="3725115"/>
                <a:ext cx="6456166" cy="7353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0389BA75-197B-AD45-BBEF-581F4D5F4ACB}"/>
              </a:ext>
            </a:extLst>
          </p:cNvPr>
          <p:cNvSpPr txBox="1"/>
          <p:nvPr/>
        </p:nvSpPr>
        <p:spPr>
          <a:xfrm>
            <a:off x="1022268" y="4475379"/>
            <a:ext cx="399788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Apply</a:t>
            </a:r>
            <a:r>
              <a:rPr kumimoji="1" lang="zh-CN" altLang="en-US" sz="24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4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Inductive</a:t>
            </a:r>
            <a:r>
              <a:rPr kumimoji="1" lang="zh-CN" altLang="en-US" sz="24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4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Hypothesis</a:t>
            </a:r>
            <a:endParaRPr kumimoji="1"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23339AFE-EE4F-2BFC-A574-51F2DDB8608D}"/>
                  </a:ext>
                </a:extLst>
              </p:cNvPr>
              <p:cNvSpPr/>
              <p:nvPr/>
            </p:nvSpPr>
            <p:spPr>
              <a:xfrm>
                <a:off x="2867916" y="4763749"/>
                <a:ext cx="6456166" cy="735300"/>
              </a:xfrm>
              <a:prstGeom prst="round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𝐬𝐧𝐨𝐜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𝐡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(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𝐭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𝐡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zh-CN" altLang="en-US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𝐫𝐞𝐯</m:t>
                      </m:r>
                      <m:r>
                        <a:rPr kumimoji="1" lang="zh-CN" altLang="en-US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𝐭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23339AFE-EE4F-2BFC-A574-51F2DDB860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916" y="4763749"/>
                <a:ext cx="6456166" cy="7353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50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94EC9-1A9E-9F31-10DC-B4E97E833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3B181-451E-A89D-0C4E-B5B04CFC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en-US" altLang="zh-CN" sz="4000" dirty="0">
                <a:latin typeface="Palatino Linotype" panose="02040502050505030304" pitchFamily="18" charset="0"/>
              </a:rPr>
              <a:t>Directed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Lemma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Synthesis</a:t>
            </a:r>
            <a:endParaRPr lang="zh-CN" altLang="en-US" sz="40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AEE571E-5083-4E6E-8C6B-213C1ADA2112}"/>
                  </a:ext>
                </a:extLst>
              </p:cNvPr>
              <p:cNvSpPr txBox="1"/>
              <p:nvPr/>
            </p:nvSpPr>
            <p:spPr>
              <a:xfrm>
                <a:off x="3367750" y="1780799"/>
                <a:ext cx="49891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𝐱𝐬</m:t>
                          </m:r>
                        </m:e>
                      </m:d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(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𝐬𝐨𝐫𝐭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AEE571E-5083-4E6E-8C6B-213C1ADA2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750" y="1780799"/>
                <a:ext cx="4989186" cy="430887"/>
              </a:xfrm>
              <a:prstGeom prst="rect">
                <a:avLst/>
              </a:prstGeom>
              <a:blipFill>
                <a:blip r:embed="rId3"/>
                <a:stretch>
                  <a:fillRect t="-11429" r="-506" b="-3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040F064A-DC4A-C15B-1B07-93B5B489D239}"/>
              </a:ext>
            </a:extLst>
          </p:cNvPr>
          <p:cNvSpPr txBox="1"/>
          <p:nvPr/>
        </p:nvSpPr>
        <p:spPr>
          <a:xfrm>
            <a:off x="2625605" y="4831343"/>
            <a:ext cx="6557885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Either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side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is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a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single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structural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recursion</a:t>
            </a:r>
            <a:endParaRPr kumimoji="1" lang="zh-CN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49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1AB4D-A07B-D96C-8E12-2E9B17EB4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F5E1F-FEBC-A552-1C02-ED57241CB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en-US" altLang="zh-CN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Proving</a:t>
            </a:r>
            <a:r>
              <a:rPr lang="zh-CN" altLang="en-US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Functional</a:t>
            </a:r>
            <a:r>
              <a:rPr lang="zh-CN" altLang="en-US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Program</a:t>
            </a:r>
            <a:r>
              <a:rPr lang="zh-CN" altLang="en-US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Equivalence</a:t>
            </a:r>
            <a:endParaRPr lang="zh-cn" sz="4000" i="1" cap="none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CB29B0-6C57-75AA-E4BE-D33874C0B0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2738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Palatino Linotype" panose="02040502050505030304" pitchFamily="18" charset="0"/>
                  </a:rPr>
                  <a:t>Given</a:t>
                </a:r>
                <a:r>
                  <a:rPr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two</a:t>
                </a:r>
                <a:r>
                  <a:rPr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functional</a:t>
                </a:r>
                <a:r>
                  <a:rPr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programs</a:t>
                </a:r>
                <a:r>
                  <a:rPr lang="zh-CN" altLang="en-US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over</a:t>
                </a:r>
                <a:r>
                  <a:rPr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the</a:t>
                </a:r>
                <a:r>
                  <a:rPr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same</a:t>
                </a:r>
                <a:r>
                  <a:rPr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input</a:t>
                </a:r>
                <a:r>
                  <a:rPr lang="zh-CN" altLang="en-US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dirty="0">
                    <a:latin typeface="Palatino Linotype" panose="02040502050505030304" pitchFamily="18" charset="0"/>
                  </a:rPr>
                  <a:t>.</a:t>
                </a:r>
              </a:p>
              <a:p>
                <a:r>
                  <a:rPr lang="en-US" altLang="zh-CN" dirty="0">
                    <a:latin typeface="Palatino Linotype" panose="02040502050505030304" pitchFamily="18" charset="0"/>
                  </a:rPr>
                  <a:t>Prove: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∀</m:t>
                      </m:r>
                      <m:acc>
                        <m:accPr>
                          <m:chr m:val="̅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Palatino Linotype" panose="0204050205050503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Palatino Linotype" panose="02040502050505030304" pitchFamily="18" charset="0"/>
                </a:endParaRPr>
              </a:p>
              <a:p>
                <a:r>
                  <a:rPr lang="en-US" altLang="zh-CN" dirty="0">
                    <a:latin typeface="Palatino Linotype" panose="02040502050505030304" pitchFamily="18" charset="0"/>
                  </a:rPr>
                  <a:t>Verifying</a:t>
                </a:r>
                <a:r>
                  <a:rPr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the</a:t>
                </a:r>
                <a:r>
                  <a:rPr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correctness</a:t>
                </a:r>
                <a:r>
                  <a:rPr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of</a:t>
                </a:r>
                <a:r>
                  <a:rPr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functional</a:t>
                </a:r>
                <a:r>
                  <a:rPr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program</a:t>
                </a:r>
                <a:r>
                  <a:rPr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optimization</a:t>
                </a:r>
              </a:p>
              <a:p>
                <a:pPr marL="0" indent="0">
                  <a:buNone/>
                </a:pPr>
                <a:endParaRPr lang="en-US" altLang="zh-CN" dirty="0">
                  <a:latin typeface="Palatino Linotype" panose="0204050205050503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CB29B0-6C57-75AA-E4BE-D33874C0B0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2738"/>
                <a:ext cx="10515600" cy="4351338"/>
              </a:xfrm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DB3FA274-D2BA-4713-83E5-EF8D09490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2" y="4114798"/>
            <a:ext cx="2568575" cy="256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38EA39F-4811-0320-7C3C-F611B081CA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3788" y="4586285"/>
            <a:ext cx="61214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79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33F2B-6562-A0C3-934B-8C7AA2950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C30F3-F1D1-F310-0A52-9CA2FC88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en-US" altLang="zh-CN" sz="4000" dirty="0">
                <a:latin typeface="Palatino Linotype" panose="02040502050505030304" pitchFamily="18" charset="0"/>
              </a:rPr>
              <a:t>Directed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Lemma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Synthesis</a:t>
            </a:r>
            <a:endParaRPr lang="zh-CN" altLang="en-US" sz="40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2B177C4-24A3-3F3B-C5E3-C1447420375E}"/>
                  </a:ext>
                </a:extLst>
              </p:cNvPr>
              <p:cNvSpPr txBox="1"/>
              <p:nvPr/>
            </p:nvSpPr>
            <p:spPr>
              <a:xfrm>
                <a:off x="3367750" y="1780799"/>
                <a:ext cx="49891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𝐱𝐬</m:t>
                          </m:r>
                        </m:e>
                      </m:d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(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𝐬𝐨𝐫𝐭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2B177C4-24A3-3F3B-C5E3-C14474203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750" y="1780799"/>
                <a:ext cx="4989186" cy="430887"/>
              </a:xfrm>
              <a:prstGeom prst="rect">
                <a:avLst/>
              </a:prstGeom>
              <a:blipFill>
                <a:blip r:embed="rId3"/>
                <a:stretch>
                  <a:fillRect t="-11429" r="-506" b="-3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608733E2-8F36-F4C0-7761-A07327F84875}"/>
              </a:ext>
            </a:extLst>
          </p:cNvPr>
          <p:cNvSpPr txBox="1"/>
          <p:nvPr/>
        </p:nvSpPr>
        <p:spPr>
          <a:xfrm>
            <a:off x="2625605" y="4831343"/>
            <a:ext cx="6557885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Either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side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is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a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single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structural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recursion</a:t>
            </a:r>
            <a:endParaRPr kumimoji="1" lang="zh-CN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370E81B0-3393-3CBD-0D8F-699551815895}"/>
              </a:ext>
            </a:extLst>
          </p:cNvPr>
          <p:cNvCxnSpPr>
            <a:cxnSpLocks/>
          </p:cNvCxnSpPr>
          <p:nvPr/>
        </p:nvCxnSpPr>
        <p:spPr>
          <a:xfrm>
            <a:off x="5820139" y="2363372"/>
            <a:ext cx="0" cy="2138290"/>
          </a:xfrm>
          <a:prstGeom prst="straightConnector1">
            <a:avLst/>
          </a:prstGeom>
          <a:ln w="60325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06A3E18-5B36-9453-7946-F8F6AD9873FC}"/>
              </a:ext>
            </a:extLst>
          </p:cNvPr>
          <p:cNvSpPr txBox="1"/>
          <p:nvPr/>
        </p:nvSpPr>
        <p:spPr>
          <a:xfrm>
            <a:off x="3409954" y="3163572"/>
            <a:ext cx="610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Transform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into?</a:t>
            </a:r>
          </a:p>
        </p:txBody>
      </p:sp>
    </p:spTree>
    <p:extLst>
      <p:ext uri="{BB962C8B-B14F-4D97-AF65-F5344CB8AC3E}">
        <p14:creationId xmlns:p14="http://schemas.microsoft.com/office/powerpoint/2010/main" val="3131939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3BC5128-DF32-64B9-07D7-EC47041AF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B683B-BA39-4EE7-F80F-4413364F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en-US" altLang="zh-CN" sz="4000" dirty="0">
                <a:latin typeface="Palatino Linotype" panose="02040502050505030304" pitchFamily="18" charset="0"/>
              </a:rPr>
              <a:t>Directed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Lemma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Synthesis</a:t>
            </a:r>
            <a:endParaRPr lang="zh-CN" altLang="en-US" sz="40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9904516-70B4-E824-4519-328525AAF464}"/>
                  </a:ext>
                </a:extLst>
              </p:cNvPr>
              <p:cNvSpPr txBox="1"/>
              <p:nvPr/>
            </p:nvSpPr>
            <p:spPr>
              <a:xfrm>
                <a:off x="3062145" y="1712095"/>
                <a:ext cx="49891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𝐱𝐬</m:t>
                          </m:r>
                        </m:e>
                      </m:d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(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𝐬𝐨𝐫𝐭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9904516-70B4-E824-4519-328525AAF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145" y="1712095"/>
                <a:ext cx="4989186" cy="430887"/>
              </a:xfrm>
              <a:prstGeom prst="rect">
                <a:avLst/>
              </a:prstGeom>
              <a:blipFill>
                <a:blip r:embed="rId3"/>
                <a:stretch>
                  <a:fillRect t="-11429" r="-506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B6FA7220-E165-13C5-0844-80EA7CF31E74}"/>
              </a:ext>
            </a:extLst>
          </p:cNvPr>
          <p:cNvSpPr txBox="1"/>
          <p:nvPr/>
        </p:nvSpPr>
        <p:spPr>
          <a:xfrm>
            <a:off x="2625605" y="5914555"/>
            <a:ext cx="6557885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Either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side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is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a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single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structural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recursion</a:t>
            </a:r>
            <a:endParaRPr kumimoji="1" lang="zh-CN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0DED7D47-F6B0-9235-664B-64397D97B920}"/>
              </a:ext>
            </a:extLst>
          </p:cNvPr>
          <p:cNvCxnSpPr>
            <a:cxnSpLocks/>
          </p:cNvCxnSpPr>
          <p:nvPr/>
        </p:nvCxnSpPr>
        <p:spPr>
          <a:xfrm>
            <a:off x="5500466" y="2300394"/>
            <a:ext cx="0" cy="1172531"/>
          </a:xfrm>
          <a:prstGeom prst="straightConnector1">
            <a:avLst/>
          </a:prstGeom>
          <a:ln w="60325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AB53162-7EAB-6989-7690-9AF5A1C0ED7B}"/>
              </a:ext>
            </a:extLst>
          </p:cNvPr>
          <p:cNvSpPr txBox="1"/>
          <p:nvPr/>
        </p:nvSpPr>
        <p:spPr>
          <a:xfrm>
            <a:off x="868315" y="2319577"/>
            <a:ext cx="46321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Synthesize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structural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recursion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f</a:t>
            </a:r>
          </a:p>
          <a:p>
            <a:pPr algn="ctr"/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as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the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“bridge”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91B01192-83BB-93B6-8C59-CF18721DC449}"/>
                  </a:ext>
                </a:extLst>
              </p:cNvPr>
              <p:cNvSpPr/>
              <p:nvPr/>
            </p:nvSpPr>
            <p:spPr>
              <a:xfrm>
                <a:off x="3933091" y="3541104"/>
                <a:ext cx="3247294" cy="430888"/>
              </a:xfrm>
              <a:prstGeom prst="roundRect">
                <a:avLst/>
              </a:prstGeom>
              <a:ln w="28575"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400" b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𝐱𝐬</m:t>
                          </m:r>
                        </m:e>
                      </m:d>
                      <m:r>
                        <a:rPr kumimoji="1" lang="en-US" altLang="zh-CN" sz="2400" b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𝐟</m:t>
                      </m:r>
                      <m:r>
                        <a:rPr kumimoji="1" lang="zh-CN" altLang="en-US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</m:oMath>
                  </m:oMathPara>
                </a14:m>
                <a:endParaRPr kumimoji="1" lang="en-US" altLang="zh-CN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91B01192-83BB-93B6-8C59-CF18721DC4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091" y="3541104"/>
                <a:ext cx="3247294" cy="430888"/>
              </a:xfrm>
              <a:prstGeom prst="roundRect">
                <a:avLst/>
              </a:prstGeom>
              <a:blipFill>
                <a:blip r:embed="rId4"/>
                <a:stretch>
                  <a:fillRect b="-25714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AB2FA1B7-73F0-DFA5-8B24-5FB6BCADF414}"/>
              </a:ext>
            </a:extLst>
          </p:cNvPr>
          <p:cNvCxnSpPr>
            <a:cxnSpLocks/>
          </p:cNvCxnSpPr>
          <p:nvPr/>
        </p:nvCxnSpPr>
        <p:spPr>
          <a:xfrm>
            <a:off x="5556738" y="4610489"/>
            <a:ext cx="0" cy="1128606"/>
          </a:xfrm>
          <a:prstGeom prst="straightConnector1">
            <a:avLst/>
          </a:prstGeom>
          <a:ln w="60325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9FDC908-9040-B77D-18B8-583E710E924D}"/>
              </a:ext>
            </a:extLst>
          </p:cNvPr>
          <p:cNvSpPr txBox="1"/>
          <p:nvPr/>
        </p:nvSpPr>
        <p:spPr>
          <a:xfrm>
            <a:off x="2465185" y="4827427"/>
            <a:ext cx="4632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fall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into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792E0E97-5032-975D-5B19-59295BD9B2AA}"/>
                  </a:ext>
                </a:extLst>
              </p:cNvPr>
              <p:cNvSpPr/>
              <p:nvPr/>
            </p:nvSpPr>
            <p:spPr>
              <a:xfrm>
                <a:off x="3933091" y="4056183"/>
                <a:ext cx="3247294" cy="430887"/>
              </a:xfrm>
              <a:prstGeom prst="roundRect">
                <a:avLst/>
              </a:prstGeom>
              <a:ln w="28575"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𝐟</m:t>
                      </m:r>
                      <m:r>
                        <a:rPr kumimoji="1" lang="zh-CN" altLang="en-US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zh-CN" altLang="en-US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𝐬𝐨𝐫𝐭</m:t>
                          </m:r>
                          <m:r>
                            <a:rPr kumimoji="1" lang="en-US" altLang="zh-CN" sz="2400" b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𝐱𝐬</m:t>
                          </m:r>
                        </m:e>
                      </m:d>
                    </m:oMath>
                  </m:oMathPara>
                </a14:m>
                <a:endParaRPr kumimoji="1" lang="en-US" altLang="zh-CN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792E0E97-5032-975D-5B19-59295BD9B2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091" y="4056183"/>
                <a:ext cx="3247294" cy="430887"/>
              </a:xfrm>
              <a:prstGeom prst="roundRect">
                <a:avLst/>
              </a:prstGeom>
              <a:blipFill>
                <a:blip r:embed="rId5"/>
                <a:stretch>
                  <a:fillRect b="-2285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69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5245B-6E13-33FD-4F35-0EEB75A5B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AA7BB-3790-5039-F6DF-925BFB6B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en-US" altLang="zh-CN" sz="4000" dirty="0">
                <a:latin typeface="Palatino Linotype" panose="02040502050505030304" pitchFamily="18" charset="0"/>
              </a:rPr>
              <a:t>Directed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Lemma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Synthesis</a:t>
            </a:r>
            <a:endParaRPr lang="zh-CN" altLang="en-US" sz="40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1B389D5-37B9-075C-0853-C8C1C0B628DD}"/>
                  </a:ext>
                </a:extLst>
              </p:cNvPr>
              <p:cNvSpPr txBox="1"/>
              <p:nvPr/>
            </p:nvSpPr>
            <p:spPr>
              <a:xfrm>
                <a:off x="3062145" y="1712095"/>
                <a:ext cx="49891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𝐱𝐬</m:t>
                          </m:r>
                        </m:e>
                      </m:d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(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𝐬𝐨𝐫𝐭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9904516-70B4-E824-4519-328525AAF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145" y="1712095"/>
                <a:ext cx="4989186" cy="430887"/>
              </a:xfrm>
              <a:prstGeom prst="rect">
                <a:avLst/>
              </a:prstGeom>
              <a:blipFill>
                <a:blip r:embed="rId3"/>
                <a:stretch>
                  <a:fillRect t="-11429" r="-506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AAE9510A-9DBA-9D0D-6053-F310A3086E6D}"/>
              </a:ext>
            </a:extLst>
          </p:cNvPr>
          <p:cNvCxnSpPr>
            <a:cxnSpLocks/>
          </p:cNvCxnSpPr>
          <p:nvPr/>
        </p:nvCxnSpPr>
        <p:spPr>
          <a:xfrm>
            <a:off x="5500466" y="2300394"/>
            <a:ext cx="0" cy="1172531"/>
          </a:xfrm>
          <a:prstGeom prst="straightConnector1">
            <a:avLst/>
          </a:prstGeom>
          <a:ln w="60325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B8F2567-6BA6-89B1-5932-4FEE4CC589B6}"/>
              </a:ext>
            </a:extLst>
          </p:cNvPr>
          <p:cNvSpPr txBox="1"/>
          <p:nvPr/>
        </p:nvSpPr>
        <p:spPr>
          <a:xfrm>
            <a:off x="868315" y="2319577"/>
            <a:ext cx="46321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Synthesize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structural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recursion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f</a:t>
            </a:r>
          </a:p>
          <a:p>
            <a:pPr algn="ctr"/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as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the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“bridge”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CC1677FF-2E6E-B33D-7DF5-15F13CA8DE81}"/>
                  </a:ext>
                </a:extLst>
              </p:cNvPr>
              <p:cNvSpPr/>
              <p:nvPr/>
            </p:nvSpPr>
            <p:spPr>
              <a:xfrm>
                <a:off x="3933091" y="3541104"/>
                <a:ext cx="3247294" cy="430888"/>
              </a:xfrm>
              <a:prstGeom prst="roundRect">
                <a:avLst/>
              </a:prstGeom>
              <a:ln w="28575"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400" b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𝐱𝐬</m:t>
                          </m:r>
                        </m:e>
                      </m:d>
                      <m:r>
                        <a:rPr kumimoji="1" lang="en-US" altLang="zh-CN" sz="2400" b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𝐟</m:t>
                      </m:r>
                      <m:r>
                        <a:rPr kumimoji="1" lang="zh-CN" altLang="en-US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</m:oMath>
                  </m:oMathPara>
                </a14:m>
                <a:endParaRPr kumimoji="1" lang="en-US" altLang="zh-CN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CC1677FF-2E6E-B33D-7DF5-15F13CA8DE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091" y="3541104"/>
                <a:ext cx="3247294" cy="430888"/>
              </a:xfrm>
              <a:prstGeom prst="roundRect">
                <a:avLst/>
              </a:prstGeom>
              <a:blipFill>
                <a:blip r:embed="rId4"/>
                <a:stretch>
                  <a:fillRect b="-25714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662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07560-51D6-0CB1-5CBB-6EAEC1FE2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181FE-F673-6541-3ECD-639EDF95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en-US" altLang="zh-CN" sz="4000" dirty="0">
                <a:latin typeface="Palatino Linotype" panose="02040502050505030304" pitchFamily="18" charset="0"/>
              </a:rPr>
              <a:t>Directed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Lemma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Synthesis</a:t>
            </a:r>
            <a:endParaRPr lang="zh-CN" altLang="en-US" sz="40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CCB360D-2C42-9343-ED38-A6D35E076F6B}"/>
                  </a:ext>
                </a:extLst>
              </p:cNvPr>
              <p:cNvSpPr txBox="1"/>
              <p:nvPr/>
            </p:nvSpPr>
            <p:spPr>
              <a:xfrm>
                <a:off x="3062145" y="1712095"/>
                <a:ext cx="49891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𝐱𝐬</m:t>
                          </m:r>
                        </m:e>
                      </m:d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(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𝐬𝐨𝐫𝐭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9904516-70B4-E824-4519-328525AAF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145" y="1712095"/>
                <a:ext cx="4989186" cy="430887"/>
              </a:xfrm>
              <a:prstGeom prst="rect">
                <a:avLst/>
              </a:prstGeom>
              <a:blipFill>
                <a:blip r:embed="rId3"/>
                <a:stretch>
                  <a:fillRect t="-11429" r="-506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7D74FF1E-6169-6318-CEFC-44F2F4F188EF}"/>
              </a:ext>
            </a:extLst>
          </p:cNvPr>
          <p:cNvCxnSpPr>
            <a:cxnSpLocks/>
          </p:cNvCxnSpPr>
          <p:nvPr/>
        </p:nvCxnSpPr>
        <p:spPr>
          <a:xfrm>
            <a:off x="5500466" y="2300394"/>
            <a:ext cx="0" cy="1172531"/>
          </a:xfrm>
          <a:prstGeom prst="straightConnector1">
            <a:avLst/>
          </a:prstGeom>
          <a:ln w="60325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D9E54BC-782F-15A0-94C5-317B75B0EF75}"/>
              </a:ext>
            </a:extLst>
          </p:cNvPr>
          <p:cNvSpPr txBox="1"/>
          <p:nvPr/>
        </p:nvSpPr>
        <p:spPr>
          <a:xfrm>
            <a:off x="868315" y="2319577"/>
            <a:ext cx="46321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Synthesize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structural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recursion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f</a:t>
            </a:r>
          </a:p>
          <a:p>
            <a:pPr algn="ctr"/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as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the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“bridge”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3D7CE788-9E7F-6030-5C0A-2C19A726374B}"/>
                  </a:ext>
                </a:extLst>
              </p:cNvPr>
              <p:cNvSpPr/>
              <p:nvPr/>
            </p:nvSpPr>
            <p:spPr>
              <a:xfrm>
                <a:off x="3933091" y="3541104"/>
                <a:ext cx="3247294" cy="430888"/>
              </a:xfrm>
              <a:prstGeom prst="roundRect">
                <a:avLst/>
              </a:prstGeom>
              <a:ln w="28575"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400" b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𝐱𝐬</m:t>
                          </m:r>
                        </m:e>
                      </m:d>
                      <m:r>
                        <a:rPr kumimoji="1" lang="en-US" altLang="zh-CN" sz="2400" b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𝐟</m:t>
                      </m:r>
                      <m:r>
                        <a:rPr kumimoji="1" lang="zh-CN" altLang="en-US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</m:oMath>
                  </m:oMathPara>
                </a14:m>
                <a:endParaRPr kumimoji="1" lang="en-US" altLang="zh-CN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3D7CE788-9E7F-6030-5C0A-2C19A7263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091" y="3541104"/>
                <a:ext cx="3247294" cy="430888"/>
              </a:xfrm>
              <a:prstGeom prst="roundRect">
                <a:avLst/>
              </a:prstGeom>
              <a:blipFill>
                <a:blip r:embed="rId4"/>
                <a:stretch>
                  <a:fillRect b="-25714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31DF11C-2481-DBC2-67D9-592BDBC5827C}"/>
                  </a:ext>
                </a:extLst>
              </p:cNvPr>
              <p:cNvSpPr txBox="1"/>
              <p:nvPr/>
            </p:nvSpPr>
            <p:spPr>
              <a:xfrm>
                <a:off x="2506357" y="4040171"/>
                <a:ext cx="610076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𝐟</m:t>
                      </m:r>
                      <m:r>
                        <a:rPr kumimoji="1" lang="zh-CN" altLang="en-US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zh-CN" altLang="en-US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𝐬𝐨𝐫𝐭</m:t>
                          </m:r>
                          <m:r>
                            <a:rPr kumimoji="1" lang="en-US" altLang="zh-CN" sz="2400" b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𝐱𝐬</m:t>
                          </m:r>
                        </m:e>
                      </m:d>
                    </m:oMath>
                  </m:oMathPara>
                </a14:m>
                <a:endParaRPr kumimoji="1" lang="en-US" altLang="zh-CN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31DF11C-2481-DBC2-67D9-592BDBC58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357" y="4040171"/>
                <a:ext cx="6100762" cy="461665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7480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D40F6-1724-2082-B6C4-2EC6348B4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8C63A-B5F0-431D-B72E-CA40C61AB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en-US" altLang="zh-CN" sz="4000" dirty="0">
                <a:latin typeface="Palatino Linotype" panose="02040502050505030304" pitchFamily="18" charset="0"/>
              </a:rPr>
              <a:t>Directed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Lemma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Synthesis</a:t>
            </a:r>
            <a:endParaRPr lang="zh-CN" altLang="en-US" sz="40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5C4F553-CF5A-C861-FC32-2226DCABD9E3}"/>
                  </a:ext>
                </a:extLst>
              </p:cNvPr>
              <p:cNvSpPr txBox="1"/>
              <p:nvPr/>
            </p:nvSpPr>
            <p:spPr>
              <a:xfrm>
                <a:off x="3062145" y="1712095"/>
                <a:ext cx="49891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𝐱𝐬</m:t>
                          </m:r>
                        </m:e>
                      </m:d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(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𝐬𝐨𝐫𝐭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5C4F553-CF5A-C861-FC32-2226DCABD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145" y="1712095"/>
                <a:ext cx="4989186" cy="430887"/>
              </a:xfrm>
              <a:prstGeom prst="rect">
                <a:avLst/>
              </a:prstGeom>
              <a:blipFill>
                <a:blip r:embed="rId4"/>
                <a:stretch>
                  <a:fillRect t="-11429" r="-506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483ACEBD-5EBA-E95F-84FA-55ECCBB8E4EA}"/>
              </a:ext>
            </a:extLst>
          </p:cNvPr>
          <p:cNvSpPr txBox="1"/>
          <p:nvPr/>
        </p:nvSpPr>
        <p:spPr>
          <a:xfrm>
            <a:off x="2625605" y="5914555"/>
            <a:ext cx="6557885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Either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side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is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a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single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structural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recursion</a:t>
            </a:r>
            <a:endParaRPr kumimoji="1" lang="zh-CN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E25516BF-F80C-9C63-39C1-1B742548E00A}"/>
              </a:ext>
            </a:extLst>
          </p:cNvPr>
          <p:cNvCxnSpPr>
            <a:cxnSpLocks/>
          </p:cNvCxnSpPr>
          <p:nvPr/>
        </p:nvCxnSpPr>
        <p:spPr>
          <a:xfrm>
            <a:off x="5500466" y="2300394"/>
            <a:ext cx="0" cy="1128606"/>
          </a:xfrm>
          <a:prstGeom prst="straightConnector1">
            <a:avLst/>
          </a:prstGeom>
          <a:ln w="60325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C44390E-C415-E1BD-1664-F36BBC2DB076}"/>
              </a:ext>
            </a:extLst>
          </p:cNvPr>
          <p:cNvSpPr txBox="1"/>
          <p:nvPr/>
        </p:nvSpPr>
        <p:spPr>
          <a:xfrm>
            <a:off x="746069" y="2448890"/>
            <a:ext cx="46321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Synthesize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structural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recursion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f</a:t>
            </a:r>
          </a:p>
          <a:p>
            <a:pPr algn="ctr"/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as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the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“bridge”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284F7B14-9770-CCBD-3C2D-1683969DA143}"/>
                  </a:ext>
                </a:extLst>
              </p:cNvPr>
              <p:cNvSpPr/>
              <p:nvPr/>
            </p:nvSpPr>
            <p:spPr>
              <a:xfrm>
                <a:off x="3499559" y="3647048"/>
                <a:ext cx="4001814" cy="846384"/>
              </a:xfrm>
              <a:prstGeom prst="roundRect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400" b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𝐱𝐬</m:t>
                          </m:r>
                        </m:e>
                      </m:d>
                      <m:r>
                        <a:rPr kumimoji="1" lang="en-US" altLang="zh-CN" sz="2400" b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𝐟</m:t>
                      </m:r>
                      <m:r>
                        <a:rPr kumimoji="1" lang="zh-CN" altLang="en-US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</m:oMath>
                  </m:oMathPara>
                </a14:m>
                <a:endParaRPr kumimoji="1" lang="en-US" altLang="zh-CN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𝐟</m:t>
                      </m:r>
                      <m:r>
                        <a:rPr kumimoji="1" lang="zh-CN" altLang="en-US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zh-CN" altLang="en-US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𝐬𝐨𝐫𝐭</m:t>
                          </m:r>
                          <m:r>
                            <a:rPr kumimoji="1" lang="en-US" altLang="zh-CN" sz="2400" b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𝐱𝐬</m:t>
                          </m:r>
                        </m:e>
                      </m:d>
                    </m:oMath>
                  </m:oMathPara>
                </a14:m>
                <a:endParaRPr kumimoji="1" lang="en-US" altLang="zh-CN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284F7B14-9770-CCBD-3C2D-1683969DA1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559" y="3647048"/>
                <a:ext cx="4001814" cy="846384"/>
              </a:xfrm>
              <a:prstGeom prst="roundRect">
                <a:avLst/>
              </a:prstGeom>
              <a:blipFill>
                <a:blip r:embed="rId5"/>
                <a:stretch>
                  <a:fillRect b="-5714"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E40A006E-3041-5575-C11F-FAB5DBA44F78}"/>
              </a:ext>
            </a:extLst>
          </p:cNvPr>
          <p:cNvCxnSpPr>
            <a:cxnSpLocks/>
          </p:cNvCxnSpPr>
          <p:nvPr/>
        </p:nvCxnSpPr>
        <p:spPr>
          <a:xfrm>
            <a:off x="5556738" y="4633286"/>
            <a:ext cx="0" cy="1128606"/>
          </a:xfrm>
          <a:prstGeom prst="straightConnector1">
            <a:avLst/>
          </a:prstGeom>
          <a:ln w="60325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AB1B245-04A8-1FD8-9CCC-DBE846F2659A}"/>
              </a:ext>
            </a:extLst>
          </p:cNvPr>
          <p:cNvSpPr txBox="1"/>
          <p:nvPr/>
        </p:nvSpPr>
        <p:spPr>
          <a:xfrm>
            <a:off x="2279448" y="4933066"/>
            <a:ext cx="4632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fall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into</a:t>
            </a:r>
          </a:p>
        </p:txBody>
      </p:sp>
    </p:spTree>
    <p:extLst>
      <p:ext uri="{BB962C8B-B14F-4D97-AF65-F5344CB8AC3E}">
        <p14:creationId xmlns:p14="http://schemas.microsoft.com/office/powerpoint/2010/main" val="90241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D9E3C-BDE5-5D5C-051A-76C9FACAB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5E65044-B571-4483-CB41-84EFC2AB7F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 rtlCol="0" anchor="ctr">
                <a:normAutofit/>
              </a:bodyPr>
              <a:lstStyle/>
              <a:p>
                <a:r>
                  <a:rPr lang="en-US" altLang="zh-CN" sz="4000" dirty="0">
                    <a:latin typeface="Palatino Linotype" panose="02040502050505030304" pitchFamily="18" charset="0"/>
                  </a:rPr>
                  <a:t>How</a:t>
                </a:r>
                <a:r>
                  <a:rPr lang="zh-CN" altLang="en-US" sz="40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4000" dirty="0">
                    <a:latin typeface="Palatino Linotype" panose="02040502050505030304" pitchFamily="18" charset="0"/>
                  </a:rPr>
                  <a:t>to</a:t>
                </a:r>
                <a:r>
                  <a:rPr lang="zh-CN" altLang="en-US" sz="40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4000" dirty="0">
                    <a:latin typeface="Palatino Linotype" panose="02040502050505030304" pitchFamily="18" charset="0"/>
                  </a:rPr>
                  <a:t>Synthesize</a:t>
                </a:r>
                <a:r>
                  <a:rPr lang="zh-CN" altLang="en-US" sz="4000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80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zh-CN" altLang="en-US" sz="40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4000" dirty="0">
                    <a:latin typeface="Palatino Linotype" panose="02040502050505030304" pitchFamily="18" charset="0"/>
                  </a:rPr>
                  <a:t>?</a:t>
                </a:r>
                <a:endParaRPr lang="zh-CN" altLang="en-US" sz="40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838C63A-B5F0-431D-B72E-CA40C61ABE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EABFDD8-C5EC-27A2-39C9-D5D83D167716}"/>
                  </a:ext>
                </a:extLst>
              </p:cNvPr>
              <p:cNvSpPr txBox="1"/>
              <p:nvPr/>
            </p:nvSpPr>
            <p:spPr>
              <a:xfrm>
                <a:off x="3062145" y="1712095"/>
                <a:ext cx="49891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𝐱𝐬</m:t>
                          </m:r>
                        </m:e>
                      </m:d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(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𝐬𝐨𝐫𝐭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5C4F553-CF5A-C861-FC32-2226DCABD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145" y="1712095"/>
                <a:ext cx="4989186" cy="430887"/>
              </a:xfrm>
              <a:prstGeom prst="rect">
                <a:avLst/>
              </a:prstGeom>
              <a:blipFill>
                <a:blip r:embed="rId4"/>
                <a:stretch>
                  <a:fillRect t="-11429" r="-506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7D5F420A-6B19-93F2-9CB1-37B68F07391E}"/>
              </a:ext>
            </a:extLst>
          </p:cNvPr>
          <p:cNvSpPr txBox="1"/>
          <p:nvPr/>
        </p:nvSpPr>
        <p:spPr>
          <a:xfrm>
            <a:off x="2625605" y="5914555"/>
            <a:ext cx="6557885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Either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side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is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a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single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structural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recursion</a:t>
            </a:r>
            <a:endParaRPr kumimoji="1" lang="zh-CN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97232FB1-4623-3FFD-9C34-217F80AC8262}"/>
              </a:ext>
            </a:extLst>
          </p:cNvPr>
          <p:cNvCxnSpPr>
            <a:cxnSpLocks/>
          </p:cNvCxnSpPr>
          <p:nvPr/>
        </p:nvCxnSpPr>
        <p:spPr>
          <a:xfrm>
            <a:off x="5500466" y="2300394"/>
            <a:ext cx="0" cy="1128606"/>
          </a:xfrm>
          <a:prstGeom prst="straightConnector1">
            <a:avLst/>
          </a:prstGeom>
          <a:ln w="60325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59BB19F-06BD-0E10-3DD9-28BC6D4CA42D}"/>
              </a:ext>
            </a:extLst>
          </p:cNvPr>
          <p:cNvSpPr txBox="1"/>
          <p:nvPr/>
        </p:nvSpPr>
        <p:spPr>
          <a:xfrm>
            <a:off x="746069" y="2448890"/>
            <a:ext cx="46321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Synthesize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structural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recursion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f</a:t>
            </a:r>
          </a:p>
          <a:p>
            <a:pPr algn="ctr"/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as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the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“bridge”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6AED2446-A4C1-96EA-F813-01A6CE8A31E7}"/>
                  </a:ext>
                </a:extLst>
              </p:cNvPr>
              <p:cNvSpPr/>
              <p:nvPr/>
            </p:nvSpPr>
            <p:spPr>
              <a:xfrm>
                <a:off x="3499559" y="3647048"/>
                <a:ext cx="4001814" cy="846384"/>
              </a:xfrm>
              <a:prstGeom prst="roundRect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400" b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𝐱𝐬</m:t>
                          </m:r>
                        </m:e>
                      </m:d>
                      <m:r>
                        <a:rPr kumimoji="1" lang="en-US" altLang="zh-CN" sz="2400" b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𝐟</m:t>
                      </m:r>
                      <m:r>
                        <a:rPr kumimoji="1" lang="zh-CN" altLang="en-US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</m:oMath>
                  </m:oMathPara>
                </a14:m>
                <a:endParaRPr kumimoji="1" lang="en-US" altLang="zh-CN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𝐟</m:t>
                      </m:r>
                      <m:r>
                        <a:rPr kumimoji="1" lang="zh-CN" altLang="en-US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zh-CN" altLang="en-US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𝐬𝐨𝐫𝐭</m:t>
                          </m:r>
                          <m:r>
                            <a:rPr kumimoji="1" lang="en-US" altLang="zh-CN" sz="2400" b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𝐱𝐬</m:t>
                          </m:r>
                        </m:e>
                      </m:d>
                    </m:oMath>
                  </m:oMathPara>
                </a14:m>
                <a:endParaRPr kumimoji="1" lang="en-US" altLang="zh-CN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284F7B14-9770-CCBD-3C2D-1683969DA1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559" y="3647048"/>
                <a:ext cx="4001814" cy="846384"/>
              </a:xfrm>
              <a:prstGeom prst="roundRect">
                <a:avLst/>
              </a:prstGeom>
              <a:blipFill>
                <a:blip r:embed="rId5"/>
                <a:stretch>
                  <a:fillRect b="-5714"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C0088707-4859-A51F-AF99-D70EB539E9C1}"/>
              </a:ext>
            </a:extLst>
          </p:cNvPr>
          <p:cNvCxnSpPr>
            <a:cxnSpLocks/>
          </p:cNvCxnSpPr>
          <p:nvPr/>
        </p:nvCxnSpPr>
        <p:spPr>
          <a:xfrm>
            <a:off x="5556738" y="4633286"/>
            <a:ext cx="0" cy="1128606"/>
          </a:xfrm>
          <a:prstGeom prst="straightConnector1">
            <a:avLst/>
          </a:prstGeom>
          <a:ln w="60325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D4EF611-D8E2-18BA-B339-DEA8EDE37296}"/>
              </a:ext>
            </a:extLst>
          </p:cNvPr>
          <p:cNvSpPr txBox="1"/>
          <p:nvPr/>
        </p:nvSpPr>
        <p:spPr>
          <a:xfrm>
            <a:off x="2279448" y="4933066"/>
            <a:ext cx="4632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fall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into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1E50CB-4CC2-AEEF-2033-917D4EFF45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1947" y="3186428"/>
            <a:ext cx="3935510" cy="179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036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BFF52-6E32-8CDD-10D8-D5948526D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48976F0-DE51-9DE7-E61F-DCA908D25F0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 rtlCol="0" anchor="ctr">
                <a:normAutofit/>
              </a:bodyPr>
              <a:lstStyle/>
              <a:p>
                <a:r>
                  <a:rPr lang="en-US" altLang="zh-CN" sz="4000" dirty="0">
                    <a:latin typeface="Palatino Linotype" panose="02040502050505030304" pitchFamily="18" charset="0"/>
                  </a:rPr>
                  <a:t>How</a:t>
                </a:r>
                <a:r>
                  <a:rPr lang="zh-CN" altLang="en-US" sz="40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4000" dirty="0">
                    <a:latin typeface="Palatino Linotype" panose="02040502050505030304" pitchFamily="18" charset="0"/>
                  </a:rPr>
                  <a:t>to</a:t>
                </a:r>
                <a:r>
                  <a:rPr lang="zh-CN" altLang="en-US" sz="40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4000" dirty="0">
                    <a:latin typeface="Palatino Linotype" panose="02040502050505030304" pitchFamily="18" charset="0"/>
                  </a:rPr>
                  <a:t>Synthesize</a:t>
                </a:r>
                <a:r>
                  <a:rPr lang="zh-CN" altLang="en-US" sz="4000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80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zh-CN" altLang="en-US" sz="40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4000" dirty="0">
                    <a:latin typeface="Palatino Linotype" panose="02040502050505030304" pitchFamily="18" charset="0"/>
                  </a:rPr>
                  <a:t>?</a:t>
                </a:r>
                <a:endParaRPr lang="zh-CN" altLang="en-US" sz="40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48976F0-DE51-9DE7-E61F-DCA908D25F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F5F841A-6169-15F6-5E6F-EBAB3845A8DB}"/>
                  </a:ext>
                </a:extLst>
              </p:cNvPr>
              <p:cNvSpPr txBox="1"/>
              <p:nvPr/>
            </p:nvSpPr>
            <p:spPr>
              <a:xfrm>
                <a:off x="3062145" y="1712095"/>
                <a:ext cx="49891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𝐱𝐬</m:t>
                          </m:r>
                        </m:e>
                      </m:d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(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𝐬𝐨𝐫𝐭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F5F841A-6169-15F6-5E6F-EBAB3845A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145" y="1712095"/>
                <a:ext cx="4989186" cy="430887"/>
              </a:xfrm>
              <a:prstGeom prst="rect">
                <a:avLst/>
              </a:prstGeom>
              <a:blipFill>
                <a:blip r:embed="rId4"/>
                <a:stretch>
                  <a:fillRect t="-11429" r="-506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F8ECD7A5-CBC9-471A-F3AA-0DB034513BD6}"/>
              </a:ext>
            </a:extLst>
          </p:cNvPr>
          <p:cNvSpPr txBox="1"/>
          <p:nvPr/>
        </p:nvSpPr>
        <p:spPr>
          <a:xfrm>
            <a:off x="2625605" y="5914555"/>
            <a:ext cx="6557885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Either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side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is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a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single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structural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recursion</a:t>
            </a:r>
            <a:endParaRPr kumimoji="1" lang="zh-CN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DAE4085B-1709-7150-649F-77D4784F968D}"/>
              </a:ext>
            </a:extLst>
          </p:cNvPr>
          <p:cNvCxnSpPr>
            <a:cxnSpLocks/>
          </p:cNvCxnSpPr>
          <p:nvPr/>
        </p:nvCxnSpPr>
        <p:spPr>
          <a:xfrm>
            <a:off x="5500466" y="2300394"/>
            <a:ext cx="0" cy="1128606"/>
          </a:xfrm>
          <a:prstGeom prst="straightConnector1">
            <a:avLst/>
          </a:prstGeom>
          <a:ln w="60325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4A038C3-356F-4A45-1C3A-1457162A72BF}"/>
              </a:ext>
            </a:extLst>
          </p:cNvPr>
          <p:cNvSpPr txBox="1"/>
          <p:nvPr/>
        </p:nvSpPr>
        <p:spPr>
          <a:xfrm>
            <a:off x="746069" y="2448890"/>
            <a:ext cx="46321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Synthesize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structural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recursion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f</a:t>
            </a:r>
          </a:p>
          <a:p>
            <a:pPr algn="ctr"/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as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the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“bridge”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8360A4D4-EE6D-7651-D8EA-FDFBDD044949}"/>
                  </a:ext>
                </a:extLst>
              </p:cNvPr>
              <p:cNvSpPr/>
              <p:nvPr/>
            </p:nvSpPr>
            <p:spPr>
              <a:xfrm>
                <a:off x="3499559" y="3647048"/>
                <a:ext cx="4001814" cy="846384"/>
              </a:xfrm>
              <a:prstGeom prst="roundRect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400" b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𝐱𝐬</m:t>
                          </m:r>
                        </m:e>
                      </m:d>
                      <m:r>
                        <a:rPr kumimoji="1" lang="en-US" altLang="zh-CN" sz="2400" b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𝐟</m:t>
                      </m:r>
                      <m:r>
                        <a:rPr kumimoji="1" lang="zh-CN" altLang="en-US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</m:oMath>
                  </m:oMathPara>
                </a14:m>
                <a:endParaRPr kumimoji="1" lang="en-US" altLang="zh-CN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𝐟</m:t>
                      </m:r>
                      <m:r>
                        <a:rPr kumimoji="1" lang="zh-CN" altLang="en-US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zh-CN" altLang="en-US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𝐬𝐨𝐫𝐭</m:t>
                          </m:r>
                          <m:r>
                            <a:rPr kumimoji="1" lang="en-US" altLang="zh-CN" sz="2400" b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𝐱𝐬</m:t>
                          </m:r>
                        </m:e>
                      </m:d>
                    </m:oMath>
                  </m:oMathPara>
                </a14:m>
                <a:endParaRPr kumimoji="1" lang="en-US" altLang="zh-CN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8360A4D4-EE6D-7651-D8EA-FDFBDD0449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559" y="3647048"/>
                <a:ext cx="4001814" cy="846384"/>
              </a:xfrm>
              <a:prstGeom prst="roundRect">
                <a:avLst/>
              </a:prstGeom>
              <a:blipFill>
                <a:blip r:embed="rId5"/>
                <a:stretch>
                  <a:fillRect b="-5714"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8C700A44-00CE-9E64-9786-08F41C0E90CA}"/>
              </a:ext>
            </a:extLst>
          </p:cNvPr>
          <p:cNvCxnSpPr>
            <a:cxnSpLocks/>
          </p:cNvCxnSpPr>
          <p:nvPr/>
        </p:nvCxnSpPr>
        <p:spPr>
          <a:xfrm>
            <a:off x="5556738" y="4633286"/>
            <a:ext cx="0" cy="1128606"/>
          </a:xfrm>
          <a:prstGeom prst="straightConnector1">
            <a:avLst/>
          </a:prstGeom>
          <a:ln w="60325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823A0EE-2A45-DF97-87BE-21CF3F6F4DF6}"/>
              </a:ext>
            </a:extLst>
          </p:cNvPr>
          <p:cNvSpPr txBox="1"/>
          <p:nvPr/>
        </p:nvSpPr>
        <p:spPr>
          <a:xfrm>
            <a:off x="2279448" y="4933066"/>
            <a:ext cx="4632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fall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into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357555-CB14-4EC3-DD08-93D76A361E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1947" y="3186428"/>
            <a:ext cx="3935510" cy="179546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1A9D1E4-15D5-5636-48E7-1FC3F14A2949}"/>
              </a:ext>
            </a:extLst>
          </p:cNvPr>
          <p:cNvSpPr txBox="1"/>
          <p:nvPr/>
        </p:nvSpPr>
        <p:spPr>
          <a:xfrm>
            <a:off x="7144525" y="2650146"/>
            <a:ext cx="4632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Standard</a:t>
            </a:r>
            <a:r>
              <a:rPr lang="zh-CN" altLang="en-US" sz="2400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program</a:t>
            </a:r>
            <a:r>
              <a:rPr lang="zh-CN" altLang="en-US" sz="2400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synthesis!</a:t>
            </a:r>
          </a:p>
        </p:txBody>
      </p:sp>
    </p:spTree>
    <p:extLst>
      <p:ext uri="{BB962C8B-B14F-4D97-AF65-F5344CB8AC3E}">
        <p14:creationId xmlns:p14="http://schemas.microsoft.com/office/powerpoint/2010/main" val="284607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C66D2-7C21-87DD-D507-57F02B8BF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47445-E353-80A2-47F4-81F6D6432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en-US" altLang="zh-CN" sz="4000" dirty="0">
                <a:latin typeface="Palatino Linotype" panose="02040502050505030304" pitchFamily="18" charset="0"/>
              </a:rPr>
              <a:t>Directed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Lemma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Synthesis</a:t>
            </a:r>
            <a:endParaRPr lang="zh-CN" altLang="en-US" sz="40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228B5FB-19CA-56FA-656C-D89FEADD2253}"/>
                  </a:ext>
                </a:extLst>
              </p:cNvPr>
              <p:cNvSpPr txBox="1"/>
              <p:nvPr/>
            </p:nvSpPr>
            <p:spPr>
              <a:xfrm>
                <a:off x="3062145" y="1712095"/>
                <a:ext cx="49891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8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𝐱𝐬</m:t>
                          </m:r>
                        </m:e>
                      </m:d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(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𝐬𝐨𝐫𝐭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228B5FB-19CA-56FA-656C-D89FEADD2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145" y="1712095"/>
                <a:ext cx="4989186" cy="430887"/>
              </a:xfrm>
              <a:prstGeom prst="rect">
                <a:avLst/>
              </a:prstGeom>
              <a:blipFill>
                <a:blip r:embed="rId3"/>
                <a:stretch>
                  <a:fillRect t="-11429" r="-506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13E98913-EB3C-C98C-DEFE-1AF5EC498BE9}"/>
              </a:ext>
            </a:extLst>
          </p:cNvPr>
          <p:cNvSpPr txBox="1"/>
          <p:nvPr/>
        </p:nvSpPr>
        <p:spPr>
          <a:xfrm>
            <a:off x="2625605" y="5914555"/>
            <a:ext cx="6557885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Either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side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is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a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single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structural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recursion</a:t>
            </a:r>
            <a:endParaRPr kumimoji="1" lang="zh-CN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0F29AD5C-E446-07F6-0E82-550B1301E50F}"/>
              </a:ext>
            </a:extLst>
          </p:cNvPr>
          <p:cNvCxnSpPr>
            <a:cxnSpLocks/>
          </p:cNvCxnSpPr>
          <p:nvPr/>
        </p:nvCxnSpPr>
        <p:spPr>
          <a:xfrm>
            <a:off x="5500466" y="2300394"/>
            <a:ext cx="0" cy="1128606"/>
          </a:xfrm>
          <a:prstGeom prst="straightConnector1">
            <a:avLst/>
          </a:prstGeom>
          <a:ln w="60325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52F6100-4B5A-6B98-B13E-60D2EF8DCC8F}"/>
              </a:ext>
            </a:extLst>
          </p:cNvPr>
          <p:cNvSpPr txBox="1"/>
          <p:nvPr/>
        </p:nvSpPr>
        <p:spPr>
          <a:xfrm>
            <a:off x="746069" y="2448890"/>
            <a:ext cx="46321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Synthesize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structural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recursion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f</a:t>
            </a:r>
          </a:p>
          <a:p>
            <a:pPr algn="ctr"/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as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the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“bridge”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E2B7F0A7-AA31-DDC6-54F1-661706C8ABAE}"/>
                  </a:ext>
                </a:extLst>
              </p:cNvPr>
              <p:cNvSpPr/>
              <p:nvPr/>
            </p:nvSpPr>
            <p:spPr>
              <a:xfrm>
                <a:off x="3499559" y="3647048"/>
                <a:ext cx="4001814" cy="846384"/>
              </a:xfrm>
              <a:prstGeom prst="roundRect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400" b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𝐱𝐬</m:t>
                          </m:r>
                        </m:e>
                      </m:d>
                      <m:r>
                        <a:rPr kumimoji="1" lang="en-US" altLang="zh-CN" sz="2400" b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zh-CN" altLang="en-US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</m:oMath>
                  </m:oMathPara>
                </a14:m>
                <a:endParaRPr kumimoji="1" lang="en-US" altLang="zh-CN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zh-CN" altLang="en-US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zh-CN" altLang="en-US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𝐬𝐨𝐫𝐭</m:t>
                          </m:r>
                          <m:r>
                            <a:rPr kumimoji="1" lang="en-US" altLang="zh-CN" sz="2400" b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𝐱𝐬</m:t>
                          </m:r>
                        </m:e>
                      </m:d>
                    </m:oMath>
                  </m:oMathPara>
                </a14:m>
                <a:endParaRPr kumimoji="1" lang="en-US" altLang="zh-CN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E2B7F0A7-AA31-DDC6-54F1-661706C8AB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559" y="3647048"/>
                <a:ext cx="4001814" cy="846384"/>
              </a:xfrm>
              <a:prstGeom prst="roundRect">
                <a:avLst/>
              </a:prstGeom>
              <a:blipFill>
                <a:blip r:embed="rId4"/>
                <a:stretch>
                  <a:fillRect b="-5714"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0574E01-B07D-0F96-6D99-9C2F06AD17EA}"/>
              </a:ext>
            </a:extLst>
          </p:cNvPr>
          <p:cNvCxnSpPr>
            <a:cxnSpLocks/>
          </p:cNvCxnSpPr>
          <p:nvPr/>
        </p:nvCxnSpPr>
        <p:spPr>
          <a:xfrm>
            <a:off x="5556738" y="4633286"/>
            <a:ext cx="0" cy="1128606"/>
          </a:xfrm>
          <a:prstGeom prst="straightConnector1">
            <a:avLst/>
          </a:prstGeom>
          <a:ln w="60325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673FACC-A93D-6D8E-11B6-D9D7145A14B2}"/>
              </a:ext>
            </a:extLst>
          </p:cNvPr>
          <p:cNvSpPr txBox="1"/>
          <p:nvPr/>
        </p:nvSpPr>
        <p:spPr>
          <a:xfrm>
            <a:off x="2279448" y="4933066"/>
            <a:ext cx="4632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fall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into</a:t>
            </a:r>
          </a:p>
        </p:txBody>
      </p:sp>
    </p:spTree>
    <p:extLst>
      <p:ext uri="{BB962C8B-B14F-4D97-AF65-F5344CB8AC3E}">
        <p14:creationId xmlns:p14="http://schemas.microsoft.com/office/powerpoint/2010/main" val="919989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7BDE6-8180-4AAF-94FC-7029CA716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A47DB-3EF3-9AFA-BF5C-BF01D6F2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en-US" altLang="zh-CN" sz="4000" dirty="0">
                <a:latin typeface="Palatino Linotype" panose="02040502050505030304" pitchFamily="18" charset="0"/>
              </a:rPr>
              <a:t>Summary: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Our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Design</a:t>
            </a:r>
            <a:endParaRPr lang="zh-CN" altLang="en-US" sz="4000" dirty="0">
              <a:latin typeface="Palatino Linotype" panose="0204050205050503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D9D5B9-D1BF-E28F-EB5C-82C21ACDF631}"/>
              </a:ext>
            </a:extLst>
          </p:cNvPr>
          <p:cNvSpPr txBox="1"/>
          <p:nvPr/>
        </p:nvSpPr>
        <p:spPr>
          <a:xfrm>
            <a:off x="2817057" y="2650683"/>
            <a:ext cx="6557885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Either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side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is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a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single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structural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recursion</a:t>
            </a:r>
            <a:endParaRPr kumimoji="1" lang="zh-CN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5F276A-8527-ED1E-9E82-BB073A929BE7}"/>
              </a:ext>
            </a:extLst>
          </p:cNvPr>
          <p:cNvSpPr txBox="1"/>
          <p:nvPr/>
        </p:nvSpPr>
        <p:spPr>
          <a:xfrm>
            <a:off x="889417" y="1955242"/>
            <a:ext cx="680955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Step</a:t>
            </a:r>
            <a:r>
              <a:rPr kumimoji="1" lang="zh-CN" altLang="en-US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1:</a:t>
            </a:r>
            <a:r>
              <a:rPr kumimoji="1" lang="zh-CN" altLang="en-US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Identify</a:t>
            </a:r>
            <a:r>
              <a:rPr kumimoji="1" lang="zh-CN" altLang="en-US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induction-friendly</a:t>
            </a:r>
            <a:r>
              <a:rPr kumimoji="1" lang="zh-CN" altLang="en-US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forms</a:t>
            </a:r>
            <a:r>
              <a:rPr kumimoji="1" lang="zh-CN" altLang="en-US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endParaRPr kumimoji="1" lang="zh-CN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22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6D11E-7E8B-95E9-06D2-E5D47964B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9BFF6-B1B2-10DF-8B93-5A3E9CFA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en-US" altLang="zh-CN" sz="4000" dirty="0">
                <a:latin typeface="Palatino Linotype" panose="02040502050505030304" pitchFamily="18" charset="0"/>
              </a:rPr>
              <a:t>Summary: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Our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Design</a:t>
            </a:r>
            <a:endParaRPr lang="zh-CN" altLang="en-US" sz="4000" dirty="0">
              <a:latin typeface="Palatino Linotype" panose="0204050205050503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68BBE2-0961-A8EF-A4E4-641FC6D6A216}"/>
              </a:ext>
            </a:extLst>
          </p:cNvPr>
          <p:cNvSpPr txBox="1"/>
          <p:nvPr/>
        </p:nvSpPr>
        <p:spPr>
          <a:xfrm>
            <a:off x="2817057" y="2650683"/>
            <a:ext cx="6557885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Either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side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is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a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single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structural</a:t>
            </a:r>
            <a:r>
              <a:rPr kumimoji="1" lang="zh-CN" altLang="en-US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>
                <a:latin typeface="Palatino Linotype" panose="02040502050505030304" pitchFamily="18" charset="0"/>
                <a:cs typeface="Courier New" panose="02070309020205020404" pitchFamily="49" charset="0"/>
              </a:rPr>
              <a:t>recursion</a:t>
            </a:r>
            <a:endParaRPr kumimoji="1" lang="zh-CN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A162AF-39C8-F994-A882-F9799640B8CD}"/>
              </a:ext>
            </a:extLst>
          </p:cNvPr>
          <p:cNvSpPr txBox="1"/>
          <p:nvPr/>
        </p:nvSpPr>
        <p:spPr>
          <a:xfrm>
            <a:off x="889417" y="1955242"/>
            <a:ext cx="680955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Step</a:t>
            </a:r>
            <a:r>
              <a:rPr kumimoji="1" lang="zh-CN" altLang="en-US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1:</a:t>
            </a:r>
            <a:r>
              <a:rPr kumimoji="1" lang="zh-CN" altLang="en-US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Identify</a:t>
            </a:r>
            <a:r>
              <a:rPr kumimoji="1" lang="zh-CN" altLang="en-US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induction-friendly</a:t>
            </a:r>
            <a:r>
              <a:rPr kumimoji="1" lang="zh-CN" altLang="en-US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forms</a:t>
            </a:r>
            <a:r>
              <a:rPr kumimoji="1" lang="zh-CN" altLang="en-US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endParaRPr kumimoji="1" lang="zh-CN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802FC2-B8BA-6FE4-1C5C-A8C6E83F84CD}"/>
              </a:ext>
            </a:extLst>
          </p:cNvPr>
          <p:cNvSpPr txBox="1"/>
          <p:nvPr/>
        </p:nvSpPr>
        <p:spPr>
          <a:xfrm>
            <a:off x="889417" y="3429000"/>
            <a:ext cx="738734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Step</a:t>
            </a:r>
            <a:r>
              <a:rPr kumimoji="1" lang="zh-CN" altLang="en-US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2:</a:t>
            </a:r>
            <a:r>
              <a:rPr kumimoji="1" lang="zh-CN" altLang="en-US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Propose</a:t>
            </a:r>
            <a:r>
              <a:rPr kumimoji="1" lang="zh-CN" altLang="en-US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Lemma</a:t>
            </a:r>
            <a:r>
              <a:rPr kumimoji="1" lang="zh-CN" altLang="en-US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Tactics</a:t>
            </a:r>
            <a:r>
              <a:rPr kumimoji="1" lang="zh-CN" altLang="en-US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from</a:t>
            </a:r>
            <a:r>
              <a:rPr kumimoji="1" lang="zh-CN" altLang="en-US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the</a:t>
            </a:r>
            <a:r>
              <a:rPr kumimoji="1" lang="zh-CN" altLang="en-US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form</a:t>
            </a:r>
            <a:endParaRPr kumimoji="1" lang="zh-CN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C227A8EB-2DD6-60DD-43C7-75481CF61216}"/>
                  </a:ext>
                </a:extLst>
              </p:cNvPr>
              <p:cNvSpPr/>
              <p:nvPr/>
            </p:nvSpPr>
            <p:spPr>
              <a:xfrm>
                <a:off x="889417" y="4997546"/>
                <a:ext cx="4589364" cy="846384"/>
              </a:xfrm>
              <a:prstGeom prst="roundRect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400" b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𝐱𝐬</m:t>
                          </m:r>
                        </m:e>
                      </m:d>
                      <m:r>
                        <a:rPr kumimoji="1" lang="en-US" altLang="zh-CN" sz="2400" b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zh-CN" altLang="en-US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𝐬𝐨𝐫𝐭</m:t>
                          </m:r>
                          <m:r>
                            <a:rPr kumimoji="1" lang="en-US" altLang="zh-CN" sz="2400" b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𝐱𝐬</m:t>
                          </m:r>
                        </m:e>
                      </m:d>
                    </m:oMath>
                  </m:oMathPara>
                </a14:m>
                <a:endParaRPr kumimoji="1" lang="en-US" altLang="zh-CN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C227A8EB-2DD6-60DD-43C7-75481CF612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17" y="4997546"/>
                <a:ext cx="4589364" cy="84638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E60C37C7-C863-A4E4-E0E8-0592D2770CE3}"/>
              </a:ext>
            </a:extLst>
          </p:cNvPr>
          <p:cNvCxnSpPr>
            <a:cxnSpLocks/>
          </p:cNvCxnSpPr>
          <p:nvPr/>
        </p:nvCxnSpPr>
        <p:spPr>
          <a:xfrm>
            <a:off x="5849967" y="5339015"/>
            <a:ext cx="1322364" cy="0"/>
          </a:xfrm>
          <a:prstGeom prst="straightConnector1">
            <a:avLst/>
          </a:prstGeom>
          <a:ln w="60325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1D1BB9D-49BF-26F7-1959-9D59C327D873}"/>
              </a:ext>
            </a:extLst>
          </p:cNvPr>
          <p:cNvSpPr txBox="1"/>
          <p:nvPr/>
        </p:nvSpPr>
        <p:spPr>
          <a:xfrm>
            <a:off x="4195073" y="4124441"/>
            <a:ext cx="46321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Synthesize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structural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recursion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f</a:t>
            </a:r>
          </a:p>
          <a:p>
            <a:pPr algn="ctr"/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as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the</a:t>
            </a:r>
            <a:r>
              <a:rPr lang="zh-CN" altLang="en-US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“bridge”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圆角矩形 16">
                <a:extLst>
                  <a:ext uri="{FF2B5EF4-FFF2-40B4-BE49-F238E27FC236}">
                    <a16:creationId xmlns:a16="http://schemas.microsoft.com/office/drawing/2014/main" id="{8B0A62C6-ACA3-85F6-56B5-624BEF49EB9E}"/>
                  </a:ext>
                </a:extLst>
              </p:cNvPr>
              <p:cNvSpPr/>
              <p:nvPr/>
            </p:nvSpPr>
            <p:spPr>
              <a:xfrm>
                <a:off x="7529449" y="4943959"/>
                <a:ext cx="4001814" cy="846384"/>
              </a:xfrm>
              <a:prstGeom prst="roundRect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400" b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𝐱𝐬</m:t>
                          </m:r>
                        </m:e>
                      </m:d>
                      <m:r>
                        <a:rPr kumimoji="1" lang="en-US" altLang="zh-CN" sz="2400" b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𝐟</m:t>
                      </m:r>
                      <m:r>
                        <a:rPr kumimoji="1" lang="zh-CN" altLang="en-US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</m:oMath>
                  </m:oMathPara>
                </a14:m>
                <a:endParaRPr kumimoji="1" lang="en-US" altLang="zh-CN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𝐟</m:t>
                      </m:r>
                      <m:r>
                        <a:rPr kumimoji="1" lang="zh-CN" altLang="en-US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𝐱𝐬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zh-CN" altLang="en-US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𝐬𝐨𝐫𝐭</m:t>
                          </m:r>
                          <m:r>
                            <a:rPr kumimoji="1" lang="en-US" altLang="zh-CN" sz="2400" b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𝐱𝐬</m:t>
                          </m:r>
                        </m:e>
                      </m:d>
                    </m:oMath>
                  </m:oMathPara>
                </a14:m>
                <a:endParaRPr kumimoji="1" lang="en-US" altLang="zh-CN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7" name="圆角矩形 16">
                <a:extLst>
                  <a:ext uri="{FF2B5EF4-FFF2-40B4-BE49-F238E27FC236}">
                    <a16:creationId xmlns:a16="http://schemas.microsoft.com/office/drawing/2014/main" id="{8B0A62C6-ACA3-85F6-56B5-624BEF49E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449" y="4943959"/>
                <a:ext cx="4001814" cy="846384"/>
              </a:xfrm>
              <a:prstGeom prst="roundRect">
                <a:avLst/>
              </a:prstGeom>
              <a:blipFill>
                <a:blip r:embed="rId4"/>
                <a:stretch>
                  <a:fillRect b="-5714"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13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2AE75-8CE4-D3E6-EB5E-4F096F647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19C4E-9A45-FD78-3F99-DBF0FA49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en-US" altLang="zh-CN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Proving</a:t>
            </a:r>
            <a:r>
              <a:rPr lang="zh-CN" altLang="en-US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Functional</a:t>
            </a:r>
            <a:r>
              <a:rPr lang="zh-CN" altLang="en-US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Program</a:t>
            </a:r>
            <a:r>
              <a:rPr lang="zh-CN" altLang="en-US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Equivalence</a:t>
            </a:r>
            <a:endParaRPr lang="zh-cn" sz="4000" i="1" cap="none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5B1580-FB65-01C1-D311-2C50F3C69E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2738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Palatino Linotype" panose="02040502050505030304" pitchFamily="18" charset="0"/>
                  </a:rPr>
                  <a:t>Given</a:t>
                </a:r>
                <a:r>
                  <a:rPr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two</a:t>
                </a:r>
                <a:r>
                  <a:rPr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functional</a:t>
                </a:r>
                <a:r>
                  <a:rPr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programs</a:t>
                </a:r>
                <a:r>
                  <a:rPr lang="zh-CN" altLang="en-US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over</a:t>
                </a:r>
                <a:r>
                  <a:rPr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the</a:t>
                </a:r>
                <a:r>
                  <a:rPr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same</a:t>
                </a:r>
                <a:r>
                  <a:rPr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input</a:t>
                </a:r>
                <a:r>
                  <a:rPr lang="zh-CN" altLang="en-US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dirty="0">
                    <a:latin typeface="Palatino Linotype" panose="02040502050505030304" pitchFamily="18" charset="0"/>
                  </a:rPr>
                  <a:t>.</a:t>
                </a:r>
              </a:p>
              <a:p>
                <a:r>
                  <a:rPr lang="en-US" altLang="zh-CN" dirty="0">
                    <a:latin typeface="Palatino Linotype" panose="02040502050505030304" pitchFamily="18" charset="0"/>
                  </a:rPr>
                  <a:t>Prove: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∀</m:t>
                      </m:r>
                      <m:acc>
                        <m:accPr>
                          <m:chr m:val="̅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Palatino Linotype" panose="0204050205050503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Palatino Linotype" panose="02040502050505030304" pitchFamily="18" charset="0"/>
                </a:endParaRPr>
              </a:p>
              <a:p>
                <a:r>
                  <a:rPr lang="en-US" altLang="zh-CN" dirty="0">
                    <a:latin typeface="Palatino Linotype" panose="02040502050505030304" pitchFamily="18" charset="0"/>
                  </a:rPr>
                  <a:t>Covers</a:t>
                </a:r>
                <a:r>
                  <a:rPr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many</a:t>
                </a:r>
                <a:r>
                  <a:rPr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verification</a:t>
                </a:r>
                <a:r>
                  <a:rPr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tasks</a:t>
                </a:r>
                <a:r>
                  <a:rPr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in</a:t>
                </a:r>
                <a:r>
                  <a:rPr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modern</a:t>
                </a:r>
                <a:r>
                  <a:rPr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theorem</a:t>
                </a:r>
                <a:r>
                  <a:rPr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provers</a:t>
                </a:r>
              </a:p>
              <a:p>
                <a:pPr marL="0" indent="0">
                  <a:buNone/>
                </a:pPr>
                <a:endParaRPr lang="en-US" altLang="zh-CN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5B1580-FB65-01C1-D311-2C50F3C69E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2738"/>
                <a:ext cx="10515600" cy="4351338"/>
              </a:xfrm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8278B92-19A6-0848-97EC-5C4041DAE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925" y="4606296"/>
            <a:ext cx="2778125" cy="10703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86FD0F8-C514-BD0A-1FAB-A0CC8F79A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5888" y="4222435"/>
            <a:ext cx="1430137" cy="1883404"/>
          </a:xfrm>
          <a:prstGeom prst="rect">
            <a:avLst/>
          </a:prstGeom>
        </p:spPr>
      </p:pic>
      <p:pic>
        <p:nvPicPr>
          <p:cNvPr id="3074" name="Picture 2" descr="Isabelle · GitHub">
            <a:extLst>
              <a:ext uri="{FF2B5EF4-FFF2-40B4-BE49-F238E27FC236}">
                <a16:creationId xmlns:a16="http://schemas.microsoft.com/office/drawing/2014/main" id="{55F7C0D4-C7B2-366C-9242-AD0085DFB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912" y="4222435"/>
            <a:ext cx="17780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433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BBF19-C100-6966-B1F4-9925B0C79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5D8AF-878B-233E-EA0A-6DAF6524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en-US" altLang="zh-CN" sz="4000" dirty="0">
                <a:latin typeface="Palatino Linotype" panose="02040502050505030304" pitchFamily="18" charset="0"/>
              </a:rPr>
              <a:t>Summary: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Our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Design</a:t>
            </a:r>
            <a:endParaRPr lang="zh-CN" altLang="en-US" sz="4000" dirty="0">
              <a:latin typeface="Palatino Linotype" panose="0204050205050503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64556E-58CA-7D71-1D85-89AB8E3B574B}"/>
              </a:ext>
            </a:extLst>
          </p:cNvPr>
          <p:cNvSpPr txBox="1"/>
          <p:nvPr/>
        </p:nvSpPr>
        <p:spPr>
          <a:xfrm>
            <a:off x="889417" y="1955242"/>
            <a:ext cx="680955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Step</a:t>
            </a:r>
            <a:r>
              <a:rPr kumimoji="1" lang="zh-CN" altLang="en-US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1:</a:t>
            </a:r>
            <a:r>
              <a:rPr kumimoji="1" lang="zh-CN" altLang="en-US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Identify</a:t>
            </a:r>
            <a:r>
              <a:rPr kumimoji="1" lang="zh-CN" altLang="en-US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induction-friendly</a:t>
            </a:r>
            <a:r>
              <a:rPr kumimoji="1" lang="zh-CN" altLang="en-US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forms</a:t>
            </a:r>
            <a:r>
              <a:rPr kumimoji="1" lang="zh-CN" altLang="en-US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endParaRPr kumimoji="1" lang="zh-CN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A9BD65-0A1B-440A-87E3-F841301C7054}"/>
              </a:ext>
            </a:extLst>
          </p:cNvPr>
          <p:cNvSpPr txBox="1"/>
          <p:nvPr/>
        </p:nvSpPr>
        <p:spPr>
          <a:xfrm>
            <a:off x="889417" y="2500534"/>
            <a:ext cx="738734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Step</a:t>
            </a:r>
            <a:r>
              <a:rPr kumimoji="1" lang="zh-CN" altLang="en-US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2:</a:t>
            </a:r>
            <a:r>
              <a:rPr kumimoji="1" lang="zh-CN" altLang="en-US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Propose</a:t>
            </a:r>
            <a:r>
              <a:rPr kumimoji="1" lang="zh-CN" altLang="en-US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Lemma</a:t>
            </a:r>
            <a:r>
              <a:rPr kumimoji="1" lang="zh-CN" altLang="en-US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Tactics</a:t>
            </a:r>
            <a:r>
              <a:rPr kumimoji="1" lang="zh-CN" altLang="en-US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from</a:t>
            </a:r>
            <a:r>
              <a:rPr kumimoji="1" lang="zh-CN" altLang="en-US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the</a:t>
            </a:r>
            <a:r>
              <a:rPr kumimoji="1" lang="zh-CN" altLang="en-US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form</a:t>
            </a:r>
            <a:endParaRPr kumimoji="1" lang="zh-CN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A51493-9A5D-FE0E-F829-B1C55B7DE6DE}"/>
              </a:ext>
            </a:extLst>
          </p:cNvPr>
          <p:cNvSpPr txBox="1"/>
          <p:nvPr/>
        </p:nvSpPr>
        <p:spPr>
          <a:xfrm>
            <a:off x="2742488" y="4841706"/>
            <a:ext cx="193963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4000" b="1" i="1" dirty="0">
                <a:latin typeface="Palatino Linotype" panose="02040502050505030304" pitchFamily="18" charset="0"/>
                <a:cs typeface="Courier New" panose="02070309020205020404" pitchFamily="49" charset="0"/>
              </a:rPr>
              <a:t>Directed</a:t>
            </a:r>
            <a:endParaRPr kumimoji="1" lang="zh-CN" altLang="en-US" sz="40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C7251F-FD9C-60F3-407F-044BE6FF7F80}"/>
              </a:ext>
            </a:extLst>
          </p:cNvPr>
          <p:cNvSpPr txBox="1"/>
          <p:nvPr/>
        </p:nvSpPr>
        <p:spPr>
          <a:xfrm>
            <a:off x="6729156" y="4841705"/>
            <a:ext cx="193963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4000" b="1" i="1" dirty="0">
                <a:latin typeface="Palatino Linotype" panose="02040502050505030304" pitchFamily="18" charset="0"/>
                <a:cs typeface="Courier New" panose="02070309020205020404" pitchFamily="49" charset="0"/>
              </a:rPr>
              <a:t>Efficient</a:t>
            </a:r>
            <a:endParaRPr kumimoji="1" lang="zh-CN" altLang="en-US" sz="40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828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94F0B-3699-CC6F-D3E7-64D820F63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35A06-F57D-1A6B-EA2C-7C5BC6A1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en-US" altLang="zh-CN" sz="4000" dirty="0">
                <a:latin typeface="Palatino Linotype" panose="02040502050505030304" pitchFamily="18" charset="0"/>
              </a:rPr>
              <a:t>Evaluation</a:t>
            </a:r>
            <a:endParaRPr lang="zh-CN" altLang="en-US" sz="4000" dirty="0">
              <a:latin typeface="Palatino Linotype" panose="02040502050505030304" pitchFamily="18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2D0B99-8631-BEF3-E4C6-87014FB2E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</a:rPr>
              <a:t>Implement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our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tool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on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top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of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CVC4</a:t>
            </a:r>
          </a:p>
        </p:txBody>
      </p:sp>
    </p:spTree>
    <p:extLst>
      <p:ext uri="{BB962C8B-B14F-4D97-AF65-F5344CB8AC3E}">
        <p14:creationId xmlns:p14="http://schemas.microsoft.com/office/powerpoint/2010/main" val="23251668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10944-6FE4-EA43-C3CF-F9C58340B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FF4E2-836A-8E56-0A88-D413960F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en-US" altLang="zh-CN" sz="4000" dirty="0">
                <a:latin typeface="Palatino Linotype" panose="02040502050505030304" pitchFamily="18" charset="0"/>
              </a:rPr>
              <a:t>Evaluation</a:t>
            </a:r>
            <a:endParaRPr lang="zh-CN" altLang="en-US" sz="4000" dirty="0">
              <a:latin typeface="Palatino Linotype" panose="02040502050505030304" pitchFamily="18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D1D798-813D-FBAA-0C1D-52D5FCC33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</a:rPr>
              <a:t>Implement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our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tool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on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top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of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CVC4</a:t>
            </a:r>
          </a:p>
          <a:p>
            <a:r>
              <a:rPr lang="en-US" altLang="zh-CN" dirty="0">
                <a:latin typeface="Palatino Linotype" panose="02040502050505030304" pitchFamily="18" charset="0"/>
              </a:rPr>
              <a:t>Benchmarks:</a:t>
            </a:r>
          </a:p>
          <a:p>
            <a:pPr lvl="1"/>
            <a:r>
              <a:rPr lang="en-US" altLang="zh-CN" dirty="0">
                <a:latin typeface="Palatino Linotype" panose="02040502050505030304" pitchFamily="18" charset="0"/>
              </a:rPr>
              <a:t>248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from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the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equivalence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subset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of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standard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benchmarks</a:t>
            </a:r>
          </a:p>
          <a:p>
            <a:pPr lvl="2"/>
            <a:r>
              <a:rPr lang="en-US" altLang="zh-CN" dirty="0">
                <a:latin typeface="Palatino Linotype" panose="02040502050505030304" pitchFamily="18" charset="0"/>
              </a:rPr>
              <a:t>CLAM,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 err="1">
                <a:latin typeface="Palatino Linotype" panose="02040502050505030304" pitchFamily="18" charset="0"/>
              </a:rPr>
              <a:t>Isaplanner</a:t>
            </a:r>
            <a:r>
              <a:rPr lang="en-US" altLang="zh-CN" dirty="0">
                <a:latin typeface="Palatino Linotype" panose="02040502050505030304" pitchFamily="18" charset="0"/>
              </a:rPr>
              <a:t>,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TIP</a:t>
            </a:r>
          </a:p>
          <a:p>
            <a:pPr lvl="1"/>
            <a:r>
              <a:rPr lang="en-US" altLang="zh-CN" dirty="0">
                <a:latin typeface="Palatino Linotype" panose="02040502050505030304" pitchFamily="18" charset="0"/>
              </a:rPr>
              <a:t>22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extended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benchmarks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with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mixed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ADT+LIA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theory</a:t>
            </a:r>
          </a:p>
          <a:p>
            <a:pPr lvl="1"/>
            <a:endParaRPr lang="en-US" altLang="zh-CN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528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4802F-0323-8540-3048-2640815D9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465E2-8A95-7231-5CBD-1146414F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en-US" altLang="zh-CN" sz="4000" dirty="0">
                <a:latin typeface="Palatino Linotype" panose="02040502050505030304" pitchFamily="18" charset="0"/>
              </a:rPr>
              <a:t>Evaluation</a:t>
            </a:r>
            <a:endParaRPr lang="zh-CN" altLang="en-US" sz="4000" dirty="0">
              <a:latin typeface="Palatino Linotype" panose="02040502050505030304" pitchFamily="18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317286-232E-AA5A-9FCD-F1455E5B9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</a:rPr>
              <a:t>Implement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our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tool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on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top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of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CVC4</a:t>
            </a:r>
          </a:p>
          <a:p>
            <a:r>
              <a:rPr lang="en-US" altLang="zh-CN" dirty="0">
                <a:latin typeface="Palatino Linotype" panose="02040502050505030304" pitchFamily="18" charset="0"/>
              </a:rPr>
              <a:t>Benchmarks:</a:t>
            </a:r>
          </a:p>
          <a:p>
            <a:pPr lvl="1"/>
            <a:r>
              <a:rPr lang="en-US" altLang="zh-CN" dirty="0">
                <a:latin typeface="Palatino Linotype" panose="02040502050505030304" pitchFamily="18" charset="0"/>
              </a:rPr>
              <a:t>248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from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the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equivalence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subset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of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standard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benchmarks</a:t>
            </a:r>
          </a:p>
          <a:p>
            <a:pPr lvl="2"/>
            <a:r>
              <a:rPr lang="en-US" altLang="zh-CN" dirty="0">
                <a:latin typeface="Palatino Linotype" panose="02040502050505030304" pitchFamily="18" charset="0"/>
              </a:rPr>
              <a:t>CLAM,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 err="1">
                <a:latin typeface="Palatino Linotype" panose="02040502050505030304" pitchFamily="18" charset="0"/>
              </a:rPr>
              <a:t>Isaplanner</a:t>
            </a:r>
            <a:r>
              <a:rPr lang="en-US" altLang="zh-CN" dirty="0">
                <a:latin typeface="Palatino Linotype" panose="02040502050505030304" pitchFamily="18" charset="0"/>
              </a:rPr>
              <a:t>,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TIP</a:t>
            </a:r>
          </a:p>
          <a:p>
            <a:pPr lvl="1"/>
            <a:r>
              <a:rPr lang="en-US" altLang="zh-CN" dirty="0">
                <a:latin typeface="Palatino Linotype" panose="02040502050505030304" pitchFamily="18" charset="0"/>
              </a:rPr>
              <a:t>22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extended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benchmarks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with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mixed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ADT+LIA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theory</a:t>
            </a:r>
          </a:p>
          <a:p>
            <a:pPr lvl="1"/>
            <a:endParaRPr lang="en-US" altLang="zh-CN" dirty="0">
              <a:latin typeface="Palatino Linotype" panose="02040502050505030304" pitchFamily="18" charset="0"/>
            </a:endParaRPr>
          </a:p>
          <a:p>
            <a:r>
              <a:rPr lang="en-US" altLang="zh-CN" dirty="0">
                <a:latin typeface="Palatino Linotype" panose="02040502050505030304" pitchFamily="18" charset="0"/>
              </a:rPr>
              <a:t>Baseline: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CVC4+Ind</a:t>
            </a:r>
          </a:p>
          <a:p>
            <a:pPr lvl="1"/>
            <a:r>
              <a:rPr lang="en-US" altLang="zh-CN" dirty="0">
                <a:latin typeface="Palatino Linotype" panose="02040502050505030304" pitchFamily="18" charset="0"/>
              </a:rPr>
              <a:t>Directed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Lemma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Synthesis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vs.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Enumerative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Lemma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finding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976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F6B20-1CE5-ED6C-6119-41E7505C9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BEC82-4C65-2962-E0FE-F8821F748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en-US" altLang="zh-CN" sz="4000" dirty="0">
                <a:latin typeface="Palatino Linotype" panose="02040502050505030304" pitchFamily="18" charset="0"/>
              </a:rPr>
              <a:t>Evaluation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Result</a:t>
            </a:r>
            <a:endParaRPr lang="zh-CN" altLang="en-US" sz="4000" dirty="0">
              <a:latin typeface="Palatino Linotype" panose="02040502050505030304" pitchFamily="18" charset="0"/>
            </a:endParaRP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9AA52DAC-B6AF-CD4C-1F46-130B59308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1474" y="1690688"/>
            <a:ext cx="6367560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44266E1-F429-68D3-79C4-80D6FD64C8F0}"/>
              </a:ext>
            </a:extLst>
          </p:cNvPr>
          <p:cNvSpPr txBox="1"/>
          <p:nvPr/>
        </p:nvSpPr>
        <p:spPr>
          <a:xfrm>
            <a:off x="6979034" y="3016251"/>
            <a:ext cx="5212966" cy="1600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6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Significantly</a:t>
            </a:r>
            <a:r>
              <a:rPr kumimoji="1" lang="zh-CN" altLang="en-US" sz="26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6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beat</a:t>
            </a:r>
            <a:r>
              <a:rPr kumimoji="1" lang="zh-CN" altLang="en-US" sz="26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6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CVC4+Ind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6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Save</a:t>
            </a:r>
            <a:r>
              <a:rPr kumimoji="1" lang="zh-CN" altLang="en-US" sz="26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6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95.47%</a:t>
            </a:r>
            <a:r>
              <a:rPr kumimoji="1" lang="zh-CN" altLang="en-US" sz="26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6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runtime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6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Solve</a:t>
            </a:r>
            <a:r>
              <a:rPr kumimoji="1" lang="zh-CN" altLang="en-US" sz="26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6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30.89%</a:t>
            </a:r>
            <a:r>
              <a:rPr kumimoji="1" lang="zh-CN" altLang="en-US" sz="26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6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more</a:t>
            </a:r>
            <a:r>
              <a:rPr kumimoji="1" lang="zh-CN" altLang="en-US" sz="26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6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problems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zh-CN" alt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2923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4A0EA-081F-CFCF-7233-6F82FAF62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C627F-DC77-0485-E081-20B5FEA3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en-US" altLang="zh-CN" sz="4000" dirty="0">
                <a:latin typeface="Palatino Linotype" panose="02040502050505030304" pitchFamily="18" charset="0"/>
              </a:rPr>
              <a:t>Thanks!</a:t>
            </a:r>
            <a:endParaRPr lang="zh-CN" altLang="en-US" sz="4000" dirty="0">
              <a:latin typeface="Palatino Linotype" panose="0204050205050503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D8E354-EB7D-970C-5644-A764083E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latin typeface="Palatino Linotype" panose="02040502050505030304" pitchFamily="18" charset="0"/>
            </a:endParaRPr>
          </a:p>
          <a:p>
            <a:r>
              <a:rPr lang="en-US" altLang="zh-CN" dirty="0">
                <a:latin typeface="Palatino Linotype" panose="02040502050505030304" pitchFamily="18" charset="0"/>
              </a:rPr>
              <a:t>Full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paper: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" altLang="zh-CN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https://</a:t>
            </a:r>
            <a:r>
              <a:rPr lang="en" altLang="zh-CN" u="sng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arxiv.org</a:t>
            </a:r>
            <a:r>
              <a:rPr lang="en" altLang="zh-CN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/abs/2405.11535</a:t>
            </a:r>
            <a:endParaRPr lang="en-US" altLang="zh-CN" u="sng" dirty="0">
              <a:solidFill>
                <a:schemeClr val="accent1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  <a:p>
            <a:pPr lvl="1"/>
            <a:r>
              <a:rPr lang="en-US" altLang="zh-CN" dirty="0">
                <a:latin typeface="Palatino Linotype" panose="02040502050505030304" pitchFamily="18" charset="0"/>
              </a:rPr>
              <a:t>2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induction-friendly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forms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+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2</a:t>
            </a:r>
            <a:r>
              <a:rPr lang="zh-CN" altLang="en-US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lemma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tactics</a:t>
            </a:r>
          </a:p>
          <a:p>
            <a:pPr lvl="1"/>
            <a:r>
              <a:rPr lang="en-US" altLang="zh-CN" dirty="0">
                <a:latin typeface="Palatino Linotype" panose="02040502050505030304" pitchFamily="18" charset="0"/>
              </a:rPr>
              <a:t>Proof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of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the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Theorems</a:t>
            </a:r>
          </a:p>
          <a:p>
            <a:endParaRPr lang="en-US" altLang="zh-CN" dirty="0">
              <a:latin typeface="Palatino Linotype" panose="02040502050505030304" pitchFamily="18" charset="0"/>
            </a:endParaRPr>
          </a:p>
          <a:p>
            <a:r>
              <a:rPr lang="en-US" altLang="zh-CN" dirty="0">
                <a:latin typeface="Palatino Linotype" panose="02040502050505030304" pitchFamily="18" charset="0"/>
              </a:rPr>
              <a:t>Artifact: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" altLang="zh-CN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https://</a:t>
            </a:r>
            <a:r>
              <a:rPr lang="en" altLang="zh-CN" u="sng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doi.org</a:t>
            </a:r>
            <a:r>
              <a:rPr lang="en" altLang="zh-CN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/10.5281/zenodo.12532389</a:t>
            </a:r>
            <a:endParaRPr lang="zh-CN" altLang="en-US" u="sng" dirty="0">
              <a:solidFill>
                <a:schemeClr val="accent1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3912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E19F64D-00AC-143B-1A80-1415AAFD0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D5E77-AD71-B904-A90F-140F41FB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en-US" altLang="zh-CN" sz="4000" dirty="0">
                <a:latin typeface="Palatino Linotype" panose="02040502050505030304" pitchFamily="18" charset="0"/>
              </a:rPr>
              <a:t>Induction-friendly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forms</a:t>
            </a:r>
            <a:endParaRPr lang="zh-CN" altLang="en-US" sz="40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620AB7C6-8C74-4A5D-3CE9-BA4E4E4BEBF6}"/>
                  </a:ext>
                </a:extLst>
              </p:cNvPr>
              <p:cNvSpPr/>
              <p:nvPr/>
            </p:nvSpPr>
            <p:spPr>
              <a:xfrm>
                <a:off x="1022268" y="1657735"/>
                <a:ext cx="4001814" cy="846384"/>
              </a:xfrm>
              <a:prstGeom prst="roundRect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𝐭</m:t>
                          </m:r>
                        </m:e>
                      </m:d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𝐭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620AB7C6-8C74-4A5D-3CE9-BA4E4E4BEB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68" y="1657735"/>
                <a:ext cx="4001814" cy="84638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360CA04-67A1-8C29-42EE-4A29B7379A4A}"/>
                  </a:ext>
                </a:extLst>
              </p:cNvPr>
              <p:cNvSpPr txBox="1"/>
              <p:nvPr/>
            </p:nvSpPr>
            <p:spPr>
              <a:xfrm>
                <a:off x="5486858" y="1681270"/>
                <a:ext cx="609141" cy="846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5000" b="1" i="1" smtClean="0">
                          <a:latin typeface="Cambria Math" panose="02040503050406030204" pitchFamily="18" charset="0"/>
                        </a:rPr>
                        <m:t>⊢</m:t>
                      </m:r>
                    </m:oMath>
                  </m:oMathPara>
                </a14:m>
                <a:endParaRPr kumimoji="1" lang="en-US" altLang="zh-CN" sz="50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360CA04-67A1-8C29-42EE-4A29B7379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858" y="1681270"/>
                <a:ext cx="609141" cy="846385"/>
              </a:xfrm>
              <a:prstGeom prst="rect">
                <a:avLst/>
              </a:prstGeom>
              <a:blipFill>
                <a:blip r:embed="rId4"/>
                <a:stretch>
                  <a:fillRect l="-16327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id="{CA231877-07CD-1516-2C02-B36F7A1EC133}"/>
                  </a:ext>
                </a:extLst>
              </p:cNvPr>
              <p:cNvSpPr/>
              <p:nvPr/>
            </p:nvSpPr>
            <p:spPr>
              <a:xfrm>
                <a:off x="6827519" y="1653546"/>
                <a:ext cx="3554438" cy="799251"/>
              </a:xfrm>
              <a:prstGeom prst="roundRect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(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𝐜𝐨𝐧𝐬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𝐡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𝐭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</m:oMath>
                  </m:oMathPara>
                </a14:m>
                <a:endParaRPr kumimoji="1" lang="en-US" altLang="zh-CN" sz="2400" b="1" i="0" dirty="0"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(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𝐜𝐨𝐧𝐬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𝐡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𝐭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id="{CA231877-07CD-1516-2C02-B36F7A1EC1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519" y="1653546"/>
                <a:ext cx="3554438" cy="799251"/>
              </a:xfrm>
              <a:prstGeom prst="roundRect">
                <a:avLst/>
              </a:prstGeom>
              <a:blipFill>
                <a:blip r:embed="rId5"/>
                <a:stretch>
                  <a:fillRect b="-10606"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EC959C23-3DFB-CEF9-E624-B87256101DA5}"/>
              </a:ext>
            </a:extLst>
          </p:cNvPr>
          <p:cNvSpPr txBox="1"/>
          <p:nvPr/>
        </p:nvSpPr>
        <p:spPr>
          <a:xfrm>
            <a:off x="1631411" y="2504119"/>
            <a:ext cx="6100762" cy="507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Induction Hypothesis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BF8869-E6E0-7C85-C501-DF386763AB6C}"/>
              </a:ext>
            </a:extLst>
          </p:cNvPr>
          <p:cNvSpPr txBox="1"/>
          <p:nvPr/>
        </p:nvSpPr>
        <p:spPr>
          <a:xfrm>
            <a:off x="1022268" y="3489749"/>
            <a:ext cx="261449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Rewriting the goal</a:t>
            </a:r>
            <a:endParaRPr kumimoji="1"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3B80D73F-D09A-5AF7-83AD-208567B63EAD}"/>
                  </a:ext>
                </a:extLst>
              </p:cNvPr>
              <p:cNvSpPr/>
              <p:nvPr/>
            </p:nvSpPr>
            <p:spPr>
              <a:xfrm>
                <a:off x="2867916" y="3725115"/>
                <a:ext cx="6456166" cy="735300"/>
              </a:xfrm>
              <a:prstGeom prst="round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𝐬𝐧𝐨𝐜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𝐡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(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𝐭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𝐡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r>
                        <a:rPr kumimoji="1" lang="en-US" altLang="zh-CN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zh-CN" alt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𝐭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3B80D73F-D09A-5AF7-83AD-208567B63E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916" y="3725115"/>
                <a:ext cx="6456166" cy="7353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70C146B5-745A-E5A2-B4FA-DBAD82AF5E0C}"/>
              </a:ext>
            </a:extLst>
          </p:cNvPr>
          <p:cNvSpPr txBox="1"/>
          <p:nvPr/>
        </p:nvSpPr>
        <p:spPr>
          <a:xfrm>
            <a:off x="1022268" y="4475379"/>
            <a:ext cx="399788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Apply</a:t>
            </a:r>
            <a:r>
              <a:rPr kumimoji="1" lang="zh-CN" altLang="en-US" sz="24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4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Inductive</a:t>
            </a:r>
            <a:r>
              <a:rPr kumimoji="1" lang="zh-CN" altLang="en-US" sz="24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4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Hypothesis</a:t>
            </a:r>
            <a:endParaRPr kumimoji="1"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5021AAAB-B505-F261-08E4-4C46B63FE593}"/>
                  </a:ext>
                </a:extLst>
              </p:cNvPr>
              <p:cNvSpPr/>
              <p:nvPr/>
            </p:nvSpPr>
            <p:spPr>
              <a:xfrm>
                <a:off x="2867916" y="4763749"/>
                <a:ext cx="6456166" cy="735300"/>
              </a:xfrm>
              <a:prstGeom prst="round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𝐬𝐧𝐨𝐜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𝐡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(</m:t>
                          </m:r>
                          <m:r>
                            <a:rPr kumimoji="1" lang="en-US" altLang="zh-CN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𝐭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𝐡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zh-CN" altLang="en-US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kumimoji="1" lang="en-US" altLang="zh-CN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𝐫𝐞𝐯</m:t>
                      </m:r>
                      <m:r>
                        <a:rPr kumimoji="1" lang="zh-CN" altLang="en-US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𝐭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5021AAAB-B505-F261-08E4-4C46B63FE5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916" y="4763749"/>
                <a:ext cx="6456166" cy="7353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2735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CA5EF99-CCDC-0DDD-ED35-5A5EC353C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FB89E-F3CB-FF22-2DE5-D72A4037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en-US" altLang="zh-CN" sz="4000" dirty="0">
                <a:latin typeface="Palatino Linotype" panose="02040502050505030304" pitchFamily="18" charset="0"/>
              </a:rPr>
              <a:t>Induction-friendly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forms</a:t>
            </a:r>
            <a:endParaRPr lang="zh-CN" altLang="en-US" sz="40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8D566FBB-EC64-4E32-BE20-13DE6FBE74E8}"/>
                  </a:ext>
                </a:extLst>
              </p:cNvPr>
              <p:cNvSpPr/>
              <p:nvPr/>
            </p:nvSpPr>
            <p:spPr>
              <a:xfrm>
                <a:off x="1022268" y="1657735"/>
                <a:ext cx="4001814" cy="846384"/>
              </a:xfrm>
              <a:prstGeom prst="roundRect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𝐭</m:t>
                          </m:r>
                        </m:e>
                      </m:d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𝐭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8D566FBB-EC64-4E32-BE20-13DE6FBE7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68" y="1657735"/>
                <a:ext cx="4001814" cy="84638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80C9DF5-1CA5-151C-E565-DC2BA639053C}"/>
                  </a:ext>
                </a:extLst>
              </p:cNvPr>
              <p:cNvSpPr txBox="1"/>
              <p:nvPr/>
            </p:nvSpPr>
            <p:spPr>
              <a:xfrm>
                <a:off x="5486858" y="1681270"/>
                <a:ext cx="609141" cy="846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5000" b="1" i="1" smtClean="0">
                          <a:latin typeface="Cambria Math" panose="02040503050406030204" pitchFamily="18" charset="0"/>
                        </a:rPr>
                        <m:t>⊢</m:t>
                      </m:r>
                    </m:oMath>
                  </m:oMathPara>
                </a14:m>
                <a:endParaRPr kumimoji="1" lang="en-US" altLang="zh-CN" sz="50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80C9DF5-1CA5-151C-E565-DC2BA6390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858" y="1681270"/>
                <a:ext cx="609141" cy="846385"/>
              </a:xfrm>
              <a:prstGeom prst="rect">
                <a:avLst/>
              </a:prstGeom>
              <a:blipFill>
                <a:blip r:embed="rId4"/>
                <a:stretch>
                  <a:fillRect l="-16327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id="{B1BE2CD3-3191-6EB3-AC42-56CB95449265}"/>
                  </a:ext>
                </a:extLst>
              </p:cNvPr>
              <p:cNvSpPr/>
              <p:nvPr/>
            </p:nvSpPr>
            <p:spPr>
              <a:xfrm>
                <a:off x="6827519" y="1653546"/>
                <a:ext cx="3554438" cy="799251"/>
              </a:xfrm>
              <a:prstGeom prst="roundRect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(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𝐜𝐨𝐧𝐬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𝐡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𝐭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</m:oMath>
                  </m:oMathPara>
                </a14:m>
                <a:endParaRPr kumimoji="1" lang="en-US" altLang="zh-CN" sz="2400" b="1" i="0" dirty="0"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(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𝐜𝐨𝐧𝐬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𝐡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𝐭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id="{B1BE2CD3-3191-6EB3-AC42-56CB95449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519" y="1653546"/>
                <a:ext cx="3554438" cy="799251"/>
              </a:xfrm>
              <a:prstGeom prst="roundRect">
                <a:avLst/>
              </a:prstGeom>
              <a:blipFill>
                <a:blip r:embed="rId5"/>
                <a:stretch>
                  <a:fillRect b="-10606"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A8BF44A5-E326-669C-FF5E-F85D135907E6}"/>
              </a:ext>
            </a:extLst>
          </p:cNvPr>
          <p:cNvSpPr txBox="1"/>
          <p:nvPr/>
        </p:nvSpPr>
        <p:spPr>
          <a:xfrm>
            <a:off x="1631411" y="2504119"/>
            <a:ext cx="6100762" cy="507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Induction Hypothesis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ACD4C1-6AA9-FEB5-4655-B571341B764A}"/>
              </a:ext>
            </a:extLst>
          </p:cNvPr>
          <p:cNvSpPr txBox="1"/>
          <p:nvPr/>
        </p:nvSpPr>
        <p:spPr>
          <a:xfrm>
            <a:off x="1022268" y="3489749"/>
            <a:ext cx="261449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Rewriting the goal</a:t>
            </a:r>
            <a:endParaRPr kumimoji="1"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219FDB6E-DF9A-42A5-BD38-C9C80493DFCC}"/>
                  </a:ext>
                </a:extLst>
              </p:cNvPr>
              <p:cNvSpPr/>
              <p:nvPr/>
            </p:nvSpPr>
            <p:spPr>
              <a:xfrm>
                <a:off x="2867916" y="3725115"/>
                <a:ext cx="6456166" cy="735300"/>
              </a:xfrm>
              <a:prstGeom prst="round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𝐬𝐧𝐨𝐜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𝐡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(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𝐭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𝐡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r>
                        <a:rPr kumimoji="1" lang="en-US" altLang="zh-CN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zh-CN" alt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𝐭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219FDB6E-DF9A-42A5-BD38-C9C80493DF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916" y="3725115"/>
                <a:ext cx="6456166" cy="7353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335F0A5C-622F-9DBE-53DF-4E014C653E47}"/>
              </a:ext>
            </a:extLst>
          </p:cNvPr>
          <p:cNvSpPr txBox="1"/>
          <p:nvPr/>
        </p:nvSpPr>
        <p:spPr>
          <a:xfrm>
            <a:off x="1022268" y="4475379"/>
            <a:ext cx="399788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Apply</a:t>
            </a:r>
            <a:r>
              <a:rPr kumimoji="1" lang="zh-CN" altLang="en-US" sz="24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4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Inductive</a:t>
            </a:r>
            <a:r>
              <a:rPr kumimoji="1" lang="zh-CN" altLang="en-US" sz="24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zh-CN" sz="24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Hypothesis</a:t>
            </a:r>
            <a:endParaRPr kumimoji="1"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91113647-B8ED-CCDB-9CFB-686233AE0975}"/>
                  </a:ext>
                </a:extLst>
              </p:cNvPr>
              <p:cNvSpPr/>
              <p:nvPr/>
            </p:nvSpPr>
            <p:spPr>
              <a:xfrm>
                <a:off x="2867916" y="4763749"/>
                <a:ext cx="6456166" cy="735300"/>
              </a:xfrm>
              <a:prstGeom prst="round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𝐬𝐧𝐨𝐜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𝐡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(</m:t>
                          </m:r>
                          <m:r>
                            <a:rPr kumimoji="1" lang="en-US" altLang="zh-CN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𝐫𝐞𝐯</m:t>
                          </m:r>
                          <m:r>
                            <a:rPr kumimoji="1" lang="en-US" altLang="zh-CN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𝐭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𝐡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zh-CN" altLang="en-US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kumimoji="1" lang="en-US" altLang="zh-CN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𝐫𝐞𝐯</m:t>
                      </m:r>
                      <m:r>
                        <a:rPr kumimoji="1" lang="zh-CN" altLang="en-US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𝐭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91113647-B8ED-CCDB-9CFB-686233AE0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916" y="4763749"/>
                <a:ext cx="6456166" cy="7353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AB3CA256-4A2D-8DB5-9EA6-47CC5E640D6A}"/>
              </a:ext>
            </a:extLst>
          </p:cNvPr>
          <p:cNvSpPr txBox="1"/>
          <p:nvPr/>
        </p:nvSpPr>
        <p:spPr>
          <a:xfrm>
            <a:off x="1036336" y="5513117"/>
            <a:ext cx="21031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Generalization</a:t>
            </a:r>
            <a:endParaRPr kumimoji="1"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id="{7A9C68A0-FA1D-6B3E-A78D-02B1C6A3E587}"/>
                  </a:ext>
                </a:extLst>
              </p:cNvPr>
              <p:cNvSpPr/>
              <p:nvPr/>
            </p:nvSpPr>
            <p:spPr>
              <a:xfrm>
                <a:off x="2867916" y="5787419"/>
                <a:ext cx="6456166" cy="735300"/>
              </a:xfrm>
              <a:prstGeom prst="round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𝐬𝐧𝐨𝐜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𝐡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𝐫</m:t>
                          </m:r>
                        </m:e>
                      </m:d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𝐡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𝐬𝐮𝐦</m:t>
                      </m:r>
                      <m:r>
                        <a:rPr kumimoji="1" lang="zh-CN" altLang="en-US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𝐫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id="{7A9C68A0-FA1D-6B3E-A78D-02B1C6A3E5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916" y="5787419"/>
                <a:ext cx="6456166" cy="7353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90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A3704-6A1E-57B1-8160-AB83C2D70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B20F1-6AD5-1DE7-78F4-7E67229D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en-US" altLang="zh-CN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Proving</a:t>
            </a:r>
            <a:r>
              <a:rPr lang="zh-CN" altLang="en-US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Functional</a:t>
            </a:r>
            <a:r>
              <a:rPr lang="zh-CN" altLang="en-US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Program</a:t>
            </a:r>
            <a:r>
              <a:rPr lang="zh-CN" altLang="en-US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Equivalence is </a:t>
            </a:r>
            <a:r>
              <a:rPr lang="en-US" altLang="zh-CN" sz="3600" b="1" i="1" cap="none" dirty="0">
                <a:solidFill>
                  <a:srgbClr val="FF0000"/>
                </a:solidFill>
                <a:latin typeface="Palatino Linotype" panose="02040502050505030304" pitchFamily="18" charset="0"/>
                <a:ea typeface="Cambria" panose="02040503050406030204" pitchFamily="18" charset="0"/>
              </a:rPr>
              <a:t>Hard</a:t>
            </a:r>
            <a:endParaRPr lang="zh-cn" sz="3600" b="1" i="1" cap="none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7448290-7126-8CC1-937F-23CE22B011E4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Palatino Linotype" panose="02040502050505030304" pitchFamily="18" charset="0"/>
            </a:endParaRPr>
          </a:p>
          <a:p>
            <a:endParaRPr lang="en-US" altLang="zh-CN" dirty="0">
              <a:latin typeface="Palatino Linotype" panose="02040502050505030304" pitchFamily="18" charset="0"/>
            </a:endParaRPr>
          </a:p>
          <a:p>
            <a:endParaRPr lang="en-US" altLang="zh-CN" dirty="0">
              <a:latin typeface="Palatino Linotype" panose="02040502050505030304" pitchFamily="18" charset="0"/>
            </a:endParaRPr>
          </a:p>
          <a:p>
            <a:endParaRPr lang="en-US" altLang="zh-CN" dirty="0">
              <a:latin typeface="Palatino Linotype" panose="0204050205050503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70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B3512-6C0F-6272-B1E8-D68AF232C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5B866-30AD-7A33-5831-7853E231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en-US" altLang="zh-CN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Proving</a:t>
            </a:r>
            <a:r>
              <a:rPr lang="zh-CN" altLang="en-US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Functional</a:t>
            </a:r>
            <a:r>
              <a:rPr lang="zh-CN" altLang="en-US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Program</a:t>
            </a:r>
            <a:r>
              <a:rPr lang="zh-CN" altLang="en-US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Equivalence is </a:t>
            </a:r>
            <a:r>
              <a:rPr lang="en-US" altLang="zh-CN" sz="3600" b="1" i="1" cap="none" dirty="0">
                <a:solidFill>
                  <a:srgbClr val="FF0000"/>
                </a:solidFill>
                <a:latin typeface="Palatino Linotype" panose="02040502050505030304" pitchFamily="18" charset="0"/>
                <a:ea typeface="Cambria" panose="02040503050406030204" pitchFamily="18" charset="0"/>
              </a:rPr>
              <a:t>Hard</a:t>
            </a:r>
            <a:endParaRPr lang="zh-cn" sz="3600" b="1" i="1" cap="none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25B438B-0CF7-9AC4-1F8A-65058EA5E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365" y="2274888"/>
            <a:ext cx="6089269" cy="649288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8972E5-9E99-7635-3E37-6FF150BC98B5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Palatino Linotype" panose="02040502050505030304" pitchFamily="18" charset="0"/>
              </a:rPr>
              <a:t>Algebraic data type: Inductively-defined composite type</a:t>
            </a:r>
          </a:p>
          <a:p>
            <a:endParaRPr lang="en-US" altLang="zh-CN" dirty="0">
              <a:latin typeface="Palatino Linotype" panose="02040502050505030304" pitchFamily="18" charset="0"/>
            </a:endParaRPr>
          </a:p>
          <a:p>
            <a:endParaRPr lang="en-US" altLang="zh-CN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Palatino Linotype" panose="02040502050505030304" pitchFamily="18" charset="0"/>
            </a:endParaRPr>
          </a:p>
          <a:p>
            <a:endParaRPr lang="en-US" altLang="zh-CN" dirty="0">
              <a:latin typeface="Palatino Linotype" panose="02040502050505030304" pitchFamily="18" charset="0"/>
            </a:endParaRPr>
          </a:p>
          <a:p>
            <a:endParaRPr lang="en-US" altLang="zh-CN" dirty="0">
              <a:latin typeface="Palatino Linotype" panose="02040502050505030304" pitchFamily="18" charset="0"/>
            </a:endParaRPr>
          </a:p>
          <a:p>
            <a:endParaRPr lang="en-US" altLang="zh-CN" dirty="0">
              <a:latin typeface="Palatino Linotype" panose="0204050205050503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14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66DAD-4F1F-D208-F913-FC1EDAAF9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08FD2-1195-FEDD-CCA1-027BD2A7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en-US" altLang="zh-CN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Proving</a:t>
            </a:r>
            <a:r>
              <a:rPr lang="zh-CN" altLang="en-US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Functional</a:t>
            </a:r>
            <a:r>
              <a:rPr lang="zh-CN" altLang="en-US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Program</a:t>
            </a:r>
            <a:r>
              <a:rPr lang="zh-CN" altLang="en-US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Equivalence is </a:t>
            </a:r>
            <a:r>
              <a:rPr lang="en-US" altLang="zh-CN" sz="3600" b="1" i="1" cap="none" dirty="0">
                <a:solidFill>
                  <a:srgbClr val="FF0000"/>
                </a:solidFill>
                <a:latin typeface="Palatino Linotype" panose="02040502050505030304" pitchFamily="18" charset="0"/>
                <a:ea typeface="Cambria" panose="02040503050406030204" pitchFamily="18" charset="0"/>
              </a:rPr>
              <a:t>Hard</a:t>
            </a:r>
            <a:endParaRPr lang="zh-cn" sz="3600" b="1" i="1" cap="none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D7C0E5C-3E85-3D19-1172-694614C5F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365" y="2274888"/>
            <a:ext cx="6089269" cy="649288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313B83A-5EB5-C112-FF53-ABD32FD4E0EF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Palatino Linotype" panose="02040502050505030304" pitchFamily="18" charset="0"/>
              </a:rPr>
              <a:t>Algebraic data type: Inductively-defined composite type</a:t>
            </a:r>
          </a:p>
          <a:p>
            <a:endParaRPr lang="en-US" altLang="zh-CN" dirty="0">
              <a:latin typeface="Palatino Linotype" panose="02040502050505030304" pitchFamily="18" charset="0"/>
            </a:endParaRPr>
          </a:p>
          <a:p>
            <a:endParaRPr lang="en-US" altLang="zh-CN" dirty="0">
              <a:latin typeface="Palatino Linotype" panose="02040502050505030304" pitchFamily="18" charset="0"/>
            </a:endParaRPr>
          </a:p>
          <a:p>
            <a:r>
              <a:rPr lang="en-US" altLang="zh-CN" dirty="0">
                <a:latin typeface="Palatino Linotype" panose="02040502050505030304" pitchFamily="18" charset="0"/>
              </a:rPr>
              <a:t>Structural Recursion</a:t>
            </a:r>
          </a:p>
          <a:p>
            <a:endParaRPr lang="en-US" altLang="zh-CN" dirty="0">
              <a:latin typeface="Palatino Linotype" panose="02040502050505030304" pitchFamily="18" charset="0"/>
            </a:endParaRPr>
          </a:p>
          <a:p>
            <a:endParaRPr lang="en-US" altLang="zh-CN" dirty="0">
              <a:latin typeface="Palatino Linotype" panose="02040502050505030304" pitchFamily="18" charset="0"/>
            </a:endParaRPr>
          </a:p>
          <a:p>
            <a:endParaRPr lang="en-US" altLang="zh-CN" dirty="0">
              <a:latin typeface="Palatino Linotype" panose="02040502050505030304" pitchFamily="18" charset="0"/>
            </a:endParaRPr>
          </a:p>
          <a:p>
            <a:endParaRPr lang="en-US" altLang="zh-CN" dirty="0">
              <a:latin typeface="Palatino Linotype" panose="0204050205050503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33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A6B21-AA05-CCB1-FFA7-00E03920E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3CABC-AAD4-C706-F811-D1BAC48A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en-US" altLang="zh-CN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Proving</a:t>
            </a:r>
            <a:r>
              <a:rPr lang="zh-CN" altLang="en-US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Functional</a:t>
            </a:r>
            <a:r>
              <a:rPr lang="zh-CN" altLang="en-US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Program</a:t>
            </a:r>
            <a:r>
              <a:rPr lang="zh-CN" altLang="en-US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Equivalence is </a:t>
            </a:r>
            <a:r>
              <a:rPr lang="en-US" altLang="zh-CN" sz="3600" b="1" i="1" cap="none" dirty="0">
                <a:solidFill>
                  <a:srgbClr val="FF0000"/>
                </a:solidFill>
                <a:latin typeface="Palatino Linotype" panose="02040502050505030304" pitchFamily="18" charset="0"/>
                <a:ea typeface="Cambria" panose="02040503050406030204" pitchFamily="18" charset="0"/>
              </a:rPr>
              <a:t>Hard</a:t>
            </a:r>
            <a:endParaRPr lang="zh-cn" sz="3600" b="1" i="1" cap="none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93CB8AD-BBE7-F7E3-0924-25B67AB6CBD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Palatino Linotype" panose="02040502050505030304" pitchFamily="18" charset="0"/>
              </a:rPr>
              <a:t>Algebraic data type: Inductively-defined composite type</a:t>
            </a:r>
          </a:p>
          <a:p>
            <a:endParaRPr lang="en-US" altLang="zh-CN" dirty="0">
              <a:latin typeface="Palatino Linotype" panose="02040502050505030304" pitchFamily="18" charset="0"/>
            </a:endParaRPr>
          </a:p>
          <a:p>
            <a:endParaRPr lang="en-US" altLang="zh-CN" dirty="0">
              <a:latin typeface="Palatino Linotype" panose="02040502050505030304" pitchFamily="18" charset="0"/>
            </a:endParaRPr>
          </a:p>
          <a:p>
            <a:r>
              <a:rPr lang="en-US" altLang="zh-CN" dirty="0">
                <a:latin typeface="Palatino Linotype" panose="02040502050505030304" pitchFamily="18" charset="0"/>
              </a:rPr>
              <a:t>Structural Recursion</a:t>
            </a:r>
          </a:p>
          <a:p>
            <a:endParaRPr lang="en-US" altLang="zh-CN" dirty="0">
              <a:latin typeface="Palatino Linotype" panose="02040502050505030304" pitchFamily="18" charset="0"/>
            </a:endParaRPr>
          </a:p>
          <a:p>
            <a:endParaRPr lang="en-US" altLang="zh-CN" dirty="0">
              <a:latin typeface="Palatino Linotype" panose="02040502050505030304" pitchFamily="18" charset="0"/>
            </a:endParaRPr>
          </a:p>
          <a:p>
            <a:endParaRPr lang="en-US" altLang="zh-CN" dirty="0">
              <a:latin typeface="Palatino Linotype" panose="02040502050505030304" pitchFamily="18" charset="0"/>
            </a:endParaRPr>
          </a:p>
          <a:p>
            <a:endParaRPr lang="en-US" altLang="zh-CN" dirty="0">
              <a:latin typeface="Palatino Linotype" panose="0204050205050503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Palatino Linotype" panose="0204050205050503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66CA06D-C989-4F3D-396F-7BB38DE53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365" y="2274888"/>
            <a:ext cx="6089269" cy="6492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7F6457B-D2B0-D459-E39B-AE1FAE47E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042" y="3933825"/>
            <a:ext cx="3935510" cy="179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1A37D-8A29-A811-D3A6-18D95DCFB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6AE0E-B6C7-C2C3-CD96-4AA95B37F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en-US" altLang="zh-CN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Proving</a:t>
            </a:r>
            <a:r>
              <a:rPr lang="zh-CN" altLang="en-US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Functional</a:t>
            </a:r>
            <a:r>
              <a:rPr lang="zh-CN" altLang="en-US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Program</a:t>
            </a:r>
            <a:r>
              <a:rPr lang="zh-CN" altLang="en-US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36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Equivalence is </a:t>
            </a:r>
            <a:r>
              <a:rPr lang="en-US" altLang="zh-CN" sz="3600" b="1" i="1" cap="none" dirty="0">
                <a:solidFill>
                  <a:srgbClr val="FF0000"/>
                </a:solidFill>
                <a:latin typeface="Palatino Linotype" panose="02040502050505030304" pitchFamily="18" charset="0"/>
                <a:ea typeface="Cambria" panose="02040503050406030204" pitchFamily="18" charset="0"/>
              </a:rPr>
              <a:t>Hard</a:t>
            </a:r>
            <a:endParaRPr lang="zh-cn" sz="3600" b="1" i="1" cap="none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DC2D5A5-F32A-FA6D-9683-75A1F89CC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365" y="2274888"/>
            <a:ext cx="6089269" cy="6492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4EF346B-EC1F-F142-5D81-9C534D04A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042" y="3933825"/>
            <a:ext cx="3935510" cy="179546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00F3CFD-78ED-2910-CC80-4E70FC253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450" y="3933825"/>
            <a:ext cx="4009605" cy="1614487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F6D6578-61B6-1E03-1FE4-542F835F3C59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Palatino Linotype" panose="02040502050505030304" pitchFamily="18" charset="0"/>
              </a:rPr>
              <a:t>Algebraic data type: Inductively-defined composite type</a:t>
            </a:r>
          </a:p>
          <a:p>
            <a:endParaRPr lang="en-US" altLang="zh-CN" dirty="0">
              <a:latin typeface="Palatino Linotype" panose="02040502050505030304" pitchFamily="18" charset="0"/>
            </a:endParaRPr>
          </a:p>
          <a:p>
            <a:endParaRPr lang="en-US" altLang="zh-CN" dirty="0">
              <a:latin typeface="Palatino Linotype" panose="02040502050505030304" pitchFamily="18" charset="0"/>
            </a:endParaRPr>
          </a:p>
          <a:p>
            <a:r>
              <a:rPr lang="en-US" altLang="zh-CN" dirty="0">
                <a:latin typeface="Palatino Linotype" panose="02040502050505030304" pitchFamily="18" charset="0"/>
              </a:rPr>
              <a:t>Structural Recursion</a:t>
            </a:r>
          </a:p>
          <a:p>
            <a:endParaRPr lang="en-US" altLang="zh-CN" dirty="0">
              <a:latin typeface="Palatino Linotype" panose="02040502050505030304" pitchFamily="18" charset="0"/>
            </a:endParaRPr>
          </a:p>
          <a:p>
            <a:endParaRPr lang="en-US" altLang="zh-CN" dirty="0">
              <a:latin typeface="Palatino Linotype" panose="02040502050505030304" pitchFamily="18" charset="0"/>
            </a:endParaRPr>
          </a:p>
          <a:p>
            <a:endParaRPr lang="en-US" altLang="zh-CN" dirty="0">
              <a:latin typeface="Palatino Linotype" panose="02040502050505030304" pitchFamily="18" charset="0"/>
            </a:endParaRPr>
          </a:p>
          <a:p>
            <a:endParaRPr lang="en-US" altLang="zh-CN" dirty="0">
              <a:latin typeface="Palatino Linotype" panose="0204050205050503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13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25884</TotalTime>
  <Words>3015</Words>
  <Application>Microsoft Macintosh PowerPoint</Application>
  <PresentationFormat>宽屏</PresentationFormat>
  <Paragraphs>445</Paragraphs>
  <Slides>47</Slides>
  <Notes>47</Notes>
  <HiddenSlides>3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5" baseType="lpstr">
      <vt:lpstr>等线</vt:lpstr>
      <vt:lpstr>等线</vt:lpstr>
      <vt:lpstr>等线 Light</vt:lpstr>
      <vt:lpstr>Arial</vt:lpstr>
      <vt:lpstr>Cambria Math</vt:lpstr>
      <vt:lpstr>Courier New</vt:lpstr>
      <vt:lpstr>Palatino Linotype</vt:lpstr>
      <vt:lpstr>Office 主题​​</vt:lpstr>
      <vt:lpstr>Proving Functional Program Equivalence via  Directed Lemma Synthesis</vt:lpstr>
      <vt:lpstr>Proving Functional Program Equivalence</vt:lpstr>
      <vt:lpstr>Proving Functional Program Equivalence</vt:lpstr>
      <vt:lpstr>Proving Functional Program Equivalence</vt:lpstr>
      <vt:lpstr>Proving Functional Program Equivalence is Hard</vt:lpstr>
      <vt:lpstr>Proving Functional Program Equivalence is Hard</vt:lpstr>
      <vt:lpstr>Proving Functional Program Equivalence is Hard</vt:lpstr>
      <vt:lpstr>Proving Functional Program Equivalence is Hard</vt:lpstr>
      <vt:lpstr>Proving Functional Program Equivalence is Hard</vt:lpstr>
      <vt:lpstr>Proving Functional Program Equivalence is Hard</vt:lpstr>
      <vt:lpstr>Proving Functional Program Equivalence is Hard</vt:lpstr>
      <vt:lpstr>Proving Functional Program Equivalence is Hard</vt:lpstr>
      <vt:lpstr>How to Prove Functional Program Equivalence</vt:lpstr>
      <vt:lpstr>Why Induction May fail</vt:lpstr>
      <vt:lpstr>Why Induction May fail</vt:lpstr>
      <vt:lpstr>Why Induction May fail</vt:lpstr>
      <vt:lpstr>Full Approach: Induction + Lemma</vt:lpstr>
      <vt:lpstr>Full Approach: Induction + Lemma</vt:lpstr>
      <vt:lpstr>Lemma Finding</vt:lpstr>
      <vt:lpstr>Lemma Finding</vt:lpstr>
      <vt:lpstr>Directed Lemma Synthesis</vt:lpstr>
      <vt:lpstr>Directed Lemma Synthesis</vt:lpstr>
      <vt:lpstr>Induction-friendly forms</vt:lpstr>
      <vt:lpstr>Induction-friendly forms</vt:lpstr>
      <vt:lpstr>Induction-friendly forms</vt:lpstr>
      <vt:lpstr>Induction-friendly forms</vt:lpstr>
      <vt:lpstr>Induction-friendly forms</vt:lpstr>
      <vt:lpstr>Induction-friendly forms</vt:lpstr>
      <vt:lpstr>Directed Lemma Synthesis</vt:lpstr>
      <vt:lpstr>Directed Lemma Synthesis</vt:lpstr>
      <vt:lpstr>Directed Lemma Synthesis</vt:lpstr>
      <vt:lpstr>Directed Lemma Synthesis</vt:lpstr>
      <vt:lpstr>Directed Lemma Synthesis</vt:lpstr>
      <vt:lpstr>Directed Lemma Synthesis</vt:lpstr>
      <vt:lpstr>How to Synthesize f ?</vt:lpstr>
      <vt:lpstr>How to Synthesize f ?</vt:lpstr>
      <vt:lpstr>Directed Lemma Synthesis</vt:lpstr>
      <vt:lpstr>Summary: Our Design</vt:lpstr>
      <vt:lpstr>Summary: Our Design</vt:lpstr>
      <vt:lpstr>Summary: Our Design</vt:lpstr>
      <vt:lpstr>Evaluation</vt:lpstr>
      <vt:lpstr>Evaluation</vt:lpstr>
      <vt:lpstr>Evaluation</vt:lpstr>
      <vt:lpstr>Evaluation Result</vt:lpstr>
      <vt:lpstr>Thanks!</vt:lpstr>
      <vt:lpstr>Induction-friendly forms</vt:lpstr>
      <vt:lpstr>Induction-friendly 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Synthesizing Efficient Memoization Algorithms</dc:title>
  <dc:creator>Oscar Sun</dc:creator>
  <cp:lastModifiedBy>Sun Oscar</cp:lastModifiedBy>
  <cp:revision>81</cp:revision>
  <cp:lastPrinted>2022-11-21T01:57:28Z</cp:lastPrinted>
  <dcterms:created xsi:type="dcterms:W3CDTF">2022-11-17T07:11:39Z</dcterms:created>
  <dcterms:modified xsi:type="dcterms:W3CDTF">2024-09-17T14:36:46Z</dcterms:modified>
</cp:coreProperties>
</file>