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81" r:id="rId2"/>
    <p:sldId id="283" r:id="rId3"/>
    <p:sldId id="284" r:id="rId4"/>
    <p:sldId id="285" r:id="rId5"/>
    <p:sldId id="286" r:id="rId6"/>
    <p:sldId id="287" r:id="rId7"/>
    <p:sldId id="297" r:id="rId8"/>
    <p:sldId id="299" r:id="rId9"/>
    <p:sldId id="298" r:id="rId10"/>
    <p:sldId id="305" r:id="rId11"/>
    <p:sldId id="301" r:id="rId12"/>
    <p:sldId id="300" r:id="rId13"/>
    <p:sldId id="303" r:id="rId14"/>
    <p:sldId id="302" r:id="rId15"/>
    <p:sldId id="304" r:id="rId16"/>
    <p:sldId id="306" r:id="rId17"/>
    <p:sldId id="307" r:id="rId18"/>
    <p:sldId id="312" r:id="rId19"/>
    <p:sldId id="313" r:id="rId20"/>
    <p:sldId id="314" r:id="rId21"/>
    <p:sldId id="309" r:id="rId22"/>
    <p:sldId id="288" r:id="rId23"/>
    <p:sldId id="310" r:id="rId24"/>
    <p:sldId id="311" r:id="rId25"/>
    <p:sldId id="29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58"/>
    <p:restoredTop sz="78653"/>
  </p:normalViewPr>
  <p:slideViewPr>
    <p:cSldViewPr snapToGrid="0">
      <p:cViewPr varScale="1">
        <p:scale>
          <a:sx n="94" d="100"/>
          <a:sy n="94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E9802-7F4C-1D47-8456-BC1217A15CAF}" type="datetimeFigureOut">
              <a:rPr kumimoji="1" lang="zh-CN" altLang="en-US" smtClean="0"/>
              <a:t>2024/9/9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3E34D-1690-0948-8ED7-26D831BF5E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9877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Good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morning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everyone,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am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Yican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Peking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University.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Today,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will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talk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about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synthesis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verification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algorithms.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646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321DA-352C-86D2-AC12-7EB161A64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2C3324F-12EA-B31A-F0F1-4C67BE6616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EC1BF58-A72A-8292-2D20-CC4648021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Currently,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have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proposed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synmem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, 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method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synthesize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dynamic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programming.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CDEA76-1F92-DC0B-7C1D-517B312ACD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4109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F5B59-314C-4DDF-A1E0-24F04E93F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868B069-C7E7-79F0-010E-38B7E23C81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81A497-E9AF-ACFF-BC58-73BD7D3EA0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There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two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major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challegnes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First,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such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implementation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often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large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enumeration.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Second,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only use enumeration,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cannot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guarantee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efficiency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synthesis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result.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1FF7EC-8EAC-CB5D-1F66-B71BCFE541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2913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79AB4-5144-F78D-0E04-7D6696ABC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7616BBA-6710-8B1E-07FB-CBD8348316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2F9DD34-1983-F049-D311-310DCDB84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Our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solution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carefully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designs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template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dynamic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programming.</a:t>
            </a:r>
          </a:p>
          <a:p>
            <a:pPr algn="just"/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AED4CD-7C12-47FF-F601-09BABAB2C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2886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BD8D1-184B-776F-F6B6-1E962B1C5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7EBA421-804F-DDFB-3909-4EC05DFCB2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50EF199-3FF8-823B-8FFC-5670D91C52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Using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template,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instead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synthesizing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whole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program,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can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just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synthesize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unknown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parts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template,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which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much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smaller.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Second,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our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template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can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control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efficiency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synthesis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result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optimization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procedure.</a:t>
            </a:r>
          </a:p>
          <a:p>
            <a:pPr algn="just"/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future,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will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consider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synthesis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more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types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algorithms.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1F613-5AC3-9010-C936-C43565153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0409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A107A-121B-B135-4509-A0CD1BD1D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A26B130-9B37-964D-1497-93605C8FF7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95CFD71-C5B4-E218-9F34-F79525FA5B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Furthermore, Our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template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captures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rationale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dynamic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programming,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that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dirty="0">
                <a:latin typeface="Palatino Linotype" panose="02040502050505030304" pitchFamily="18" charset="0"/>
              </a:rPr>
              <a:t>Overlapping subproblem</a:t>
            </a:r>
            <a:r>
              <a:rPr kumimoji="1" lang="zh-CN" altLang="en-US" sz="1800" b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kumimoji="1" lang="zh-CN" altLang="en-US" sz="1800" b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dirty="0">
                <a:latin typeface="Palatino Linotype" panose="02040502050505030304" pitchFamily="18" charset="0"/>
              </a:rPr>
              <a:t>Optimal Substructure.</a:t>
            </a:r>
            <a:endParaRPr kumimoji="1" lang="zh-CN" altLang="en-US" sz="1800" b="1" dirty="0">
              <a:latin typeface="Palatino Linotype" panose="0204050205050503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E79433-3F39-0B99-415B-ECCBB6BC5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9715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64770-64DA-FEC4-7738-207149D78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9D3FBED-C63C-6E92-DC15-A74D27EF2A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CFF124C-A896-F980-C61F-4BB970799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second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question,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first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consider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simplified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setting,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where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formal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specification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brute-force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reference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program.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case,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need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verify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synthesis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result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equivalent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refernece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program..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6492AB-248A-8429-48EF-5B1A120B07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4917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FE0D4-EC1A-E844-BF3A-1522906EF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58EAEBF-DEF2-1DC0-CEE9-44290432C1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719234E-4D85-2681-C82D-F61E99021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also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assume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both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programs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are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functional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avoid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memory-state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reasoning.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871FB9-8CB8-E499-60AE-7C96F40CE5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3146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C6492-4161-FC48-7614-A9FAC8A0B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8898A56-BD78-DE2B-571A-128B5126B7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1C1DCE3-E09E-26E2-B2E4-B8A2D89BCC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reduces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Proving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Equivalence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Between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Functional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Programs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 prove such an equivalence, lemmas play an important role here. However, </a:t>
            </a:r>
            <a:r>
              <a:rPr lang="en-US" altLang="zh-CN" sz="4000" dirty="0">
                <a:latin typeface="Palatino Linotype" panose="02040502050505030304" pitchFamily="18" charset="0"/>
              </a:rPr>
              <a:t>existing lemma finding approaches uses heuristic-based enumeration</a:t>
            </a:r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have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revisited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lemma finding,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improve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it by proposing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i="1" dirty="0">
                <a:latin typeface="Palatino Linotype" panose="02040502050505030304" pitchFamily="18" charset="0"/>
              </a:rPr>
              <a:t>Directed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lemma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synthesis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to avoid enumerating useless lemmas.</a:t>
            </a:r>
            <a:endParaRPr lang="en-US" altLang="zh-CN" sz="4000" dirty="0">
              <a:latin typeface="Palatino Linotype" panose="0204050205050503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160203-5EA5-DB4C-0EC6-2E52FFD5A2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4968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E2D81-736F-BED5-2485-A93F07636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26C8D96-1FCC-B516-80C8-C3EB814404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246B3F9-1B07-427C-7905-09C9C8A696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reduces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Proving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Equivalence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Between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Functional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Programs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 prove such an equivalence, lemmas play an important role here. However, </a:t>
            </a:r>
            <a:r>
              <a:rPr lang="en-US" altLang="zh-CN" sz="4000" dirty="0">
                <a:latin typeface="Palatino Linotype" panose="02040502050505030304" pitchFamily="18" charset="0"/>
              </a:rPr>
              <a:t>existing lemma finding approaches uses heuristic-based enumeration</a:t>
            </a:r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have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revisited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lemma finding,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improve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it by proposing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i="1" dirty="0">
                <a:latin typeface="Palatino Linotype" panose="02040502050505030304" pitchFamily="18" charset="0"/>
              </a:rPr>
              <a:t>Directed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lemma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synthesis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to avoid enumerating useless lemmas.</a:t>
            </a:r>
            <a:endParaRPr lang="en-US" altLang="zh-CN" sz="4000" dirty="0">
              <a:latin typeface="Palatino Linotype" panose="0204050205050503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D70378-A0C7-98CD-9BF3-485BD89664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6382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9D8AB-2F4E-B6D3-E22B-763497E57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01D8865-2E8E-D15A-2CDB-1BE1DD02FD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ED00B0F-9E03-DE82-9444-53FDC49CFA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reduces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Proving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Equivalence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Between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Functional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Programs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 prove such an equivalence, lemmas play an important role here. However, </a:t>
            </a:r>
            <a:r>
              <a:rPr lang="en-US" altLang="zh-CN" sz="4000" dirty="0">
                <a:latin typeface="Palatino Linotype" panose="02040502050505030304" pitchFamily="18" charset="0"/>
              </a:rPr>
              <a:t>existing lemma finding approaches uses heuristic-based enumeration</a:t>
            </a:r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have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revisited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lemma finding,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improve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it by proposing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i="1" dirty="0">
                <a:latin typeface="Palatino Linotype" panose="02040502050505030304" pitchFamily="18" charset="0"/>
              </a:rPr>
              <a:t>Directed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lemma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synthesis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to avoid enumerating useless lemmas.</a:t>
            </a:r>
            <a:endParaRPr lang="en-US" altLang="zh-CN" sz="4000" dirty="0">
              <a:latin typeface="Palatino Linotype" panose="0204050205050503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B64B6D-2B4A-3EA2-AC58-C4BD494D04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8383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Algorithm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important to improve efficiency.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But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Writing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algorithm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hard.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First,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Palatino Linotype" panose="02040502050505030304" pitchFamily="18" charset="0"/>
              </a:rPr>
              <a:t>Designing algorithms requires </a:t>
            </a:r>
            <a:r>
              <a:rPr lang="en-US" altLang="zh-CN" sz="2800" b="1" i="1" dirty="0">
                <a:latin typeface="Palatino Linotype" panose="02040502050505030304" pitchFamily="18" charset="0"/>
              </a:rPr>
              <a:t>human insight</a:t>
            </a:r>
            <a:r>
              <a:rPr lang="en-US" altLang="zh-CN" sz="1800" b="1" i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5724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8E4AC-060C-C048-67A4-54111E17F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C86E7C7-5670-D12B-7AC0-A07D0C8450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305AE59-C7E0-1F15-36FC-7ABF88F27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future,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will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consider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general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case.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Ideally,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hope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verify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synthesis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result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SynMem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Our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idea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open-box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synthesizer.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insight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that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may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use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our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prior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synthesis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algorithm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simplify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verification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condition.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90BDA7-8BBF-3E44-E79B-320C66385E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81763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F1CAC-CD07-FB7F-CE53-226D5C369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5F7EB59-713D-3EE2-5F39-407D3B4B53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EC48996-7C22-F13E-249D-A81B5E147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reduces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Proving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Equivalence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Between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Functional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Programs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have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revisited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lemma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finding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module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problem,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improve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module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i="1" dirty="0">
                <a:latin typeface="Palatino Linotype" panose="02040502050505030304" pitchFamily="18" charset="0"/>
              </a:rPr>
              <a:t>Directed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lemma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synthesis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 find that lemma synthesis reduces to Algorithm synthesis.</a:t>
            </a:r>
            <a:endParaRPr lang="en-US" altLang="zh-CN" sz="4000" dirty="0">
              <a:latin typeface="Palatino Linotype" panose="0204050205050503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A49079-5336-3CC1-33AB-B25CE8CB24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9710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CDC07-1D3C-AF50-D8A9-C5421F4EC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070C3CC-7395-4548-D3FD-848E9FFCB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82EE3EC-68C6-85EF-8A85-6CDF99C590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Modern algorithm synthesizers uses applies the inductive approach.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91D732-4993-B2BA-C16E-281A7B50D8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3557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3AE52-A04A-9E28-73BB-0A808CFBC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E0A7A7F-C94E-9114-246C-A9ECF37317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4293BB0-B11C-3AAC-7FE8-1584280FA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Modern algorithm synthesizers uses applies the inductive approach.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8057F-88E1-831E-F532-453F12FCE3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49315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E46AC-54EF-B465-7D7B-6FB7DA4B2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02D1346-4A90-7538-A06D-38B1D8E656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33730C6-D5E4-7B29-AAD5-07BEDFDF5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Modern algorithm synthesizers uses applies the inductive approach.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B9488B-6187-12B9-C965-9EC36A0DC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49795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35119-2BDC-0050-80EF-0F0AAD142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67A0F9C-DB55-5158-73CC-0AF5C8D9C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35342C0-066C-AAA8-A028-E15C704FE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Modern algorithm synthesizers uses applies the inductive approach.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210E3E-7D46-75AC-F065-6BEABFC8C6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8077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831DF-7154-D449-B9DB-63522E137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F51080A-BB0E-35B5-4078-D38360D360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E75C43E-FB3C-B736-8E35-DB5226CE4A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example,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knapsack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problem,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writing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enumerative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search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easy.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But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writing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dynamic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programming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hard.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requires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people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discover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overlapping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subproblem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optimal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substructure.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AE3413-1D09-66B9-199D-A039B02807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733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25267-E733-582D-7F92-A57CA0B50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07C382E-7F97-49CC-F8BA-9FBDE39D25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5436AEE-3B99-D370-EF9E-D5C0331DDA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Second,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b="1" dirty="0">
                <a:latin typeface="Palatino Linotype" panose="02040502050505030304" pitchFamily="18" charset="0"/>
              </a:rPr>
              <a:t>Implementing algorithms is error-prone</a:t>
            </a:r>
            <a:r>
              <a:rPr lang="zh-CN" altLang="en-US" sz="4000" b="1" dirty="0">
                <a:latin typeface="Palatino Linotype" panose="02040502050505030304" pitchFamily="18" charset="0"/>
              </a:rPr>
              <a:t> </a:t>
            </a:r>
            <a:r>
              <a:rPr lang="en-US" altLang="zh-CN" sz="4000" b="1" dirty="0">
                <a:latin typeface="Palatino Linotype" panose="02040502050505030304" pitchFamily="18" charset="0"/>
              </a:rPr>
              <a:t>due</a:t>
            </a:r>
            <a:r>
              <a:rPr lang="zh-CN" altLang="en-US" sz="4000" b="1" dirty="0">
                <a:latin typeface="Palatino Linotype" panose="02040502050505030304" pitchFamily="18" charset="0"/>
              </a:rPr>
              <a:t> </a:t>
            </a:r>
            <a:r>
              <a:rPr lang="en-US" altLang="zh-CN" sz="4000" b="1" dirty="0">
                <a:latin typeface="Palatino Linotype" panose="02040502050505030304" pitchFamily="18" charset="0"/>
              </a:rPr>
              <a:t>to</a:t>
            </a:r>
            <a:r>
              <a:rPr lang="zh-CN" altLang="en-US" sz="4000" b="1" dirty="0">
                <a:latin typeface="Palatino Linotype" panose="02040502050505030304" pitchFamily="18" charset="0"/>
              </a:rPr>
              <a:t> </a:t>
            </a:r>
            <a:r>
              <a:rPr lang="en-US" altLang="zh-CN" sz="4000" b="1" dirty="0">
                <a:latin typeface="Palatino Linotype" panose="02040502050505030304" pitchFamily="18" charset="0"/>
              </a:rPr>
              <a:t>its</a:t>
            </a:r>
            <a:r>
              <a:rPr lang="zh-CN" altLang="en-US" sz="4000" b="1" dirty="0">
                <a:latin typeface="Palatino Linotype" panose="02040502050505030304" pitchFamily="18" charset="0"/>
              </a:rPr>
              <a:t> </a:t>
            </a:r>
            <a:r>
              <a:rPr lang="en-US" altLang="zh-CN" sz="4000" b="1" dirty="0">
                <a:latin typeface="Palatino Linotype" panose="02040502050505030304" pitchFamily="18" charset="0"/>
              </a:rPr>
              <a:t>higher</a:t>
            </a:r>
            <a:r>
              <a:rPr lang="zh-CN" altLang="en-US" sz="4000" b="1" dirty="0">
                <a:latin typeface="Palatino Linotype" panose="02040502050505030304" pitchFamily="18" charset="0"/>
              </a:rPr>
              <a:t> </a:t>
            </a:r>
            <a:r>
              <a:rPr lang="en-US" altLang="zh-CN" sz="4000" b="1" dirty="0">
                <a:latin typeface="Palatino Linotype" panose="02040502050505030304" pitchFamily="18" charset="0"/>
              </a:rPr>
              <a:t>code-complexity.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D9871B-0C13-4BCD-1306-BA55CEE6E5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5040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47890-CE1F-A814-1F75-BA2445B1E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81C2C2B-23CD-50D5-0629-5932F781C4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C354C66-9C72-803F-4757-63EDDD1D1E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Thus,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attractive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consider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automated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synthesis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algorithm.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Specically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side,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are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given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formal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specification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specify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input-output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behavior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algorithm.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are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also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given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expected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algorithmic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paradigm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(such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divide-and-conquer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dynamic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programming).</a:t>
            </a:r>
          </a:p>
          <a:p>
            <a:pPr algn="just"/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output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side,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synthesize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algorithm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with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given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paradigm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satisfies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specification.</a:t>
            </a:r>
          </a:p>
          <a:p>
            <a:pPr algn="just"/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B07145-8D24-C62A-132D-06A412CEDA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7434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4D0C5-4B7D-DA56-7981-D001877EE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0CB4974-376A-BFAD-DAA5-0E1790FD20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0516597-B3F1-A5FD-980A-D1506A1E97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specification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can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various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forms.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can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brute-force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reference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program.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case,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goal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synthesize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algorithm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equivalent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reference.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can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also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declarative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specification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written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some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language,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such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MiniZinc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or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weight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programming.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A3C2EE-E81B-9365-AEE5-8AFF08D6A6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4479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693F9-C285-1F31-70A7-C8C70E8FC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59C89EF-30B8-0F9B-2316-B4B5A0D81A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D15F64A-B553-8803-3F29-233F3DF1D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So,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how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synthesize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algorithms</a:t>
            </a:r>
          </a:p>
          <a:p>
            <a:pPr algn="just"/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Modern algorithm synthesizers applies the inductive approach.</a:t>
            </a:r>
          </a:p>
          <a:p>
            <a:pPr algn="just"/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basically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searches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all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programs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small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large,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test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current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candidate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using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randomly-generated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inputs.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ADDD7D-35D2-3003-49D0-472C8D78AC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7059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6F899-B1FF-9CFB-85B3-C2F2A0BC1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7F32503-9206-7EA6-829A-C5ACDD6E66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FBDD949-949E-112B-0093-9F57DD2F38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Such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approaches have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been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successfully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applied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divide-and-conquer</a:t>
            </a:r>
            <a:r>
              <a:rPr lang="zh-CN" altLang="en-US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algorithms.</a:t>
            </a:r>
          </a:p>
          <a:p>
            <a:pPr algn="just"/>
            <a:endParaRPr lang="en-US" altLang="zh-CN" sz="4000" kern="100" dirty="0">
              <a:effectLst/>
              <a:latin typeface="Palatino Linotype" panose="020405020505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However,</a:t>
            </a:r>
            <a:r>
              <a:rPr lang="zh-CN" altLang="en-US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there</a:t>
            </a:r>
            <a:r>
              <a:rPr lang="zh-CN" altLang="en-US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still</a:t>
            </a:r>
            <a:r>
              <a:rPr lang="zh-CN" altLang="en-US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big</a:t>
            </a:r>
            <a:r>
              <a:rPr lang="zh-CN" altLang="en-US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blank</a:t>
            </a:r>
            <a:r>
              <a:rPr lang="zh-CN" altLang="en-US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on</a:t>
            </a:r>
            <a:r>
              <a:rPr lang="zh-CN" altLang="en-US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how</a:t>
            </a:r>
            <a:r>
              <a:rPr lang="zh-CN" altLang="en-US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synthesize</a:t>
            </a:r>
            <a:r>
              <a:rPr lang="zh-CN" altLang="en-US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other</a:t>
            </a:r>
            <a:r>
              <a:rPr lang="zh-CN" altLang="en-US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kinds</a:t>
            </a:r>
            <a:r>
              <a:rPr lang="zh-CN" altLang="en-US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kern="100" dirty="0" err="1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alogrithms</a:t>
            </a:r>
            <a:r>
              <a:rPr lang="en-US" altLang="zh-CN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altLang="zh-CN" sz="4000" kern="100" dirty="0">
              <a:effectLst/>
              <a:latin typeface="Palatino Linotype" panose="020405020505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4000" kern="100" dirty="0" err="1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Futhermore</a:t>
            </a:r>
            <a:r>
              <a:rPr lang="en-US" altLang="zh-CN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since</a:t>
            </a:r>
            <a:r>
              <a:rPr lang="zh-CN" altLang="en-US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synthesis</a:t>
            </a:r>
            <a:r>
              <a:rPr lang="zh-CN" altLang="en-US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result</a:t>
            </a:r>
            <a:r>
              <a:rPr lang="zh-CN" altLang="en-US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only</a:t>
            </a:r>
            <a:r>
              <a:rPr lang="zh-CN" altLang="en-US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tested</a:t>
            </a:r>
            <a:r>
              <a:rPr lang="zh-CN" altLang="en-US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over</a:t>
            </a:r>
            <a:r>
              <a:rPr lang="zh-CN" altLang="en-US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random</a:t>
            </a:r>
            <a:r>
              <a:rPr lang="zh-CN" altLang="en-US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inputs.</a:t>
            </a:r>
            <a:r>
              <a:rPr lang="zh-CN" altLang="en-US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cannot</a:t>
            </a:r>
            <a:r>
              <a:rPr lang="zh-CN" altLang="en-US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guarantee</a:t>
            </a:r>
            <a:r>
              <a:rPr lang="zh-CN" altLang="en-US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its</a:t>
            </a:r>
            <a:r>
              <a:rPr lang="zh-CN" altLang="en-US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4000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correctness.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E346EF-7B69-3200-1D36-FB37945334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9018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10076-D7CF-AEF9-127F-32A30E97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49C0024-FE97-40F1-662B-A604C50D2E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81362F4-F0A4-FF76-113C-F1EAC0E35F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Thus,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propose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two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quesionts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First,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cap="none" dirty="0">
                <a:latin typeface="Palatino Linotype" panose="02040502050505030304" pitchFamily="18" charset="0"/>
              </a:rPr>
              <a:t>Can</a:t>
            </a:r>
            <a:r>
              <a:rPr lang="zh-CN" altLang="en-US" sz="1800" i="1" cap="none" dirty="0">
                <a:latin typeface="Palatino Linotype" panose="02040502050505030304" pitchFamily="18" charset="0"/>
              </a:rPr>
              <a:t> </a:t>
            </a:r>
            <a:r>
              <a:rPr lang="en-US" altLang="zh-CN" sz="1800" i="1" cap="none" dirty="0">
                <a:latin typeface="Palatino Linotype" panose="02040502050505030304" pitchFamily="18" charset="0"/>
              </a:rPr>
              <a:t>We</a:t>
            </a:r>
            <a:r>
              <a:rPr lang="zh-CN" altLang="en-US" sz="1800" i="1" cap="none" dirty="0">
                <a:latin typeface="Palatino Linotype" panose="02040502050505030304" pitchFamily="18" charset="0"/>
              </a:rPr>
              <a:t> </a:t>
            </a:r>
            <a:r>
              <a:rPr lang="en-US" altLang="zh-CN" sz="1800" i="1" dirty="0">
                <a:latin typeface="Palatino Linotype" panose="02040502050505030304" pitchFamily="18" charset="0"/>
              </a:rPr>
              <a:t>Synthesize</a:t>
            </a:r>
            <a:r>
              <a:rPr lang="zh-CN" altLang="en-US" sz="1800" i="1" dirty="0">
                <a:latin typeface="Palatino Linotype" panose="02040502050505030304" pitchFamily="18" charset="0"/>
              </a:rPr>
              <a:t> </a:t>
            </a:r>
            <a:r>
              <a:rPr lang="en-US" altLang="zh-CN" sz="1800" i="1" dirty="0">
                <a:latin typeface="Palatino Linotype" panose="02040502050505030304" pitchFamily="18" charset="0"/>
              </a:rPr>
              <a:t>More</a:t>
            </a:r>
            <a:r>
              <a:rPr lang="zh-CN" altLang="en-US" sz="1800" i="1" dirty="0">
                <a:latin typeface="Palatino Linotype" panose="02040502050505030304" pitchFamily="18" charset="0"/>
              </a:rPr>
              <a:t> </a:t>
            </a:r>
            <a:r>
              <a:rPr lang="en-US" altLang="zh-CN" sz="1800" i="1" dirty="0">
                <a:latin typeface="Palatino Linotype" panose="02040502050505030304" pitchFamily="18" charset="0"/>
              </a:rPr>
              <a:t>Algorithms?.</a:t>
            </a:r>
          </a:p>
          <a:p>
            <a:pPr algn="just"/>
            <a:endParaRPr lang="en-US" altLang="zh-CN" sz="1800" i="1" kern="100" dirty="0">
              <a:effectLst/>
              <a:latin typeface="Palatino Linotype" panose="020405020505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i="1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Second,</a:t>
            </a:r>
            <a:r>
              <a:rPr lang="zh-CN" altLang="en-US" sz="1800" i="1" kern="1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latin typeface="Palatino Linotype" panose="02040502050505030304" pitchFamily="18" charset="0"/>
              </a:rPr>
              <a:t>How to Verify</a:t>
            </a:r>
            <a:r>
              <a:rPr lang="zh-CN" altLang="en-US" sz="1800" i="1" dirty="0">
                <a:latin typeface="Palatino Linotype" panose="02040502050505030304" pitchFamily="18" charset="0"/>
              </a:rPr>
              <a:t> </a:t>
            </a:r>
            <a:r>
              <a:rPr lang="en-US" altLang="zh-CN" sz="1800" i="1" dirty="0">
                <a:latin typeface="Palatino Linotype" panose="02040502050505030304" pitchFamily="18" charset="0"/>
              </a:rPr>
              <a:t>the</a:t>
            </a:r>
            <a:r>
              <a:rPr lang="zh-CN" altLang="en-US" sz="1800" i="1" dirty="0">
                <a:latin typeface="Palatino Linotype" panose="02040502050505030304" pitchFamily="18" charset="0"/>
              </a:rPr>
              <a:t> </a:t>
            </a:r>
            <a:r>
              <a:rPr lang="en-US" altLang="zh-CN" sz="1800" i="1" dirty="0">
                <a:latin typeface="Palatino Linotype" panose="02040502050505030304" pitchFamily="18" charset="0"/>
              </a:rPr>
              <a:t>Synthesis</a:t>
            </a:r>
            <a:r>
              <a:rPr lang="zh-CN" altLang="en-US" sz="1800" i="1" dirty="0">
                <a:latin typeface="Palatino Linotype" panose="02040502050505030304" pitchFamily="18" charset="0"/>
              </a:rPr>
              <a:t> </a:t>
            </a:r>
            <a:r>
              <a:rPr lang="en-US" altLang="zh-CN" sz="1800" i="1" dirty="0">
                <a:latin typeface="Palatino Linotype" panose="02040502050505030304" pitchFamily="18" charset="0"/>
              </a:rPr>
              <a:t>Result</a:t>
            </a:r>
            <a:r>
              <a:rPr lang="zh-CN" altLang="en-US" sz="1800" i="1" dirty="0">
                <a:latin typeface="Palatino Linotype" panose="02040502050505030304" pitchFamily="18" charset="0"/>
              </a:rPr>
              <a:t> </a:t>
            </a:r>
            <a:r>
              <a:rPr lang="en-US" altLang="zh-CN" sz="1800" i="1" dirty="0">
                <a:latin typeface="Palatino Linotype" panose="02040502050505030304" pitchFamily="18" charset="0"/>
              </a:rPr>
              <a:t>(Practically)?</a:t>
            </a:r>
            <a:r>
              <a:rPr lang="zh-CN" altLang="en-US" sz="1800" i="1" dirty="0">
                <a:latin typeface="Palatino Linotype" panose="02040502050505030304" pitchFamily="18" charset="0"/>
              </a:rPr>
              <a:t> </a:t>
            </a:r>
            <a:r>
              <a:rPr lang="en-US" altLang="zh-CN" sz="1800" i="1" dirty="0">
                <a:latin typeface="Palatino Linotype" panose="02040502050505030304" pitchFamily="18" charset="0"/>
              </a:rPr>
              <a:t>Since</a:t>
            </a:r>
            <a:r>
              <a:rPr lang="zh-CN" altLang="en-US" sz="1800" i="1" dirty="0">
                <a:latin typeface="Palatino Linotype" panose="02040502050505030304" pitchFamily="18" charset="0"/>
              </a:rPr>
              <a:t> </a:t>
            </a:r>
            <a:r>
              <a:rPr lang="en-US" altLang="zh-CN" sz="1800" i="1" dirty="0">
                <a:latin typeface="Palatino Linotype" panose="02040502050505030304" pitchFamily="18" charset="0"/>
              </a:rPr>
              <a:t>this</a:t>
            </a:r>
            <a:r>
              <a:rPr lang="zh-CN" altLang="en-US" sz="1800" i="1" dirty="0">
                <a:latin typeface="Palatino Linotype" panose="02040502050505030304" pitchFamily="18" charset="0"/>
              </a:rPr>
              <a:t> </a:t>
            </a:r>
            <a:r>
              <a:rPr lang="en-US" altLang="zh-CN" sz="1800" i="1" dirty="0">
                <a:latin typeface="Palatino Linotype" panose="02040502050505030304" pitchFamily="18" charset="0"/>
              </a:rPr>
              <a:t>problem</a:t>
            </a:r>
            <a:r>
              <a:rPr lang="zh-CN" altLang="en-US" sz="1800" i="1" dirty="0">
                <a:latin typeface="Palatino Linotype" panose="02040502050505030304" pitchFamily="18" charset="0"/>
              </a:rPr>
              <a:t> </a:t>
            </a:r>
            <a:r>
              <a:rPr lang="en-US" altLang="zh-CN" sz="1800" i="1" dirty="0">
                <a:latin typeface="Palatino Linotype" panose="02040502050505030304" pitchFamily="18" charset="0"/>
              </a:rPr>
              <a:t>is</a:t>
            </a:r>
            <a:r>
              <a:rPr lang="zh-CN" altLang="en-US" sz="1800" i="1" dirty="0">
                <a:latin typeface="Palatino Linotype" panose="02040502050505030304" pitchFamily="18" charset="0"/>
              </a:rPr>
              <a:t> </a:t>
            </a:r>
            <a:r>
              <a:rPr lang="en-US" altLang="zh-CN" sz="1800" i="1" dirty="0" err="1">
                <a:latin typeface="Palatino Linotype" panose="02040502050505030304" pitchFamily="18" charset="0"/>
              </a:rPr>
              <a:t>undedicable</a:t>
            </a:r>
            <a:r>
              <a:rPr lang="zh-CN" altLang="en-US" sz="1800" i="1" dirty="0">
                <a:latin typeface="Palatino Linotype" panose="02040502050505030304" pitchFamily="18" charset="0"/>
              </a:rPr>
              <a:t> </a:t>
            </a:r>
            <a:r>
              <a:rPr lang="en-US" altLang="zh-CN" sz="1800" i="1" dirty="0">
                <a:latin typeface="Palatino Linotype" panose="02040502050505030304" pitchFamily="18" charset="0"/>
              </a:rPr>
              <a:t>in</a:t>
            </a:r>
            <a:r>
              <a:rPr lang="zh-CN" altLang="en-US" sz="1800" i="1" dirty="0">
                <a:latin typeface="Palatino Linotype" panose="02040502050505030304" pitchFamily="18" charset="0"/>
              </a:rPr>
              <a:t> </a:t>
            </a:r>
            <a:r>
              <a:rPr lang="en-US" altLang="zh-CN" sz="1800" i="1" dirty="0">
                <a:latin typeface="Palatino Linotype" panose="02040502050505030304" pitchFamily="18" charset="0"/>
              </a:rPr>
              <a:t>theory.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7403A6-12F2-C459-70B5-01F800C99B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DDF7A-0470-BE49-B78C-5B81EF14D8E4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8132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F31FD-DCAD-8236-FA39-42FAB93D8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F83D7C-1E99-8F80-8DE3-A7652772D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C4D23A-60A3-7916-4EBD-AB8DBFC9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BE56-F52D-F644-94D0-9C3F50831ADF}" type="datetimeFigureOut">
              <a:rPr kumimoji="1" lang="zh-CN" altLang="en-US" smtClean="0"/>
              <a:t>2024/9/9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5F3BF4-5A8E-1B0B-757D-5A8D297E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3FEFA8-D9D6-BD82-7337-631B77D7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AC89-A12B-F647-847D-452D730375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00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92BEB-B4FB-F3D4-FE29-1224734B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012DEB-5EAA-6990-7219-870AC2F4C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5140DF-1474-C58E-A921-0AC2A0E5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BE56-F52D-F644-94D0-9C3F50831ADF}" type="datetimeFigureOut">
              <a:rPr kumimoji="1" lang="zh-CN" altLang="en-US" smtClean="0"/>
              <a:t>2024/9/9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0D2528-4F8D-3286-7098-8133EC9C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46C6A-0945-DA6C-AA76-F92B04CC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AC89-A12B-F647-847D-452D730375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818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B2CE2B-922F-804A-1231-492917B42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95D256-7F43-58E0-B859-DFE3958F9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AE3FF-CE92-EE3A-16F1-E5C785548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BE56-F52D-F644-94D0-9C3F50831ADF}" type="datetimeFigureOut">
              <a:rPr kumimoji="1" lang="zh-CN" altLang="en-US" smtClean="0"/>
              <a:t>2024/9/9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CE613-1752-F60D-886D-ABE8DB6E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F7A7A7-4CEC-1A5C-F907-037AE6B49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AC89-A12B-F647-847D-452D730375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965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27795-5D64-C04D-069E-9FE09897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C92A16-B172-62B3-F227-137024B10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9F870B-A6A4-1FEA-485B-3E188E96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BE56-F52D-F644-94D0-9C3F50831ADF}" type="datetimeFigureOut">
              <a:rPr kumimoji="1" lang="zh-CN" altLang="en-US" smtClean="0"/>
              <a:t>2024/9/9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0FE525-9D2C-15A5-9E2B-D0D9E704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F22BB-52DD-875B-51DB-B6B6701F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AC89-A12B-F647-847D-452D730375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365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A625F-6797-30AC-5A1A-85E7E322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179087-DFDB-F4B1-7AC3-0D1FD3BE2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7696E3-7E70-8827-D3E1-25EDEE05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BE56-F52D-F644-94D0-9C3F50831ADF}" type="datetimeFigureOut">
              <a:rPr kumimoji="1" lang="zh-CN" altLang="en-US" smtClean="0"/>
              <a:t>2024/9/9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3BBDC-1031-2D3C-CD8A-647D56D5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653190-5384-F9A3-2135-84399BAA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AC89-A12B-F647-847D-452D730375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044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3A27F-0B38-43A7-1FA8-67714503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CB57D-DE99-C850-E9B3-881F8470E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955A6B-4F34-727A-531C-F691326E5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71E3A8-8F65-DF0A-497C-03CEB429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BE56-F52D-F644-94D0-9C3F50831ADF}" type="datetimeFigureOut">
              <a:rPr kumimoji="1" lang="zh-CN" altLang="en-US" smtClean="0"/>
              <a:t>2024/9/9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589716-2C58-FF6B-7837-C15E358C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4E2F43-4464-3713-1C2D-0F92E2BE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AC89-A12B-F647-847D-452D730375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813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B7A29-19B3-1B25-9925-C1DB0B2C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C20033-8F4C-65E7-09F9-BD5138316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D9C5C6-3D31-CD74-6DAF-A4BA258BE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6AD096-7BDC-42F4-E842-A4A8350E4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67FF98-7F2C-24A3-47A5-E323C4D51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E21E5-CE12-DECC-814A-FB1F4A5D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BE56-F52D-F644-94D0-9C3F50831ADF}" type="datetimeFigureOut">
              <a:rPr kumimoji="1" lang="zh-CN" altLang="en-US" smtClean="0"/>
              <a:t>2024/9/9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928588-1248-9488-0C5B-0D90F9F7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C3E8B2-27C0-0F6C-CB9A-1378C0A7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AC89-A12B-F647-847D-452D730375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955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B5BFF-B5D4-5F65-2DC3-00B49D356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A2C4F9-306F-FCEC-D7A3-C79A94AA1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BE56-F52D-F644-94D0-9C3F50831ADF}" type="datetimeFigureOut">
              <a:rPr kumimoji="1" lang="zh-CN" altLang="en-US" smtClean="0"/>
              <a:t>2024/9/9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142833-042B-4D38-95B9-6EECDC8D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FA3E15-33DA-7DA2-E549-25D6178D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AC89-A12B-F647-847D-452D730375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140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DD918B-71A6-AC3A-CBC1-9DEAB983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BE56-F52D-F644-94D0-9C3F50831ADF}" type="datetimeFigureOut">
              <a:rPr kumimoji="1" lang="zh-CN" altLang="en-US" smtClean="0"/>
              <a:t>2024/9/9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162BC5-0431-232B-F010-93CCAF8D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20A45E-47EC-B387-AC52-DCB49359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AC89-A12B-F647-847D-452D730375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834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C8C60-D215-9F80-9B0F-9AC02AAF8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BE30F-A2DC-F156-9369-5FF2516A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E6909E-E78E-7DFC-1130-19B945ABF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A31501-BFF7-B885-3330-DD6E7881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BE56-F52D-F644-94D0-9C3F50831ADF}" type="datetimeFigureOut">
              <a:rPr kumimoji="1" lang="zh-CN" altLang="en-US" smtClean="0"/>
              <a:t>2024/9/9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2A123C-7FBC-9CD8-C671-A490F9E3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5B97F9-4CED-4FDA-08EC-4303C4EF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AC89-A12B-F647-847D-452D730375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889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FD67D-4B1B-BF98-BF10-BD6629A8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8774CE-53AC-13F2-B631-6EA2CC008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5F9CE9-5611-193B-5CFA-61F185C5B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11A97E-BD06-BB61-F720-61E24874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BE56-F52D-F644-94D0-9C3F50831ADF}" type="datetimeFigureOut">
              <a:rPr kumimoji="1" lang="zh-CN" altLang="en-US" smtClean="0"/>
              <a:t>2024/9/9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AC3FE4-1E4B-CD8C-C692-66172AE8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073BFC-500A-2A57-4D17-EA1CE230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AC89-A12B-F647-847D-452D730375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131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3E1140-93D6-DCA9-4926-EFC7D58B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81A717-8EF0-E2A6-E2EA-4025AD0F7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99E34-D08E-4915-A322-154F46B4F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11BE56-F52D-F644-94D0-9C3F50831ADF}" type="datetimeFigureOut">
              <a:rPr kumimoji="1" lang="zh-CN" altLang="en-US" smtClean="0"/>
              <a:t>2024/9/9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59C3C0-445E-795B-7FEE-310F02716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745F0F-8DE4-D506-C419-6CFE0C9BC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F1AC89-A12B-F647-847D-452D730375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929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01058"/>
            <a:ext cx="9144000" cy="3274592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sz="4800" dirty="0">
                <a:latin typeface="Palatino Linotype" panose="02040502050505030304" pitchFamily="18" charset="0"/>
              </a:rPr>
              <a:t>Synthesis</a:t>
            </a:r>
            <a:r>
              <a:rPr lang="zh-CN" altLang="en-US" sz="4800" dirty="0">
                <a:latin typeface="Palatino Linotype" panose="02040502050505030304" pitchFamily="18" charset="0"/>
              </a:rPr>
              <a:t> </a:t>
            </a:r>
            <a:r>
              <a:rPr lang="en-US" altLang="zh-CN" sz="4800" dirty="0">
                <a:latin typeface="Palatino Linotype" panose="02040502050505030304" pitchFamily="18" charset="0"/>
              </a:rPr>
              <a:t>and</a:t>
            </a:r>
            <a:r>
              <a:rPr lang="zh-CN" altLang="en-US" sz="4800" dirty="0">
                <a:latin typeface="Palatino Linotype" panose="02040502050505030304" pitchFamily="18" charset="0"/>
              </a:rPr>
              <a:t> </a:t>
            </a:r>
            <a:r>
              <a:rPr lang="en-US" altLang="zh-CN" sz="4800" dirty="0">
                <a:latin typeface="Palatino Linotype" panose="02040502050505030304" pitchFamily="18" charset="0"/>
              </a:rPr>
              <a:t>Verification</a:t>
            </a:r>
            <a:br>
              <a:rPr lang="en-US" altLang="zh-CN" sz="4800" dirty="0">
                <a:latin typeface="Palatino Linotype" panose="02040502050505030304" pitchFamily="18" charset="0"/>
              </a:rPr>
            </a:br>
            <a:r>
              <a:rPr lang="en-US" altLang="zh-CN" sz="4800" dirty="0">
                <a:latin typeface="Palatino Linotype" panose="02040502050505030304" pitchFamily="18" charset="0"/>
              </a:rPr>
              <a:t>of</a:t>
            </a:r>
            <a:r>
              <a:rPr lang="zh-CN" altLang="en-US" sz="4800" dirty="0">
                <a:latin typeface="Palatino Linotype" panose="02040502050505030304" pitchFamily="18" charset="0"/>
              </a:rPr>
              <a:t> </a:t>
            </a:r>
            <a:r>
              <a:rPr lang="en-US" altLang="zh-CN" sz="4800" dirty="0">
                <a:latin typeface="Palatino Linotype" panose="02040502050505030304" pitchFamily="18" charset="0"/>
              </a:rPr>
              <a:t>Algorithms</a:t>
            </a:r>
            <a:endParaRPr lang="zh-cn" sz="4800" cap="none" dirty="0">
              <a:latin typeface="Palatino Linotype" panose="0204050205050503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52773"/>
            <a:ext cx="9144000" cy="651910"/>
          </a:xfrm>
        </p:spPr>
        <p:txBody>
          <a:bodyPr rtlCol="0" anchor="ctr">
            <a:noAutofit/>
          </a:bodyPr>
          <a:lstStyle/>
          <a:p>
            <a:pPr rtl="0"/>
            <a:r>
              <a:rPr lang="en-US" altLang="zh-CN" sz="2200" dirty="0" err="1">
                <a:latin typeface="Palatino Linotype" panose="02040502050505030304" pitchFamily="18" charset="0"/>
                <a:ea typeface="Cambria" panose="02040503050406030204" pitchFamily="18" charset="0"/>
              </a:rPr>
              <a:t>Yican</a:t>
            </a:r>
            <a:r>
              <a:rPr lang="zh-CN" altLang="en-US" sz="2200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2200" dirty="0">
                <a:latin typeface="Palatino Linotype" panose="02040502050505030304" pitchFamily="18" charset="0"/>
                <a:ea typeface="Cambria" panose="02040503050406030204" pitchFamily="18" charset="0"/>
              </a:rPr>
              <a:t>Sun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ED9530-690F-9A3A-AD65-6DA6C07B5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985" y="5330155"/>
            <a:ext cx="1012027" cy="9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37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826BB-45D7-01AE-DC49-F9D723848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FDECC-AFE0-D5CF-B127-BFD14904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en-US" altLang="zh-CN" sz="4000" dirty="0">
                <a:latin typeface="Palatino Linotype" panose="02040502050505030304" pitchFamily="18" charset="0"/>
              </a:rPr>
              <a:t>Q1: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Can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We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Synthesize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More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Algorithms?</a:t>
            </a:r>
            <a:endParaRPr lang="zh-cn" sz="4000" cap="none" dirty="0">
              <a:latin typeface="Palatino Linotype" panose="0204050205050503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BCAA8620-1A5B-23D5-94DD-2CAD282DA244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Palatino Linotype" panose="02040502050505030304" pitchFamily="18" charset="0"/>
            </a:endParaRPr>
          </a:p>
          <a:p>
            <a:endParaRPr lang="en-US" altLang="zh-CN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Palatino Linotype" panose="02040502050505030304" pitchFamily="18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90B1B9DE-90D1-70E4-DA0B-FFFE0224B33F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latin typeface="Palatino Linotype" panose="02040502050505030304" pitchFamily="18" charset="0"/>
              </a:rPr>
              <a:t>SynMem</a:t>
            </a:r>
            <a:r>
              <a:rPr lang="en-US" altLang="zh-CN" dirty="0">
                <a:latin typeface="Palatino Linotype" panose="02040502050505030304" pitchFamily="18" charset="0"/>
              </a:rPr>
              <a:t>: Synthesize Dynamic Programming</a:t>
            </a:r>
          </a:p>
          <a:p>
            <a:pPr marL="457200" lvl="1" indent="0">
              <a:buNone/>
            </a:pPr>
            <a:endParaRPr lang="en-US" altLang="zh-CN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601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A96D9-BA41-BBDE-78A7-DB8D2EA99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C99E9-4500-F79B-B523-2FAD3078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en-US" altLang="zh-CN" sz="4000" dirty="0">
                <a:latin typeface="Palatino Linotype" panose="02040502050505030304" pitchFamily="18" charset="0"/>
              </a:rPr>
              <a:t>Q1: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Can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We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Synthesize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More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Algorithms?</a:t>
            </a:r>
            <a:endParaRPr lang="zh-cn" sz="4000" cap="none" dirty="0">
              <a:latin typeface="Palatino Linotype" panose="020405020505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EAAF9D-4BE1-15BA-CDA9-581835B38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endParaRPr lang="en-US" altLang="zh-CN" dirty="0">
              <a:latin typeface="Palatino Linotype" panose="02040502050505030304" pitchFamily="18" charset="0"/>
            </a:endParaRPr>
          </a:p>
          <a:p>
            <a:endParaRPr lang="en-US" altLang="zh-CN" dirty="0">
              <a:latin typeface="Palatino Linotype" panose="02040502050505030304" pitchFamily="18" charset="0"/>
            </a:endParaRPr>
          </a:p>
          <a:p>
            <a:r>
              <a:rPr lang="en-US" altLang="zh-CN" dirty="0">
                <a:latin typeface="Palatino Linotype" panose="02040502050505030304" pitchFamily="18" charset="0"/>
              </a:rPr>
              <a:t>Scalability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Challenge:</a:t>
            </a:r>
          </a:p>
          <a:p>
            <a:pPr lvl="1"/>
            <a:r>
              <a:rPr lang="en-US" altLang="zh-CN" dirty="0">
                <a:latin typeface="Palatino Linotype" panose="02040502050505030304" pitchFamily="18" charset="0"/>
              </a:rPr>
              <a:t>A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dynamic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programming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implementation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is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too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large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for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enumeration!</a:t>
            </a:r>
          </a:p>
          <a:p>
            <a:endParaRPr lang="en-US" altLang="zh-CN" dirty="0">
              <a:latin typeface="Palatino Linotype" panose="02040502050505030304" pitchFamily="18" charset="0"/>
            </a:endParaRPr>
          </a:p>
          <a:p>
            <a:r>
              <a:rPr lang="en-US" altLang="zh-CN" dirty="0">
                <a:latin typeface="Palatino Linotype" panose="02040502050505030304" pitchFamily="18" charset="0"/>
              </a:rPr>
              <a:t>Efficiency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Challenge:</a:t>
            </a:r>
          </a:p>
          <a:p>
            <a:pPr lvl="1"/>
            <a:r>
              <a:rPr lang="en-US" altLang="zh-CN" dirty="0">
                <a:latin typeface="Palatino Linotype" panose="02040502050505030304" pitchFamily="18" charset="0"/>
              </a:rPr>
              <a:t>How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to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control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the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efficiency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during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synthesis?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E6124A5-F5B2-E451-8A07-016BC5CA4D7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latin typeface="Palatino Linotype" panose="02040502050505030304" pitchFamily="18" charset="0"/>
              </a:rPr>
              <a:t>SynMem</a:t>
            </a:r>
            <a:r>
              <a:rPr lang="en-US" altLang="zh-CN" dirty="0">
                <a:latin typeface="Palatino Linotype" panose="02040502050505030304" pitchFamily="18" charset="0"/>
              </a:rPr>
              <a:t>: Synthesize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2677487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6FCCB-81EF-F097-47FE-5AAEB92D7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3F4AF-70A6-216C-EBF5-63DF92F8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en-US" altLang="zh-CN" sz="3700" dirty="0" err="1">
                <a:latin typeface="Palatino Linotype" panose="02040502050505030304" pitchFamily="18" charset="0"/>
              </a:rPr>
              <a:t>SynMem</a:t>
            </a:r>
            <a:r>
              <a:rPr lang="en-US" altLang="zh-CN" sz="3700" dirty="0">
                <a:latin typeface="Palatino Linotype" panose="02040502050505030304" pitchFamily="18" charset="0"/>
              </a:rPr>
              <a:t>:</a:t>
            </a:r>
            <a:r>
              <a:rPr lang="zh-CN" altLang="en-US" sz="3700" dirty="0">
                <a:latin typeface="Palatino Linotype" panose="02040502050505030304" pitchFamily="18" charset="0"/>
              </a:rPr>
              <a:t> </a:t>
            </a:r>
            <a:r>
              <a:rPr lang="en-US" altLang="zh-CN" sz="3700" dirty="0">
                <a:latin typeface="Palatino Linotype" panose="02040502050505030304" pitchFamily="18" charset="0"/>
              </a:rPr>
              <a:t>Synthesizing Dynamic Programming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E976A7-357B-C7B5-65CF-1AC528536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775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Template based on the Rationale of </a:t>
            </a:r>
            <a:r>
              <a:rPr lang="en-US" altLang="zh-CN" sz="2800" dirty="0">
                <a:latin typeface="Palatino Linotype" panose="02040502050505030304" pitchFamily="18" charset="0"/>
              </a:rPr>
              <a:t>Dynamic Programming</a:t>
            </a:r>
            <a:endParaRPr lang="en-US" altLang="zh-CN" dirty="0">
              <a:latin typeface="Palatino Linotype" panose="0204050205050503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DE0CEA-6F24-3EFE-23A7-188C8B179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410" y="2442173"/>
            <a:ext cx="402051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37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8E262-B15F-5725-2614-4C4847DBC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F731F-4B60-D36D-13C0-FE6137B5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en-US" altLang="zh-CN" sz="3700" dirty="0">
                <a:latin typeface="Palatino Linotype" panose="02040502050505030304" pitchFamily="18" charset="0"/>
              </a:rPr>
              <a:t>Why</a:t>
            </a:r>
            <a:r>
              <a:rPr lang="zh-CN" altLang="en-US" sz="3700" dirty="0">
                <a:latin typeface="Palatino Linotype" panose="02040502050505030304" pitchFamily="18" charset="0"/>
              </a:rPr>
              <a:t> </a:t>
            </a:r>
            <a:r>
              <a:rPr lang="en-US" altLang="zh-CN" sz="3700" dirty="0">
                <a:latin typeface="Palatino Linotype" panose="02040502050505030304" pitchFamily="18" charset="0"/>
              </a:rPr>
              <a:t>Template</a:t>
            </a:r>
            <a:r>
              <a:rPr lang="zh-CN" altLang="en-US" sz="3700" dirty="0">
                <a:latin typeface="Palatino Linotype" panose="02040502050505030304" pitchFamily="18" charset="0"/>
              </a:rPr>
              <a:t> </a:t>
            </a:r>
            <a:r>
              <a:rPr lang="en-US" altLang="zh-CN" sz="3700" dirty="0">
                <a:latin typeface="Palatino Linotype" panose="02040502050505030304" pitchFamily="18" charset="0"/>
              </a:rPr>
              <a:t>Works?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EF634-D957-F806-C07E-5A7567DF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775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Template based on the Rationale of </a:t>
            </a:r>
            <a:r>
              <a:rPr lang="en-US" altLang="zh-CN" sz="2800" dirty="0">
                <a:latin typeface="Palatino Linotype" panose="02040502050505030304" pitchFamily="18" charset="0"/>
              </a:rPr>
              <a:t>Dynamic Programming</a:t>
            </a:r>
            <a:endParaRPr lang="en-US" altLang="zh-CN" dirty="0">
              <a:latin typeface="Palatino Linotype" panose="0204050205050503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290575-C884-7136-E8E6-5830A9AB1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410" y="2442173"/>
            <a:ext cx="4020510" cy="4013200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905BC41-485E-BA32-95D0-2C80BB77EEC3}"/>
              </a:ext>
            </a:extLst>
          </p:cNvPr>
          <p:cNvSpPr txBox="1">
            <a:spLocks/>
          </p:cNvSpPr>
          <p:nvPr/>
        </p:nvSpPr>
        <p:spPr>
          <a:xfrm>
            <a:off x="4759265" y="192775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Palatino Linotype" panose="02040502050505030304" pitchFamily="18" charset="0"/>
            </a:endParaRPr>
          </a:p>
          <a:p>
            <a:endParaRPr lang="en-US" altLang="zh-CN" sz="2400" dirty="0">
              <a:latin typeface="Palatino Linotype" panose="02040502050505030304" pitchFamily="18" charset="0"/>
            </a:endParaRPr>
          </a:p>
          <a:p>
            <a:r>
              <a:rPr lang="en-US" altLang="zh-CN" sz="2400" dirty="0">
                <a:latin typeface="Palatino Linotype" panose="02040502050505030304" pitchFamily="18" charset="0"/>
              </a:rPr>
              <a:t>Scalability</a:t>
            </a:r>
            <a:r>
              <a:rPr lang="zh-CN" altLang="en-US" sz="2400" dirty="0">
                <a:latin typeface="Palatino Linotype" panose="02040502050505030304" pitchFamily="18" charset="0"/>
              </a:rPr>
              <a:t> </a:t>
            </a:r>
            <a:r>
              <a:rPr lang="en-US" altLang="zh-CN" sz="2400" dirty="0">
                <a:latin typeface="Palatino Linotype" panose="02040502050505030304" pitchFamily="18" charset="0"/>
              </a:rPr>
              <a:t>Challenge:</a:t>
            </a:r>
          </a:p>
          <a:p>
            <a:pPr lvl="1"/>
            <a:r>
              <a:rPr lang="en-US" altLang="zh-CN" dirty="0">
                <a:latin typeface="Palatino Linotype" panose="02040502050505030304" pitchFamily="18" charset="0"/>
              </a:rPr>
              <a:t>Synthesis fragments instead of whole program</a:t>
            </a:r>
          </a:p>
          <a:p>
            <a:endParaRPr lang="en-US" altLang="zh-CN" sz="2400" dirty="0">
              <a:latin typeface="Palatino Linotype" panose="02040502050505030304" pitchFamily="18" charset="0"/>
            </a:endParaRPr>
          </a:p>
          <a:p>
            <a:r>
              <a:rPr lang="en-US" altLang="zh-CN" sz="2400" dirty="0">
                <a:latin typeface="Palatino Linotype" panose="02040502050505030304" pitchFamily="18" charset="0"/>
              </a:rPr>
              <a:t>Efficiency</a:t>
            </a:r>
            <a:r>
              <a:rPr lang="zh-CN" altLang="en-US" sz="2400" dirty="0">
                <a:latin typeface="Palatino Linotype" panose="02040502050505030304" pitchFamily="18" charset="0"/>
              </a:rPr>
              <a:t> </a:t>
            </a:r>
            <a:r>
              <a:rPr lang="en-US" altLang="zh-CN" sz="2400" dirty="0">
                <a:latin typeface="Palatino Linotype" panose="02040502050505030304" pitchFamily="18" charset="0"/>
              </a:rPr>
              <a:t>Challenge:</a:t>
            </a:r>
          </a:p>
          <a:p>
            <a:pPr lvl="1"/>
            <a:r>
              <a:rPr lang="en-US" altLang="zh-CN" dirty="0">
                <a:latin typeface="Palatino Linotype" panose="02040502050505030304" pitchFamily="18" charset="0"/>
              </a:rPr>
              <a:t>Controlled by the range of one synthesized </a:t>
            </a:r>
          </a:p>
          <a:p>
            <a:pPr marL="457200" lvl="1" indent="0">
              <a:buNone/>
            </a:pPr>
            <a:r>
              <a:rPr lang="en-US" altLang="zh-CN" dirty="0">
                <a:latin typeface="Palatino Linotype" panose="02040502050505030304" pitchFamily="18" charset="0"/>
              </a:rPr>
              <a:t>   function</a:t>
            </a:r>
          </a:p>
        </p:txBody>
      </p:sp>
    </p:spTree>
    <p:extLst>
      <p:ext uri="{BB962C8B-B14F-4D97-AF65-F5344CB8AC3E}">
        <p14:creationId xmlns:p14="http://schemas.microsoft.com/office/powerpoint/2010/main" val="1692766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BE644-A40C-C17A-94E5-964EEBED0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1D7D7-1196-1826-DC6C-F908AC5D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en-US" altLang="zh-CN" sz="3700" dirty="0" err="1">
                <a:latin typeface="Palatino Linotype" panose="02040502050505030304" pitchFamily="18" charset="0"/>
              </a:rPr>
              <a:t>SynMem</a:t>
            </a:r>
            <a:r>
              <a:rPr lang="en-US" altLang="zh-CN" sz="3700" dirty="0">
                <a:latin typeface="Palatino Linotype" panose="02040502050505030304" pitchFamily="18" charset="0"/>
              </a:rPr>
              <a:t>:</a:t>
            </a:r>
            <a:r>
              <a:rPr lang="zh-CN" altLang="en-US" sz="3700" dirty="0">
                <a:latin typeface="Palatino Linotype" panose="02040502050505030304" pitchFamily="18" charset="0"/>
              </a:rPr>
              <a:t> </a:t>
            </a:r>
            <a:r>
              <a:rPr lang="en-US" altLang="zh-CN" sz="3700" dirty="0">
                <a:latin typeface="Palatino Linotype" panose="02040502050505030304" pitchFamily="18" charset="0"/>
              </a:rPr>
              <a:t>Synthesizing Dynamic Programming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4E005-DEA1-C148-1F45-9EAC5BCE5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775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Template based on the Rationale of </a:t>
            </a:r>
            <a:r>
              <a:rPr lang="en-US" altLang="zh-CN" sz="2800" dirty="0">
                <a:latin typeface="Palatino Linotype" panose="02040502050505030304" pitchFamily="18" charset="0"/>
              </a:rPr>
              <a:t>Dynamic Programming</a:t>
            </a:r>
            <a:endParaRPr lang="en-US" altLang="zh-CN" dirty="0">
              <a:latin typeface="Palatino Linotype" panose="0204050205050503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48A26C-AFC1-BB09-B970-7F4EAFBE2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410" y="2442173"/>
            <a:ext cx="4020510" cy="4013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45E3887-EFCD-9485-7B39-29012640F12D}"/>
              </a:ext>
            </a:extLst>
          </p:cNvPr>
          <p:cNvSpPr txBox="1"/>
          <p:nvPr/>
        </p:nvSpPr>
        <p:spPr>
          <a:xfrm>
            <a:off x="6308635" y="3286435"/>
            <a:ext cx="43652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Palatino Linotype" panose="02040502050505030304" pitchFamily="18" charset="0"/>
              </a:rPr>
              <a:t>Overlapping subproblem</a:t>
            </a:r>
          </a:p>
          <a:p>
            <a:r>
              <a:rPr kumimoji="1" lang="en-US" altLang="zh-CN" sz="2800" b="1" dirty="0">
                <a:latin typeface="Palatino Linotype" panose="02040502050505030304" pitchFamily="18" charset="0"/>
              </a:rPr>
              <a:t>Optimal Substructure</a:t>
            </a:r>
            <a:endParaRPr kumimoji="1" lang="zh-CN" altLang="en-US" sz="2800" b="1" dirty="0">
              <a:latin typeface="Palatino Linotype" panose="02040502050505030304" pitchFamily="18" charset="0"/>
            </a:endParaRP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353A0C94-4547-6121-8600-57ADC9418A34}"/>
              </a:ext>
            </a:extLst>
          </p:cNvPr>
          <p:cNvSpPr/>
          <p:nvPr/>
        </p:nvSpPr>
        <p:spPr>
          <a:xfrm>
            <a:off x="6169666" y="3313053"/>
            <a:ext cx="125176" cy="920724"/>
          </a:xfrm>
          <a:prstGeom prst="leftBrace">
            <a:avLst>
              <a:gd name="adj1" fmla="val 67963"/>
              <a:gd name="adj2" fmla="val 50673"/>
            </a:avLst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132376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3EF58-BBC2-26B8-FAAE-81DF7096D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EC0A5-2076-11B7-4961-72E078B7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en-US" altLang="zh-CN" sz="4000" dirty="0">
                <a:latin typeface="Palatino Linotype" panose="02040502050505030304" pitchFamily="18" charset="0"/>
              </a:rPr>
              <a:t>Q2: How to Verify the Synthesis Result?</a:t>
            </a:r>
            <a:endParaRPr lang="zh-cn" sz="4000" cap="none" dirty="0">
              <a:latin typeface="Palatino Linotype" panose="020405020505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12EB8-4551-0E27-3538-8ED6A8ABE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Consider a simplified setting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5A8F69-87DE-D9B7-8694-0CAD05B026D6}"/>
              </a:ext>
            </a:extLst>
          </p:cNvPr>
          <p:cNvSpPr txBox="1"/>
          <p:nvPr/>
        </p:nvSpPr>
        <p:spPr>
          <a:xfrm>
            <a:off x="1612984" y="3300688"/>
            <a:ext cx="3751347" cy="1077218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Palatino Linotype" panose="02040502050505030304" pitchFamily="18" charset="0"/>
              </a:rPr>
              <a:t>Brute-force </a:t>
            </a:r>
          </a:p>
          <a:p>
            <a:pPr algn="ctr"/>
            <a:r>
              <a:rPr kumimoji="1" lang="en-US" altLang="zh-CN" sz="3200" b="1" dirty="0">
                <a:latin typeface="Palatino Linotype" panose="02040502050505030304" pitchFamily="18" charset="0"/>
              </a:rPr>
              <a:t>Reference Program</a:t>
            </a:r>
            <a:endParaRPr kumimoji="1" lang="zh-CN" altLang="en-US" sz="3200" b="1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64D286F-1A9E-8433-30AA-5A382A06B7AC}"/>
                  </a:ext>
                </a:extLst>
              </p:cNvPr>
              <p:cNvSpPr txBox="1"/>
              <p:nvPr/>
            </p:nvSpPr>
            <p:spPr>
              <a:xfrm>
                <a:off x="5732524" y="3300688"/>
                <a:ext cx="785471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6000" b="0" i="1" smtClean="0"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kumimoji="1" lang="zh-CN" altLang="en-US" sz="6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64D286F-1A9E-8433-30AA-5A382A06B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524" y="3300688"/>
                <a:ext cx="785471" cy="923330"/>
              </a:xfrm>
              <a:prstGeom prst="rect">
                <a:avLst/>
              </a:prstGeom>
              <a:blipFill>
                <a:blip r:embed="rId3"/>
                <a:stretch>
                  <a:fillRect l="-11111"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6A4AAF0-356D-48C5-4C16-DB6FCB785230}"/>
              </a:ext>
            </a:extLst>
          </p:cNvPr>
          <p:cNvSpPr txBox="1"/>
          <p:nvPr/>
        </p:nvSpPr>
        <p:spPr>
          <a:xfrm>
            <a:off x="6886188" y="3300688"/>
            <a:ext cx="2483372" cy="1077218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b="1" dirty="0">
                <a:latin typeface="Palatino Linotype" panose="02040502050505030304" pitchFamily="18" charset="0"/>
              </a:rPr>
              <a:t>Synthesized</a:t>
            </a:r>
          </a:p>
          <a:p>
            <a:pPr algn="ctr"/>
            <a:r>
              <a:rPr kumimoji="1" lang="en-US" altLang="zh-CN" sz="3200" b="1" dirty="0">
                <a:latin typeface="Palatino Linotype" panose="02040502050505030304" pitchFamily="18" charset="0"/>
              </a:rPr>
              <a:t>Algorithm</a:t>
            </a:r>
            <a:endParaRPr kumimoji="1" lang="zh-CN" altLang="en-US" sz="32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458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BEACA-9AD9-ED1F-1DCC-CF3A8BFDC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19615-FAE8-40D6-8132-248195A6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en-US" altLang="zh-CN" sz="4000" dirty="0">
                <a:latin typeface="Palatino Linotype" panose="02040502050505030304" pitchFamily="18" charset="0"/>
              </a:rPr>
              <a:t>Q2: How to Verify the Synthesis Result?</a:t>
            </a:r>
            <a:endParaRPr lang="zh-cn" sz="4000" cap="none" dirty="0">
              <a:latin typeface="Palatino Linotype" panose="020405020505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2583E-D34E-2D1C-F146-4776DFF26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Consider a simplified setting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DC74B1-D65A-DA67-CEA6-924B606CAF2E}"/>
              </a:ext>
            </a:extLst>
          </p:cNvPr>
          <p:cNvSpPr txBox="1"/>
          <p:nvPr/>
        </p:nvSpPr>
        <p:spPr>
          <a:xfrm>
            <a:off x="1612984" y="3300688"/>
            <a:ext cx="3751347" cy="1077218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Palatino Linotype" panose="02040502050505030304" pitchFamily="18" charset="0"/>
              </a:rPr>
              <a:t>Brute-force </a:t>
            </a:r>
          </a:p>
          <a:p>
            <a:pPr algn="ctr"/>
            <a:r>
              <a:rPr kumimoji="1" lang="en-US" altLang="zh-CN" sz="3200" b="1" dirty="0">
                <a:latin typeface="Palatino Linotype" panose="02040502050505030304" pitchFamily="18" charset="0"/>
              </a:rPr>
              <a:t>Reference Program</a:t>
            </a:r>
            <a:endParaRPr kumimoji="1" lang="zh-CN" altLang="en-US" sz="3200" b="1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F63E5E-A828-54DF-47BE-7B964D632FE6}"/>
                  </a:ext>
                </a:extLst>
              </p:cNvPr>
              <p:cNvSpPr txBox="1"/>
              <p:nvPr/>
            </p:nvSpPr>
            <p:spPr>
              <a:xfrm>
                <a:off x="5732524" y="3300688"/>
                <a:ext cx="785471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6000" b="0" i="1" smtClean="0"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kumimoji="1" lang="zh-CN" altLang="en-US" sz="6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F63E5E-A828-54DF-47BE-7B964D632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524" y="3300688"/>
                <a:ext cx="785471" cy="923330"/>
              </a:xfrm>
              <a:prstGeom prst="rect">
                <a:avLst/>
              </a:prstGeom>
              <a:blipFill>
                <a:blip r:embed="rId3"/>
                <a:stretch>
                  <a:fillRect l="-11111"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4F4E948-B7BF-565B-44BE-F91E22F12F96}"/>
              </a:ext>
            </a:extLst>
          </p:cNvPr>
          <p:cNvSpPr txBox="1"/>
          <p:nvPr/>
        </p:nvSpPr>
        <p:spPr>
          <a:xfrm>
            <a:off x="6886188" y="3300688"/>
            <a:ext cx="2483372" cy="1077218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b="1" dirty="0">
                <a:latin typeface="Palatino Linotype" panose="02040502050505030304" pitchFamily="18" charset="0"/>
              </a:rPr>
              <a:t>Synthesized</a:t>
            </a:r>
          </a:p>
          <a:p>
            <a:pPr algn="ctr"/>
            <a:r>
              <a:rPr kumimoji="1" lang="en-US" altLang="zh-CN" sz="3200" b="1" dirty="0">
                <a:latin typeface="Palatino Linotype" panose="02040502050505030304" pitchFamily="18" charset="0"/>
              </a:rPr>
              <a:t>Algorithm</a:t>
            </a:r>
            <a:endParaRPr kumimoji="1" lang="zh-CN" altLang="en-US" sz="3200" b="1" dirty="0">
              <a:latin typeface="Palatino Linotype" panose="02040502050505030304" pitchFamily="18" charset="0"/>
            </a:endParaRP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DAEFCC1F-581B-F852-8675-E75BFFCEC96F}"/>
              </a:ext>
            </a:extLst>
          </p:cNvPr>
          <p:cNvSpPr/>
          <p:nvPr/>
        </p:nvSpPr>
        <p:spPr>
          <a:xfrm rot="5400000">
            <a:off x="5605862" y="1195954"/>
            <a:ext cx="253324" cy="7213600"/>
          </a:xfrm>
          <a:prstGeom prst="rightBrace">
            <a:avLst>
              <a:gd name="adj1" fmla="val 40108"/>
              <a:gd name="adj2" fmla="val 5053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807212-DEE4-43D2-FA4C-6E56AABA4713}"/>
              </a:ext>
            </a:extLst>
          </p:cNvPr>
          <p:cNvSpPr txBox="1"/>
          <p:nvPr/>
        </p:nvSpPr>
        <p:spPr>
          <a:xfrm>
            <a:off x="2852676" y="4900946"/>
            <a:ext cx="60997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200" b="1" dirty="0">
                <a:latin typeface="Palatino Linotype" panose="02040502050505030304" pitchFamily="18" charset="0"/>
              </a:rPr>
              <a:t>Both</a:t>
            </a:r>
            <a:r>
              <a:rPr kumimoji="1" lang="zh-CN" altLang="en-US" sz="3200" b="1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3200" b="1" dirty="0">
                <a:latin typeface="Palatino Linotype" panose="02040502050505030304" pitchFamily="18" charset="0"/>
              </a:rPr>
              <a:t>are</a:t>
            </a:r>
            <a:r>
              <a:rPr kumimoji="1" lang="zh-CN" altLang="en-US" sz="3200" b="1" dirty="0">
                <a:latin typeface="Palatino Linotype" panose="02040502050505030304" pitchFamily="18" charset="0"/>
              </a:rPr>
              <a:t> </a:t>
            </a:r>
            <a:r>
              <a:rPr kumimoji="1" lang="en-US" altLang="zh-CN" sz="3200" b="1" i="1" dirty="0">
                <a:latin typeface="Palatino Linotype" panose="02040502050505030304" pitchFamily="18" charset="0"/>
              </a:rPr>
              <a:t>Functional</a:t>
            </a:r>
            <a:endParaRPr kumimoji="1" lang="zh-CN" altLang="en-US" sz="3200" b="1" i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636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7E542-F8E7-B3CA-B523-BE9CC0122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4E35B-6703-B522-6AA7-D7A4AAB0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en-US" altLang="zh-CN" sz="4000" dirty="0">
                <a:latin typeface="Palatino Linotype" panose="02040502050505030304" pitchFamily="18" charset="0"/>
              </a:rPr>
              <a:t>Q2: How to Verify the Synthesis Result?</a:t>
            </a:r>
            <a:endParaRPr lang="zh-cn" sz="4000" cap="none" dirty="0">
              <a:latin typeface="Palatino Linotype" panose="020405020505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A6391-E111-1CAB-1A59-42FC1CB9F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Proving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Equivalence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Between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Functional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Programs</a:t>
            </a:r>
          </a:p>
          <a:p>
            <a:pPr lvl="1"/>
            <a:r>
              <a:rPr lang="en-US" altLang="zh-CN" dirty="0">
                <a:latin typeface="Palatino Linotype" panose="02040502050505030304" pitchFamily="18" charset="0"/>
              </a:rPr>
              <a:t>Lemma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finding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is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important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in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this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problem</a:t>
            </a:r>
          </a:p>
          <a:p>
            <a:pPr lvl="1"/>
            <a:r>
              <a:rPr lang="en-US" altLang="zh-CN" dirty="0">
                <a:latin typeface="Palatino Linotype" panose="02040502050505030304" pitchFamily="18" charset="0"/>
              </a:rPr>
              <a:t>However, existing lemma finding uses heuristic-based enumeration.</a:t>
            </a:r>
          </a:p>
          <a:p>
            <a:pPr marL="0" indent="0">
              <a:buNone/>
            </a:pPr>
            <a:endParaRPr lang="en-US" altLang="zh-CN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Palatino Linotype" panose="02040502050505030304" pitchFamily="18" charset="0"/>
              </a:rPr>
              <a:t>Progress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endParaRPr lang="en-US" altLang="zh-CN" dirty="0">
              <a:latin typeface="Palatino Linotype" panose="02040502050505030304" pitchFamily="18" charset="0"/>
            </a:endParaRPr>
          </a:p>
          <a:p>
            <a:r>
              <a:rPr lang="en-US" altLang="zh-CN" i="1" dirty="0">
                <a:latin typeface="Palatino Linotype" panose="02040502050505030304" pitchFamily="18" charset="0"/>
              </a:rPr>
              <a:t>Directed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lemma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synthesis</a:t>
            </a:r>
          </a:p>
          <a:p>
            <a:pPr marL="0" indent="0">
              <a:buNone/>
            </a:pPr>
            <a:endParaRPr lang="en-US" altLang="zh-CN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059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E072C-A8F2-2CF6-7F55-06DA5EE7F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F371B-9732-A99A-F85E-2E58D996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en-US" altLang="zh-CN" sz="4000" dirty="0">
                <a:latin typeface="Palatino Linotype" panose="02040502050505030304" pitchFamily="18" charset="0"/>
              </a:rPr>
              <a:t>Q2: How to Verify the Synthesis Result?</a:t>
            </a:r>
            <a:endParaRPr lang="zh-cn" sz="4000" cap="none" dirty="0">
              <a:latin typeface="Palatino Linotype" panose="020405020505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E64E9-E8C7-169E-AEA8-67E48A833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Proving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Equivalence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Between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Functional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Programs</a:t>
            </a:r>
          </a:p>
          <a:p>
            <a:pPr lvl="1"/>
            <a:r>
              <a:rPr lang="en-US" altLang="zh-CN" dirty="0">
                <a:latin typeface="Palatino Linotype" panose="02040502050505030304" pitchFamily="18" charset="0"/>
              </a:rPr>
              <a:t>Lemma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finding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is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important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in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this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problem</a:t>
            </a:r>
          </a:p>
          <a:p>
            <a:pPr lvl="1"/>
            <a:r>
              <a:rPr lang="en-US" altLang="zh-CN" dirty="0">
                <a:latin typeface="Palatino Linotype" panose="02040502050505030304" pitchFamily="18" charset="0"/>
              </a:rPr>
              <a:t>However, existing lemma finding uses heuristic-based enumeration.</a:t>
            </a:r>
          </a:p>
          <a:p>
            <a:pPr marL="0" indent="0">
              <a:buNone/>
            </a:pPr>
            <a:endParaRPr lang="en-US" altLang="zh-CN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Palatino Linotype" panose="02040502050505030304" pitchFamily="18" charset="0"/>
              </a:rPr>
              <a:t>Progress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endParaRPr lang="en-US" altLang="zh-CN" dirty="0">
              <a:latin typeface="Palatino Linotype" panose="02040502050505030304" pitchFamily="18" charset="0"/>
            </a:endParaRPr>
          </a:p>
          <a:p>
            <a:r>
              <a:rPr lang="en-US" altLang="zh-CN" i="1" dirty="0">
                <a:latin typeface="Palatino Linotype" panose="02040502050505030304" pitchFamily="18" charset="0"/>
              </a:rPr>
              <a:t>Directed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lemma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synthesis</a:t>
            </a:r>
          </a:p>
          <a:p>
            <a:pPr lvl="1"/>
            <a:r>
              <a:rPr lang="en-US" altLang="zh-CN" dirty="0">
                <a:latin typeface="Palatino Linotype" panose="02040502050505030304" pitchFamily="18" charset="0"/>
              </a:rPr>
              <a:t>Lemmas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are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used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to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transform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the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goal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into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induction-friendly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forms.</a:t>
            </a:r>
          </a:p>
          <a:p>
            <a:pPr marL="0" indent="0">
              <a:buNone/>
            </a:pPr>
            <a:endParaRPr lang="en-US" altLang="zh-CN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761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54339-4CA4-2668-747B-46A88C5EE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94DD6-09AC-7C4C-A1D5-E9ABE4B6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en-US" altLang="zh-CN" sz="4000" dirty="0">
                <a:latin typeface="Palatino Linotype" panose="02040502050505030304" pitchFamily="18" charset="0"/>
              </a:rPr>
              <a:t>Q2: How to Verify the Synthesis Result?</a:t>
            </a:r>
            <a:endParaRPr lang="zh-cn" sz="4000" cap="none" dirty="0">
              <a:latin typeface="Palatino Linotype" panose="020405020505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C2717-37A4-4A9B-D309-E9BABD1F0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Proving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Equivalence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Between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Functional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Programs</a:t>
            </a:r>
          </a:p>
          <a:p>
            <a:pPr lvl="1"/>
            <a:r>
              <a:rPr lang="en-US" altLang="zh-CN" dirty="0">
                <a:latin typeface="Palatino Linotype" panose="02040502050505030304" pitchFamily="18" charset="0"/>
              </a:rPr>
              <a:t>Lemma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finding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is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important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in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this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problem</a:t>
            </a:r>
          </a:p>
          <a:p>
            <a:pPr lvl="1"/>
            <a:r>
              <a:rPr lang="en-US" altLang="zh-CN" dirty="0">
                <a:latin typeface="Palatino Linotype" panose="02040502050505030304" pitchFamily="18" charset="0"/>
              </a:rPr>
              <a:t>However, existing lemma finding uses heuristic-based enumeration.</a:t>
            </a:r>
          </a:p>
          <a:p>
            <a:pPr marL="0" indent="0">
              <a:buNone/>
            </a:pPr>
            <a:endParaRPr lang="en-US" altLang="zh-CN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Palatino Linotype" panose="02040502050505030304" pitchFamily="18" charset="0"/>
              </a:rPr>
              <a:t>Progress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endParaRPr lang="en-US" altLang="zh-CN" dirty="0">
              <a:latin typeface="Palatino Linotype" panose="02040502050505030304" pitchFamily="18" charset="0"/>
            </a:endParaRPr>
          </a:p>
          <a:p>
            <a:r>
              <a:rPr lang="en-US" altLang="zh-CN" i="1" dirty="0">
                <a:latin typeface="Palatino Linotype" panose="02040502050505030304" pitchFamily="18" charset="0"/>
              </a:rPr>
              <a:t>Directed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lemma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synthesis</a:t>
            </a:r>
          </a:p>
          <a:p>
            <a:pPr lvl="1"/>
            <a:r>
              <a:rPr lang="en-US" altLang="zh-CN" dirty="0">
                <a:latin typeface="Palatino Linotype" panose="02040502050505030304" pitchFamily="18" charset="0"/>
              </a:rPr>
              <a:t>Lemmas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are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used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to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transform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the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goal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into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induction-friendly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forms.</a:t>
            </a:r>
          </a:p>
          <a:p>
            <a:pPr marL="0" indent="0">
              <a:buNone/>
            </a:pPr>
            <a:endParaRPr lang="en-US" altLang="zh-CN" dirty="0">
              <a:latin typeface="Palatino Linotype" panose="0204050205050503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04C969-4BFD-3F01-DE7D-B92F8143FD0A}"/>
              </a:ext>
            </a:extLst>
          </p:cNvPr>
          <p:cNvSpPr txBox="1"/>
          <p:nvPr/>
        </p:nvSpPr>
        <p:spPr>
          <a:xfrm>
            <a:off x="2680165" y="5286133"/>
            <a:ext cx="2143536" cy="1077218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Palatino Linotype" panose="02040502050505030304" pitchFamily="18" charset="0"/>
              </a:rPr>
              <a:t>Lemma Synthesis</a:t>
            </a:r>
            <a:endParaRPr kumimoji="1" lang="zh-CN" altLang="en-US" sz="3200" b="1" dirty="0">
              <a:latin typeface="Palatino Linotype" panose="0204050205050503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700775-BA42-9009-6600-863EB0C34312}"/>
              </a:ext>
            </a:extLst>
          </p:cNvPr>
          <p:cNvSpPr txBox="1"/>
          <p:nvPr/>
        </p:nvSpPr>
        <p:spPr>
          <a:xfrm>
            <a:off x="7071605" y="5253475"/>
            <a:ext cx="2143536" cy="1077218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b="1" dirty="0">
                <a:latin typeface="Palatino Linotype" panose="02040502050505030304" pitchFamily="18" charset="0"/>
              </a:rPr>
              <a:t>Algorithm</a:t>
            </a:r>
          </a:p>
          <a:p>
            <a:pPr algn="ctr"/>
            <a:r>
              <a:rPr kumimoji="1" lang="en-US" altLang="zh-CN" sz="3200" b="1" dirty="0">
                <a:latin typeface="Palatino Linotype" panose="02040502050505030304" pitchFamily="18" charset="0"/>
              </a:rPr>
              <a:t>Synthesis</a:t>
            </a:r>
            <a:endParaRPr kumimoji="1" lang="zh-CN" altLang="en-US" sz="3200" b="1" dirty="0">
              <a:latin typeface="Palatino Linotype" panose="02040502050505030304" pitchFamily="18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14312C0A-09DF-4ADB-B693-93D0F3F85954}"/>
              </a:ext>
            </a:extLst>
          </p:cNvPr>
          <p:cNvCxnSpPr>
            <a:cxnSpLocks/>
          </p:cNvCxnSpPr>
          <p:nvPr/>
        </p:nvCxnSpPr>
        <p:spPr>
          <a:xfrm>
            <a:off x="5184264" y="5797285"/>
            <a:ext cx="1608424" cy="0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70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en-US" altLang="zh-CN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Algorithm</a:t>
            </a:r>
            <a:r>
              <a:rPr lang="zh-CN" altLang="en-US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is</a:t>
            </a:r>
            <a:r>
              <a:rPr lang="zh-CN" altLang="en-US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4000" i="1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Important</a:t>
            </a:r>
            <a:r>
              <a:rPr lang="zh-CN" altLang="en-US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but</a:t>
            </a:r>
            <a:r>
              <a:rPr lang="zh-CN" altLang="en-US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4000" i="1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Hard</a:t>
            </a:r>
            <a:endParaRPr lang="zh-cn" sz="4000" i="1" cap="none" dirty="0">
              <a:latin typeface="Palatino Linotype" panose="02040502050505030304" pitchFamily="18" charset="0"/>
            </a:endParaRPr>
          </a:p>
        </p:txBody>
      </p:sp>
      <p:sp>
        <p:nvSpPr>
          <p:cNvPr id="19" name="内容占位符 10">
            <a:extLst>
              <a:ext uri="{FF2B5EF4-FFF2-40B4-BE49-F238E27FC236}">
                <a16:creationId xmlns:a16="http://schemas.microsoft.com/office/drawing/2014/main" id="{EC204A8F-210B-5F0D-C315-014397A66ACC}"/>
              </a:ext>
            </a:extLst>
          </p:cNvPr>
          <p:cNvSpPr txBox="1">
            <a:spLocks/>
          </p:cNvSpPr>
          <p:nvPr/>
        </p:nvSpPr>
        <p:spPr>
          <a:xfrm>
            <a:off x="838200" y="162099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arenBoth"/>
            </a:pPr>
            <a:r>
              <a:rPr lang="en-US" altLang="zh-CN" b="1" dirty="0">
                <a:latin typeface="Palatino Linotype" panose="02040502050505030304" pitchFamily="18" charset="0"/>
              </a:rPr>
              <a:t>Designing algorithms requires </a:t>
            </a:r>
            <a:r>
              <a:rPr lang="en-US" altLang="zh-CN" b="1" i="1" dirty="0">
                <a:latin typeface="Palatino Linotype" panose="02040502050505030304" pitchFamily="18" charset="0"/>
              </a:rPr>
              <a:t>human insight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Palatino Linotype" panose="0204050205050503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b="1" i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950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2D3A0-0593-F2B5-4A38-2E142D4F4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EF7BF-9B5D-528D-FC74-40A38560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en-US" altLang="zh-CN" sz="4000" cap="none" dirty="0">
                <a:latin typeface="Palatino Linotype" panose="02040502050505030304" pitchFamily="18" charset="0"/>
              </a:rPr>
              <a:t>Thanks</a:t>
            </a:r>
            <a:r>
              <a:rPr lang="zh-CN" altLang="en-US" sz="4000" cap="none" dirty="0">
                <a:latin typeface="Palatino Linotype" panose="02040502050505030304" pitchFamily="18" charset="0"/>
              </a:rPr>
              <a:t> </a:t>
            </a:r>
            <a:r>
              <a:rPr lang="en-US" altLang="zh-CN" sz="4000" cap="none" dirty="0">
                <a:latin typeface="Palatino Linotype" panose="02040502050505030304" pitchFamily="18" charset="0"/>
              </a:rPr>
              <a:t>and</a:t>
            </a:r>
            <a:r>
              <a:rPr lang="zh-CN" altLang="en-US" sz="4000" cap="none" dirty="0">
                <a:latin typeface="Palatino Linotype" panose="02040502050505030304" pitchFamily="18" charset="0"/>
              </a:rPr>
              <a:t> </a:t>
            </a:r>
            <a:r>
              <a:rPr lang="en-US" altLang="zh-CN" sz="4000" cap="none" dirty="0">
                <a:latin typeface="Palatino Linotype" panose="02040502050505030304" pitchFamily="18" charset="0"/>
              </a:rPr>
              <a:t>Future</a:t>
            </a:r>
            <a:r>
              <a:rPr lang="zh-CN" altLang="en-US" sz="4000" cap="none" dirty="0">
                <a:latin typeface="Palatino Linotype" panose="02040502050505030304" pitchFamily="18" charset="0"/>
              </a:rPr>
              <a:t> </a:t>
            </a:r>
            <a:r>
              <a:rPr lang="en-US" altLang="zh-CN" sz="4000" cap="none" dirty="0">
                <a:latin typeface="Palatino Linotype" panose="02040502050505030304" pitchFamily="18" charset="0"/>
              </a:rPr>
              <a:t>Work</a:t>
            </a:r>
            <a:endParaRPr lang="zh-cn" sz="4000" cap="none" dirty="0">
              <a:latin typeface="Palatino Linotype" panose="020405020505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91DFFE-1543-1738-6497-A0BF137B7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4084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Further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improvement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in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algorithm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synthesis</a:t>
            </a:r>
          </a:p>
          <a:p>
            <a:r>
              <a:rPr lang="en-US" altLang="zh-CN" dirty="0">
                <a:latin typeface="Palatino Linotype" panose="02040502050505030304" pitchFamily="18" charset="0"/>
              </a:rPr>
              <a:t>Consider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the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general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case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and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verify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the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result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of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 err="1">
                <a:latin typeface="Palatino Linotype" panose="02040502050505030304" pitchFamily="18" charset="0"/>
              </a:rPr>
              <a:t>SynMem</a:t>
            </a:r>
            <a:endParaRPr lang="en-US" altLang="zh-CN" dirty="0">
              <a:latin typeface="Palatino Linotype" panose="02040502050505030304" pitchFamily="18" charset="0"/>
            </a:endParaRPr>
          </a:p>
          <a:p>
            <a:pPr lvl="1"/>
            <a:r>
              <a:rPr lang="en-US" altLang="zh-CN" dirty="0">
                <a:latin typeface="Palatino Linotype" panose="02040502050505030304" pitchFamily="18" charset="0"/>
              </a:rPr>
              <a:t>Open-box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the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synthesizer</a:t>
            </a:r>
          </a:p>
        </p:txBody>
      </p:sp>
    </p:spTree>
    <p:extLst>
      <p:ext uri="{BB962C8B-B14F-4D97-AF65-F5344CB8AC3E}">
        <p14:creationId xmlns:p14="http://schemas.microsoft.com/office/powerpoint/2010/main" val="3995853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C715EA5-DD19-BE8D-8D8F-856D9357E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58361-C4C5-4906-D369-7AE66CEE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en-US" altLang="zh-CN" sz="4000" dirty="0">
                <a:latin typeface="Palatino Linotype" panose="02040502050505030304" pitchFamily="18" charset="0"/>
              </a:rPr>
              <a:t>Q2: How to Verify the Synthesis Result?</a:t>
            </a:r>
            <a:endParaRPr lang="zh-cn" sz="4000" cap="none" dirty="0">
              <a:latin typeface="Palatino Linotype" panose="020405020505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78C0D-DC43-A033-4141-FF71938E6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Proving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Equivalence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Between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Functional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Programs</a:t>
            </a:r>
          </a:p>
          <a:p>
            <a:endParaRPr lang="en-US" altLang="zh-CN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Palatino Linotype" panose="02040502050505030304" pitchFamily="18" charset="0"/>
              </a:rPr>
              <a:t>Progress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endParaRPr lang="en-US" altLang="zh-CN" dirty="0">
              <a:latin typeface="Palatino Linotype" panose="02040502050505030304" pitchFamily="18" charset="0"/>
            </a:endParaRPr>
          </a:p>
          <a:p>
            <a:r>
              <a:rPr lang="en-US" altLang="zh-CN" dirty="0">
                <a:latin typeface="Palatino Linotype" panose="02040502050505030304" pitchFamily="18" charset="0"/>
              </a:rPr>
              <a:t>Lemma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finding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is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important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in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this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problem</a:t>
            </a:r>
          </a:p>
          <a:p>
            <a:r>
              <a:rPr lang="en-US" altLang="zh-CN" i="1" dirty="0">
                <a:latin typeface="Palatino Linotype" panose="02040502050505030304" pitchFamily="18" charset="0"/>
              </a:rPr>
              <a:t>Directed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lemma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synthesis</a:t>
            </a:r>
          </a:p>
        </p:txBody>
      </p:sp>
    </p:spTree>
    <p:extLst>
      <p:ext uri="{BB962C8B-B14F-4D97-AF65-F5344CB8AC3E}">
        <p14:creationId xmlns:p14="http://schemas.microsoft.com/office/powerpoint/2010/main" val="1461460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327C455-B1EF-4926-1E76-93EC7C216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54F1F-79A3-76E4-1EEC-3E6EC465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en-US" altLang="zh-CN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Algorithm Synthesis</a:t>
            </a:r>
            <a:endParaRPr lang="zh-cn" sz="4000" i="1" cap="none" dirty="0">
              <a:latin typeface="Palatino Linotype" panose="02040502050505030304" pitchFamily="18" charset="0"/>
            </a:endParaRP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1BF7D4DB-EBFB-BD7C-1E42-1CFCFDC89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LLM  Approach</a:t>
            </a:r>
          </a:p>
          <a:p>
            <a:r>
              <a:rPr lang="en-US" altLang="zh-CN" dirty="0">
                <a:latin typeface="Palatino Linotype" panose="02040502050505030304" pitchFamily="18" charset="0"/>
              </a:rPr>
              <a:t>Deductive Approach</a:t>
            </a:r>
          </a:p>
          <a:p>
            <a:r>
              <a:rPr lang="en-US" altLang="zh-CN" dirty="0">
                <a:latin typeface="Palatino Linotype" panose="02040502050505030304" pitchFamily="18" charset="0"/>
              </a:rPr>
              <a:t>Inductive Approach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491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12E11C1-1AC0-568B-F956-43D87E7E9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E510115-347F-DC7E-AF80-4599C73CF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401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Memorize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“Example”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problems</a:t>
            </a:r>
          </a:p>
          <a:p>
            <a:r>
              <a:rPr lang="en-US" altLang="zh-CN" dirty="0">
                <a:latin typeface="Palatino Linotype" panose="02040502050505030304" pitchFamily="18" charset="0"/>
              </a:rPr>
              <a:t>Cannot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handle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variants</a:t>
            </a:r>
          </a:p>
          <a:p>
            <a:endParaRPr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内容占位符 8">
            <a:extLst>
              <a:ext uri="{FF2B5EF4-FFF2-40B4-BE49-F238E27FC236}">
                <a16:creationId xmlns:a16="http://schemas.microsoft.com/office/drawing/2014/main" id="{8260D6C6-4F33-0F4E-0F5E-D3E6DB87ACBE}"/>
              </a:ext>
            </a:extLst>
          </p:cNvPr>
          <p:cNvSpPr txBox="1">
            <a:spLocks/>
          </p:cNvSpPr>
          <p:nvPr/>
        </p:nvSpPr>
        <p:spPr>
          <a:xfrm>
            <a:off x="838200" y="7360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>
                <a:latin typeface="Palatino Linotype" panose="02040502050505030304" pitchFamily="18" charset="0"/>
              </a:rPr>
              <a:t>LLM  Approach</a:t>
            </a:r>
          </a:p>
        </p:txBody>
      </p:sp>
    </p:spTree>
    <p:extLst>
      <p:ext uri="{BB962C8B-B14F-4D97-AF65-F5344CB8AC3E}">
        <p14:creationId xmlns:p14="http://schemas.microsoft.com/office/powerpoint/2010/main" val="3002587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2734C3D-EFCD-F5FA-80D6-4B5245232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8">
            <a:extLst>
              <a:ext uri="{FF2B5EF4-FFF2-40B4-BE49-F238E27FC236}">
                <a16:creationId xmlns:a16="http://schemas.microsoft.com/office/drawing/2014/main" id="{866369DB-228B-1764-B14C-96FCC8B18F49}"/>
              </a:ext>
            </a:extLst>
          </p:cNvPr>
          <p:cNvSpPr txBox="1">
            <a:spLocks/>
          </p:cNvSpPr>
          <p:nvPr/>
        </p:nvSpPr>
        <p:spPr>
          <a:xfrm>
            <a:off x="838200" y="7360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>
                <a:latin typeface="Palatino Linotype" panose="02040502050505030304" pitchFamily="18" charset="0"/>
              </a:rPr>
              <a:t>LLM  Approach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1F5381-1F88-90CF-8878-3C8DAAF0F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0372"/>
            <a:ext cx="4736183" cy="23578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0048194-D236-D376-C8E5-27724C383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127" y="1876377"/>
            <a:ext cx="5692254" cy="415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94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AB4725C-D7E1-FF60-6175-B650C67FF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D469E0F-39A9-650F-7FC2-AC9FF9715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0583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3200" dirty="0">
                <a:latin typeface="Palatino Linotype" panose="02040502050505030304" pitchFamily="18" charset="0"/>
              </a:rPr>
              <a:t>Rewriting-based</a:t>
            </a:r>
            <a:r>
              <a:rPr lang="zh-CN" altLang="en-US" sz="3200" dirty="0">
                <a:latin typeface="Palatino Linotype" panose="02040502050505030304" pitchFamily="18" charset="0"/>
              </a:rPr>
              <a:t> </a:t>
            </a:r>
            <a:r>
              <a:rPr lang="en-US" altLang="zh-CN" sz="3200" dirty="0">
                <a:latin typeface="Palatino Linotype" panose="02040502050505030304" pitchFamily="18" charset="0"/>
              </a:rPr>
              <a:t>Framework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3200" dirty="0">
                <a:latin typeface="Palatino Linotype" panose="02040502050505030304" pitchFamily="18" charset="0"/>
              </a:rPr>
              <a:t>Semi-automated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altLang="zh-CN" sz="3200" dirty="0">
              <a:latin typeface="Palatino Linotype" panose="0204050205050503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3200" b="1" dirty="0">
                <a:latin typeface="Palatino Linotype" panose="02040502050505030304" pitchFamily="18" charset="0"/>
              </a:rPr>
              <a:t>Why?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3200" dirty="0">
                <a:latin typeface="Palatino Linotype" panose="02040502050505030304" pitchFamily="18" charset="0"/>
              </a:rPr>
              <a:t>Need</a:t>
            </a:r>
            <a:r>
              <a:rPr lang="zh-CN" altLang="en-US" sz="3200" dirty="0">
                <a:latin typeface="Palatino Linotype" panose="02040502050505030304" pitchFamily="18" charset="0"/>
              </a:rPr>
              <a:t> </a:t>
            </a:r>
            <a:r>
              <a:rPr lang="en-US" altLang="zh-CN" sz="3200" dirty="0">
                <a:latin typeface="Palatino Linotype" panose="02040502050505030304" pitchFamily="18" charset="0"/>
              </a:rPr>
              <a:t>to</a:t>
            </a:r>
            <a:r>
              <a:rPr lang="zh-CN" altLang="en-US" sz="3200" dirty="0">
                <a:latin typeface="Palatino Linotype" panose="02040502050505030304" pitchFamily="18" charset="0"/>
              </a:rPr>
              <a:t> </a:t>
            </a:r>
            <a:r>
              <a:rPr lang="en-US" altLang="zh-CN" sz="3200" dirty="0">
                <a:latin typeface="Palatino Linotype" panose="02040502050505030304" pitchFamily="18" charset="0"/>
              </a:rPr>
              <a:t>design</a:t>
            </a:r>
            <a:r>
              <a:rPr lang="zh-CN" altLang="en-US" sz="3200" dirty="0">
                <a:latin typeface="Palatino Linotype" panose="02040502050505030304" pitchFamily="18" charset="0"/>
              </a:rPr>
              <a:t> </a:t>
            </a:r>
            <a:r>
              <a:rPr lang="en-US" altLang="zh-CN" sz="3200" dirty="0">
                <a:latin typeface="Palatino Linotype" panose="02040502050505030304" pitchFamily="18" charset="0"/>
              </a:rPr>
              <a:t>rewriting</a:t>
            </a:r>
            <a:r>
              <a:rPr lang="zh-CN" altLang="en-US" sz="3200" dirty="0">
                <a:latin typeface="Palatino Linotype" panose="02040502050505030304" pitchFamily="18" charset="0"/>
              </a:rPr>
              <a:t> </a:t>
            </a:r>
            <a:r>
              <a:rPr lang="en-US" altLang="zh-CN" sz="3200" dirty="0">
                <a:latin typeface="Palatino Linotype" panose="02040502050505030304" pitchFamily="18" charset="0"/>
              </a:rPr>
              <a:t>rule</a:t>
            </a:r>
            <a:r>
              <a:rPr lang="zh-CN" altLang="en-US" sz="3200" dirty="0">
                <a:latin typeface="Palatino Linotype" panose="02040502050505030304" pitchFamily="18" charset="0"/>
              </a:rPr>
              <a:t> </a:t>
            </a:r>
            <a:r>
              <a:rPr lang="en-US" altLang="zh-CN" sz="3200" dirty="0">
                <a:latin typeface="Palatino Linotype" panose="02040502050505030304" pitchFamily="18" charset="0"/>
              </a:rPr>
              <a:t>problem</a:t>
            </a:r>
            <a:r>
              <a:rPr lang="zh-CN" altLang="en-US" sz="3200" dirty="0">
                <a:latin typeface="Palatino Linotype" panose="02040502050505030304" pitchFamily="18" charset="0"/>
              </a:rPr>
              <a:t> </a:t>
            </a:r>
            <a:r>
              <a:rPr lang="en-US" altLang="zh-CN" sz="3200" dirty="0">
                <a:latin typeface="Palatino Linotype" panose="02040502050505030304" pitchFamily="18" charset="0"/>
              </a:rPr>
              <a:t>by</a:t>
            </a:r>
            <a:r>
              <a:rPr lang="zh-CN" altLang="en-US" sz="3200" dirty="0">
                <a:latin typeface="Palatino Linotype" panose="02040502050505030304" pitchFamily="18" charset="0"/>
              </a:rPr>
              <a:t> </a:t>
            </a:r>
            <a:r>
              <a:rPr lang="en-US" altLang="zh-CN" sz="3200" dirty="0">
                <a:latin typeface="Palatino Linotype" panose="02040502050505030304" pitchFamily="18" charset="0"/>
              </a:rPr>
              <a:t>problem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altLang="zh-CN" sz="3200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altLang="zh-CN" sz="32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8">
            <a:extLst>
              <a:ext uri="{FF2B5EF4-FFF2-40B4-BE49-F238E27FC236}">
                <a16:creationId xmlns:a16="http://schemas.microsoft.com/office/drawing/2014/main" id="{27120902-0E8C-FDD2-B8F3-8E417151C2D5}"/>
              </a:ext>
            </a:extLst>
          </p:cNvPr>
          <p:cNvSpPr txBox="1">
            <a:spLocks/>
          </p:cNvSpPr>
          <p:nvPr/>
        </p:nvSpPr>
        <p:spPr>
          <a:xfrm>
            <a:off x="838200" y="7360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>
                <a:latin typeface="Palatino Linotype" panose="02040502050505030304" pitchFamily="18" charset="0"/>
              </a:rPr>
              <a:t>Deductive  Approach</a:t>
            </a:r>
          </a:p>
        </p:txBody>
      </p:sp>
    </p:spTree>
    <p:extLst>
      <p:ext uri="{BB962C8B-B14F-4D97-AF65-F5344CB8AC3E}">
        <p14:creationId xmlns:p14="http://schemas.microsoft.com/office/powerpoint/2010/main" val="151670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A3704-6A1E-57B1-8160-AB83C2D70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B20F1-6AD5-1DE7-78F4-7E67229D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en-US" altLang="zh-CN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Algorithm</a:t>
            </a:r>
            <a:r>
              <a:rPr lang="zh-CN" altLang="en-US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is</a:t>
            </a:r>
            <a:r>
              <a:rPr lang="zh-CN" altLang="en-US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4000" i="1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Important</a:t>
            </a:r>
            <a:r>
              <a:rPr lang="zh-CN" altLang="en-US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but</a:t>
            </a:r>
            <a:r>
              <a:rPr lang="zh-CN" altLang="en-US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4000" i="1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Hard</a:t>
            </a:r>
            <a:endParaRPr lang="zh-cn" sz="4000" i="1" cap="none" dirty="0">
              <a:latin typeface="Palatino Linotype" panose="02040502050505030304" pitchFamily="18" charset="0"/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E19CF0D4-DD7D-AEC3-0693-0B45009A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992"/>
            <a:ext cx="10515600" cy="4351338"/>
          </a:xfrm>
        </p:spPr>
        <p:txBody>
          <a:bodyPr/>
          <a:lstStyle/>
          <a:p>
            <a:pPr marL="514350" indent="-514350">
              <a:buAutoNum type="arabicParenBoth"/>
            </a:pPr>
            <a:r>
              <a:rPr lang="en-US" altLang="zh-CN" b="1" dirty="0">
                <a:latin typeface="Palatino Linotype" panose="02040502050505030304" pitchFamily="18" charset="0"/>
              </a:rPr>
              <a:t>Designing algorithms requires </a:t>
            </a:r>
            <a:r>
              <a:rPr lang="en-US" altLang="zh-CN" b="1" i="1" dirty="0">
                <a:latin typeface="Palatino Linotype" panose="02040502050505030304" pitchFamily="18" charset="0"/>
              </a:rPr>
              <a:t>human insight</a:t>
            </a:r>
          </a:p>
          <a:p>
            <a:pPr marL="0" indent="0">
              <a:buNone/>
            </a:pPr>
            <a:r>
              <a:rPr lang="en-US" altLang="zh-CN" dirty="0">
                <a:latin typeface="Palatino Linotype" panose="02040502050505030304" pitchFamily="18" charset="0"/>
              </a:rPr>
              <a:t>e.g.: Knapsack</a:t>
            </a:r>
          </a:p>
          <a:p>
            <a:pPr marL="0" indent="0">
              <a:buNone/>
            </a:pPr>
            <a:endParaRPr lang="en-US" altLang="zh-CN" dirty="0">
              <a:latin typeface="Palatino Linotype" panose="0204050205050503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C272EA-0EE0-7F06-3A40-70E355C25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25125"/>
            <a:ext cx="3796225" cy="133104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8BADA71-4CDA-A1B5-32B3-BA68A8D8DDFA}"/>
              </a:ext>
            </a:extLst>
          </p:cNvPr>
          <p:cNvSpPr txBox="1"/>
          <p:nvPr/>
        </p:nvSpPr>
        <p:spPr>
          <a:xfrm>
            <a:off x="695854" y="5257194"/>
            <a:ext cx="3718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Palatino Linotype" panose="02040502050505030304" pitchFamily="18" charset="0"/>
              </a:rPr>
              <a:t>Enumerative Search: </a:t>
            </a:r>
            <a:r>
              <a:rPr kumimoji="1" lang="en-US" altLang="zh-CN" sz="2400" b="1" dirty="0">
                <a:solidFill>
                  <a:schemeClr val="accent6"/>
                </a:solidFill>
                <a:latin typeface="Palatino Linotype" panose="02040502050505030304" pitchFamily="18" charset="0"/>
              </a:rPr>
              <a:t>Easy</a:t>
            </a:r>
            <a:endParaRPr kumimoji="1" lang="zh-CN" altLang="en-US" sz="2400" b="1" dirty="0">
              <a:solidFill>
                <a:schemeClr val="accent6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F91ECBDE-B822-2143-5D4B-22D01800C524}"/>
              </a:ext>
            </a:extLst>
          </p:cNvPr>
          <p:cNvCxnSpPr>
            <a:cxnSpLocks/>
          </p:cNvCxnSpPr>
          <p:nvPr/>
        </p:nvCxnSpPr>
        <p:spPr>
          <a:xfrm>
            <a:off x="5830539" y="3052478"/>
            <a:ext cx="0" cy="322833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E88EE315-37A0-D931-B0B0-55A3C9FD9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184" y="2667178"/>
            <a:ext cx="4275122" cy="239835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A0EB6DD-589B-E726-FA30-13CB4338C677}"/>
              </a:ext>
            </a:extLst>
          </p:cNvPr>
          <p:cNvSpPr txBox="1"/>
          <p:nvPr/>
        </p:nvSpPr>
        <p:spPr>
          <a:xfrm>
            <a:off x="6215869" y="5257194"/>
            <a:ext cx="4285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Palatino Linotype" panose="02040502050505030304" pitchFamily="18" charset="0"/>
              </a:rPr>
              <a:t>Dynamic Programming: </a:t>
            </a:r>
            <a:r>
              <a:rPr kumimoji="1" lang="en-US" altLang="zh-CN" sz="24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Hard</a:t>
            </a:r>
            <a:endParaRPr kumimoji="1" lang="zh-CN" altLang="en-US" sz="24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AF4C55B-E622-C68D-8863-0044B325F55B}"/>
              </a:ext>
            </a:extLst>
          </p:cNvPr>
          <p:cNvSpPr txBox="1"/>
          <p:nvPr/>
        </p:nvSpPr>
        <p:spPr>
          <a:xfrm>
            <a:off x="7187534" y="5718859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Overlapping subproblem</a:t>
            </a:r>
          </a:p>
          <a:p>
            <a:r>
              <a:rPr kumimoji="1" lang="en-US" altLang="zh-CN" dirty="0">
                <a:latin typeface="Palatino Linotype" panose="02040502050505030304" pitchFamily="18" charset="0"/>
              </a:rPr>
              <a:t>Optimal Substructure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9A9534EC-E3EA-4B26-651D-35C3358DB51E}"/>
              </a:ext>
            </a:extLst>
          </p:cNvPr>
          <p:cNvSpPr/>
          <p:nvPr/>
        </p:nvSpPr>
        <p:spPr>
          <a:xfrm>
            <a:off x="7124946" y="5819143"/>
            <a:ext cx="125176" cy="461665"/>
          </a:xfrm>
          <a:prstGeom prst="leftBrace">
            <a:avLst>
              <a:gd name="adj1" fmla="val 67963"/>
              <a:gd name="adj2" fmla="val 50673"/>
            </a:avLst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470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75026-8C45-456A-2FEF-B741D4E20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EC720-DD96-8107-1801-9176908B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en-US" altLang="zh-CN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Algorithm</a:t>
            </a:r>
            <a:r>
              <a:rPr lang="zh-CN" altLang="en-US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is</a:t>
            </a:r>
            <a:r>
              <a:rPr lang="zh-CN" altLang="en-US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4000" i="1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Important</a:t>
            </a:r>
            <a:r>
              <a:rPr lang="zh-CN" altLang="en-US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but</a:t>
            </a:r>
            <a:r>
              <a:rPr lang="zh-CN" altLang="en-US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4000" i="1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Hard</a:t>
            </a:r>
            <a:endParaRPr lang="zh-cn" sz="4000" i="1" cap="none" dirty="0">
              <a:latin typeface="Palatino Linotype" panose="02040502050505030304" pitchFamily="18" charset="0"/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BFFE7D9D-30CC-938C-0C07-367610A93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9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latin typeface="Palatino Linotype" panose="02040502050505030304" pitchFamily="18" charset="0"/>
              </a:rPr>
              <a:t>(2) Implementing algorithms is error-prone</a:t>
            </a:r>
            <a:endParaRPr lang="en-US" altLang="zh-CN" b="1" i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Palatino Linotype" panose="02040502050505030304" pitchFamily="18" charset="0"/>
              </a:rPr>
              <a:t>e.g.: Knapsack</a:t>
            </a:r>
          </a:p>
          <a:p>
            <a:pPr marL="0" indent="0">
              <a:buNone/>
            </a:pPr>
            <a:endParaRPr lang="zh-CN" altLang="en-US" b="1" i="1" dirty="0">
              <a:latin typeface="Palatino Linotype" panose="0204050205050503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675450-B3EE-DD0D-1DEE-D88335B68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69" y="2871836"/>
            <a:ext cx="3796225" cy="133104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7F06741-151B-73DA-B5AC-92DAB6293B2A}"/>
              </a:ext>
            </a:extLst>
          </p:cNvPr>
          <p:cNvSpPr txBox="1"/>
          <p:nvPr/>
        </p:nvSpPr>
        <p:spPr>
          <a:xfrm>
            <a:off x="797474" y="5184100"/>
            <a:ext cx="3984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Palatino Linotype" panose="02040502050505030304" pitchFamily="18" charset="0"/>
              </a:rPr>
              <a:t>Enumerative Search: </a:t>
            </a:r>
            <a:r>
              <a:rPr kumimoji="1" lang="en-US" altLang="zh-CN" sz="2400" b="1" dirty="0">
                <a:solidFill>
                  <a:schemeClr val="accent6"/>
                </a:solidFill>
                <a:latin typeface="Palatino Linotype" panose="02040502050505030304" pitchFamily="18" charset="0"/>
              </a:rPr>
              <a:t>5 lines</a:t>
            </a:r>
            <a:endParaRPr kumimoji="1" lang="zh-CN" altLang="en-US" sz="2400" b="1" dirty="0">
              <a:solidFill>
                <a:schemeClr val="accent6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9F93353-2FFA-A179-3D20-AE3DAF6C32CA}"/>
              </a:ext>
            </a:extLst>
          </p:cNvPr>
          <p:cNvCxnSpPr>
            <a:cxnSpLocks/>
          </p:cNvCxnSpPr>
          <p:nvPr/>
        </p:nvCxnSpPr>
        <p:spPr>
          <a:xfrm>
            <a:off x="5489576" y="2731987"/>
            <a:ext cx="0" cy="322833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ED320F08-BACC-1225-BA5B-885C4B2AF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184" y="2667178"/>
            <a:ext cx="4275122" cy="239835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BACF675-F4CD-4BA9-E7ED-5154B71FBE85}"/>
              </a:ext>
            </a:extLst>
          </p:cNvPr>
          <p:cNvSpPr txBox="1"/>
          <p:nvPr/>
        </p:nvSpPr>
        <p:spPr>
          <a:xfrm>
            <a:off x="6510337" y="5184100"/>
            <a:ext cx="4788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Palatino Linotype" panose="02040502050505030304" pitchFamily="18" charset="0"/>
              </a:rPr>
              <a:t>Dynamic Programming: </a:t>
            </a:r>
            <a:r>
              <a:rPr kumimoji="1" lang="en-US" altLang="zh-CN" sz="24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20+ lines</a:t>
            </a:r>
            <a:endParaRPr kumimoji="1" lang="zh-CN" altLang="en-US" sz="24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90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D53EB-B80C-8786-1C0D-5955E119F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CD5DB-1E12-8A98-4D15-06771F8B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en-US" altLang="zh-CN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Algorithm Synthesis</a:t>
            </a:r>
            <a:endParaRPr lang="zh-cn" sz="4000" i="1" cap="none" dirty="0">
              <a:latin typeface="Palatino Linotype" panose="0204050205050503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3F71AA-2BAC-0985-A596-8F7BAA2A1C8C}"/>
              </a:ext>
            </a:extLst>
          </p:cNvPr>
          <p:cNvSpPr txBox="1"/>
          <p:nvPr/>
        </p:nvSpPr>
        <p:spPr>
          <a:xfrm>
            <a:off x="806668" y="3839688"/>
            <a:ext cx="4031873" cy="1077218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b="1" dirty="0">
                <a:latin typeface="Palatino Linotype" panose="02040502050505030304" pitchFamily="18" charset="0"/>
              </a:rPr>
              <a:t>Expected Algorithm </a:t>
            </a:r>
          </a:p>
          <a:p>
            <a:pPr algn="ctr"/>
            <a:r>
              <a:rPr kumimoji="1" lang="en-US" altLang="zh-CN" sz="3200" b="1" dirty="0">
                <a:latin typeface="Palatino Linotype" panose="02040502050505030304" pitchFamily="18" charset="0"/>
              </a:rPr>
              <a:t>Paradigm</a:t>
            </a:r>
            <a:endParaRPr kumimoji="1" lang="zh-CN" altLang="en-US" sz="3200" b="1" dirty="0">
              <a:latin typeface="Palatino Linotype" panose="0204050205050503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704CA2-6B55-9129-D014-4E9DD3DBF92F}"/>
              </a:ext>
            </a:extLst>
          </p:cNvPr>
          <p:cNvSpPr txBox="1"/>
          <p:nvPr/>
        </p:nvSpPr>
        <p:spPr>
          <a:xfrm>
            <a:off x="1382779" y="1998248"/>
            <a:ext cx="2879504" cy="1071999"/>
          </a:xfrm>
          <a:prstGeom prst="rect">
            <a:avLst/>
          </a:prstGeom>
          <a:noFill/>
          <a:ln w="31750" cap="rnd">
            <a:solidFill>
              <a:srgbClr val="0070C0"/>
            </a:solidFill>
            <a:prstDash val="solid"/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Palatino Linotype" panose="02040502050505030304" pitchFamily="18" charset="0"/>
              </a:rPr>
              <a:t>Formal </a:t>
            </a:r>
          </a:p>
          <a:p>
            <a:pPr algn="ctr"/>
            <a:r>
              <a:rPr kumimoji="1" lang="en-US" altLang="zh-CN" sz="3200" b="1" dirty="0">
                <a:latin typeface="Palatino Linotype" panose="02040502050505030304" pitchFamily="18" charset="0"/>
              </a:rPr>
              <a:t>Specification</a:t>
            </a:r>
            <a:endParaRPr kumimoji="1" lang="zh-CN" altLang="en-US" sz="3200" b="1" dirty="0">
              <a:latin typeface="Palatino Linotype" panose="0204050205050503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7A4B29-3603-6474-C236-6470E98583B4}"/>
              </a:ext>
            </a:extLst>
          </p:cNvPr>
          <p:cNvSpPr txBox="1"/>
          <p:nvPr/>
        </p:nvSpPr>
        <p:spPr>
          <a:xfrm>
            <a:off x="995822" y="4916906"/>
            <a:ext cx="36535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200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e.g., divide-and-conquer, </a:t>
            </a:r>
          </a:p>
          <a:p>
            <a:pPr algn="ctr"/>
            <a:r>
              <a:rPr kumimoji="1" lang="en-US" altLang="zh-CN" sz="2200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dynamic programming, etc.</a:t>
            </a:r>
            <a:endParaRPr kumimoji="1" lang="zh-CN" altLang="en-US" sz="2200" dirty="0">
              <a:solidFill>
                <a:schemeClr val="accent2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BCBF4C86-7A85-9468-1368-EC7ECDA98FA2}"/>
              </a:ext>
            </a:extLst>
          </p:cNvPr>
          <p:cNvCxnSpPr>
            <a:cxnSpLocks/>
          </p:cNvCxnSpPr>
          <p:nvPr/>
        </p:nvCxnSpPr>
        <p:spPr>
          <a:xfrm>
            <a:off x="4960882" y="3489108"/>
            <a:ext cx="218089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9A72485-527A-35F6-DF44-0D6E326D9DA2}"/>
              </a:ext>
            </a:extLst>
          </p:cNvPr>
          <p:cNvSpPr txBox="1"/>
          <p:nvPr/>
        </p:nvSpPr>
        <p:spPr>
          <a:xfrm>
            <a:off x="7574181" y="4624518"/>
            <a:ext cx="3727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b="1" dirty="0">
                <a:latin typeface="Palatino Linotype" panose="02040502050505030304" pitchFamily="18" charset="0"/>
              </a:rPr>
              <a:t>Desired Algorithm</a:t>
            </a:r>
            <a:endParaRPr kumimoji="1" lang="zh-CN" altLang="en-US" sz="3200" b="1" dirty="0">
              <a:latin typeface="Palatino Linotype" panose="0204050205050503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BB48233-6BF0-D7A0-7312-3E35999BF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759" y="2222596"/>
            <a:ext cx="3970553" cy="222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38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E00C0-3A10-C1B8-C914-3B8D297FD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03660-C4B3-C99F-8A20-75B016AC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en-US" altLang="zh-CN" sz="4000" cap="none" dirty="0">
                <a:latin typeface="Palatino Linotype" panose="02040502050505030304" pitchFamily="18" charset="0"/>
                <a:ea typeface="Cambria" panose="02040503050406030204" pitchFamily="18" charset="0"/>
              </a:rPr>
              <a:t>Algorithm Synthesis</a:t>
            </a:r>
            <a:endParaRPr lang="zh-cn" sz="4000" i="1" cap="none" dirty="0">
              <a:latin typeface="Palatino Linotype" panose="02040502050505030304" pitchFamily="18" charset="0"/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D4DFE94B-11F2-AB50-11C1-C2238622FE8D}"/>
              </a:ext>
            </a:extLst>
          </p:cNvPr>
          <p:cNvSpPr/>
          <p:nvPr/>
        </p:nvSpPr>
        <p:spPr>
          <a:xfrm>
            <a:off x="3795662" y="2096789"/>
            <a:ext cx="223662" cy="3236433"/>
          </a:xfrm>
          <a:prstGeom prst="leftBrace">
            <a:avLst>
              <a:gd name="adj1" fmla="val 67963"/>
              <a:gd name="adj2" fmla="val 50673"/>
            </a:avLst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FA541B-84D2-C049-59FC-FFE2147AFD21}"/>
              </a:ext>
            </a:extLst>
          </p:cNvPr>
          <p:cNvSpPr txBox="1"/>
          <p:nvPr/>
        </p:nvSpPr>
        <p:spPr>
          <a:xfrm>
            <a:off x="4199433" y="1804401"/>
            <a:ext cx="5949065" cy="584775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b="1" dirty="0">
                <a:latin typeface="Palatino Linotype" panose="02040502050505030304" pitchFamily="18" charset="0"/>
              </a:rPr>
              <a:t>Brute-force Reference Program</a:t>
            </a:r>
            <a:endParaRPr kumimoji="1" lang="zh-CN" altLang="en-US" sz="3200" b="1" dirty="0">
              <a:latin typeface="Palatino Linotype" panose="0204050205050503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775DD2-2767-4F10-0B46-09984BF73DAB}"/>
              </a:ext>
            </a:extLst>
          </p:cNvPr>
          <p:cNvSpPr txBox="1"/>
          <p:nvPr/>
        </p:nvSpPr>
        <p:spPr>
          <a:xfrm>
            <a:off x="4813158" y="2520155"/>
            <a:ext cx="47216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200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Synthesize an algorithm</a:t>
            </a:r>
          </a:p>
          <a:p>
            <a:pPr algn="ctr"/>
            <a:r>
              <a:rPr kumimoji="1" lang="en-US" altLang="zh-CN" sz="2200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equivalent to the reference program </a:t>
            </a:r>
            <a:endParaRPr kumimoji="1" lang="zh-CN" altLang="en-US" sz="2200" dirty="0">
              <a:solidFill>
                <a:schemeClr val="accent2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B2FE11-73EF-E7EE-6238-1E7D2F8A66DB}"/>
              </a:ext>
            </a:extLst>
          </p:cNvPr>
          <p:cNvSpPr txBox="1"/>
          <p:nvPr/>
        </p:nvSpPr>
        <p:spPr>
          <a:xfrm>
            <a:off x="4730029" y="4359897"/>
            <a:ext cx="4887877" cy="584775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b="1" dirty="0">
                <a:latin typeface="Palatino Linotype" panose="02040502050505030304" pitchFamily="18" charset="0"/>
              </a:rPr>
              <a:t>Declarative Specification</a:t>
            </a:r>
            <a:endParaRPr kumimoji="1" lang="zh-CN" altLang="en-US" sz="3200" b="1" dirty="0">
              <a:latin typeface="Palatino Linotype" panose="0204050205050503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94E5B5-3131-7672-26EB-27D4263D9957}"/>
              </a:ext>
            </a:extLst>
          </p:cNvPr>
          <p:cNvSpPr txBox="1"/>
          <p:nvPr/>
        </p:nvSpPr>
        <p:spPr>
          <a:xfrm>
            <a:off x="4605475" y="4993535"/>
            <a:ext cx="51369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200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e.g., </a:t>
            </a:r>
            <a:r>
              <a:rPr kumimoji="1" lang="en-US" altLang="zh-CN" sz="2200" dirty="0" err="1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MiniZinc</a:t>
            </a:r>
            <a:r>
              <a:rPr kumimoji="1" lang="en-US" altLang="zh-CN" sz="2200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, Weighted programming </a:t>
            </a:r>
            <a:endParaRPr kumimoji="1" lang="zh-CN" altLang="en-US" sz="2200" dirty="0">
              <a:solidFill>
                <a:schemeClr val="accent2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1276371-33C0-F2DC-5F2F-CD1A4590B802}"/>
              </a:ext>
            </a:extLst>
          </p:cNvPr>
          <p:cNvSpPr txBox="1"/>
          <p:nvPr/>
        </p:nvSpPr>
        <p:spPr>
          <a:xfrm>
            <a:off x="838200" y="3289596"/>
            <a:ext cx="2879504" cy="1071999"/>
          </a:xfrm>
          <a:prstGeom prst="rect">
            <a:avLst/>
          </a:prstGeom>
          <a:noFill/>
          <a:ln w="38100" cap="rnd">
            <a:solidFill>
              <a:srgbClr val="0070C0"/>
            </a:solidFill>
            <a:prstDash val="solid"/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Palatino Linotype" panose="02040502050505030304" pitchFamily="18" charset="0"/>
              </a:rPr>
              <a:t>Formal </a:t>
            </a:r>
          </a:p>
          <a:p>
            <a:pPr algn="ctr"/>
            <a:r>
              <a:rPr kumimoji="1" lang="en-US" altLang="zh-CN" sz="3200" b="1" dirty="0">
                <a:latin typeface="Palatino Linotype" panose="02040502050505030304" pitchFamily="18" charset="0"/>
              </a:rPr>
              <a:t>Specification</a:t>
            </a:r>
            <a:endParaRPr kumimoji="1" lang="zh-CN" altLang="en-US" sz="32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388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9E0A5-6BF2-68F1-1B34-4572186EF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21C06-5D1E-029D-F4D8-C1613DFB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en-US" altLang="zh-CN" sz="4000" cap="none" dirty="0">
                <a:latin typeface="Palatino Linotype" panose="02040502050505030304" pitchFamily="18" charset="0"/>
              </a:rPr>
              <a:t>How</a:t>
            </a:r>
            <a:r>
              <a:rPr lang="zh-CN" altLang="en-US" sz="4000" cap="none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to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Synthesize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Algorithms?</a:t>
            </a:r>
            <a:endParaRPr lang="zh-cn" sz="4000" cap="none" dirty="0">
              <a:latin typeface="Palatino Linotype" panose="020405020505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68C85-3733-A7F3-9B65-D38DFD1F5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State-of-the-art: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Inductive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Approach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45E5DB-C4DB-E717-5E50-06E964513AB9}"/>
              </a:ext>
            </a:extLst>
          </p:cNvPr>
          <p:cNvSpPr txBox="1"/>
          <p:nvPr/>
        </p:nvSpPr>
        <p:spPr>
          <a:xfrm>
            <a:off x="3394401" y="3762963"/>
            <a:ext cx="2622109" cy="584775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Palatino Linotype" panose="02040502050505030304" pitchFamily="18" charset="0"/>
              </a:rPr>
              <a:t>Enumerator</a:t>
            </a:r>
            <a:endParaRPr lang="zh-CN" altLang="en-US" sz="3200" b="1" dirty="0">
              <a:latin typeface="Palatino Linotype" panose="0204050205050503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D92F85-5A60-EED5-F2AC-3ADEB14456CF}"/>
              </a:ext>
            </a:extLst>
          </p:cNvPr>
          <p:cNvSpPr txBox="1"/>
          <p:nvPr/>
        </p:nvSpPr>
        <p:spPr>
          <a:xfrm>
            <a:off x="3577949" y="5175092"/>
            <a:ext cx="2255015" cy="584775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Palatino Linotype" panose="02040502050505030304" pitchFamily="18" charset="0"/>
              </a:rPr>
              <a:t>Test</a:t>
            </a:r>
            <a:endParaRPr lang="zh-CN" altLang="en-US" sz="32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B7712AD-831A-632E-12A9-43220EB0AAE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705456" y="4347738"/>
            <a:ext cx="1" cy="8273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>
            <a:extLst>
              <a:ext uri="{FF2B5EF4-FFF2-40B4-BE49-F238E27FC236}">
                <a16:creationId xmlns:a16="http://schemas.microsoft.com/office/drawing/2014/main" id="{DAD668D9-941D-13D0-A7D0-FF8B01CEF95D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rot="10800000">
            <a:off x="3394401" y="4055352"/>
            <a:ext cx="183548" cy="1412129"/>
          </a:xfrm>
          <a:prstGeom prst="bentConnector3">
            <a:avLst>
              <a:gd name="adj1" fmla="val 22454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09BE16D-D131-27BC-2F5D-885819EE91A3}"/>
              </a:ext>
            </a:extLst>
          </p:cNvPr>
          <p:cNvCxnSpPr>
            <a:cxnSpLocks/>
          </p:cNvCxnSpPr>
          <p:nvPr/>
        </p:nvCxnSpPr>
        <p:spPr>
          <a:xfrm>
            <a:off x="4714217" y="5759867"/>
            <a:ext cx="0" cy="742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F993E172-8B7F-3758-B136-E13DD813B84F}"/>
              </a:ext>
            </a:extLst>
          </p:cNvPr>
          <p:cNvSpPr/>
          <p:nvPr/>
        </p:nvSpPr>
        <p:spPr>
          <a:xfrm>
            <a:off x="4806231" y="4566903"/>
            <a:ext cx="20024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Palatino Linotype" panose="02040502050505030304" pitchFamily="18" charset="0"/>
              </a:rPr>
              <a:t>Candidate</a:t>
            </a:r>
            <a:r>
              <a:rPr lang="zh-CN" altLang="en-US" sz="1600" b="1" dirty="0">
                <a:latin typeface="Palatino Linotype" panose="02040502050505030304" pitchFamily="18" charset="0"/>
              </a:rPr>
              <a:t> </a:t>
            </a:r>
            <a:r>
              <a:rPr lang="en-US" altLang="zh-CN" sz="1600" b="1" dirty="0">
                <a:latin typeface="Palatino Linotype" panose="02040502050505030304" pitchFamily="18" charset="0"/>
              </a:rPr>
              <a:t>Program</a:t>
            </a:r>
            <a:endParaRPr lang="zh-CN" altLang="en-US" sz="1600" b="1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BB1DD90-08C5-1E3B-E42F-CE3B486D7B95}"/>
                  </a:ext>
                </a:extLst>
              </p:cNvPr>
              <p:cNvSpPr txBox="1"/>
              <p:nvPr/>
            </p:nvSpPr>
            <p:spPr>
              <a:xfrm>
                <a:off x="6430419" y="3762963"/>
                <a:ext cx="396775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latin typeface="Palatino Linotype" panose="02040502050505030304" pitchFamily="18" charset="0"/>
                  </a:rPr>
                  <a:t>Enumerate</a:t>
                </a:r>
                <a:r>
                  <a:rPr lang="zh-CN" altLang="en-US" sz="16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 b="1" dirty="0">
                    <a:latin typeface="Palatino Linotype" panose="02040502050505030304" pitchFamily="18" charset="0"/>
                  </a:rPr>
                  <a:t>programs</a:t>
                </a:r>
                <a:r>
                  <a:rPr lang="zh-CN" altLang="en-US" sz="16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 b="1" dirty="0">
                    <a:latin typeface="Palatino Linotype" panose="02040502050505030304" pitchFamily="18" charset="0"/>
                  </a:rPr>
                  <a:t>from</a:t>
                </a:r>
                <a:r>
                  <a:rPr lang="zh-CN" altLang="en-US" sz="16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 b="1" dirty="0">
                    <a:latin typeface="Palatino Linotype" panose="02040502050505030304" pitchFamily="18" charset="0"/>
                  </a:rPr>
                  <a:t>small</a:t>
                </a:r>
                <a:r>
                  <a:rPr lang="zh-CN" altLang="en-US" sz="16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 b="1" dirty="0">
                    <a:latin typeface="Palatino Linotype" panose="02040502050505030304" pitchFamily="18" charset="0"/>
                  </a:rPr>
                  <a:t>to</a:t>
                </a:r>
                <a:r>
                  <a:rPr lang="zh-CN" altLang="en-US" sz="16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 b="1" dirty="0">
                    <a:latin typeface="Palatino Linotype" panose="02040502050505030304" pitchFamily="18" charset="0"/>
                  </a:rPr>
                  <a:t>large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BB1DD90-08C5-1E3B-E42F-CE3B486D7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419" y="3762963"/>
                <a:ext cx="3967753" cy="584775"/>
              </a:xfrm>
              <a:prstGeom prst="rect">
                <a:avLst/>
              </a:prstGeom>
              <a:blipFill>
                <a:blip r:embed="rId3"/>
                <a:stretch>
                  <a:fillRect l="-639" t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>
            <a:extLst>
              <a:ext uri="{FF2B5EF4-FFF2-40B4-BE49-F238E27FC236}">
                <a16:creationId xmlns:a16="http://schemas.microsoft.com/office/drawing/2014/main" id="{250B73AB-8692-8E14-7DE1-A00BAD0CF626}"/>
              </a:ext>
            </a:extLst>
          </p:cNvPr>
          <p:cNvSpPr txBox="1"/>
          <p:nvPr/>
        </p:nvSpPr>
        <p:spPr>
          <a:xfrm>
            <a:off x="4853359" y="59466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92D050"/>
                </a:solidFill>
                <a:latin typeface="Palatino Linotype" panose="02040502050505030304" pitchFamily="18" charset="0"/>
              </a:rPr>
              <a:t>Pass</a:t>
            </a:r>
            <a:endParaRPr kumimoji="1" lang="zh-CN" altLang="en-US" b="1" dirty="0">
              <a:solidFill>
                <a:srgbClr val="92D05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EF3977-D46C-BAA5-85CA-BBC872A39002}"/>
              </a:ext>
            </a:extLst>
          </p:cNvPr>
          <p:cNvSpPr txBox="1"/>
          <p:nvPr/>
        </p:nvSpPr>
        <p:spPr>
          <a:xfrm>
            <a:off x="2470697" y="457674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Fail</a:t>
            </a:r>
            <a:endParaRPr kumimoji="1" lang="zh-CN" altLang="en-US" b="1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519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A0A6C-06F1-BAD7-5DFC-B81CDFB72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5743E-6F9D-F40D-29DC-932C0418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en-US" altLang="zh-CN" sz="4000" cap="none" dirty="0">
                <a:latin typeface="Palatino Linotype" panose="02040502050505030304" pitchFamily="18" charset="0"/>
              </a:rPr>
              <a:t>How</a:t>
            </a:r>
            <a:r>
              <a:rPr lang="zh-CN" altLang="en-US" sz="4000" cap="none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to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Synthesize</a:t>
            </a:r>
            <a:r>
              <a:rPr lang="zh-CN" altLang="en-US" sz="4000" dirty="0">
                <a:latin typeface="Palatino Linotype" panose="02040502050505030304" pitchFamily="18" charset="0"/>
              </a:rPr>
              <a:t> </a:t>
            </a:r>
            <a:r>
              <a:rPr lang="en-US" altLang="zh-CN" sz="4000" dirty="0">
                <a:latin typeface="Palatino Linotype" panose="02040502050505030304" pitchFamily="18" charset="0"/>
              </a:rPr>
              <a:t>Algorithms?</a:t>
            </a:r>
            <a:endParaRPr lang="zh-cn" sz="4000" cap="none" dirty="0">
              <a:latin typeface="Palatino Linotype" panose="020405020505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430981-7A9F-9180-4BD3-6A961371A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</a:rPr>
              <a:t>State-of-the-art: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Inductive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Approach</a:t>
            </a:r>
          </a:p>
          <a:p>
            <a:pPr lvl="1"/>
            <a:r>
              <a:rPr lang="en-US" altLang="zh-CN" dirty="0">
                <a:latin typeface="Palatino Linotype" panose="02040502050505030304" pitchFamily="18" charset="0"/>
              </a:rPr>
              <a:t>Successful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in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D&amp;C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(like)</a:t>
            </a:r>
            <a:r>
              <a:rPr lang="zh-CN" altLang="en-US" dirty="0"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</a:rPr>
              <a:t>algorithm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Palatino Linotype" panose="02040502050505030304" pitchFamily="18" charset="0"/>
              </a:rPr>
              <a:t>Widely</a:t>
            </a:r>
            <a:r>
              <a:rPr lang="zh-CN" alt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Palatino Linotype" panose="02040502050505030304" pitchFamily="18" charset="0"/>
              </a:rPr>
              <a:t>open</a:t>
            </a:r>
            <a:r>
              <a:rPr lang="zh-CN" alt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Palatino Linotype" panose="02040502050505030304" pitchFamily="18" charset="0"/>
              </a:rPr>
              <a:t>for</a:t>
            </a:r>
            <a:r>
              <a:rPr lang="zh-CN" alt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Palatino Linotype" panose="02040502050505030304" pitchFamily="18" charset="0"/>
              </a:rPr>
              <a:t>other</a:t>
            </a:r>
            <a:r>
              <a:rPr lang="zh-CN" alt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Palatino Linotype" panose="02040502050505030304" pitchFamily="18" charset="0"/>
              </a:rPr>
              <a:t>algorithms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Palatino Linotype" panose="02040502050505030304" pitchFamily="18" charset="0"/>
              </a:rPr>
              <a:t>Synthesis</a:t>
            </a:r>
            <a:r>
              <a:rPr lang="zh-CN" alt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Palatino Linotype" panose="02040502050505030304" pitchFamily="18" charset="0"/>
              </a:rPr>
              <a:t>result</a:t>
            </a:r>
            <a:r>
              <a:rPr lang="zh-CN" alt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Palatino Linotype" panose="02040502050505030304" pitchFamily="18" charset="0"/>
              </a:rPr>
              <a:t>is</a:t>
            </a:r>
            <a:r>
              <a:rPr lang="zh-CN" alt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Palatino Linotype" panose="02040502050505030304" pitchFamily="18" charset="0"/>
              </a:rPr>
              <a:t>not</a:t>
            </a:r>
            <a:r>
              <a:rPr lang="zh-CN" alt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Palatino Linotype" panose="02040502050505030304" pitchFamily="18" charset="0"/>
              </a:rPr>
              <a:t>guaranteed</a:t>
            </a:r>
            <a:r>
              <a:rPr lang="zh-CN" alt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Palatino Linotype" panose="02040502050505030304" pitchFamily="18" charset="0"/>
              </a:rPr>
              <a:t>to</a:t>
            </a:r>
            <a:r>
              <a:rPr lang="zh-CN" alt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Palatino Linotype" panose="02040502050505030304" pitchFamily="18" charset="0"/>
              </a:rPr>
              <a:t>be</a:t>
            </a:r>
            <a:r>
              <a:rPr lang="zh-CN" alt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Palatino Linotype" panose="02040502050505030304" pitchFamily="18" charset="0"/>
              </a:rPr>
              <a:t>correct</a:t>
            </a:r>
          </a:p>
          <a:p>
            <a:pPr lvl="1"/>
            <a:endParaRPr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BB0F9-D185-D26E-164A-51DEAC13563F}"/>
              </a:ext>
            </a:extLst>
          </p:cNvPr>
          <p:cNvSpPr txBox="1"/>
          <p:nvPr/>
        </p:nvSpPr>
        <p:spPr>
          <a:xfrm>
            <a:off x="3394401" y="3762963"/>
            <a:ext cx="2622109" cy="584775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Palatino Linotype" panose="02040502050505030304" pitchFamily="18" charset="0"/>
              </a:rPr>
              <a:t>Enumerator</a:t>
            </a:r>
            <a:endParaRPr lang="zh-CN" altLang="en-US" sz="3200" b="1" dirty="0">
              <a:latin typeface="Palatino Linotype" panose="0204050205050503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1F059FC-7204-204A-212D-8FD53F4B7AEA}"/>
              </a:ext>
            </a:extLst>
          </p:cNvPr>
          <p:cNvSpPr txBox="1"/>
          <p:nvPr/>
        </p:nvSpPr>
        <p:spPr>
          <a:xfrm>
            <a:off x="3577949" y="5175092"/>
            <a:ext cx="2255015" cy="584775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Palatino Linotype" panose="02040502050505030304" pitchFamily="18" charset="0"/>
              </a:rPr>
              <a:t>Test</a:t>
            </a:r>
            <a:endParaRPr lang="zh-CN" altLang="en-US" sz="3200" dirty="0"/>
          </a:p>
        </p:txBody>
      </p:sp>
      <p:cxnSp>
        <p:nvCxnSpPr>
          <p:cNvPr id="12" name="直接箭头连接符 6">
            <a:extLst>
              <a:ext uri="{FF2B5EF4-FFF2-40B4-BE49-F238E27FC236}">
                <a16:creationId xmlns:a16="http://schemas.microsoft.com/office/drawing/2014/main" id="{B82079D1-05B7-3967-E66B-CEF69DD665D2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4705456" y="4347738"/>
            <a:ext cx="1" cy="8273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90ED9914-8089-A98F-99FF-1018B49EB639}"/>
              </a:ext>
            </a:extLst>
          </p:cNvPr>
          <p:cNvCxnSpPr>
            <a:cxnSpLocks/>
            <a:stCxn id="11" idx="1"/>
            <a:endCxn id="4" idx="1"/>
          </p:cNvCxnSpPr>
          <p:nvPr/>
        </p:nvCxnSpPr>
        <p:spPr>
          <a:xfrm rot="10800000">
            <a:off x="3394401" y="4055352"/>
            <a:ext cx="183548" cy="1412129"/>
          </a:xfrm>
          <a:prstGeom prst="bentConnector3">
            <a:avLst>
              <a:gd name="adj1" fmla="val 22454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8">
            <a:extLst>
              <a:ext uri="{FF2B5EF4-FFF2-40B4-BE49-F238E27FC236}">
                <a16:creationId xmlns:a16="http://schemas.microsoft.com/office/drawing/2014/main" id="{07589634-6E69-69EB-F118-FADFF9A60BAE}"/>
              </a:ext>
            </a:extLst>
          </p:cNvPr>
          <p:cNvCxnSpPr>
            <a:cxnSpLocks/>
          </p:cNvCxnSpPr>
          <p:nvPr/>
        </p:nvCxnSpPr>
        <p:spPr>
          <a:xfrm>
            <a:off x="4714217" y="5759867"/>
            <a:ext cx="0" cy="742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52D34EE6-6A22-465D-1524-358AD2FB0C8C}"/>
              </a:ext>
            </a:extLst>
          </p:cNvPr>
          <p:cNvSpPr/>
          <p:nvPr/>
        </p:nvSpPr>
        <p:spPr>
          <a:xfrm>
            <a:off x="4806231" y="4566903"/>
            <a:ext cx="20024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Palatino Linotype" panose="02040502050505030304" pitchFamily="18" charset="0"/>
              </a:rPr>
              <a:t>Candidate</a:t>
            </a:r>
            <a:r>
              <a:rPr lang="zh-CN" altLang="en-US" sz="1600" b="1" dirty="0">
                <a:latin typeface="Palatino Linotype" panose="02040502050505030304" pitchFamily="18" charset="0"/>
              </a:rPr>
              <a:t> </a:t>
            </a:r>
            <a:r>
              <a:rPr lang="en-US" altLang="zh-CN" sz="1600" b="1" dirty="0">
                <a:latin typeface="Palatino Linotype" panose="02040502050505030304" pitchFamily="18" charset="0"/>
              </a:rPr>
              <a:t>Program</a:t>
            </a:r>
            <a:endParaRPr lang="zh-CN" altLang="en-US" sz="1600" b="1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2248986-58A0-00DD-330A-98CC7775B1CB}"/>
                  </a:ext>
                </a:extLst>
              </p:cNvPr>
              <p:cNvSpPr txBox="1"/>
              <p:nvPr/>
            </p:nvSpPr>
            <p:spPr>
              <a:xfrm>
                <a:off x="6430419" y="3762963"/>
                <a:ext cx="396775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latin typeface="Palatino Linotype" panose="02040502050505030304" pitchFamily="18" charset="0"/>
                  </a:rPr>
                  <a:t>Enumerate</a:t>
                </a:r>
                <a:r>
                  <a:rPr lang="zh-CN" altLang="en-US" sz="16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 b="1" dirty="0">
                    <a:latin typeface="Palatino Linotype" panose="02040502050505030304" pitchFamily="18" charset="0"/>
                  </a:rPr>
                  <a:t>programs</a:t>
                </a:r>
                <a:r>
                  <a:rPr lang="zh-CN" altLang="en-US" sz="16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 b="1" dirty="0">
                    <a:latin typeface="Palatino Linotype" panose="02040502050505030304" pitchFamily="18" charset="0"/>
                  </a:rPr>
                  <a:t>from</a:t>
                </a:r>
                <a:r>
                  <a:rPr lang="zh-CN" altLang="en-US" sz="16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 b="1" dirty="0">
                    <a:latin typeface="Palatino Linotype" panose="02040502050505030304" pitchFamily="18" charset="0"/>
                  </a:rPr>
                  <a:t>small</a:t>
                </a:r>
                <a:r>
                  <a:rPr lang="zh-CN" altLang="en-US" sz="16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 b="1" dirty="0">
                    <a:latin typeface="Palatino Linotype" panose="02040502050505030304" pitchFamily="18" charset="0"/>
                  </a:rPr>
                  <a:t>to</a:t>
                </a:r>
                <a:r>
                  <a:rPr lang="zh-CN" altLang="en-US" sz="16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 b="1" dirty="0">
                    <a:latin typeface="Palatino Linotype" panose="02040502050505030304" pitchFamily="18" charset="0"/>
                  </a:rPr>
                  <a:t>large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2248986-58A0-00DD-330A-98CC7775B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419" y="3762963"/>
                <a:ext cx="3967753" cy="584775"/>
              </a:xfrm>
              <a:prstGeom prst="rect">
                <a:avLst/>
              </a:prstGeom>
              <a:blipFill>
                <a:blip r:embed="rId3"/>
                <a:stretch>
                  <a:fillRect l="-639" t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CBCB1D2B-F560-76BE-A6FA-F1540106B6AF}"/>
              </a:ext>
            </a:extLst>
          </p:cNvPr>
          <p:cNvSpPr txBox="1"/>
          <p:nvPr/>
        </p:nvSpPr>
        <p:spPr>
          <a:xfrm>
            <a:off x="4853359" y="59466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92D050"/>
                </a:solidFill>
                <a:latin typeface="Palatino Linotype" panose="02040502050505030304" pitchFamily="18" charset="0"/>
              </a:rPr>
              <a:t>Pass</a:t>
            </a:r>
            <a:endParaRPr kumimoji="1" lang="zh-CN" altLang="en-US" b="1" dirty="0">
              <a:solidFill>
                <a:srgbClr val="92D05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143CFD8-75CE-F725-F58B-5ACD90FD708A}"/>
              </a:ext>
            </a:extLst>
          </p:cNvPr>
          <p:cNvSpPr txBox="1"/>
          <p:nvPr/>
        </p:nvSpPr>
        <p:spPr>
          <a:xfrm>
            <a:off x="2470697" y="457674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Fail</a:t>
            </a:r>
            <a:endParaRPr kumimoji="1" lang="zh-CN" altLang="en-US" b="1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688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ED396-F689-0FFB-F3C1-2A0E92D8F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04EA6-6C00-C10A-0F25-A5E59517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216" y="2101198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zh-CN" sz="3500" i="1" cap="none" dirty="0">
                <a:latin typeface="Palatino Linotype" panose="02040502050505030304" pitchFamily="18" charset="0"/>
              </a:rPr>
              <a:t>Q1:</a:t>
            </a:r>
            <a:r>
              <a:rPr lang="zh-CN" altLang="en-US" sz="3500" i="1" cap="none" dirty="0">
                <a:latin typeface="Palatino Linotype" panose="02040502050505030304" pitchFamily="18" charset="0"/>
              </a:rPr>
              <a:t> </a:t>
            </a:r>
            <a:r>
              <a:rPr lang="en-US" altLang="zh-CN" sz="3500" i="1" cap="none" dirty="0">
                <a:latin typeface="Palatino Linotype" panose="02040502050505030304" pitchFamily="18" charset="0"/>
              </a:rPr>
              <a:t>Can</a:t>
            </a:r>
            <a:r>
              <a:rPr lang="zh-CN" altLang="en-US" sz="3500" i="1" cap="none" dirty="0">
                <a:latin typeface="Palatino Linotype" panose="02040502050505030304" pitchFamily="18" charset="0"/>
              </a:rPr>
              <a:t> </a:t>
            </a:r>
            <a:r>
              <a:rPr lang="en-US" altLang="zh-CN" sz="3500" i="1" cap="none" dirty="0">
                <a:latin typeface="Palatino Linotype" panose="02040502050505030304" pitchFamily="18" charset="0"/>
              </a:rPr>
              <a:t>We</a:t>
            </a:r>
            <a:r>
              <a:rPr lang="zh-CN" altLang="en-US" sz="3500" i="1" cap="none" dirty="0">
                <a:latin typeface="Palatino Linotype" panose="02040502050505030304" pitchFamily="18" charset="0"/>
              </a:rPr>
              <a:t> </a:t>
            </a:r>
            <a:r>
              <a:rPr lang="en-US" altLang="zh-CN" sz="3500" i="1" dirty="0">
                <a:latin typeface="Palatino Linotype" panose="02040502050505030304" pitchFamily="18" charset="0"/>
              </a:rPr>
              <a:t>Synthesize</a:t>
            </a:r>
            <a:r>
              <a:rPr lang="zh-CN" altLang="en-US" sz="3500" i="1" dirty="0">
                <a:latin typeface="Palatino Linotype" panose="02040502050505030304" pitchFamily="18" charset="0"/>
              </a:rPr>
              <a:t> </a:t>
            </a:r>
            <a:r>
              <a:rPr lang="en-US" altLang="zh-CN" sz="3500" i="1" dirty="0">
                <a:latin typeface="Palatino Linotype" panose="02040502050505030304" pitchFamily="18" charset="0"/>
              </a:rPr>
              <a:t>More</a:t>
            </a:r>
            <a:r>
              <a:rPr lang="zh-CN" altLang="en-US" sz="3500" i="1" dirty="0">
                <a:latin typeface="Palatino Linotype" panose="02040502050505030304" pitchFamily="18" charset="0"/>
              </a:rPr>
              <a:t> </a:t>
            </a:r>
            <a:r>
              <a:rPr lang="en-US" altLang="zh-CN" sz="3500" i="1" dirty="0">
                <a:latin typeface="Palatino Linotype" panose="02040502050505030304" pitchFamily="18" charset="0"/>
              </a:rPr>
              <a:t>Algorithms?</a:t>
            </a:r>
            <a:endParaRPr lang="zh-cn" sz="3500" i="1" cap="none" dirty="0">
              <a:latin typeface="Palatino Linotype" panose="02040502050505030304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5B05CD15-EFE6-4695-007C-2AC35FAB4B0F}"/>
              </a:ext>
            </a:extLst>
          </p:cNvPr>
          <p:cNvSpPr txBox="1">
            <a:spLocks/>
          </p:cNvSpPr>
          <p:nvPr/>
        </p:nvSpPr>
        <p:spPr>
          <a:xfrm>
            <a:off x="1122216" y="32372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500" i="1" dirty="0">
                <a:latin typeface="Palatino Linotype" panose="02040502050505030304" pitchFamily="18" charset="0"/>
              </a:rPr>
              <a:t>Q2:</a:t>
            </a:r>
            <a:r>
              <a:rPr lang="zh-CN" altLang="en-US" sz="3500" i="1" dirty="0">
                <a:latin typeface="Palatino Linotype" panose="02040502050505030304" pitchFamily="18" charset="0"/>
              </a:rPr>
              <a:t> </a:t>
            </a:r>
            <a:r>
              <a:rPr lang="en-US" altLang="zh-CN" sz="3500" i="1" dirty="0">
                <a:latin typeface="Palatino Linotype" panose="02040502050505030304" pitchFamily="18" charset="0"/>
              </a:rPr>
              <a:t>How to Verify</a:t>
            </a:r>
            <a:r>
              <a:rPr lang="zh-CN" altLang="en-US" sz="3500" i="1" dirty="0">
                <a:latin typeface="Palatino Linotype" panose="02040502050505030304" pitchFamily="18" charset="0"/>
              </a:rPr>
              <a:t> </a:t>
            </a:r>
            <a:r>
              <a:rPr lang="en-US" altLang="zh-CN" sz="3500" i="1" dirty="0">
                <a:latin typeface="Palatino Linotype" panose="02040502050505030304" pitchFamily="18" charset="0"/>
              </a:rPr>
              <a:t>the</a:t>
            </a:r>
            <a:r>
              <a:rPr lang="zh-CN" altLang="en-US" sz="3500" i="1" dirty="0">
                <a:latin typeface="Palatino Linotype" panose="02040502050505030304" pitchFamily="18" charset="0"/>
              </a:rPr>
              <a:t> </a:t>
            </a:r>
            <a:r>
              <a:rPr lang="en-US" altLang="zh-CN" sz="3500" i="1" dirty="0">
                <a:latin typeface="Palatino Linotype" panose="02040502050505030304" pitchFamily="18" charset="0"/>
              </a:rPr>
              <a:t>Synthesis</a:t>
            </a:r>
            <a:r>
              <a:rPr lang="zh-CN" altLang="en-US" sz="3500" i="1" dirty="0">
                <a:latin typeface="Palatino Linotype" panose="02040502050505030304" pitchFamily="18" charset="0"/>
              </a:rPr>
              <a:t> </a:t>
            </a:r>
            <a:r>
              <a:rPr lang="en-US" altLang="zh-CN" sz="3500" i="1" dirty="0">
                <a:latin typeface="Palatino Linotype" panose="02040502050505030304" pitchFamily="18" charset="0"/>
              </a:rPr>
              <a:t>Result</a:t>
            </a:r>
            <a:r>
              <a:rPr lang="zh-CN" altLang="en-US" sz="3500" i="1" dirty="0">
                <a:latin typeface="Palatino Linotype" panose="02040502050505030304" pitchFamily="18" charset="0"/>
              </a:rPr>
              <a:t> </a:t>
            </a:r>
            <a:r>
              <a:rPr lang="en-US" altLang="zh-CN" sz="3500" i="1" dirty="0">
                <a:latin typeface="Palatino Linotype" panose="02040502050505030304" pitchFamily="18" charset="0"/>
              </a:rPr>
              <a:t>(Practically)?</a:t>
            </a:r>
            <a:endParaRPr lang="zh-cn" sz="3500" i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817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4635</TotalTime>
  <Words>1415</Words>
  <Application>Microsoft Macintosh PowerPoint</Application>
  <PresentationFormat>宽屏</PresentationFormat>
  <Paragraphs>246</Paragraphs>
  <Slides>25</Slides>
  <Notes>25</Notes>
  <HiddenSlides>5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等线</vt:lpstr>
      <vt:lpstr>等线 Light</vt:lpstr>
      <vt:lpstr>Arial</vt:lpstr>
      <vt:lpstr>Cambria Math</vt:lpstr>
      <vt:lpstr>Palatino Linotype</vt:lpstr>
      <vt:lpstr>Office 主题​​</vt:lpstr>
      <vt:lpstr>Synthesis and Verification of Algorithms</vt:lpstr>
      <vt:lpstr>Algorithm is Important but Hard</vt:lpstr>
      <vt:lpstr>Algorithm is Important but Hard</vt:lpstr>
      <vt:lpstr>Algorithm is Important but Hard</vt:lpstr>
      <vt:lpstr>Algorithm Synthesis</vt:lpstr>
      <vt:lpstr>Algorithm Synthesis</vt:lpstr>
      <vt:lpstr>How to Synthesize Algorithms?</vt:lpstr>
      <vt:lpstr>How to Synthesize Algorithms?</vt:lpstr>
      <vt:lpstr>Q1: Can We Synthesize More Algorithms?</vt:lpstr>
      <vt:lpstr>Q1: Can We Synthesize More Algorithms?</vt:lpstr>
      <vt:lpstr>Q1: Can We Synthesize More Algorithms?</vt:lpstr>
      <vt:lpstr>SynMem: Synthesizing Dynamic Programming</vt:lpstr>
      <vt:lpstr>Why Template Works?</vt:lpstr>
      <vt:lpstr>SynMem: Synthesizing Dynamic Programming</vt:lpstr>
      <vt:lpstr>Q2: How to Verify the Synthesis Result?</vt:lpstr>
      <vt:lpstr>Q2: How to Verify the Synthesis Result?</vt:lpstr>
      <vt:lpstr>Q2: How to Verify the Synthesis Result?</vt:lpstr>
      <vt:lpstr>Q2: How to Verify the Synthesis Result?</vt:lpstr>
      <vt:lpstr>Q2: How to Verify the Synthesis Result?</vt:lpstr>
      <vt:lpstr>Thanks and Future Work</vt:lpstr>
      <vt:lpstr>Q2: How to Verify the Synthesis Result?</vt:lpstr>
      <vt:lpstr>Algorithm Synthesis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 Oscar</dc:creator>
  <cp:lastModifiedBy>Sun Oscar</cp:lastModifiedBy>
  <cp:revision>11</cp:revision>
  <dcterms:created xsi:type="dcterms:W3CDTF">2024-09-02T02:30:33Z</dcterms:created>
  <dcterms:modified xsi:type="dcterms:W3CDTF">2024-09-08T21:35:47Z</dcterms:modified>
</cp:coreProperties>
</file>